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9" r:id="rId1"/>
  </p:sldMasterIdLst>
  <p:notesMasterIdLst>
    <p:notesMasterId r:id="rId36"/>
  </p:notesMasterIdLst>
  <p:handoutMasterIdLst>
    <p:handoutMasterId r:id="rId37"/>
  </p:handoutMasterIdLst>
  <p:sldIdLst>
    <p:sldId id="343" r:id="rId2"/>
    <p:sldId id="365" r:id="rId3"/>
    <p:sldId id="788" r:id="rId4"/>
    <p:sldId id="781" r:id="rId5"/>
    <p:sldId id="378" r:id="rId6"/>
    <p:sldId id="366" r:id="rId7"/>
    <p:sldId id="772" r:id="rId8"/>
    <p:sldId id="773" r:id="rId9"/>
    <p:sldId id="583" r:id="rId10"/>
    <p:sldId id="774" r:id="rId11"/>
    <p:sldId id="779" r:id="rId12"/>
    <p:sldId id="777" r:id="rId13"/>
    <p:sldId id="778" r:id="rId14"/>
    <p:sldId id="785" r:id="rId15"/>
    <p:sldId id="775" r:id="rId16"/>
    <p:sldId id="780" r:id="rId17"/>
    <p:sldId id="776" r:id="rId18"/>
    <p:sldId id="759" r:id="rId19"/>
    <p:sldId id="769" r:id="rId20"/>
    <p:sldId id="392" r:id="rId21"/>
    <p:sldId id="584" r:id="rId22"/>
    <p:sldId id="398" r:id="rId23"/>
    <p:sldId id="400" r:id="rId24"/>
    <p:sldId id="399" r:id="rId25"/>
    <p:sldId id="401" r:id="rId26"/>
    <p:sldId id="403" r:id="rId27"/>
    <p:sldId id="404" r:id="rId28"/>
    <p:sldId id="402" r:id="rId29"/>
    <p:sldId id="585" r:id="rId30"/>
    <p:sldId id="637" r:id="rId31"/>
    <p:sldId id="590" r:id="rId32"/>
    <p:sldId id="784" r:id="rId33"/>
    <p:sldId id="787" r:id="rId34"/>
    <p:sldId id="582" r:id="rId35"/>
  </p:sldIdLst>
  <p:sldSz cx="9144000" cy="5143500" type="screen16x9"/>
  <p:notesSz cx="6807200" cy="9939338"/>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9423" autoAdjust="0"/>
  </p:normalViewPr>
  <p:slideViewPr>
    <p:cSldViewPr>
      <p:cViewPr varScale="1">
        <p:scale>
          <a:sx n="108" d="100"/>
          <a:sy n="108" d="100"/>
        </p:scale>
        <p:origin x="78" y="64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4F23125-0E52-44D9-94C4-3B4D2264D256}"/>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kumimoji="1" sz="1200">
                <a:latin typeface="Arial" charset="0"/>
                <a:ea typeface="ＭＳ Ｐゴシック" pitchFamily="50" charset="-128"/>
              </a:defRPr>
            </a:lvl1pPr>
          </a:lstStyle>
          <a:p>
            <a:pPr>
              <a:defRPr/>
            </a:pPr>
            <a:endParaRPr lang="ja-JP" altLang="en-US"/>
          </a:p>
        </p:txBody>
      </p:sp>
      <p:sp>
        <p:nvSpPr>
          <p:cNvPr id="3" name="日付プレースホルダー 2">
            <a:extLst>
              <a:ext uri="{FF2B5EF4-FFF2-40B4-BE49-F238E27FC236}">
                <a16:creationId xmlns:a16="http://schemas.microsoft.com/office/drawing/2014/main" id="{41D00AAA-DA7B-4B05-9794-1067E9208473}"/>
              </a:ext>
            </a:extLst>
          </p:cNvPr>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kumimoji="1" sz="1200">
                <a:latin typeface="Arial" charset="0"/>
                <a:ea typeface="ＭＳ Ｐゴシック" pitchFamily="50" charset="-128"/>
              </a:defRPr>
            </a:lvl1pPr>
          </a:lstStyle>
          <a:p>
            <a:pPr>
              <a:defRPr/>
            </a:pPr>
            <a:fld id="{6B1127EC-8D18-458C-B098-23E21F70C0E7}" type="datetimeFigureOut">
              <a:rPr lang="ja-JP" altLang="en-US"/>
              <a:pPr>
                <a:defRPr/>
              </a:pPr>
              <a:t>2022/4/22</a:t>
            </a:fld>
            <a:endParaRPr lang="ja-JP" altLang="en-US"/>
          </a:p>
        </p:txBody>
      </p:sp>
      <p:sp>
        <p:nvSpPr>
          <p:cNvPr id="4" name="フッター プレースホルダー 3">
            <a:extLst>
              <a:ext uri="{FF2B5EF4-FFF2-40B4-BE49-F238E27FC236}">
                <a16:creationId xmlns:a16="http://schemas.microsoft.com/office/drawing/2014/main" id="{09AB2573-2A8C-477A-B333-1606E05A6206}"/>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kumimoji="1" sz="1200">
                <a:latin typeface="Arial" charset="0"/>
                <a:ea typeface="ＭＳ Ｐゴシック" pitchFamily="50" charset="-128"/>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83F0F6A9-19A3-4BF4-812B-07B30F59800D}"/>
              </a:ext>
            </a:extLst>
          </p:cNvPr>
          <p:cNvSpPr>
            <a:spLocks noGrp="1"/>
          </p:cNvSpPr>
          <p:nvPr>
            <p:ph type="sldNum" sz="quarter" idx="3"/>
          </p:nvPr>
        </p:nvSpPr>
        <p:spPr>
          <a:xfrm>
            <a:off x="3856038"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kumimoji="1" sz="1200"/>
            </a:lvl1pPr>
          </a:lstStyle>
          <a:p>
            <a:pPr>
              <a:defRPr/>
            </a:pPr>
            <a:fld id="{A074EF30-5B91-478C-9E3B-32EF6E2A5FEF}"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5CA756E-EFA5-486A-9C3D-EE7E02628D44}"/>
              </a:ext>
            </a:extLst>
          </p:cNvPr>
          <p:cNvSpPr>
            <a:spLocks noGrp="1" noChangeArrowheads="1"/>
          </p:cNvSpPr>
          <p:nvPr>
            <p:ph type="hdr" sz="quarter"/>
          </p:nvPr>
        </p:nvSpPr>
        <p:spPr bwMode="auto">
          <a:xfrm>
            <a:off x="0" y="0"/>
            <a:ext cx="2951163" cy="496888"/>
          </a:xfrm>
          <a:prstGeom prst="rect">
            <a:avLst/>
          </a:prstGeom>
          <a:noFill/>
          <a:ln>
            <a:noFill/>
          </a:ln>
          <a:effectLst/>
        </p:spPr>
        <p:txBody>
          <a:bodyPr vert="horz" wrap="square" lIns="91443" tIns="45721" rIns="91443" bIns="45721" numCol="1" anchor="t" anchorCtr="0" compatLnSpc="1">
            <a:prstTxWarp prst="textNoShape">
              <a:avLst/>
            </a:prstTxWarp>
          </a:bodyPr>
          <a:lstStyle>
            <a:lvl1pPr eaLnBrk="1" hangingPunct="1">
              <a:defRPr kumimoji="1" sz="1200">
                <a:latin typeface="Arial" charset="0"/>
                <a:ea typeface="ＭＳ Ｐゴシック" charset="-128"/>
              </a:defRPr>
            </a:lvl1pPr>
          </a:lstStyle>
          <a:p>
            <a:pPr>
              <a:defRPr/>
            </a:pPr>
            <a:endParaRPr lang="en-US" altLang="ja-JP"/>
          </a:p>
        </p:txBody>
      </p:sp>
      <p:sp>
        <p:nvSpPr>
          <p:cNvPr id="22531" name="Rectangle 3">
            <a:extLst>
              <a:ext uri="{FF2B5EF4-FFF2-40B4-BE49-F238E27FC236}">
                <a16:creationId xmlns:a16="http://schemas.microsoft.com/office/drawing/2014/main" id="{7EB690EF-1110-48D0-8A43-285E8E442E9D}"/>
              </a:ext>
            </a:extLst>
          </p:cNvPr>
          <p:cNvSpPr>
            <a:spLocks noGrp="1" noChangeArrowheads="1"/>
          </p:cNvSpPr>
          <p:nvPr>
            <p:ph type="dt" idx="1"/>
          </p:nvPr>
        </p:nvSpPr>
        <p:spPr bwMode="auto">
          <a:xfrm>
            <a:off x="3854450" y="0"/>
            <a:ext cx="2951163" cy="496888"/>
          </a:xfrm>
          <a:prstGeom prst="rect">
            <a:avLst/>
          </a:prstGeom>
          <a:noFill/>
          <a:ln>
            <a:noFill/>
          </a:ln>
          <a:effectLst/>
        </p:spPr>
        <p:txBody>
          <a:bodyPr vert="horz" wrap="square" lIns="91443" tIns="45721" rIns="91443" bIns="45721" numCol="1" anchor="t" anchorCtr="0" compatLnSpc="1">
            <a:prstTxWarp prst="textNoShape">
              <a:avLst/>
            </a:prstTxWarp>
          </a:bodyPr>
          <a:lstStyle>
            <a:lvl1pPr algn="r" eaLnBrk="1" hangingPunct="1">
              <a:defRPr kumimoji="1" sz="1200">
                <a:latin typeface="Arial" charset="0"/>
                <a:ea typeface="ＭＳ Ｐゴシック" charset="-128"/>
              </a:defRPr>
            </a:lvl1pPr>
          </a:lstStyle>
          <a:p>
            <a:pPr>
              <a:defRPr/>
            </a:pPr>
            <a:endParaRPr lang="en-US" altLang="ja-JP"/>
          </a:p>
        </p:txBody>
      </p:sp>
      <p:sp>
        <p:nvSpPr>
          <p:cNvPr id="12292" name="Rectangle 4">
            <a:extLst>
              <a:ext uri="{FF2B5EF4-FFF2-40B4-BE49-F238E27FC236}">
                <a16:creationId xmlns:a16="http://schemas.microsoft.com/office/drawing/2014/main" id="{385B3740-0C55-4C2B-87E7-57DEC80F5890}"/>
              </a:ext>
            </a:extLst>
          </p:cNvPr>
          <p:cNvSpPr>
            <a:spLocks noGrp="1" noRot="1" noChangeAspect="1" noChangeArrowheads="1" noTextEdit="1"/>
          </p:cNvSpPr>
          <p:nvPr>
            <p:ph type="sldImg" idx="2"/>
          </p:nvPr>
        </p:nvSpPr>
        <p:spPr bwMode="auto">
          <a:xfrm>
            <a:off x="93663" y="746125"/>
            <a:ext cx="662305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a:extLst>
              <a:ext uri="{FF2B5EF4-FFF2-40B4-BE49-F238E27FC236}">
                <a16:creationId xmlns:a16="http://schemas.microsoft.com/office/drawing/2014/main" id="{B8DDE44E-0102-4EC8-97EE-90529769CAE0}"/>
              </a:ext>
            </a:extLst>
          </p:cNvPr>
          <p:cNvSpPr>
            <a:spLocks noGrp="1" noChangeArrowheads="1"/>
          </p:cNvSpPr>
          <p:nvPr>
            <p:ph type="body" sz="quarter" idx="3"/>
          </p:nvPr>
        </p:nvSpPr>
        <p:spPr bwMode="auto">
          <a:xfrm>
            <a:off x="682625" y="4721225"/>
            <a:ext cx="5441950" cy="4471988"/>
          </a:xfrm>
          <a:prstGeom prst="rect">
            <a:avLst/>
          </a:prstGeom>
          <a:noFill/>
          <a:ln>
            <a:noFill/>
          </a:ln>
          <a:effectLst/>
        </p:spPr>
        <p:txBody>
          <a:bodyPr vert="horz" wrap="square" lIns="91443" tIns="45721" rIns="91443" bIns="4572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2534" name="Rectangle 6">
            <a:extLst>
              <a:ext uri="{FF2B5EF4-FFF2-40B4-BE49-F238E27FC236}">
                <a16:creationId xmlns:a16="http://schemas.microsoft.com/office/drawing/2014/main" id="{34AC79DA-4B06-4C56-9995-17A98F00826A}"/>
              </a:ext>
            </a:extLst>
          </p:cNvPr>
          <p:cNvSpPr>
            <a:spLocks noGrp="1" noChangeArrowheads="1"/>
          </p:cNvSpPr>
          <p:nvPr>
            <p:ph type="ftr" sz="quarter" idx="4"/>
          </p:nvPr>
        </p:nvSpPr>
        <p:spPr bwMode="auto">
          <a:xfrm>
            <a:off x="0" y="9440863"/>
            <a:ext cx="2951163" cy="496887"/>
          </a:xfrm>
          <a:prstGeom prst="rect">
            <a:avLst/>
          </a:prstGeom>
          <a:noFill/>
          <a:ln>
            <a:noFill/>
          </a:ln>
          <a:effectLst/>
        </p:spPr>
        <p:txBody>
          <a:bodyPr vert="horz" wrap="square" lIns="91443" tIns="45721" rIns="91443" bIns="45721" numCol="1" anchor="b" anchorCtr="0" compatLnSpc="1">
            <a:prstTxWarp prst="textNoShape">
              <a:avLst/>
            </a:prstTxWarp>
          </a:bodyPr>
          <a:lstStyle>
            <a:lvl1pPr eaLnBrk="1" hangingPunct="1">
              <a:defRPr kumimoji="1" sz="1200">
                <a:latin typeface="Arial" charset="0"/>
                <a:ea typeface="ＭＳ Ｐゴシック" charset="-128"/>
              </a:defRPr>
            </a:lvl1pPr>
          </a:lstStyle>
          <a:p>
            <a:pPr>
              <a:defRPr/>
            </a:pPr>
            <a:endParaRPr lang="en-US" altLang="ja-JP"/>
          </a:p>
        </p:txBody>
      </p:sp>
      <p:sp>
        <p:nvSpPr>
          <p:cNvPr id="22535" name="Rectangle 7">
            <a:extLst>
              <a:ext uri="{FF2B5EF4-FFF2-40B4-BE49-F238E27FC236}">
                <a16:creationId xmlns:a16="http://schemas.microsoft.com/office/drawing/2014/main" id="{965C4CC5-06B4-4E89-BC90-A3D66C7F46F0}"/>
              </a:ext>
            </a:extLst>
          </p:cNvPr>
          <p:cNvSpPr>
            <a:spLocks noGrp="1" noChangeArrowheads="1"/>
          </p:cNvSpPr>
          <p:nvPr>
            <p:ph type="sldNum" sz="quarter" idx="5"/>
          </p:nvPr>
        </p:nvSpPr>
        <p:spPr bwMode="auto">
          <a:xfrm>
            <a:off x="3854450" y="9440863"/>
            <a:ext cx="2951163" cy="496887"/>
          </a:xfrm>
          <a:prstGeom prst="rect">
            <a:avLst/>
          </a:prstGeom>
          <a:noFill/>
          <a:ln>
            <a:noFill/>
          </a:ln>
          <a:effectLst/>
        </p:spPr>
        <p:txBody>
          <a:bodyPr vert="horz" wrap="square" lIns="91443" tIns="45721" rIns="91443" bIns="45721" numCol="1" anchor="b" anchorCtr="0" compatLnSpc="1">
            <a:prstTxWarp prst="textNoShape">
              <a:avLst/>
            </a:prstTxWarp>
          </a:bodyPr>
          <a:lstStyle>
            <a:lvl1pPr algn="r" eaLnBrk="1" hangingPunct="1">
              <a:defRPr kumimoji="1" sz="1200"/>
            </a:lvl1pPr>
          </a:lstStyle>
          <a:p>
            <a:pPr>
              <a:defRPr/>
            </a:pPr>
            <a:fld id="{C3F374BB-67F6-4A01-99F8-C71B90C53FA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図 6">
            <a:extLst>
              <a:ext uri="{FF2B5EF4-FFF2-40B4-BE49-F238E27FC236}">
                <a16:creationId xmlns:a16="http://schemas.microsoft.com/office/drawing/2014/main" id="{DB9B4492-FA62-44FD-AE5C-FE94CC802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21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85800" y="1597821"/>
            <a:ext cx="7772400" cy="1102519"/>
          </a:xfrm>
          <a:prstGeom prst="rect">
            <a:avLst/>
          </a:prstGeom>
        </p:spPr>
        <p:txBody>
          <a:bodyPr/>
          <a:lstStyle>
            <a:lvl1pPr>
              <a:defRPr sz="3600">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baseline="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ja-JP" altLang="en-US" dirty="0"/>
          </a:p>
        </p:txBody>
      </p:sp>
      <p:sp>
        <p:nvSpPr>
          <p:cNvPr id="5" name="日付プレースホルダ 3">
            <a:extLst>
              <a:ext uri="{FF2B5EF4-FFF2-40B4-BE49-F238E27FC236}">
                <a16:creationId xmlns:a16="http://schemas.microsoft.com/office/drawing/2014/main" id="{A725E383-BAA5-4FEA-9A3E-6F1C90761586}"/>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B3C02A03-01F1-482C-AAE5-FB98F8EB8EEF}" type="datetime1">
              <a:rPr lang="ja-JP" altLang="en-US"/>
              <a:pPr>
                <a:defRPr/>
              </a:pPr>
              <a:t>2022/4/22</a:t>
            </a:fld>
            <a:endParaRPr lang="en-US" altLang="ja-JP"/>
          </a:p>
        </p:txBody>
      </p:sp>
      <p:sp>
        <p:nvSpPr>
          <p:cNvPr id="6" name="フッター プレースホルダ 4">
            <a:extLst>
              <a:ext uri="{FF2B5EF4-FFF2-40B4-BE49-F238E27FC236}">
                <a16:creationId xmlns:a16="http://schemas.microsoft.com/office/drawing/2014/main" id="{5E8B434F-C798-4C9B-879F-F0C78DCD9D15}"/>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33A6037A-6049-4A11-B84A-8FE4AF04B295}"/>
              </a:ext>
            </a:extLst>
          </p:cNvPr>
          <p:cNvSpPr>
            <a:spLocks noGrp="1"/>
          </p:cNvSpPr>
          <p:nvPr>
            <p:ph type="sldNum" sz="quarter" idx="12"/>
          </p:nvPr>
        </p:nvSpPr>
        <p:spPr>
          <a:xfrm>
            <a:off x="6975475" y="4767263"/>
            <a:ext cx="2133600" cy="274637"/>
          </a:xfr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BCA7A28B-4E74-4EB1-87D7-A8B9481B8E94}" type="slidenum">
              <a:rPr lang="ja-JP" altLang="en-US"/>
              <a:pPr>
                <a:defRPr/>
              </a:pPr>
              <a:t>‹#›</a:t>
            </a:fld>
            <a:endParaRPr lang="en-US" altLang="ja-JP"/>
          </a:p>
        </p:txBody>
      </p:sp>
    </p:spTree>
    <p:extLst>
      <p:ext uri="{BB962C8B-B14F-4D97-AF65-F5344CB8AC3E}">
        <p14:creationId xmlns:p14="http://schemas.microsoft.com/office/powerpoint/2010/main" val="231064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縦書きテキスト">
    <p:spTree>
      <p:nvGrpSpPr>
        <p:cNvPr id="1" name=""/>
        <p:cNvGrpSpPr/>
        <p:nvPr/>
      </p:nvGrpSpPr>
      <p:grpSpPr>
        <a:xfrm>
          <a:off x="0" y="0"/>
          <a:ext cx="0" cy="0"/>
          <a:chOff x="0" y="0"/>
          <a:chExt cx="0" cy="0"/>
        </a:xfrm>
      </p:grpSpPr>
      <p:pic>
        <p:nvPicPr>
          <p:cNvPr id="4" name="図 6">
            <a:extLst>
              <a:ext uri="{FF2B5EF4-FFF2-40B4-BE49-F238E27FC236}">
                <a16:creationId xmlns:a16="http://schemas.microsoft.com/office/drawing/2014/main" id="{B2163B52-91E4-4BF0-BF55-3EA98467E9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縦書きテキスト プレースホルダ 2"/>
          <p:cNvSpPr>
            <a:spLocks noGrp="1"/>
          </p:cNvSpPr>
          <p:nvPr>
            <p:ph type="body" orient="vert" idx="1"/>
          </p:nvPr>
        </p:nvSpPr>
        <p:spPr>
          <a:xfrm>
            <a:off x="457200" y="1200152"/>
            <a:ext cx="8229600" cy="3394472"/>
          </a:xfrm>
          <a:prstGeom prst="rect">
            <a:avLst/>
          </a:prstGeom>
        </p:spPr>
        <p:txBody>
          <a:bodyPr vert="horz"/>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a:latin typeface="Arial Unicode MS" panose="020B0604020202020204" pitchFamily="50" charset="-128"/>
                <a:ea typeface="Arial Unicode MS" panose="020B0604020202020204" pitchFamily="50" charset="-128"/>
                <a:cs typeface="Arial Unicode MS" panose="020B060402020202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7"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5" name="日付プレースホルダ 3">
            <a:extLst>
              <a:ext uri="{FF2B5EF4-FFF2-40B4-BE49-F238E27FC236}">
                <a16:creationId xmlns:a16="http://schemas.microsoft.com/office/drawing/2014/main" id="{6702E11F-D542-4F71-AB48-3D8922B5E3F4}"/>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D2CFF13B-DC85-40D9-929A-B9FDA16E8E1D}" type="datetime1">
              <a:rPr lang="ja-JP" altLang="en-US"/>
              <a:pPr>
                <a:defRPr/>
              </a:pPr>
              <a:t>2022/4/22</a:t>
            </a:fld>
            <a:endParaRPr lang="en-US" altLang="ja-JP"/>
          </a:p>
        </p:txBody>
      </p:sp>
      <p:sp>
        <p:nvSpPr>
          <p:cNvPr id="6" name="フッター プレースホルダ 4">
            <a:extLst>
              <a:ext uri="{FF2B5EF4-FFF2-40B4-BE49-F238E27FC236}">
                <a16:creationId xmlns:a16="http://schemas.microsoft.com/office/drawing/2014/main" id="{E2279715-1B8C-4696-8229-E6D34D40B8B5}"/>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8" name="スライド番号プレースホルダ 5">
            <a:extLst>
              <a:ext uri="{FF2B5EF4-FFF2-40B4-BE49-F238E27FC236}">
                <a16:creationId xmlns:a16="http://schemas.microsoft.com/office/drawing/2014/main" id="{8C0A9A4C-90A7-4778-BF4A-3A9B36A2BBDD}"/>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DCD4400A-EF73-48E4-B796-ABE11225FD57}" type="slidenum">
              <a:rPr lang="ja-JP" altLang="en-US"/>
              <a:pPr>
                <a:defRPr/>
              </a:pPr>
              <a:t>‹#›</a:t>
            </a:fld>
            <a:endParaRPr lang="en-US" altLang="ja-JP"/>
          </a:p>
        </p:txBody>
      </p:sp>
    </p:spTree>
    <p:extLst>
      <p:ext uri="{BB962C8B-B14F-4D97-AF65-F5344CB8AC3E}">
        <p14:creationId xmlns:p14="http://schemas.microsoft.com/office/powerpoint/2010/main" val="33580589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縦書きタイトルと縦書きテキスト">
    <p:spTree>
      <p:nvGrpSpPr>
        <p:cNvPr id="1" name=""/>
        <p:cNvGrpSpPr/>
        <p:nvPr/>
      </p:nvGrpSpPr>
      <p:grpSpPr>
        <a:xfrm>
          <a:off x="0" y="0"/>
          <a:ext cx="0" cy="0"/>
          <a:chOff x="0" y="0"/>
          <a:chExt cx="0" cy="0"/>
        </a:xfrm>
      </p:grpSpPr>
      <p:pic>
        <p:nvPicPr>
          <p:cNvPr id="2" name="図 6">
            <a:extLst>
              <a:ext uri="{FF2B5EF4-FFF2-40B4-BE49-F238E27FC236}">
                <a16:creationId xmlns:a16="http://schemas.microsoft.com/office/drawing/2014/main" id="{BD9FC1A0-9125-4A2A-8F74-4955189FA8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付プレースホルダ 3">
            <a:extLst>
              <a:ext uri="{FF2B5EF4-FFF2-40B4-BE49-F238E27FC236}">
                <a16:creationId xmlns:a16="http://schemas.microsoft.com/office/drawing/2014/main" id="{FE593532-FE51-4C2D-9C71-7463601E525D}"/>
              </a:ext>
            </a:extLst>
          </p:cNvPr>
          <p:cNvSpPr>
            <a:spLocks noGrp="1"/>
          </p:cNvSpPr>
          <p:nvPr>
            <p:ph type="dt" sz="half" idx="10"/>
          </p:nvPr>
        </p:nvSpPr>
        <p:spPr/>
        <p:txBody>
          <a:bodyPr/>
          <a:lstStyle>
            <a:lvl1pPr>
              <a:defRPr/>
            </a:lvl1pPr>
          </a:lstStyle>
          <a:p>
            <a:pPr>
              <a:defRPr/>
            </a:pPr>
            <a:fld id="{CCDB53CC-A24B-4048-9583-523679EED82C}" type="datetime1">
              <a:rPr lang="ja-JP" altLang="en-US"/>
              <a:pPr>
                <a:defRPr/>
              </a:pPr>
              <a:t>2022/4/22</a:t>
            </a:fld>
            <a:endParaRPr lang="en-US" altLang="ja-JP"/>
          </a:p>
        </p:txBody>
      </p:sp>
      <p:sp>
        <p:nvSpPr>
          <p:cNvPr id="4" name="フッター プレースホルダ 4">
            <a:extLst>
              <a:ext uri="{FF2B5EF4-FFF2-40B4-BE49-F238E27FC236}">
                <a16:creationId xmlns:a16="http://schemas.microsoft.com/office/drawing/2014/main" id="{BB8A52BC-806C-4EAE-9D57-3F26D3ECB629}"/>
              </a:ext>
            </a:extLst>
          </p:cNvPr>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a:extLst>
              <a:ext uri="{FF2B5EF4-FFF2-40B4-BE49-F238E27FC236}">
                <a16:creationId xmlns:a16="http://schemas.microsoft.com/office/drawing/2014/main" id="{BBE45B26-70B6-4AE9-AFE8-A52E532662E9}"/>
              </a:ext>
            </a:extLst>
          </p:cNvPr>
          <p:cNvSpPr>
            <a:spLocks noGrp="1"/>
          </p:cNvSpPr>
          <p:nvPr>
            <p:ph type="sldNum" sz="quarter" idx="12"/>
          </p:nvPr>
        </p:nvSpPr>
        <p:spPr/>
        <p:txBody>
          <a:bodyPr/>
          <a:lstStyle>
            <a:lvl1pPr>
              <a:defRPr/>
            </a:lvl1pPr>
          </a:lstStyle>
          <a:p>
            <a:pPr>
              <a:defRPr/>
            </a:pPr>
            <a:fld id="{432767B2-B17C-4917-95BC-76DAA61FA33E}" type="slidenum">
              <a:rPr lang="ja-JP" altLang="en-US"/>
              <a:pPr>
                <a:defRPr/>
              </a:pPr>
              <a:t>‹#›</a:t>
            </a:fld>
            <a:endParaRPr lang="en-US" altLang="ja-JP"/>
          </a:p>
        </p:txBody>
      </p:sp>
    </p:spTree>
    <p:extLst>
      <p:ext uri="{BB962C8B-B14F-4D97-AF65-F5344CB8AC3E}">
        <p14:creationId xmlns:p14="http://schemas.microsoft.com/office/powerpoint/2010/main" val="134180440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図 6">
            <a:extLst>
              <a:ext uri="{FF2B5EF4-FFF2-40B4-BE49-F238E27FC236}">
                <a16:creationId xmlns:a16="http://schemas.microsoft.com/office/drawing/2014/main" id="{889C30FF-461E-41C9-AFCC-3184E04A2D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a:xfrm>
            <a:off x="457200" y="1200152"/>
            <a:ext cx="8229600" cy="3394472"/>
          </a:xfrm>
          <a:prstGeom prst="rect">
            <a:avLst/>
          </a:prstGeom>
        </p:spPr>
        <p:txBody>
          <a:bodyPr/>
          <a:lstStyle>
            <a:lvl1pPr>
              <a:defRPr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a:latin typeface="Arial Unicode MS" panose="020B0604020202020204" pitchFamily="50" charset="-128"/>
                <a:ea typeface="Arial Unicode MS" panose="020B0604020202020204" pitchFamily="50" charset="-128"/>
                <a:cs typeface="Arial Unicode MS" panose="020B060402020202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a:extLst>
              <a:ext uri="{FF2B5EF4-FFF2-40B4-BE49-F238E27FC236}">
                <a16:creationId xmlns:a16="http://schemas.microsoft.com/office/drawing/2014/main" id="{1028D2FE-258E-4B9B-92C0-239A0F2C6A3F}"/>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F3D66821-C64F-4527-857A-B10A2A77F651}" type="datetime1">
              <a:rPr lang="ja-JP" altLang="en-US"/>
              <a:pPr>
                <a:defRPr/>
              </a:pPr>
              <a:t>2022/4/22</a:t>
            </a:fld>
            <a:endParaRPr lang="en-US" altLang="ja-JP"/>
          </a:p>
        </p:txBody>
      </p:sp>
      <p:sp>
        <p:nvSpPr>
          <p:cNvPr id="6" name="フッター プレースホルダ 4">
            <a:extLst>
              <a:ext uri="{FF2B5EF4-FFF2-40B4-BE49-F238E27FC236}">
                <a16:creationId xmlns:a16="http://schemas.microsoft.com/office/drawing/2014/main" id="{F1813B33-68CD-4C53-87BE-7CB0DBD5BB4C}"/>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A3D96B2A-A09C-4B92-BFB4-3E8735C53E6C}"/>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7447D2C3-40D4-49BB-AD80-3C8665CDD0A1}" type="slidenum">
              <a:rPr lang="ja-JP" altLang="en-US"/>
              <a:pPr>
                <a:defRPr/>
              </a:pPr>
              <a:t>‹#›</a:t>
            </a:fld>
            <a:endParaRPr lang="en-US" altLang="ja-JP"/>
          </a:p>
        </p:txBody>
      </p:sp>
    </p:spTree>
    <p:extLst>
      <p:ext uri="{BB962C8B-B14F-4D97-AF65-F5344CB8AC3E}">
        <p14:creationId xmlns:p14="http://schemas.microsoft.com/office/powerpoint/2010/main" val="25431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4" name="図 6">
            <a:extLst>
              <a:ext uri="{FF2B5EF4-FFF2-40B4-BE49-F238E27FC236}">
                <a16:creationId xmlns:a16="http://schemas.microsoft.com/office/drawing/2014/main" id="{D7CF08BF-BE4D-4811-AA79-31E117C429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722313" y="3305177"/>
            <a:ext cx="7772400" cy="1021556"/>
          </a:xfrm>
          <a:prstGeom prst="rect">
            <a:avLst/>
          </a:prstGeom>
        </p:spPr>
        <p:txBody>
          <a:bodyPr anchor="t"/>
          <a:lstStyle>
            <a:lvl1pPr algn="l">
              <a:defRPr sz="4000" b="1" cap="all">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5" name="日付プレースホルダ 3">
            <a:extLst>
              <a:ext uri="{FF2B5EF4-FFF2-40B4-BE49-F238E27FC236}">
                <a16:creationId xmlns:a16="http://schemas.microsoft.com/office/drawing/2014/main" id="{CF8B7F97-F47A-4289-B493-47B8DBD05195}"/>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5FF81951-D277-424D-AB4B-A7BF893929FC}" type="datetime1">
              <a:rPr lang="ja-JP" altLang="en-US"/>
              <a:pPr>
                <a:defRPr/>
              </a:pPr>
              <a:t>2022/4/22</a:t>
            </a:fld>
            <a:endParaRPr lang="en-US" altLang="ja-JP"/>
          </a:p>
        </p:txBody>
      </p:sp>
      <p:sp>
        <p:nvSpPr>
          <p:cNvPr id="6" name="フッター プレースホルダ 4">
            <a:extLst>
              <a:ext uri="{FF2B5EF4-FFF2-40B4-BE49-F238E27FC236}">
                <a16:creationId xmlns:a16="http://schemas.microsoft.com/office/drawing/2014/main" id="{89EBF669-C3CA-453F-8F58-456AAA1A0A00}"/>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7" name="スライド番号プレースホルダ 5">
            <a:extLst>
              <a:ext uri="{FF2B5EF4-FFF2-40B4-BE49-F238E27FC236}">
                <a16:creationId xmlns:a16="http://schemas.microsoft.com/office/drawing/2014/main" id="{7B0A876B-B519-4449-A6C9-F0E5D0A97BB4}"/>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7EBE5C99-D4B7-4CDC-8CA4-85BCAF667A17}" type="slidenum">
              <a:rPr lang="ja-JP" altLang="en-US"/>
              <a:pPr>
                <a:defRPr/>
              </a:pPr>
              <a:t>‹#›</a:t>
            </a:fld>
            <a:endParaRPr lang="en-US" altLang="ja-JP"/>
          </a:p>
        </p:txBody>
      </p:sp>
    </p:spTree>
    <p:extLst>
      <p:ext uri="{BB962C8B-B14F-4D97-AF65-F5344CB8AC3E}">
        <p14:creationId xmlns:p14="http://schemas.microsoft.com/office/powerpoint/2010/main" val="414268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pic>
        <p:nvPicPr>
          <p:cNvPr id="5" name="図 6">
            <a:extLst>
              <a:ext uri="{FF2B5EF4-FFF2-40B4-BE49-F238E27FC236}">
                <a16:creationId xmlns:a16="http://schemas.microsoft.com/office/drawing/2014/main" id="{532304ED-D256-4A54-8246-9A669E3B23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 2"/>
          <p:cNvSpPr>
            <a:spLocks noGrp="1"/>
          </p:cNvSpPr>
          <p:nvPr>
            <p:ph sz="half" idx="1"/>
          </p:nvPr>
        </p:nvSpPr>
        <p:spPr>
          <a:xfrm>
            <a:off x="457200" y="1221600"/>
            <a:ext cx="4038600" cy="3373024"/>
          </a:xfrm>
          <a:prstGeom prst="rect">
            <a:avLst/>
          </a:prstGeom>
        </p:spPr>
        <p:txBody>
          <a:bodyPr/>
          <a:lstStyle>
            <a:lvl1pPr>
              <a:defRPr sz="2800"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sz="2400" baseline="0">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sz="2000" baseline="0">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sz="1800">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sz="1800">
                <a:latin typeface="Arial Unicode MS" panose="020B0604020202020204" pitchFamily="50" charset="-128"/>
                <a:ea typeface="Arial Unicode MS" panose="020B0604020202020204" pitchFamily="50" charset="-128"/>
                <a:cs typeface="Arial Unicode MS" panose="020B0604020202020204" pitchFamily="50" charset="-128"/>
              </a:defRPr>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0" name="コンテンツ プレースホルダ 2"/>
          <p:cNvSpPr>
            <a:spLocks noGrp="1"/>
          </p:cNvSpPr>
          <p:nvPr>
            <p:ph sz="half" idx="13"/>
          </p:nvPr>
        </p:nvSpPr>
        <p:spPr>
          <a:xfrm>
            <a:off x="4644008" y="1221600"/>
            <a:ext cx="4038600" cy="3394472"/>
          </a:xfrm>
          <a:prstGeom prst="rect">
            <a:avLst/>
          </a:prstGeom>
        </p:spPr>
        <p:txBody>
          <a:bodyPr/>
          <a:lstStyle>
            <a:lvl1pPr>
              <a:defRPr sz="2800"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sz="2400" baseline="0">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sz="2000" baseline="0">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sz="1800">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sz="1800">
                <a:latin typeface="Arial Unicode MS" panose="020B0604020202020204" pitchFamily="50" charset="-128"/>
                <a:ea typeface="Arial Unicode MS" panose="020B0604020202020204" pitchFamily="50" charset="-128"/>
                <a:cs typeface="Arial Unicode MS" panose="020B0604020202020204" pitchFamily="50" charset="-128"/>
              </a:defRPr>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3"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6" name="日付プレースホルダ 4">
            <a:extLst>
              <a:ext uri="{FF2B5EF4-FFF2-40B4-BE49-F238E27FC236}">
                <a16:creationId xmlns:a16="http://schemas.microsoft.com/office/drawing/2014/main" id="{815861DD-46CA-4AC2-B66D-500BB6BF1187}"/>
              </a:ext>
            </a:extLst>
          </p:cNvPr>
          <p:cNvSpPr>
            <a:spLocks noGrp="1"/>
          </p:cNvSpPr>
          <p:nvPr>
            <p:ph type="dt" sz="half" idx="14"/>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34FE9B86-2243-4E98-9089-9BD7EDD9E5C0}" type="datetime1">
              <a:rPr lang="ja-JP" altLang="en-US"/>
              <a:pPr>
                <a:defRPr/>
              </a:pPr>
              <a:t>2022/4/22</a:t>
            </a:fld>
            <a:endParaRPr lang="en-US" altLang="ja-JP"/>
          </a:p>
        </p:txBody>
      </p:sp>
      <p:sp>
        <p:nvSpPr>
          <p:cNvPr id="7" name="フッター プレースホルダ 5">
            <a:extLst>
              <a:ext uri="{FF2B5EF4-FFF2-40B4-BE49-F238E27FC236}">
                <a16:creationId xmlns:a16="http://schemas.microsoft.com/office/drawing/2014/main" id="{BA44824C-7783-4DD3-B09E-C69EDF54ADE5}"/>
              </a:ext>
            </a:extLst>
          </p:cNvPr>
          <p:cNvSpPr>
            <a:spLocks noGrp="1"/>
          </p:cNvSpPr>
          <p:nvPr>
            <p:ph type="ftr" sz="quarter" idx="15"/>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8" name="スライド番号プレースホルダ 6">
            <a:extLst>
              <a:ext uri="{FF2B5EF4-FFF2-40B4-BE49-F238E27FC236}">
                <a16:creationId xmlns:a16="http://schemas.microsoft.com/office/drawing/2014/main" id="{E67572EE-181E-46A3-AFB1-D11EC54293D7}"/>
              </a:ext>
            </a:extLst>
          </p:cNvPr>
          <p:cNvSpPr>
            <a:spLocks noGrp="1"/>
          </p:cNvSpPr>
          <p:nvPr>
            <p:ph type="sldNum" sz="quarter" idx="16"/>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0DE8C8D5-B05F-4BB5-B224-F5C77DCAFE37}" type="slidenum">
              <a:rPr lang="ja-JP" altLang="en-US"/>
              <a:pPr>
                <a:defRPr/>
              </a:pPr>
              <a:t>‹#›</a:t>
            </a:fld>
            <a:endParaRPr lang="en-US" altLang="ja-JP"/>
          </a:p>
        </p:txBody>
      </p:sp>
    </p:spTree>
    <p:extLst>
      <p:ext uri="{BB962C8B-B14F-4D97-AF65-F5344CB8AC3E}">
        <p14:creationId xmlns:p14="http://schemas.microsoft.com/office/powerpoint/2010/main" val="426837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9191619-A2E2-44B6-BC91-7B9D15FB4D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 2"/>
          <p:cNvSpPr>
            <a:spLocks noGrp="1"/>
          </p:cNvSpPr>
          <p:nvPr>
            <p:ph type="body" idx="1"/>
          </p:nvPr>
        </p:nvSpPr>
        <p:spPr>
          <a:xfrm>
            <a:off x="457200" y="1221601"/>
            <a:ext cx="4040188" cy="409556"/>
          </a:xfrm>
          <a:prstGeom prst="rect">
            <a:avLst/>
          </a:prstGeom>
        </p:spPr>
        <p:txBody>
          <a:bodyPr anchor="b"/>
          <a:lstStyle>
            <a:lvl1pPr marL="0" indent="0">
              <a:buNone/>
              <a:defRPr sz="2400" b="1"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1631156"/>
            <a:ext cx="4040188" cy="2963466"/>
          </a:xfrm>
          <a:prstGeom prst="rect">
            <a:avLst/>
          </a:prstGeom>
        </p:spPr>
        <p:txBody>
          <a:bodyPr/>
          <a:lstStyle>
            <a:lvl1pPr>
              <a:defRPr sz="240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sz="2000" baseline="0">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sz="1800">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sz="1600">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sz="1600" baseline="0">
                <a:latin typeface="Arial Unicode MS" panose="020B0604020202020204" pitchFamily="50" charset="-128"/>
                <a:ea typeface="Arial Unicode MS" panose="020B0604020202020204" pitchFamily="50" charset="-128"/>
                <a:cs typeface="Arial Unicode MS" panose="020B0604020202020204" pitchFamily="50" charset="-128"/>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6" name="コンテンツ プレースホルダ 5"/>
          <p:cNvSpPr>
            <a:spLocks noGrp="1"/>
          </p:cNvSpPr>
          <p:nvPr>
            <p:ph sz="quarter" idx="4"/>
          </p:nvPr>
        </p:nvSpPr>
        <p:spPr>
          <a:xfrm>
            <a:off x="4645027" y="1631156"/>
            <a:ext cx="4041775" cy="2963466"/>
          </a:xfrm>
          <a:prstGeom prst="rect">
            <a:avLst/>
          </a:prstGeom>
        </p:spPr>
        <p:txBody>
          <a:bodyPr/>
          <a:lstStyle>
            <a:lvl1pPr>
              <a:defRPr sz="240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sz="2000">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sz="1800">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sz="1600">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sz="1600">
                <a:latin typeface="Arial Unicode MS" panose="020B0604020202020204" pitchFamily="50" charset="-128"/>
                <a:ea typeface="Arial Unicode MS" panose="020B0604020202020204" pitchFamily="50" charset="-128"/>
                <a:cs typeface="Arial Unicode MS" panose="020B0604020202020204" pitchFamily="50" charset="-128"/>
              </a:defRPr>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2" name="テキスト プレースホルダ 2"/>
          <p:cNvSpPr>
            <a:spLocks noGrp="1"/>
          </p:cNvSpPr>
          <p:nvPr>
            <p:ph type="body" idx="13"/>
          </p:nvPr>
        </p:nvSpPr>
        <p:spPr>
          <a:xfrm>
            <a:off x="4644008" y="1221601"/>
            <a:ext cx="4040188" cy="409556"/>
          </a:xfrm>
          <a:prstGeom prst="rect">
            <a:avLst/>
          </a:prstGeom>
        </p:spPr>
        <p:txBody>
          <a:bodyPr anchor="b"/>
          <a:lstStyle>
            <a:lvl1pPr marL="0" indent="0">
              <a:buNone/>
              <a:defRPr sz="2400" b="1"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5"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8" name="日付プレースホルダ 6">
            <a:extLst>
              <a:ext uri="{FF2B5EF4-FFF2-40B4-BE49-F238E27FC236}">
                <a16:creationId xmlns:a16="http://schemas.microsoft.com/office/drawing/2014/main" id="{741387CA-0A7C-403B-B9C5-A6BAAC523A78}"/>
              </a:ext>
            </a:extLst>
          </p:cNvPr>
          <p:cNvSpPr>
            <a:spLocks noGrp="1"/>
          </p:cNvSpPr>
          <p:nvPr>
            <p:ph type="dt" sz="half" idx="14"/>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830D8653-08EC-4D28-9814-8AD06B38E3AD}" type="datetime1">
              <a:rPr lang="ja-JP" altLang="en-US"/>
              <a:pPr>
                <a:defRPr/>
              </a:pPr>
              <a:t>2022/4/22</a:t>
            </a:fld>
            <a:endParaRPr lang="en-US" altLang="ja-JP"/>
          </a:p>
        </p:txBody>
      </p:sp>
      <p:sp>
        <p:nvSpPr>
          <p:cNvPr id="9" name="フッター プレースホルダ 7">
            <a:extLst>
              <a:ext uri="{FF2B5EF4-FFF2-40B4-BE49-F238E27FC236}">
                <a16:creationId xmlns:a16="http://schemas.microsoft.com/office/drawing/2014/main" id="{1A75DCC0-BBB3-487E-B1D9-40159B0F18E7}"/>
              </a:ext>
            </a:extLst>
          </p:cNvPr>
          <p:cNvSpPr>
            <a:spLocks noGrp="1"/>
          </p:cNvSpPr>
          <p:nvPr>
            <p:ph type="ftr" sz="quarter" idx="15"/>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10" name="スライド番号プレースホルダ 8">
            <a:extLst>
              <a:ext uri="{FF2B5EF4-FFF2-40B4-BE49-F238E27FC236}">
                <a16:creationId xmlns:a16="http://schemas.microsoft.com/office/drawing/2014/main" id="{EB881356-39D7-47AF-9C5F-8F830F2673B1}"/>
              </a:ext>
            </a:extLst>
          </p:cNvPr>
          <p:cNvSpPr>
            <a:spLocks noGrp="1"/>
          </p:cNvSpPr>
          <p:nvPr>
            <p:ph type="sldNum" sz="quarter" idx="16"/>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838E9BCA-CA86-494D-979C-9DDAEB381447}" type="slidenum">
              <a:rPr lang="ja-JP" altLang="en-US"/>
              <a:pPr>
                <a:defRPr/>
              </a:pPr>
              <a:t>‹#›</a:t>
            </a:fld>
            <a:endParaRPr lang="en-US" altLang="ja-JP"/>
          </a:p>
        </p:txBody>
      </p:sp>
    </p:spTree>
    <p:extLst>
      <p:ext uri="{BB962C8B-B14F-4D97-AF65-F5344CB8AC3E}">
        <p14:creationId xmlns:p14="http://schemas.microsoft.com/office/powerpoint/2010/main" val="21920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pic>
        <p:nvPicPr>
          <p:cNvPr id="3" name="図 6">
            <a:extLst>
              <a:ext uri="{FF2B5EF4-FFF2-40B4-BE49-F238E27FC236}">
                <a16:creationId xmlns:a16="http://schemas.microsoft.com/office/drawing/2014/main" id="{7F213C34-F11B-4A71-BC7F-A39901F4B7B4}"/>
              </a:ext>
            </a:extLst>
          </p:cNvPr>
          <p:cNvPicPr>
            <a:picLocks noChangeAspect="1"/>
          </p:cNvPicPr>
          <p:nvPr/>
        </p:nvPicPr>
        <p:blipFill>
          <a:blip r:embed="rId2">
            <a:extLst>
              <a:ext uri="{28A0092B-C50C-407E-A947-70E740481C1C}">
                <a14:useLocalDpi xmlns:a14="http://schemas.microsoft.com/office/drawing/2010/main" val="0"/>
              </a:ext>
            </a:extLst>
          </a:blip>
          <a:srcRect b="77364"/>
          <a:stretch>
            <a:fillRect/>
          </a:stretch>
        </p:blipFill>
        <p:spPr bwMode="auto">
          <a:xfrm>
            <a:off x="0" y="0"/>
            <a:ext cx="91440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4" name="日付プレースホルダ 2">
            <a:extLst>
              <a:ext uri="{FF2B5EF4-FFF2-40B4-BE49-F238E27FC236}">
                <a16:creationId xmlns:a16="http://schemas.microsoft.com/office/drawing/2014/main" id="{88B0D7ED-375C-4DFD-A714-5DBFEC7F9627}"/>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E4C4EC5F-BB63-468B-AAA3-8CA335F2702E}" type="datetime1">
              <a:rPr lang="ja-JP" altLang="en-US"/>
              <a:pPr>
                <a:defRPr/>
              </a:pPr>
              <a:t>2022/4/22</a:t>
            </a:fld>
            <a:endParaRPr lang="en-US" altLang="ja-JP"/>
          </a:p>
        </p:txBody>
      </p:sp>
      <p:sp>
        <p:nvSpPr>
          <p:cNvPr id="5" name="フッター プレースホルダ 3">
            <a:extLst>
              <a:ext uri="{FF2B5EF4-FFF2-40B4-BE49-F238E27FC236}">
                <a16:creationId xmlns:a16="http://schemas.microsoft.com/office/drawing/2014/main" id="{A59F910D-68A9-4626-8468-6BC96E0DA387}"/>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6" name="スライド番号プレースホルダ 4">
            <a:extLst>
              <a:ext uri="{FF2B5EF4-FFF2-40B4-BE49-F238E27FC236}">
                <a16:creationId xmlns:a16="http://schemas.microsoft.com/office/drawing/2014/main" id="{15F260BA-6471-4139-A816-05393B5944D2}"/>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3A765049-3C8B-467C-A27E-0EFDDFE383B2}" type="slidenum">
              <a:rPr lang="ja-JP" altLang="en-US"/>
              <a:pPr>
                <a:defRPr/>
              </a:pPr>
              <a:t>‹#›</a:t>
            </a:fld>
            <a:endParaRPr lang="en-US" altLang="ja-JP"/>
          </a:p>
        </p:txBody>
      </p:sp>
    </p:spTree>
    <p:extLst>
      <p:ext uri="{BB962C8B-B14F-4D97-AF65-F5344CB8AC3E}">
        <p14:creationId xmlns:p14="http://schemas.microsoft.com/office/powerpoint/2010/main" val="3227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DA2E515A-500D-4237-A904-7460852F1039}"/>
              </a:ext>
            </a:extLst>
          </p:cNvPr>
          <p:cNvSpPr>
            <a:spLocks noGrp="1"/>
          </p:cNvSpPr>
          <p:nvPr>
            <p:ph type="dt" sz="half" idx="10"/>
          </p:nvPr>
        </p:nvSpPr>
        <p:spPr/>
        <p:txBody>
          <a:bodyPr/>
          <a:lstStyle>
            <a:lvl1pPr>
              <a:defRPr/>
            </a:lvl1pPr>
          </a:lstStyle>
          <a:p>
            <a:pPr>
              <a:defRPr/>
            </a:pPr>
            <a:fld id="{BB7FDE81-27CE-4B7B-95DB-CDFA6784E193}" type="datetime1">
              <a:rPr lang="ja-JP" altLang="en-US"/>
              <a:pPr>
                <a:defRPr/>
              </a:pPr>
              <a:t>2022/4/22</a:t>
            </a:fld>
            <a:endParaRPr lang="en-US" altLang="ja-JP"/>
          </a:p>
        </p:txBody>
      </p:sp>
      <p:sp>
        <p:nvSpPr>
          <p:cNvPr id="3" name="フッター プレースホルダ 4">
            <a:extLst>
              <a:ext uri="{FF2B5EF4-FFF2-40B4-BE49-F238E27FC236}">
                <a16:creationId xmlns:a16="http://schemas.microsoft.com/office/drawing/2014/main" id="{FFA8C565-A69C-40A7-B46A-DBC140D2DCA3}"/>
              </a:ext>
            </a:extLst>
          </p:cNvPr>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a:extLst>
              <a:ext uri="{FF2B5EF4-FFF2-40B4-BE49-F238E27FC236}">
                <a16:creationId xmlns:a16="http://schemas.microsoft.com/office/drawing/2014/main" id="{5F8DA9F3-0A2D-4576-B0BF-CCDD9ECA7385}"/>
              </a:ext>
            </a:extLst>
          </p:cNvPr>
          <p:cNvSpPr>
            <a:spLocks noGrp="1"/>
          </p:cNvSpPr>
          <p:nvPr>
            <p:ph type="sldNum" sz="quarter" idx="12"/>
          </p:nvPr>
        </p:nvSpPr>
        <p:spPr/>
        <p:txBody>
          <a:bodyPr/>
          <a:lstStyle>
            <a:lvl1pPr>
              <a:defRPr/>
            </a:lvl1pPr>
          </a:lstStyle>
          <a:p>
            <a:pPr>
              <a:defRPr/>
            </a:pPr>
            <a:fld id="{5B450533-31F6-4DA2-B904-08606C0A01F9}" type="slidenum">
              <a:rPr lang="ja-JP" altLang="en-US"/>
              <a:pPr>
                <a:defRPr/>
              </a:pPr>
              <a:t>‹#›</a:t>
            </a:fld>
            <a:endParaRPr lang="en-US" altLang="ja-JP"/>
          </a:p>
        </p:txBody>
      </p:sp>
    </p:spTree>
    <p:extLst>
      <p:ext uri="{BB962C8B-B14F-4D97-AF65-F5344CB8AC3E}">
        <p14:creationId xmlns:p14="http://schemas.microsoft.com/office/powerpoint/2010/main" val="174037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タイトル付きのコンテンツ">
    <p:spTree>
      <p:nvGrpSpPr>
        <p:cNvPr id="1" name=""/>
        <p:cNvGrpSpPr/>
        <p:nvPr/>
      </p:nvGrpSpPr>
      <p:grpSpPr>
        <a:xfrm>
          <a:off x="0" y="0"/>
          <a:ext cx="0" cy="0"/>
          <a:chOff x="0" y="0"/>
          <a:chExt cx="0" cy="0"/>
        </a:xfrm>
      </p:grpSpPr>
      <p:pic>
        <p:nvPicPr>
          <p:cNvPr id="5" name="図 6">
            <a:extLst>
              <a:ext uri="{FF2B5EF4-FFF2-40B4-BE49-F238E27FC236}">
                <a16:creationId xmlns:a16="http://schemas.microsoft.com/office/drawing/2014/main" id="{FAF4D4FB-02B1-49AA-A5A8-2DF7C014E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a:extLst>
              <a:ext uri="{FF2B5EF4-FFF2-40B4-BE49-F238E27FC236}">
                <a16:creationId xmlns:a16="http://schemas.microsoft.com/office/drawing/2014/main" id="{98AAA19D-4C0F-452F-8638-D2C2BA0BEAF9}"/>
              </a:ext>
            </a:extLst>
          </p:cNvPr>
          <p:cNvSpPr txBox="1">
            <a:spLocks/>
          </p:cNvSpPr>
          <p:nvPr/>
        </p:nvSpPr>
        <p:spPr>
          <a:xfrm>
            <a:off x="3617913" y="357188"/>
            <a:ext cx="5057775" cy="593725"/>
          </a:xfrm>
          <a:prstGeom prst="rect">
            <a:avLst/>
          </a:prstGeom>
        </p:spPr>
        <p:txBody>
          <a:bodyPr anchor="b"/>
          <a:lstStyle>
            <a:lvl1pPr algn="l" defTabSz="914400" rtl="0" eaLnBrk="1" latinLnBrk="0" hangingPunct="1">
              <a:spcBef>
                <a:spcPct val="0"/>
              </a:spcBef>
              <a:buNone/>
              <a:defRPr kumimoji="1" sz="2000" b="1" kern="1200" baseline="0">
                <a:solidFill>
                  <a:schemeClr val="tx1"/>
                </a:solidFill>
                <a:latin typeface="Times New Roman" panose="02020603050405020304" pitchFamily="18" charset="0"/>
                <a:ea typeface="+mj-ea"/>
                <a:cs typeface="Times New Roman" panose="02020603050405020304" pitchFamily="18" charset="0"/>
              </a:defRPr>
            </a:lvl1pPr>
          </a:lstStyle>
          <a:p>
            <a:pPr>
              <a:defRPr/>
            </a:pPr>
            <a:r>
              <a:rPr lang="en-US" altLang="ja-JP">
                <a:latin typeface="Arial Unicode MS" panose="020B0604020202020204" pitchFamily="50" charset="-128"/>
                <a:ea typeface="Arial Unicode MS" panose="020B0604020202020204" pitchFamily="50" charset="-128"/>
                <a:cs typeface="Arial Unicode MS" panose="020B0604020202020204" pitchFamily="50" charset="-128"/>
              </a:rPr>
              <a:t>MASTER TITLE</a:t>
            </a:r>
            <a:endParaRPr lang="ja-JP" altLang="en-US"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 name="タイトル 1"/>
          <p:cNvSpPr>
            <a:spLocks noGrp="1"/>
          </p:cNvSpPr>
          <p:nvPr>
            <p:ph type="title"/>
          </p:nvPr>
        </p:nvSpPr>
        <p:spPr>
          <a:xfrm>
            <a:off x="457201" y="357504"/>
            <a:ext cx="3008313" cy="594066"/>
          </a:xfrm>
          <a:prstGeom prst="rect">
            <a:avLst/>
          </a:prstGeom>
        </p:spPr>
        <p:txBody>
          <a:bodyPr anchor="b"/>
          <a:lstStyle>
            <a:lvl1pPr algn="l">
              <a:defRPr sz="2000" b="1" baseline="0">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a:xfrm>
            <a:off x="3575051" y="1221600"/>
            <a:ext cx="5111750" cy="3373023"/>
          </a:xfrm>
          <a:prstGeom prst="rect">
            <a:avLst/>
          </a:prstGeom>
        </p:spPr>
        <p:txBody>
          <a:bodyPr/>
          <a:lstStyle>
            <a:lvl1pPr>
              <a:defRPr sz="3200"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a:defRPr sz="2800">
                <a:latin typeface="Arial Unicode MS" panose="020B0604020202020204" pitchFamily="50" charset="-128"/>
                <a:ea typeface="Arial Unicode MS" panose="020B0604020202020204" pitchFamily="50" charset="-128"/>
                <a:cs typeface="Arial Unicode MS" panose="020B0604020202020204" pitchFamily="50" charset="-128"/>
              </a:defRPr>
            </a:lvl2pPr>
            <a:lvl3pPr>
              <a:defRPr sz="2400">
                <a:latin typeface="Arial Unicode MS" panose="020B0604020202020204" pitchFamily="50" charset="-128"/>
                <a:ea typeface="Arial Unicode MS" panose="020B0604020202020204" pitchFamily="50" charset="-128"/>
                <a:cs typeface="Arial Unicode MS" panose="020B0604020202020204" pitchFamily="50" charset="-128"/>
              </a:defRPr>
            </a:lvl3pPr>
            <a:lvl4pPr>
              <a:defRPr sz="2000">
                <a:latin typeface="Arial Unicode MS" panose="020B0604020202020204" pitchFamily="50" charset="-128"/>
                <a:ea typeface="Arial Unicode MS" panose="020B0604020202020204" pitchFamily="50" charset="-128"/>
                <a:cs typeface="Arial Unicode MS" panose="020B0604020202020204" pitchFamily="50" charset="-128"/>
              </a:defRPr>
            </a:lvl4pPr>
            <a:lvl5pPr>
              <a:defRPr sz="2000">
                <a:latin typeface="Arial Unicode MS" panose="020B0604020202020204" pitchFamily="50" charset="-128"/>
                <a:ea typeface="Arial Unicode MS" panose="020B0604020202020204" pitchFamily="50" charset="-128"/>
                <a:cs typeface="Arial Unicode MS" panose="020B0604020202020204" pitchFamily="50" charset="-128"/>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テキスト プレースホルダ 3"/>
          <p:cNvSpPr>
            <a:spLocks noGrp="1"/>
          </p:cNvSpPr>
          <p:nvPr>
            <p:ph type="body" sz="half" idx="2"/>
          </p:nvPr>
        </p:nvSpPr>
        <p:spPr>
          <a:xfrm>
            <a:off x="457201" y="1221600"/>
            <a:ext cx="3008313" cy="3373023"/>
          </a:xfrm>
          <a:prstGeom prst="rect">
            <a:avLst/>
          </a:prstGeom>
        </p:spPr>
        <p:txBody>
          <a:bodyPr/>
          <a:lstStyle>
            <a:lvl1pPr marL="0" indent="0">
              <a:buNone/>
              <a:defRPr sz="1400">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日付プレースホルダ 4">
            <a:extLst>
              <a:ext uri="{FF2B5EF4-FFF2-40B4-BE49-F238E27FC236}">
                <a16:creationId xmlns:a16="http://schemas.microsoft.com/office/drawing/2014/main" id="{1D09F06F-AD27-4F06-AF2B-367A949E9CBD}"/>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3422978A-9470-433D-BD08-CA48BCCCC2D0}" type="datetime1">
              <a:rPr lang="ja-JP" altLang="en-US"/>
              <a:pPr>
                <a:defRPr/>
              </a:pPr>
              <a:t>2022/4/22</a:t>
            </a:fld>
            <a:endParaRPr lang="en-US" altLang="ja-JP"/>
          </a:p>
        </p:txBody>
      </p:sp>
      <p:sp>
        <p:nvSpPr>
          <p:cNvPr id="8" name="フッター プレースホルダ 5">
            <a:extLst>
              <a:ext uri="{FF2B5EF4-FFF2-40B4-BE49-F238E27FC236}">
                <a16:creationId xmlns:a16="http://schemas.microsoft.com/office/drawing/2014/main" id="{AD1F4337-5055-4166-AB0C-D2AB359FCEFC}"/>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9" name="スライド番号プレースホルダ 6">
            <a:extLst>
              <a:ext uri="{FF2B5EF4-FFF2-40B4-BE49-F238E27FC236}">
                <a16:creationId xmlns:a16="http://schemas.microsoft.com/office/drawing/2014/main" id="{FD2B42ED-18EB-4518-9341-FC94A1FAF232}"/>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17C861B7-C69F-4A01-B4D4-2662BCB491C0}" type="slidenum">
              <a:rPr lang="ja-JP" altLang="en-US"/>
              <a:pPr>
                <a:defRPr/>
              </a:pPr>
              <a:t>‹#›</a:t>
            </a:fld>
            <a:endParaRPr lang="en-US" altLang="ja-JP"/>
          </a:p>
        </p:txBody>
      </p:sp>
    </p:spTree>
    <p:extLst>
      <p:ext uri="{BB962C8B-B14F-4D97-AF65-F5344CB8AC3E}">
        <p14:creationId xmlns:p14="http://schemas.microsoft.com/office/powerpoint/2010/main" val="5275007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タイトル付きの図">
    <p:spTree>
      <p:nvGrpSpPr>
        <p:cNvPr id="1" name=""/>
        <p:cNvGrpSpPr/>
        <p:nvPr/>
      </p:nvGrpSpPr>
      <p:grpSpPr>
        <a:xfrm>
          <a:off x="0" y="0"/>
          <a:ext cx="0" cy="0"/>
          <a:chOff x="0" y="0"/>
          <a:chExt cx="0" cy="0"/>
        </a:xfrm>
      </p:grpSpPr>
      <p:pic>
        <p:nvPicPr>
          <p:cNvPr id="5" name="図 6">
            <a:extLst>
              <a:ext uri="{FF2B5EF4-FFF2-40B4-BE49-F238E27FC236}">
                <a16:creationId xmlns:a16="http://schemas.microsoft.com/office/drawing/2014/main" id="{1208DCF2-96EC-4763-B724-35352D0C5A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図プレースホルダ 2"/>
          <p:cNvSpPr>
            <a:spLocks noGrp="1"/>
          </p:cNvSpPr>
          <p:nvPr>
            <p:ph type="pic" idx="1"/>
          </p:nvPr>
        </p:nvSpPr>
        <p:spPr>
          <a:xfrm>
            <a:off x="484161" y="1275606"/>
            <a:ext cx="8175678" cy="2646294"/>
          </a:xfrm>
          <a:prstGeom prst="rect">
            <a:avLst/>
          </a:prstGeom>
        </p:spPr>
        <p:txBody>
          <a:bodyPr/>
          <a:lstStyle>
            <a:lvl1pPr marL="0" indent="0">
              <a:buNone/>
              <a:defRPr sz="3200" baseline="0">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ja-JP" altLang="en-US" noProof="0" dirty="0"/>
          </a:p>
        </p:txBody>
      </p:sp>
      <p:sp>
        <p:nvSpPr>
          <p:cNvPr id="4" name="テキスト プレースホルダ 3"/>
          <p:cNvSpPr>
            <a:spLocks noGrp="1"/>
          </p:cNvSpPr>
          <p:nvPr>
            <p:ph type="body" sz="half" idx="2"/>
          </p:nvPr>
        </p:nvSpPr>
        <p:spPr>
          <a:xfrm>
            <a:off x="1792288" y="4025503"/>
            <a:ext cx="5486400" cy="603647"/>
          </a:xfrm>
          <a:prstGeom prst="rect">
            <a:avLst/>
          </a:prstGeom>
        </p:spPr>
        <p:txBody>
          <a:bodyPr/>
          <a:lstStyle>
            <a:lvl1pPr marL="0" indent="0">
              <a:buNone/>
              <a:defRPr sz="1400">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3" name="タイトル 1"/>
          <p:cNvSpPr>
            <a:spLocks noGrp="1"/>
          </p:cNvSpPr>
          <p:nvPr>
            <p:ph type="title"/>
          </p:nvPr>
        </p:nvSpPr>
        <p:spPr>
          <a:xfrm>
            <a:off x="457200" y="357504"/>
            <a:ext cx="8229600" cy="594066"/>
          </a:xfrm>
          <a:prstGeom prst="rect">
            <a:avLst/>
          </a:prstGeom>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r>
              <a:rPr lang="ja-JP" altLang="en-US"/>
              <a:t>マスター タイトルの書式設定</a:t>
            </a:r>
            <a:endParaRPr lang="ja-JP" altLang="en-US" dirty="0"/>
          </a:p>
        </p:txBody>
      </p:sp>
      <p:sp>
        <p:nvSpPr>
          <p:cNvPr id="6" name="日付プレースホルダ 4">
            <a:extLst>
              <a:ext uri="{FF2B5EF4-FFF2-40B4-BE49-F238E27FC236}">
                <a16:creationId xmlns:a16="http://schemas.microsoft.com/office/drawing/2014/main" id="{BBB5A8CD-0C04-4899-B2E8-91F7FEBC3E26}"/>
              </a:ext>
            </a:extLst>
          </p:cNvPr>
          <p:cNvSpPr>
            <a:spLocks noGrp="1"/>
          </p:cNvSpPr>
          <p:nvPr>
            <p:ph type="dt" sz="half" idx="10"/>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34BA2DE2-5A7B-4314-A010-CF6E66790B4F}" type="datetime1">
              <a:rPr lang="ja-JP" altLang="en-US"/>
              <a:pPr>
                <a:defRPr/>
              </a:pPr>
              <a:t>2022/4/22</a:t>
            </a:fld>
            <a:endParaRPr lang="en-US" altLang="ja-JP"/>
          </a:p>
        </p:txBody>
      </p:sp>
      <p:sp>
        <p:nvSpPr>
          <p:cNvPr id="7" name="フッター プレースホルダ 5">
            <a:extLst>
              <a:ext uri="{FF2B5EF4-FFF2-40B4-BE49-F238E27FC236}">
                <a16:creationId xmlns:a16="http://schemas.microsoft.com/office/drawing/2014/main" id="{8B34C227-1EF6-4D69-963A-5D88B2BE346B}"/>
              </a:ext>
            </a:extLst>
          </p:cNvPr>
          <p:cNvSpPr>
            <a:spLocks noGrp="1"/>
          </p:cNvSpPr>
          <p:nvPr>
            <p:ph type="ftr" sz="quarter" idx="11"/>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endParaRPr lang="en-US" altLang="ja-JP"/>
          </a:p>
        </p:txBody>
      </p:sp>
      <p:sp>
        <p:nvSpPr>
          <p:cNvPr id="8" name="スライド番号プレースホルダ 6">
            <a:extLst>
              <a:ext uri="{FF2B5EF4-FFF2-40B4-BE49-F238E27FC236}">
                <a16:creationId xmlns:a16="http://schemas.microsoft.com/office/drawing/2014/main" id="{022AD8F9-6E34-4F72-82DC-B5DDDB3ACBCD}"/>
              </a:ext>
            </a:extLst>
          </p:cNvPr>
          <p:cNvSpPr>
            <a:spLocks noGrp="1"/>
          </p:cNvSpPr>
          <p:nvPr>
            <p:ph type="sldNum" sz="quarter" idx="12"/>
          </p:nvPr>
        </p:nvSpPr>
        <p:spPr/>
        <p:txBody>
          <a:bodyPr/>
          <a:lstStyle>
            <a:lvl1pPr>
              <a:defRPr>
                <a:latin typeface="Arial Unicode MS" panose="020B0604020202020204" pitchFamily="50" charset="-128"/>
                <a:ea typeface="Arial Unicode MS" panose="020B0604020202020204" pitchFamily="50" charset="-128"/>
                <a:cs typeface="Arial Unicode MS" panose="020B0604020202020204" pitchFamily="50" charset="-128"/>
              </a:defRPr>
            </a:lvl1pPr>
          </a:lstStyle>
          <a:p>
            <a:pPr>
              <a:defRPr/>
            </a:pPr>
            <a:fld id="{28058CF0-B05E-497F-BDB1-0C29100BDCA1}" type="slidenum">
              <a:rPr lang="ja-JP" altLang="en-US"/>
              <a:pPr>
                <a:defRPr/>
              </a:pPr>
              <a:t>‹#›</a:t>
            </a:fld>
            <a:endParaRPr lang="en-US" altLang="ja-JP"/>
          </a:p>
        </p:txBody>
      </p:sp>
    </p:spTree>
    <p:extLst>
      <p:ext uri="{BB962C8B-B14F-4D97-AF65-F5344CB8AC3E}">
        <p14:creationId xmlns:p14="http://schemas.microsoft.com/office/powerpoint/2010/main" val="84380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日付プレースホルダ 3">
            <a:extLst>
              <a:ext uri="{FF2B5EF4-FFF2-40B4-BE49-F238E27FC236}">
                <a16:creationId xmlns:a16="http://schemas.microsoft.com/office/drawing/2014/main" id="{E30A3934-7C5E-41F7-8D81-949C3770E525}"/>
              </a:ext>
            </a:extLst>
          </p:cNvPr>
          <p:cNvSpPr>
            <a:spLocks noGrp="1"/>
          </p:cNvSpPr>
          <p:nvPr>
            <p:ph type="dt" sz="half" idx="2"/>
          </p:nvPr>
        </p:nvSpPr>
        <p:spPr>
          <a:xfrm>
            <a:off x="6875463" y="87313"/>
            <a:ext cx="2133600" cy="220662"/>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50" charset="-128"/>
              </a:defRPr>
            </a:lvl1pPr>
          </a:lstStyle>
          <a:p>
            <a:pPr>
              <a:defRPr/>
            </a:pPr>
            <a:fld id="{07F2AA8F-A5B7-44E7-9710-B3B210C838E6}" type="datetime1">
              <a:rPr lang="ja-JP" altLang="en-US"/>
              <a:pPr>
                <a:defRPr/>
              </a:pPr>
              <a:t>2022/4/22</a:t>
            </a:fld>
            <a:endParaRPr lang="en-US" altLang="ja-JP"/>
          </a:p>
        </p:txBody>
      </p:sp>
      <p:sp>
        <p:nvSpPr>
          <p:cNvPr id="5" name="フッター プレースホルダ 4">
            <a:extLst>
              <a:ext uri="{FF2B5EF4-FFF2-40B4-BE49-F238E27FC236}">
                <a16:creationId xmlns:a16="http://schemas.microsoft.com/office/drawing/2014/main" id="{55C42FE6-CFF7-4AAB-9E44-F880C2E47050}"/>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50" charset="-128"/>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E62F3100-C433-4012-B206-13048F7546CE}"/>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C0A9206C-3B2C-42F4-89F9-9CF3953CB60E}"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5993" r:id="rId7"/>
    <p:sldLayoutId id="2147486000" r:id="rId8"/>
    <p:sldLayoutId id="2147486001" r:id="rId9"/>
    <p:sldLayoutId id="2147486002" r:id="rId10"/>
    <p:sldLayoutId id="2147486003" r:id="rId11"/>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hyperlink" Target="https://www.takaishihideki.com/" TargetMode="External"/><Relationship Id="rId1" Type="http://schemas.openxmlformats.org/officeDocument/2006/relationships/slideLayout" Target="../slideLayouts/slideLayout7.xml"/><Relationship Id="rId6" Type="http://schemas.openxmlformats.org/officeDocument/2006/relationships/hyperlink" Target="https://www.amazon.co.jp/dp/4806530700/ref=sr_1_1?qid=1638942109&amp;s=books&amp;sr=1-1&amp;text=%E9%AB%98%E7%9F%B3+%E7%A7%80%E6%A8%B9" TargetMode="External"/><Relationship Id="rId5" Type="http://schemas.openxmlformats.org/officeDocument/2006/relationships/image" Target="../media/image5.jpeg"/><Relationship Id="rId4" Type="http://schemas.openxmlformats.org/officeDocument/2006/relationships/hyperlink" Target="https://www.amazon.co.jp/%E8%AB%96%E7%82%B9%E5%88%A5-%E6%84%8F%E5%8C%A0%E8%A3%81%E5%88%A4%E4%BE%8B%E4%BA%8B%E5%85%B8-%E7%8F%BE%E4%BB%A3%E7%94%A3%E6%A5%AD%E9%81%B8%E6%9B%B8%E2%80%95%E7%9F%A5%E7%9A%84%E8%B2%A1%E7%94%A3%E5%AE%9F%E5%8B%99%E3%82%B7%E3%83%AA%E3%83%BC%E3%82%BA-%E5%90%89%E7%94%B0-%E5%92%8C%E5%BD%A6/dp/4806530522"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emf"/><Relationship Id="rId2" Type="http://schemas.openxmlformats.org/officeDocument/2006/relationships/hyperlink" Target="https://system.jpaa.or.jp/patent/viewPdf/3401" TargetMode="Externa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www.youtube.com/watch?v=jIR0ckvmv3c"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amazon.co.jp/%E8%AB%96%E7%82%B9%E5%88%A5-%E6%84%8F%E5%8C%A0%E8%A3%81%E5%88%A4%E4%BE%8B%E4%BA%8B%E5%85%B8-%E7%8F%BE%E4%BB%A3%E7%94%A3%E6%A5%AD%E9%81%B8%E6%9B%B8%E2%80%95%E7%9F%A5%E7%9A%84%E8%B2%A1%E7%94%A3%E5%AE%9F%E5%8B%99%E3%82%B7%E3%83%AA%E3%83%BC%E3%82%BA-%E5%90%89%E7%94%B0-%E5%92%8C%E5%BD%A6/dp/4806530522" TargetMode="External"/><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https://www.youtube.com/watch?v=A_SluxwnbA8&amp;list=PLTLUK0HcSUrHlXRcr0eQAenFerZdyPj9v&amp;index=10" TargetMode="External"/><Relationship Id="rId5" Type="http://schemas.openxmlformats.org/officeDocument/2006/relationships/image" Target="../media/image36.png"/><Relationship Id="rId4" Type="http://schemas.openxmlformats.org/officeDocument/2006/relationships/hyperlink" Target="https://www.youtube.com/watch?v=4XfW2dR-sfU&amp;list=PLTLUK0HcSUrHlXRcr0eQAenFerZdyPj9v&amp;index=17&amp;t=11s" TargetMode="External"/><Relationship Id="rId9"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IwMgvN2Vceg&amp;list=PLTLUK0HcSUrEyF1-SSSI4dZ-xEluQhZL1&amp;index=5&amp;t=213s"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youtube.com/watch?v=UHj4pjqTP7M&amp;feature=youtu.b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nakapat.gr.jp/ja/professionals/hideki-takaishimr/" TargetMode="External"/><Relationship Id="rId7" Type="http://schemas.openxmlformats.org/officeDocument/2006/relationships/hyperlink" Target="https://www.amazon.co.jp/dp/4806530700/ref=sr_1_1?qid=1638942109&amp;s=books&amp;sr=1-1&amp;text=%E9%AB%98%E7%9F%B3+%E7%A7%80%E6%A8%B9"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hyperlink" Target="https://www.amazon.co.jp/%E8%AB%96%E7%82%B9%E5%88%A5-%E6%84%8F%E5%8C%A0%E8%A3%81%E5%88%A4%E4%BE%8B%E4%BA%8B%E5%85%B8-%E7%8F%BE%E4%BB%A3%E7%94%A3%E6%A5%AD%E9%81%B8%E6%9B%B8%E2%80%95%E7%9F%A5%E7%9A%84%E8%B2%A1%E7%94%A3%E5%AE%9F%E5%8B%99%E3%82%B7%E3%83%AA%E3%83%BC%E3%82%BA-%E5%90%89%E7%94%B0-%E5%92%8C%E5%BD%A6/dp/4806530522"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NfhWjSkmheE&amp;list=PLTLUK0HcSUrFZ7Y6bTbaSlUECs4z_yee-&amp;index=30&amp;t=62s"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OX7hpUIt4kU&amp;list=PLTLUK0HcSUrFZ7Y6bTbaSlUECs4z_yee-&amp;index=24&amp;t=26s"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LJIAYRDZcYM&amp;list=PLTLUK0HcSUrFZ7Y6bTbaSlUECs4z_yee-&amp;index=23&amp;t=22s" TargetMode="External"/><Relationship Id="rId2" Type="http://schemas.openxmlformats.org/officeDocument/2006/relationships/hyperlink" Target="https://ameblo.jp/hideki-takaishi/entry-12675417055.html" TargetMode="Externa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system.jpaa.or.jp/patents_files_old/201701/jpaapatent201701_077-087.pdf" TargetMode="Externa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tYwVJ9u8mVo&amp;list=PLTLUK0HcSUrFZ7Y6bTbaSlUECs4z_yee-&amp;index=22" TargetMode="External"/><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hyperlink" Target="https://www.youtube.com/watch?v=DJUlPRGr0tU&amp;list=PLTLUK0HcSUrFZ7Y6bTbaSlUECs4z_yee-&amp;index=19" TargetMode="External"/><Relationship Id="rId1" Type="http://schemas.openxmlformats.org/officeDocument/2006/relationships/slideLayout" Target="../slideLayouts/slideLayout7.xml"/><Relationship Id="rId6" Type="http://schemas.openxmlformats.org/officeDocument/2006/relationships/hyperlink" Target="https://www.youtube.com/watch?v=MKoKa0brf2E&amp;list=PLTLUK0HcSUrFZ7Y6bTbaSlUECs4z_yee-&amp;index=21" TargetMode="External"/><Relationship Id="rId5" Type="http://schemas.openxmlformats.org/officeDocument/2006/relationships/image" Target="../media/image44.png"/><Relationship Id="rId10" Type="http://schemas.openxmlformats.org/officeDocument/2006/relationships/hyperlink" Target="https://45978612-36b0-4db6-8b39-869f08e528db.filesusr.com/ugd/324a18_ed5f0d7975c342ecb2530c6041d32cc5.pdf" TargetMode="External"/><Relationship Id="rId4" Type="http://schemas.openxmlformats.org/officeDocument/2006/relationships/hyperlink" Target="https://www.youtube.com/watch?v=EMcr_P-30LI&amp;list=PLTLUK0HcSUrFZ7Y6bTbaSlUECs4z_yee-&amp;index=20" TargetMode="Externa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hyperlink" Target="https://45978612-36b0-4db6-8b39-869f08e528db.filesusr.com/ugd/324a18_b0c9ec022aac4bbd912b47e77c5e67b8.pdf" TargetMode="External"/><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45978612-36b0-4db6-8b39-869f08e528db.filesusr.com/ugd/324a18_0e3af17bb2dc412da006b117716f98ac.pdf" TargetMode="Externa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0Inc-wqmOe8&amp;list=PLTLUK0HcSUrFZ7Y6bTbaSlUECs4z_yee-&amp;index=25&amp;t=26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cvZdT3e-kTo"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EMcr_P-30LI&amp;list=PLTLUK0HcSUrFZ7Y6bTbaSlUECs4z_yee-&amp;index=20"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hZhlsPbnJDw"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IwMgvN2Vceg&amp;list=PLTLUK0HcSUrEyF1-SSSI4dZ-xEluQhZL1&amp;index=5&amp;t=213s"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youtube.com/watch?v=UHj4pjqTP7M&amp;feature=youtu.b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www.nakapat.gr.jp/ja/professionals/hideki-takaishimr/" TargetMode="External"/><Relationship Id="rId13" Type="http://schemas.openxmlformats.org/officeDocument/2006/relationships/image" Target="../media/image57.png"/><Relationship Id="rId3" Type="http://schemas.openxmlformats.org/officeDocument/2006/relationships/hyperlink" Target="mailto:h_takaishi@nakapat.gr.jp" TargetMode="External"/><Relationship Id="rId7" Type="http://schemas.openxmlformats.org/officeDocument/2006/relationships/hyperlink" Target="https://www.youtube.com/channel/UCtat5mHDbIAGhozekrfeXTg" TargetMode="External"/><Relationship Id="rId12" Type="http://schemas.openxmlformats.org/officeDocument/2006/relationships/image" Target="../media/image5.jpeg"/><Relationship Id="rId17" Type="http://schemas.openxmlformats.org/officeDocument/2006/relationships/image" Target="../media/image59.png"/><Relationship Id="rId2" Type="http://schemas.openxmlformats.org/officeDocument/2006/relationships/image" Target="../media/image54.png"/><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hyperlink" Target="https://www.facebook.com/hideki.takaishi.5" TargetMode="External"/><Relationship Id="rId11" Type="http://schemas.openxmlformats.org/officeDocument/2006/relationships/hyperlink" Target="https://www.amazon.co.jp/%E8%AB%96%E7%82%B9%E5%88%A5-%E6%84%8F%E5%8C%A0%E8%A3%81%E5%88%A4%E4%BE%8B%E4%BA%8B%E5%85%B8-%E7%8F%BE%E4%BB%A3%E7%94%A3%E6%A5%AD%E9%81%B8%E6%9B%B8%E2%80%95%E7%9F%A5%E7%9A%84%E8%B2%A1%E7%94%A3%E5%AE%9F%E5%8B%99%E3%82%B7%E3%83%AA%E3%83%BC%E3%82%BA-%E5%90%89%E7%94%B0-%E5%92%8C%E5%BD%A6/dp/4806530522" TargetMode="External"/><Relationship Id="rId5" Type="http://schemas.openxmlformats.org/officeDocument/2006/relationships/hyperlink" Target="https://ameblo.jp/hideki-takaishi" TargetMode="External"/><Relationship Id="rId15" Type="http://schemas.openxmlformats.org/officeDocument/2006/relationships/hyperlink" Target="https://www.amazon.co.jp/dp/4806530700/ref=sr_1_1?qid=1638942109&amp;s=books&amp;sr=1-1&amp;text=%E9%AB%98%E7%9F%B3+%E7%A7%80%E6%A8%B9" TargetMode="External"/><Relationship Id="rId10" Type="http://schemas.openxmlformats.org/officeDocument/2006/relationships/image" Target="../media/image56.png"/><Relationship Id="rId4" Type="http://schemas.openxmlformats.org/officeDocument/2006/relationships/hyperlink" Target="https://www.takaishihideki.com/" TargetMode="External"/><Relationship Id="rId9" Type="http://schemas.openxmlformats.org/officeDocument/2006/relationships/image" Target="../media/image55.jpe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s://www.youtube.com/watch?v=IwMgvN2Vceg&amp;list=PLTLUK0HcSUrEyF1-SSSI4dZ-xEluQhZL1&amp;index=5&amp;t=213s" TargetMode="External"/><Relationship Id="rId1" Type="http://schemas.openxmlformats.org/officeDocument/2006/relationships/slideLayout" Target="../slideLayouts/slideLayout7.xml"/><Relationship Id="rId6" Type="http://schemas.openxmlformats.org/officeDocument/2006/relationships/hyperlink" Target="https://www.youtube.com/watch?v=L6xWDU6FL6o&amp;list=PLTLUK0HcSUrEyF1-SSSI4dZ-xEluQhZL1&amp;index=1&amp;t=855s" TargetMode="Externa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hyperlink" Target="https://www.youtube.com/watch?v=UHj4pjqTP7M&amp;feature=youtu.be" TargetMode="External"/><Relationship Id="rId9" Type="http://schemas.openxmlformats.org/officeDocument/2006/relationships/hyperlink" Target="https://www.youtube.com/watch?v=hswv-k-IY-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j-platpat.inpit.go.jp/p0200"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hizai-portal.inpit.go.jp/madoguchi/saga/files/docs/p1bk3414l95d113j2vmm1hlpfk81.pdf"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youtube.com/watch?v=caYkLhd5rYM&amp;list=PLTLUK0HcSUrFZ7Y6bTbaSlUECs4z_yee-&amp;index=11&amp;t=29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youtube.com/watch?v=QBlXaXwKyGk&amp;list=PLTLUK0HcSUrFZ7Y6bTbaSlUECs4z_yee-&amp;index=14&amp;t=33s" TargetMode="External"/><Relationship Id="rId7" Type="http://schemas.openxmlformats.org/officeDocument/2006/relationships/hyperlink" Target="https://www.youtube.com/watch?v=nqKK8LWiZaU&amp;list=PLTLUK0HcSUrFZ7Y6bTbaSlUECs4z_yee-&amp;index=15"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youtube.com/watch?v=dUuWf3eF8e0&amp;list=PLTLUK0HcSUrFZ7Y6bTbaSlUECs4z_yee-&amp;index=13"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FB6303D5-353C-4B05-BEE1-64A395C8EBF5}"/>
              </a:ext>
            </a:extLst>
          </p:cNvPr>
          <p:cNvSpPr>
            <a:spLocks noChangeArrowheads="1"/>
          </p:cNvSpPr>
          <p:nvPr/>
        </p:nvSpPr>
        <p:spPr bwMode="auto">
          <a:xfrm>
            <a:off x="34925" y="1851025"/>
            <a:ext cx="9251950" cy="2800767"/>
          </a:xfrm>
          <a:prstGeom prst="rect">
            <a:avLst/>
          </a:prstGeom>
          <a:noFill/>
          <a:ln>
            <a:noFill/>
          </a:ln>
          <a:effectLst/>
        </p:spPr>
        <p:txBody>
          <a:bodyPr>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buNone/>
              <a:defRPr/>
            </a:pPr>
            <a:r>
              <a:rPr lang="ja-JP" altLang="en-US" sz="8800" b="1" dirty="0">
                <a:solidFill>
                  <a:srgbClr val="FF0000"/>
                </a:solidFill>
                <a:effectLst>
                  <a:outerShdw blurRad="38100" dist="38100" dir="2700000" algn="tl">
                    <a:srgbClr val="000000">
                      <a:alpha val="43137"/>
                    </a:srgbClr>
                  </a:outerShdw>
                </a:effectLst>
              </a:rPr>
              <a:t>特許「出願」価値の　最大化戦略</a:t>
            </a:r>
            <a:r>
              <a:rPr lang="en-US" altLang="ja-JP" sz="5400" b="1" dirty="0">
                <a:solidFill>
                  <a:srgbClr val="0000FF"/>
                </a:solidFill>
                <a:effectLst>
                  <a:outerShdw blurRad="38100" dist="38100" dir="2700000" algn="tl">
                    <a:srgbClr val="000000">
                      <a:alpha val="43137"/>
                    </a:srgbClr>
                  </a:outerShdw>
                </a:effectLst>
              </a:rPr>
              <a:t>《</a:t>
            </a:r>
            <a:r>
              <a:rPr lang="ja-JP" altLang="en-US" sz="5400" b="1" dirty="0">
                <a:solidFill>
                  <a:srgbClr val="0000FF"/>
                </a:solidFill>
                <a:effectLst>
                  <a:outerShdw blurRad="38100" dist="38100" dir="2700000" algn="tl">
                    <a:srgbClr val="000000">
                      <a:alpha val="43137"/>
                    </a:srgbClr>
                  </a:outerShdw>
                </a:effectLst>
              </a:rPr>
              <a:t>完全版</a:t>
            </a:r>
            <a:r>
              <a:rPr lang="en-US" altLang="ja-JP" sz="5400" b="1" dirty="0">
                <a:solidFill>
                  <a:srgbClr val="0000FF"/>
                </a:solidFill>
                <a:effectLst>
                  <a:outerShdw blurRad="38100" dist="38100" dir="2700000" algn="tl">
                    <a:srgbClr val="000000">
                      <a:alpha val="43137"/>
                    </a:srgbClr>
                  </a:outerShdw>
                </a:effectLst>
              </a:rPr>
              <a:t>》</a:t>
            </a:r>
            <a:endParaRPr lang="ja-JP" altLang="en-US" sz="8000" b="1" dirty="0">
              <a:solidFill>
                <a:srgbClr val="0000FF"/>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933713A6-E6A2-4146-B369-5A74FB0CF89F}"/>
              </a:ext>
            </a:extLst>
          </p:cNvPr>
          <p:cNvSpPr>
            <a:spLocks noChangeArrowheads="1"/>
          </p:cNvSpPr>
          <p:nvPr/>
        </p:nvSpPr>
        <p:spPr bwMode="auto">
          <a:xfrm>
            <a:off x="-107950" y="-119063"/>
            <a:ext cx="5040313" cy="768351"/>
          </a:xfrm>
          <a:prstGeom prst="rect">
            <a:avLst/>
          </a:prstGeom>
          <a:noFill/>
          <a:ln>
            <a:noFill/>
          </a:ln>
          <a:effectLst/>
        </p:spPr>
        <p:txBody>
          <a:bodyPr>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buFont typeface="Wingdings" pitchFamily="2" charset="2"/>
              <a:buNone/>
              <a:defRPr/>
            </a:pPr>
            <a:r>
              <a:rPr lang="ja-JP" altLang="en-US" sz="4400" b="1" dirty="0">
                <a:solidFill>
                  <a:schemeClr val="tx2">
                    <a:lumMod val="75000"/>
                  </a:schemeClr>
                </a:solidFill>
                <a:effectLst>
                  <a:outerShdw blurRad="38100" dist="38100" dir="2700000" algn="tl">
                    <a:srgbClr val="000000">
                      <a:alpha val="43137"/>
                    </a:srgbClr>
                  </a:outerShdw>
                </a:effectLst>
                <a:latin typeface="HGP行書体" panose="03000600000000000000" pitchFamily="66" charset="-128"/>
                <a:ea typeface="HGP行書体" panose="03000600000000000000" pitchFamily="66" charset="-128"/>
              </a:rPr>
              <a:t>弁護士・高石秀樹の</a:t>
            </a:r>
            <a:endParaRPr lang="ja-JP" altLang="en-US" sz="4400" b="1" dirty="0">
              <a:solidFill>
                <a:srgbClr val="C00000"/>
              </a:solidFill>
              <a:effectLst>
                <a:outerShdw blurRad="38100" dist="38100" dir="2700000" algn="tl">
                  <a:srgbClr val="000000">
                    <a:alpha val="43137"/>
                  </a:srgbClr>
                </a:outerShdw>
              </a:effectLst>
              <a:latin typeface="HGP行書体" panose="03000600000000000000" pitchFamily="66" charset="-128"/>
              <a:ea typeface="HGP行書体" panose="03000600000000000000" pitchFamily="66" charset="-128"/>
            </a:endParaRPr>
          </a:p>
        </p:txBody>
      </p:sp>
      <p:pic>
        <p:nvPicPr>
          <p:cNvPr id="14340" name="Picture 4">
            <a:hlinkClick r:id="rId2"/>
            <a:extLst>
              <a:ext uri="{FF2B5EF4-FFF2-40B4-BE49-F238E27FC236}">
                <a16:creationId xmlns:a16="http://schemas.microsoft.com/office/drawing/2014/main" id="{D0D1E9AA-7CAD-4428-A75C-16A23FBF6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7938"/>
            <a:ext cx="1906588" cy="170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2" descr="C:\Users\h_takaishi\Desktop\Ａ　一寸した作業結果\意匠勉強会資料\画像\555.JPG">
            <a:hlinkClick r:id="rId4"/>
            <a:extLst>
              <a:ext uri="{FF2B5EF4-FFF2-40B4-BE49-F238E27FC236}">
                <a16:creationId xmlns:a16="http://schemas.microsoft.com/office/drawing/2014/main" id="{6DB511E4-1332-48A7-8548-4485DA8AC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7938"/>
            <a:ext cx="1219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59F39D3E-8291-4D1C-90A5-2F6E32B57355}"/>
              </a:ext>
            </a:extLst>
          </p:cNvPr>
          <p:cNvSpPr>
            <a:spLocks noChangeArrowheads="1"/>
          </p:cNvSpPr>
          <p:nvPr/>
        </p:nvSpPr>
        <p:spPr bwMode="auto">
          <a:xfrm>
            <a:off x="611188" y="433388"/>
            <a:ext cx="5040312" cy="769937"/>
          </a:xfrm>
          <a:prstGeom prst="rect">
            <a:avLst/>
          </a:prstGeom>
          <a:noFill/>
          <a:ln>
            <a:noFill/>
          </a:ln>
          <a:effectLst/>
        </p:spPr>
        <p:txBody>
          <a:bodyPr>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buFont typeface="Wingdings" pitchFamily="2" charset="2"/>
              <a:buNone/>
              <a:defRPr/>
            </a:pPr>
            <a:r>
              <a:rPr lang="ja-JP" altLang="en-US" sz="4400" b="1" dirty="0">
                <a:solidFill>
                  <a:srgbClr val="C00000"/>
                </a:solidFill>
                <a:effectLst>
                  <a:outerShdw blurRad="38100" dist="38100" dir="2700000" algn="tl">
                    <a:srgbClr val="000000">
                      <a:alpha val="43137"/>
                    </a:srgbClr>
                  </a:outerShdw>
                </a:effectLst>
                <a:latin typeface="HGP行書体" panose="03000600000000000000" pitchFamily="66" charset="-128"/>
                <a:ea typeface="HGP行書体" panose="03000600000000000000" pitchFamily="66" charset="-128"/>
              </a:rPr>
              <a:t>「特許」チャンネル</a:t>
            </a:r>
          </a:p>
        </p:txBody>
      </p:sp>
      <p:sp>
        <p:nvSpPr>
          <p:cNvPr id="9" name="Rectangle 2">
            <a:extLst>
              <a:ext uri="{FF2B5EF4-FFF2-40B4-BE49-F238E27FC236}">
                <a16:creationId xmlns:a16="http://schemas.microsoft.com/office/drawing/2014/main" id="{44293995-F727-47DF-9CFB-FF92945E487F}"/>
              </a:ext>
            </a:extLst>
          </p:cNvPr>
          <p:cNvSpPr>
            <a:spLocks noChangeArrowheads="1"/>
          </p:cNvSpPr>
          <p:nvPr/>
        </p:nvSpPr>
        <p:spPr bwMode="auto">
          <a:xfrm>
            <a:off x="-65088" y="1131888"/>
            <a:ext cx="9251951" cy="830262"/>
          </a:xfrm>
          <a:prstGeom prst="rect">
            <a:avLst/>
          </a:prstGeom>
          <a:noFill/>
          <a:ln>
            <a:noFill/>
          </a:ln>
          <a:effectLst/>
        </p:spPr>
        <p:txBody>
          <a:bodyPr>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buFont typeface="Wingdings" pitchFamily="2" charset="2"/>
              <a:buNone/>
              <a:defRPr/>
            </a:pPr>
            <a:r>
              <a:rPr lang="en-US" altLang="ja-JP" sz="4800" b="1" dirty="0">
                <a:solidFill>
                  <a:srgbClr val="0000FF"/>
                </a:solidFill>
                <a:effectLst>
                  <a:outerShdw blurRad="38100" dist="38100" dir="2700000" algn="tl">
                    <a:srgbClr val="000000">
                      <a:alpha val="43137"/>
                    </a:srgbClr>
                  </a:outerShdw>
                </a:effectLst>
              </a:rPr>
              <a:t>【</a:t>
            </a:r>
            <a:r>
              <a:rPr lang="ja-JP" altLang="en-US" sz="4800" b="1" dirty="0">
                <a:solidFill>
                  <a:srgbClr val="0000FF"/>
                </a:solidFill>
                <a:effectLst>
                  <a:outerShdw blurRad="38100" dist="38100" dir="2700000" algn="tl">
                    <a:srgbClr val="000000">
                      <a:alpha val="43137"/>
                    </a:srgbClr>
                  </a:outerShdw>
                </a:effectLst>
              </a:rPr>
              <a:t>特許（・意匠）</a:t>
            </a:r>
            <a:r>
              <a:rPr lang="en-US" altLang="ja-JP" sz="4800" b="1" dirty="0">
                <a:solidFill>
                  <a:srgbClr val="0000FF"/>
                </a:solidFill>
                <a:effectLst>
                  <a:outerShdw blurRad="38100" dist="38100" dir="2700000" algn="tl">
                    <a:srgbClr val="000000">
                      <a:alpha val="43137"/>
                    </a:srgbClr>
                  </a:outerShdw>
                </a:effectLst>
              </a:rPr>
              <a:t>】</a:t>
            </a:r>
            <a:r>
              <a:rPr lang="ja-JP" altLang="en-US" sz="4400" b="1" dirty="0">
                <a:solidFill>
                  <a:srgbClr val="0000FF"/>
                </a:solidFill>
                <a:effectLst>
                  <a:outerShdw blurRad="38100" dist="38100" dir="2700000" algn="tl">
                    <a:srgbClr val="000000">
                      <a:alpha val="43137"/>
                    </a:srgbClr>
                  </a:outerShdw>
                </a:effectLst>
              </a:rPr>
              <a:t>　　　　　　　　　　</a:t>
            </a:r>
            <a:r>
              <a:rPr lang="ja-JP" altLang="en-US" sz="4800" b="1" dirty="0">
                <a:solidFill>
                  <a:srgbClr val="0000FF"/>
                </a:solidFill>
                <a:effectLst>
                  <a:outerShdw blurRad="38100" dist="38100" dir="2700000" algn="tl">
                    <a:srgbClr val="000000">
                      <a:alpha val="43137"/>
                    </a:srgbClr>
                  </a:outerShdw>
                </a:effectLst>
              </a:rPr>
              <a:t>　</a:t>
            </a:r>
            <a:endParaRPr lang="ja-JP" altLang="en-US" sz="9600" b="1" dirty="0">
              <a:solidFill>
                <a:srgbClr val="FF0000"/>
              </a:solidFill>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5B5A6800-5E25-4AEA-838A-36EB51F6D6B3}"/>
              </a:ext>
            </a:extLst>
          </p:cNvPr>
          <p:cNvSpPr/>
          <p:nvPr/>
        </p:nvSpPr>
        <p:spPr>
          <a:xfrm>
            <a:off x="-344488" y="4344988"/>
            <a:ext cx="9612313" cy="831850"/>
          </a:xfrm>
          <a:prstGeom prst="rect">
            <a:avLst/>
          </a:prstGeom>
        </p:spPr>
        <p:txBody>
          <a:bodyPr>
            <a:spAutoFit/>
          </a:bodyPr>
          <a:lstStyle/>
          <a:p>
            <a:pPr>
              <a:defRPr/>
            </a:pPr>
            <a:r>
              <a:rPr lang="ja-JP" altLang="en-US" sz="4800" b="1" dirty="0">
                <a:solidFill>
                  <a:srgbClr val="FF0000"/>
                </a:solidFill>
                <a:effectLst>
                  <a:outerShdw blurRad="38100" dist="38100" dir="2700000" algn="tl">
                    <a:srgbClr val="000000">
                      <a:alpha val="43137"/>
                    </a:srgbClr>
                  </a:outerShdw>
                </a:effectLst>
                <a:latin typeface="Arial" charset="0"/>
                <a:ea typeface="ＭＳ Ｐゴシック" charset="-128"/>
              </a:rPr>
              <a:t>　</a:t>
            </a:r>
            <a:r>
              <a:rPr lang="ja-JP" altLang="en-US" sz="3800" b="1" dirty="0">
                <a:solidFill>
                  <a:srgbClr val="FF0000"/>
                </a:solidFill>
                <a:effectLst>
                  <a:outerShdw blurRad="38100" dist="38100" dir="2700000" algn="tl">
                    <a:srgbClr val="000000">
                      <a:alpha val="43137"/>
                    </a:srgbClr>
                  </a:outerShdw>
                </a:effectLst>
              </a:rPr>
              <a:t>（当初明細書の工夫、多様なクレーム文言）</a:t>
            </a:r>
            <a:endParaRPr lang="en-US" altLang="ja-JP" sz="3800" b="1" dirty="0">
              <a:solidFill>
                <a:srgbClr val="0000FF"/>
              </a:solidFill>
              <a:effectLst>
                <a:outerShdw blurRad="38100" dist="38100" dir="2700000" algn="tl">
                  <a:srgbClr val="000000">
                    <a:alpha val="43137"/>
                  </a:srgbClr>
                </a:outerShdw>
              </a:effectLst>
            </a:endParaRPr>
          </a:p>
        </p:txBody>
      </p:sp>
      <p:pic>
        <p:nvPicPr>
          <p:cNvPr id="14345" name="図 10" descr="グラフィカル ユーザー インターフェイス&#10;&#10;低い精度で自動的に生成された説明">
            <a:hlinkClick r:id="rId6"/>
            <a:extLst>
              <a:ext uri="{FF2B5EF4-FFF2-40B4-BE49-F238E27FC236}">
                <a16:creationId xmlns:a16="http://schemas.microsoft.com/office/drawing/2014/main" id="{E19470C5-915E-4A61-BE7E-35E6D801E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4238" y="0"/>
            <a:ext cx="126365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571ED9-2233-4AA8-A6B8-8ED5D5FC86CC}"/>
              </a:ext>
            </a:extLst>
          </p:cNvPr>
          <p:cNvSpPr txBox="1"/>
          <p:nvPr/>
        </p:nvSpPr>
        <p:spPr>
          <a:xfrm>
            <a:off x="0" y="0"/>
            <a:ext cx="9302547" cy="954107"/>
          </a:xfrm>
          <a:prstGeom prst="rect">
            <a:avLst/>
          </a:prstGeom>
          <a:noFill/>
        </p:spPr>
        <p:txBody>
          <a:bodyPr wrap="square">
            <a:spAutoFit/>
          </a:bodyPr>
          <a:lstStyle/>
          <a:p>
            <a:pPr>
              <a:defRPr/>
            </a:pPr>
            <a:r>
              <a:rPr lang="ja-JP" altLang="en-US" sz="2800" b="1" dirty="0">
                <a:solidFill>
                  <a:srgbClr val="0000FF"/>
                </a:solidFill>
                <a:effectLst>
                  <a:outerShdw blurRad="38100" dist="38100" dir="2700000" algn="tl">
                    <a:srgbClr val="000000">
                      <a:alpha val="43137"/>
                    </a:srgbClr>
                  </a:outerShdw>
                </a:effectLst>
                <a:latin typeface="+mj-ea"/>
                <a:ea typeface="+mj-ea"/>
              </a:rPr>
              <a:t>③出願後に広く、（多様なクレーム文言で）取り出せるように、「発明の課題」の記載及び位置に留意して「ネタ」を埋め込む</a:t>
            </a:r>
          </a:p>
        </p:txBody>
      </p:sp>
      <p:sp>
        <p:nvSpPr>
          <p:cNvPr id="6" name="正方形/長方形 5">
            <a:extLst>
              <a:ext uri="{FF2B5EF4-FFF2-40B4-BE49-F238E27FC236}">
                <a16:creationId xmlns:a16="http://schemas.microsoft.com/office/drawing/2014/main" id="{58824AF7-2A66-49A0-9751-D7FA33F31041}"/>
              </a:ext>
            </a:extLst>
          </p:cNvPr>
          <p:cNvSpPr/>
          <p:nvPr/>
        </p:nvSpPr>
        <p:spPr>
          <a:xfrm>
            <a:off x="318021" y="1916510"/>
            <a:ext cx="2608263" cy="1287462"/>
          </a:xfrm>
          <a:prstGeom prst="rect">
            <a:avLst/>
          </a:prstGeom>
          <a:ln>
            <a:solidFill>
              <a:schemeClr val="accent3">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7" name="楕円 6">
            <a:extLst>
              <a:ext uri="{FF2B5EF4-FFF2-40B4-BE49-F238E27FC236}">
                <a16:creationId xmlns:a16="http://schemas.microsoft.com/office/drawing/2014/main" id="{FB157B1F-3B4B-4029-B55B-9ECEE0934FD2}"/>
              </a:ext>
            </a:extLst>
          </p:cNvPr>
          <p:cNvSpPr/>
          <p:nvPr/>
        </p:nvSpPr>
        <p:spPr>
          <a:xfrm>
            <a:off x="605359" y="2492772"/>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１</a:t>
            </a:r>
          </a:p>
        </p:txBody>
      </p:sp>
      <p:sp>
        <p:nvSpPr>
          <p:cNvPr id="9" name="楕円 8">
            <a:extLst>
              <a:ext uri="{FF2B5EF4-FFF2-40B4-BE49-F238E27FC236}">
                <a16:creationId xmlns:a16="http://schemas.microsoft.com/office/drawing/2014/main" id="{DDAF64B4-9689-44EE-A3FE-B61D6D48B839}"/>
              </a:ext>
            </a:extLst>
          </p:cNvPr>
          <p:cNvSpPr/>
          <p:nvPr/>
        </p:nvSpPr>
        <p:spPr>
          <a:xfrm>
            <a:off x="2189684" y="2492772"/>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３</a:t>
            </a:r>
          </a:p>
        </p:txBody>
      </p:sp>
      <p:sp>
        <p:nvSpPr>
          <p:cNvPr id="18439" name="テキスト ボックス 11">
            <a:extLst>
              <a:ext uri="{FF2B5EF4-FFF2-40B4-BE49-F238E27FC236}">
                <a16:creationId xmlns:a16="http://schemas.microsoft.com/office/drawing/2014/main" id="{85F956C6-A8E5-4917-971C-0C50E917D631}"/>
              </a:ext>
            </a:extLst>
          </p:cNvPr>
          <p:cNvSpPr txBox="1">
            <a:spLocks noChangeArrowheads="1"/>
          </p:cNvSpPr>
          <p:nvPr/>
        </p:nvSpPr>
        <p:spPr bwMode="auto">
          <a:xfrm>
            <a:off x="389459" y="2059385"/>
            <a:ext cx="814387"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dirty="0">
                <a:highlight>
                  <a:srgbClr val="00FF00"/>
                </a:highlight>
              </a:rPr>
              <a:t>クレーム</a:t>
            </a:r>
            <a:endParaRPr kumimoji="1" lang="en-US" altLang="ja-JP" sz="1100" dirty="0">
              <a:highlight>
                <a:srgbClr val="00FF00"/>
              </a:highlight>
            </a:endParaRPr>
          </a:p>
          <a:p>
            <a:pPr>
              <a:defRPr/>
            </a:pPr>
            <a:r>
              <a:rPr kumimoji="1" lang="ja-JP" altLang="en-US" sz="1100" dirty="0">
                <a:highlight>
                  <a:srgbClr val="00FF00"/>
                </a:highlight>
              </a:rPr>
              <a:t>されている</a:t>
            </a:r>
          </a:p>
        </p:txBody>
      </p:sp>
      <p:sp>
        <p:nvSpPr>
          <p:cNvPr id="18440" name="テキスト ボックス 14">
            <a:extLst>
              <a:ext uri="{FF2B5EF4-FFF2-40B4-BE49-F238E27FC236}">
                <a16:creationId xmlns:a16="http://schemas.microsoft.com/office/drawing/2014/main" id="{31731F54-A508-4F21-9801-D171D2B31E11}"/>
              </a:ext>
            </a:extLst>
          </p:cNvPr>
          <p:cNvSpPr txBox="1">
            <a:spLocks noChangeArrowheads="1"/>
          </p:cNvSpPr>
          <p:nvPr/>
        </p:nvSpPr>
        <p:spPr bwMode="auto">
          <a:xfrm>
            <a:off x="1973784" y="2059385"/>
            <a:ext cx="952500"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dirty="0">
                <a:highlight>
                  <a:srgbClr val="FFFF00"/>
                </a:highlight>
              </a:rPr>
              <a:t>クレーム</a:t>
            </a:r>
            <a:endParaRPr kumimoji="1" lang="en-US" altLang="ja-JP" sz="1100" dirty="0">
              <a:highlight>
                <a:srgbClr val="FFFF00"/>
              </a:highlight>
            </a:endParaRPr>
          </a:p>
          <a:p>
            <a:pPr>
              <a:defRPr/>
            </a:pPr>
            <a:r>
              <a:rPr kumimoji="1" lang="ja-JP" altLang="en-US" sz="1100" dirty="0">
                <a:highlight>
                  <a:srgbClr val="FFFF00"/>
                </a:highlight>
              </a:rPr>
              <a:t>されていない</a:t>
            </a:r>
          </a:p>
        </p:txBody>
      </p:sp>
      <p:sp>
        <p:nvSpPr>
          <p:cNvPr id="18441" name="テキスト ボックス 15">
            <a:extLst>
              <a:ext uri="{FF2B5EF4-FFF2-40B4-BE49-F238E27FC236}">
                <a16:creationId xmlns:a16="http://schemas.microsoft.com/office/drawing/2014/main" id="{009DA7E7-2C70-4AFE-9D0F-6FAD5D496268}"/>
              </a:ext>
            </a:extLst>
          </p:cNvPr>
          <p:cNvSpPr txBox="1">
            <a:spLocks noChangeArrowheads="1"/>
          </p:cNvSpPr>
          <p:nvPr/>
        </p:nvSpPr>
        <p:spPr bwMode="auto">
          <a:xfrm>
            <a:off x="1110184" y="2059385"/>
            <a:ext cx="952500"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dirty="0">
                <a:highlight>
                  <a:srgbClr val="FFFF00"/>
                </a:highlight>
              </a:rPr>
              <a:t>クレーム</a:t>
            </a:r>
            <a:endParaRPr kumimoji="1" lang="en-US" altLang="ja-JP" sz="1100" dirty="0">
              <a:highlight>
                <a:srgbClr val="FFFF00"/>
              </a:highlight>
            </a:endParaRPr>
          </a:p>
          <a:p>
            <a:pPr>
              <a:defRPr/>
            </a:pPr>
            <a:r>
              <a:rPr kumimoji="1" lang="ja-JP" altLang="en-US" sz="1100" dirty="0">
                <a:highlight>
                  <a:srgbClr val="FFFF00"/>
                </a:highlight>
              </a:rPr>
              <a:t>されていない</a:t>
            </a:r>
          </a:p>
        </p:txBody>
      </p:sp>
      <p:sp>
        <p:nvSpPr>
          <p:cNvPr id="18442" name="テキスト ボックス 16">
            <a:extLst>
              <a:ext uri="{FF2B5EF4-FFF2-40B4-BE49-F238E27FC236}">
                <a16:creationId xmlns:a16="http://schemas.microsoft.com/office/drawing/2014/main" id="{783DCD16-9A47-4249-987C-90183A7A35D6}"/>
              </a:ext>
            </a:extLst>
          </p:cNvPr>
          <p:cNvSpPr txBox="1">
            <a:spLocks noChangeArrowheads="1"/>
          </p:cNvSpPr>
          <p:nvPr/>
        </p:nvSpPr>
        <p:spPr bwMode="auto">
          <a:xfrm>
            <a:off x="24334" y="3273822"/>
            <a:ext cx="3611562" cy="954088"/>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400" dirty="0"/>
              <a:t>当初明細書</a:t>
            </a:r>
            <a:r>
              <a:rPr kumimoji="1" lang="ja-JP" altLang="en-US" sz="1200" dirty="0"/>
              <a:t>（出願時に提出する明細書は</a:t>
            </a:r>
            <a:endParaRPr kumimoji="1" lang="en-US" altLang="ja-JP" sz="1200" dirty="0"/>
          </a:p>
          <a:p>
            <a:pPr>
              <a:defRPr/>
            </a:pPr>
            <a:r>
              <a:rPr kumimoji="1" lang="ja-JP" altLang="en-US" sz="1200" dirty="0"/>
              <a:t>　　　実質的な内容を追加・変更できない。）</a:t>
            </a:r>
            <a:r>
              <a:rPr kumimoji="1" lang="ja-JP" altLang="en-US" sz="1400" dirty="0"/>
              <a:t>に、</a:t>
            </a:r>
            <a:endParaRPr kumimoji="1" lang="en-US" altLang="ja-JP" sz="1400" dirty="0"/>
          </a:p>
          <a:p>
            <a:pPr>
              <a:defRPr/>
            </a:pPr>
            <a:r>
              <a:rPr kumimoji="1" lang="ja-JP" altLang="en-US" sz="1400" dirty="0"/>
              <a:t>①②③の発明が具体的に記載されているが、</a:t>
            </a:r>
            <a:endParaRPr kumimoji="1" lang="en-US" altLang="ja-JP" sz="1400" dirty="0"/>
          </a:p>
          <a:p>
            <a:pPr>
              <a:defRPr/>
            </a:pPr>
            <a:r>
              <a:rPr kumimoji="1" lang="ja-JP" altLang="en-US" sz="1400" dirty="0">
                <a:highlight>
                  <a:srgbClr val="00FF00"/>
                </a:highlight>
              </a:rPr>
              <a:t>①の発明だけがクレームされていた場合</a:t>
            </a:r>
          </a:p>
        </p:txBody>
      </p:sp>
      <p:cxnSp>
        <p:nvCxnSpPr>
          <p:cNvPr id="5" name="直線矢印コネクタ 4">
            <a:extLst>
              <a:ext uri="{FF2B5EF4-FFF2-40B4-BE49-F238E27FC236}">
                <a16:creationId xmlns:a16="http://schemas.microsoft.com/office/drawing/2014/main" id="{E7034939-10E6-44EE-B234-9F4B0095B4FC}"/>
              </a:ext>
            </a:extLst>
          </p:cNvPr>
          <p:cNvCxnSpPr>
            <a:cxnSpLocks/>
          </p:cNvCxnSpPr>
          <p:nvPr/>
        </p:nvCxnSpPr>
        <p:spPr>
          <a:xfrm flipH="1" flipV="1">
            <a:off x="1037159" y="1347614"/>
            <a:ext cx="576263" cy="1368996"/>
          </a:xfrm>
          <a:prstGeom prst="straightConnector1">
            <a:avLst/>
          </a:prstGeom>
          <a:ln w="127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39" name="テキスト ボックス 9">
            <a:extLst>
              <a:ext uri="{FF2B5EF4-FFF2-40B4-BE49-F238E27FC236}">
                <a16:creationId xmlns:a16="http://schemas.microsoft.com/office/drawing/2014/main" id="{F3181546-45AD-4590-ACB6-75508EEF8FF7}"/>
              </a:ext>
            </a:extLst>
          </p:cNvPr>
          <p:cNvSpPr txBox="1">
            <a:spLocks noChangeArrowheads="1"/>
          </p:cNvSpPr>
          <p:nvPr/>
        </p:nvSpPr>
        <p:spPr bwMode="auto">
          <a:xfrm>
            <a:off x="35496" y="987574"/>
            <a:ext cx="9302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2000" b="1" dirty="0"/>
              <a:t>分割出願、補正、訂正で取り出すとき、明細書に記入された具体的な事項②を、</a:t>
            </a:r>
            <a:endParaRPr kumimoji="1" lang="en-US" altLang="ja-JP" sz="2000" b="1" dirty="0"/>
          </a:p>
          <a:p>
            <a:r>
              <a:rPr kumimoji="1" lang="ja-JP" altLang="en-US" sz="2000" b="1" dirty="0"/>
              <a:t>　　　　　　　　　　　　　　　　 　　　　抽象化（上位概念化）してクレームアップできるか？</a:t>
            </a:r>
            <a:endParaRPr kumimoji="1" lang="ja-JP" altLang="en-US" b="1" dirty="0"/>
          </a:p>
        </p:txBody>
      </p:sp>
      <p:sp>
        <p:nvSpPr>
          <p:cNvPr id="22540" name="テキスト ボックス 10">
            <a:extLst>
              <a:ext uri="{FF2B5EF4-FFF2-40B4-BE49-F238E27FC236}">
                <a16:creationId xmlns:a16="http://schemas.microsoft.com/office/drawing/2014/main" id="{4C3728BD-9BDE-4866-BC3A-22A0FB5A4817}"/>
              </a:ext>
            </a:extLst>
          </p:cNvPr>
          <p:cNvSpPr txBox="1">
            <a:spLocks noChangeArrowheads="1"/>
          </p:cNvSpPr>
          <p:nvPr/>
        </p:nvSpPr>
        <p:spPr bwMode="auto">
          <a:xfrm>
            <a:off x="3233614" y="1779662"/>
            <a:ext cx="6001964"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2000" b="1" dirty="0"/>
              <a:t>⇒</a:t>
            </a:r>
            <a:r>
              <a:rPr kumimoji="1" lang="ja-JP" altLang="en-US" sz="2000" b="1" dirty="0">
                <a:solidFill>
                  <a:srgbClr val="0000FF"/>
                </a:solidFill>
              </a:rPr>
              <a:t>明細書中の図面は成形面が凹面状であった場合</a:t>
            </a:r>
            <a:r>
              <a:rPr kumimoji="1" lang="ja-JP" altLang="en-US" sz="2000" b="1" dirty="0"/>
              <a:t>、</a:t>
            </a:r>
            <a:endParaRPr kumimoji="1" lang="en-US" altLang="ja-JP" sz="2000" b="1" dirty="0"/>
          </a:p>
          <a:p>
            <a:r>
              <a:rPr kumimoji="1" lang="ja-JP" altLang="en-US" sz="2000" b="1" dirty="0"/>
              <a:t>「凹面状の成形面」というクレーム文言を、</a:t>
            </a:r>
            <a:endParaRPr kumimoji="1" lang="en-US" altLang="ja-JP" sz="2000" b="1" dirty="0"/>
          </a:p>
          <a:p>
            <a:r>
              <a:rPr kumimoji="1" lang="ja-JP" altLang="en-US" sz="2000" b="1" dirty="0"/>
              <a:t>「</a:t>
            </a:r>
            <a:r>
              <a:rPr kumimoji="1" lang="ja-JP" altLang="en-US" sz="2000" b="1" strike="dblStrike" dirty="0"/>
              <a:t>凹面状の</a:t>
            </a:r>
            <a:r>
              <a:rPr kumimoji="1" lang="ja-JP" altLang="en-US" sz="2000" b="1" dirty="0"/>
              <a:t>成形面」と抽象化して、</a:t>
            </a:r>
            <a:endParaRPr kumimoji="1" lang="en-US" altLang="ja-JP" sz="2000" b="1" dirty="0"/>
          </a:p>
          <a:p>
            <a:r>
              <a:rPr kumimoji="1" lang="ja-JP" altLang="en-US" sz="2000" b="1" dirty="0"/>
              <a:t>成形面が凹面状、凸面状、平面状、</a:t>
            </a:r>
            <a:endParaRPr kumimoji="1" lang="en-US" altLang="ja-JP" sz="2000" b="1" dirty="0"/>
          </a:p>
          <a:p>
            <a:r>
              <a:rPr kumimoji="1" lang="ja-JP" altLang="en-US" sz="2000" b="1" dirty="0"/>
              <a:t>何れも含むように補正できるか？</a:t>
            </a:r>
            <a:endParaRPr kumimoji="1" lang="en-US" altLang="ja-JP" sz="2000" b="1" dirty="0"/>
          </a:p>
          <a:p>
            <a:r>
              <a:rPr kumimoji="1" lang="ja-JP" altLang="en-US" sz="2000" b="1" dirty="0"/>
              <a:t>　　⇒成形面の形状が、</a:t>
            </a:r>
            <a:r>
              <a:rPr kumimoji="1" lang="ja-JP" altLang="en-US" sz="2000" b="1" dirty="0">
                <a:solidFill>
                  <a:srgbClr val="FF0000"/>
                </a:solidFill>
              </a:rPr>
              <a:t>本願発明の</a:t>
            </a:r>
            <a:endParaRPr kumimoji="1" lang="en-US" altLang="ja-JP" sz="2000" b="1" dirty="0">
              <a:solidFill>
                <a:srgbClr val="FF0000"/>
              </a:solidFill>
            </a:endParaRPr>
          </a:p>
          <a:p>
            <a:r>
              <a:rPr kumimoji="1" lang="ja-JP" altLang="en-US" sz="2000" b="1" dirty="0">
                <a:solidFill>
                  <a:srgbClr val="FF0000"/>
                </a:solidFill>
              </a:rPr>
              <a:t>　　課題と直接関係なければ</a:t>
            </a:r>
            <a:r>
              <a:rPr kumimoji="1" lang="en-US" altLang="ja-JP" sz="2000" b="1" dirty="0">
                <a:solidFill>
                  <a:srgbClr val="FF0000"/>
                </a:solidFill>
              </a:rPr>
              <a:t>OK</a:t>
            </a:r>
            <a:r>
              <a:rPr kumimoji="1" lang="ja-JP" altLang="en-US" sz="2000" b="1" dirty="0">
                <a:solidFill>
                  <a:srgbClr val="FF0000"/>
                </a:solidFill>
              </a:rPr>
              <a:t>。</a:t>
            </a:r>
            <a:endParaRPr kumimoji="1" lang="en-US" altLang="ja-JP" sz="2000" b="1" dirty="0">
              <a:solidFill>
                <a:srgbClr val="FF0000"/>
              </a:solidFill>
            </a:endParaRPr>
          </a:p>
          <a:p>
            <a:r>
              <a:rPr kumimoji="1" lang="ja-JP" altLang="en-US" sz="2000" b="1" dirty="0"/>
              <a:t>　　⇒課題と直接関係あるならば</a:t>
            </a:r>
            <a:r>
              <a:rPr kumimoji="1" lang="en-US" altLang="ja-JP" sz="2000" b="1" dirty="0"/>
              <a:t>×</a:t>
            </a:r>
            <a:r>
              <a:rPr kumimoji="1" lang="ja-JP" altLang="en-US" sz="2000" b="1" dirty="0"/>
              <a:t>。</a:t>
            </a:r>
            <a:endParaRPr kumimoji="1" lang="en-US" altLang="ja-JP" sz="2000" b="1" dirty="0"/>
          </a:p>
          <a:p>
            <a:r>
              <a:rPr kumimoji="1" lang="ja-JP" altLang="en-US" sz="2000" b="1" dirty="0"/>
              <a:t>（</a:t>
            </a:r>
            <a:r>
              <a:rPr kumimoji="1" lang="en-US" altLang="ja-JP" sz="2000" b="1" dirty="0"/>
              <a:t>ex.</a:t>
            </a:r>
            <a:r>
              <a:rPr kumimoji="1" lang="ja-JP" altLang="en-US" sz="2000" b="1" dirty="0"/>
              <a:t>成形面に水を貯留することが発明の課題なら</a:t>
            </a:r>
            <a:r>
              <a:rPr kumimoji="1" lang="en-US" altLang="ja-JP" sz="2000" b="1" dirty="0"/>
              <a:t>×</a:t>
            </a:r>
            <a:r>
              <a:rPr kumimoji="1" lang="ja-JP" altLang="en-US" sz="2000" b="1" dirty="0"/>
              <a:t>）</a:t>
            </a:r>
            <a:endParaRPr kumimoji="1" lang="en-US" altLang="ja-JP" sz="2000" b="1" dirty="0"/>
          </a:p>
          <a:p>
            <a:r>
              <a:rPr kumimoji="1" lang="ja-JP" altLang="en-US" sz="2000" b="1" dirty="0">
                <a:solidFill>
                  <a:srgbClr val="FF0000"/>
                </a:solidFill>
              </a:rPr>
              <a:t>⇒同じ実施例でも</a:t>
            </a:r>
            <a:r>
              <a:rPr kumimoji="1" lang="en-US" altLang="ja-JP" sz="2000" b="1" dirty="0">
                <a:solidFill>
                  <a:srgbClr val="FF0000"/>
                </a:solidFill>
              </a:rPr>
              <a:t>,</a:t>
            </a:r>
            <a:r>
              <a:rPr kumimoji="1" lang="ja-JP" altLang="en-US" sz="2000" b="1" dirty="0">
                <a:solidFill>
                  <a:srgbClr val="FF0000"/>
                </a:solidFill>
              </a:rPr>
              <a:t>発明の課題により柔軟性が変わる</a:t>
            </a:r>
            <a:r>
              <a:rPr kumimoji="1" lang="en-US" altLang="ja-JP" sz="2000" b="1" dirty="0">
                <a:solidFill>
                  <a:srgbClr val="FF0000"/>
                </a:solidFill>
              </a:rPr>
              <a:t>‼</a:t>
            </a:r>
          </a:p>
        </p:txBody>
      </p:sp>
      <p:sp>
        <p:nvSpPr>
          <p:cNvPr id="8" name="楕円 7">
            <a:extLst>
              <a:ext uri="{FF2B5EF4-FFF2-40B4-BE49-F238E27FC236}">
                <a16:creationId xmlns:a16="http://schemas.microsoft.com/office/drawing/2014/main" id="{D78D061E-1339-4720-A62A-39A9731E3DED}"/>
              </a:ext>
            </a:extLst>
          </p:cNvPr>
          <p:cNvSpPr/>
          <p:nvPr/>
        </p:nvSpPr>
        <p:spPr>
          <a:xfrm>
            <a:off x="1397521" y="2492772"/>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２</a:t>
            </a:r>
          </a:p>
        </p:txBody>
      </p:sp>
      <p:pic>
        <p:nvPicPr>
          <p:cNvPr id="4" name="図 3">
            <a:extLst>
              <a:ext uri="{FF2B5EF4-FFF2-40B4-BE49-F238E27FC236}">
                <a16:creationId xmlns:a16="http://schemas.microsoft.com/office/drawing/2014/main" id="{6100D4E3-94B0-46BC-ABB3-8E3952C9220E}"/>
              </a:ext>
            </a:extLst>
          </p:cNvPr>
          <p:cNvPicPr>
            <a:picLocks noChangeAspect="1"/>
          </p:cNvPicPr>
          <p:nvPr/>
        </p:nvPicPr>
        <p:blipFill>
          <a:blip r:embed="rId2"/>
          <a:stretch>
            <a:fillRect/>
          </a:stretch>
        </p:blipFill>
        <p:spPr>
          <a:xfrm>
            <a:off x="7229599" y="2464231"/>
            <a:ext cx="1754969" cy="1800200"/>
          </a:xfrm>
          <a:prstGeom prst="rect">
            <a:avLst/>
          </a:prstGeom>
        </p:spPr>
      </p:pic>
      <p:sp>
        <p:nvSpPr>
          <p:cNvPr id="17" name="テキスト ボックス 16">
            <a:extLst>
              <a:ext uri="{FF2B5EF4-FFF2-40B4-BE49-F238E27FC236}">
                <a16:creationId xmlns:a16="http://schemas.microsoft.com/office/drawing/2014/main" id="{62AF7504-CF6E-46EC-B2EA-ECBF177DE37F}"/>
              </a:ext>
            </a:extLst>
          </p:cNvPr>
          <p:cNvSpPr txBox="1"/>
          <p:nvPr/>
        </p:nvSpPr>
        <p:spPr>
          <a:xfrm>
            <a:off x="179512" y="4844479"/>
            <a:ext cx="9018740" cy="307777"/>
          </a:xfrm>
          <a:prstGeom prst="rect">
            <a:avLst/>
          </a:prstGeom>
          <a:noFill/>
        </p:spPr>
        <p:txBody>
          <a:bodyPr wrap="square">
            <a:spAutoFit/>
          </a:bodyPr>
          <a:lstStyle/>
          <a:p>
            <a:r>
              <a:rPr kumimoji="1" lang="ja-JP" altLang="en-US" sz="1400" b="1" dirty="0">
                <a:highlight>
                  <a:srgbClr val="FFFF00"/>
                </a:highlight>
              </a:rPr>
              <a:t>＝</a:t>
            </a:r>
            <a:r>
              <a:rPr kumimoji="1" lang="ja-JP" altLang="ja-JP" sz="1400" b="1" dirty="0">
                <a:highlight>
                  <a:srgbClr val="FFFF00"/>
                </a:highlight>
              </a:rPr>
              <a:t>平成</a:t>
            </a:r>
            <a:r>
              <a:rPr kumimoji="1" lang="en-US" altLang="ja-JP" sz="1400" b="1" dirty="0">
                <a:highlight>
                  <a:srgbClr val="FFFF00"/>
                </a:highlight>
              </a:rPr>
              <a:t>26</a:t>
            </a:r>
            <a:r>
              <a:rPr kumimoji="1" lang="ja-JP" altLang="ja-JP" sz="1400" b="1" dirty="0">
                <a:highlight>
                  <a:srgbClr val="FFFF00"/>
                </a:highlight>
              </a:rPr>
              <a:t>年（行ケ）</a:t>
            </a:r>
            <a:r>
              <a:rPr kumimoji="1" lang="en-US" altLang="ja-JP" sz="1400" b="1" dirty="0">
                <a:highlight>
                  <a:srgbClr val="FFFF00"/>
                </a:highlight>
              </a:rPr>
              <a:t>10087</a:t>
            </a:r>
            <a:r>
              <a:rPr kumimoji="1" lang="ja-JP" altLang="ja-JP" sz="1400" b="1" dirty="0">
                <a:highlight>
                  <a:srgbClr val="FFFF00"/>
                </a:highlight>
              </a:rPr>
              <a:t>【ラック搬送装置】＜設樂＞</a:t>
            </a:r>
            <a:r>
              <a:rPr kumimoji="1" lang="ja-JP" altLang="en-US" sz="1400" b="1" dirty="0">
                <a:highlight>
                  <a:srgbClr val="FFFF00"/>
                </a:highlight>
              </a:rPr>
              <a:t>、</a:t>
            </a:r>
            <a:r>
              <a:rPr kumimoji="1" lang="ja-JP" altLang="ja-JP" sz="1400" b="1" dirty="0">
                <a:highlight>
                  <a:srgbClr val="FFFF00"/>
                </a:highlight>
              </a:rPr>
              <a:t>平成</a:t>
            </a:r>
            <a:r>
              <a:rPr kumimoji="1" lang="en-US" altLang="ja-JP" sz="1400" b="1" dirty="0">
                <a:highlight>
                  <a:srgbClr val="FFFF00"/>
                </a:highlight>
              </a:rPr>
              <a:t>31</a:t>
            </a:r>
            <a:r>
              <a:rPr kumimoji="1" lang="zh-CN" altLang="ja-JP" sz="1400" b="1" dirty="0">
                <a:highlight>
                  <a:srgbClr val="FFFF00"/>
                </a:highlight>
              </a:rPr>
              <a:t>年（行ケ）</a:t>
            </a:r>
            <a:r>
              <a:rPr kumimoji="1" lang="en-US" altLang="ja-JP" sz="1400" b="1" dirty="0">
                <a:highlight>
                  <a:srgbClr val="FFFF00"/>
                </a:highlight>
              </a:rPr>
              <a:t>10046【</a:t>
            </a:r>
            <a:r>
              <a:rPr kumimoji="1" lang="ja-JP" altLang="ja-JP" sz="1400" b="1" dirty="0">
                <a:highlight>
                  <a:srgbClr val="FFFF00"/>
                </a:highlight>
              </a:rPr>
              <a:t>回路遮断器の取付構造</a:t>
            </a:r>
            <a:r>
              <a:rPr kumimoji="1" lang="en-US" altLang="ja-JP" sz="1400" b="1" dirty="0">
                <a:highlight>
                  <a:srgbClr val="FFFF00"/>
                </a:highlight>
              </a:rPr>
              <a:t>】</a:t>
            </a:r>
            <a:r>
              <a:rPr kumimoji="1" lang="ja-JP" altLang="ja-JP" sz="1400" b="1" dirty="0">
                <a:highlight>
                  <a:srgbClr val="FFFF00"/>
                </a:highlight>
              </a:rPr>
              <a:t>＜大鷹＞</a:t>
            </a:r>
            <a:r>
              <a:rPr kumimoji="1" lang="ja-JP" altLang="en-US" sz="1400" b="1" dirty="0">
                <a:highlight>
                  <a:srgbClr val="FFFF00"/>
                </a:highlight>
              </a:rPr>
              <a:t>、他</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08315E-947A-4A0F-B54A-156229ECED76}"/>
              </a:ext>
            </a:extLst>
          </p:cNvPr>
          <p:cNvPicPr>
            <a:picLocks noChangeAspect="1"/>
          </p:cNvPicPr>
          <p:nvPr/>
        </p:nvPicPr>
        <p:blipFill>
          <a:blip r:embed="rId2"/>
          <a:stretch>
            <a:fillRect/>
          </a:stretch>
        </p:blipFill>
        <p:spPr>
          <a:xfrm>
            <a:off x="1140452" y="0"/>
            <a:ext cx="6863095" cy="5143500"/>
          </a:xfrm>
          <a:prstGeom prst="rect">
            <a:avLst/>
          </a:prstGeom>
        </p:spPr>
      </p:pic>
    </p:spTree>
    <p:extLst>
      <p:ext uri="{BB962C8B-B14F-4D97-AF65-F5344CB8AC3E}">
        <p14:creationId xmlns:p14="http://schemas.microsoft.com/office/powerpoint/2010/main" val="109854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5FAFF6-D022-47CD-B5D3-A81E60FC1D8F}"/>
              </a:ext>
            </a:extLst>
          </p:cNvPr>
          <p:cNvPicPr>
            <a:picLocks noChangeAspect="1"/>
          </p:cNvPicPr>
          <p:nvPr/>
        </p:nvPicPr>
        <p:blipFill>
          <a:blip r:embed="rId2"/>
          <a:stretch>
            <a:fillRect/>
          </a:stretch>
        </p:blipFill>
        <p:spPr>
          <a:xfrm>
            <a:off x="1127500" y="0"/>
            <a:ext cx="6888999" cy="5143500"/>
          </a:xfrm>
          <a:prstGeom prst="rect">
            <a:avLst/>
          </a:prstGeom>
        </p:spPr>
      </p:pic>
    </p:spTree>
    <p:extLst>
      <p:ext uri="{BB962C8B-B14F-4D97-AF65-F5344CB8AC3E}">
        <p14:creationId xmlns:p14="http://schemas.microsoft.com/office/powerpoint/2010/main" val="166387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7AE2F8-56A4-4A3E-9F3E-28AD3EC6C51E}"/>
              </a:ext>
            </a:extLst>
          </p:cNvPr>
          <p:cNvPicPr>
            <a:picLocks noChangeAspect="1"/>
          </p:cNvPicPr>
          <p:nvPr/>
        </p:nvPicPr>
        <p:blipFill>
          <a:blip r:embed="rId2"/>
          <a:stretch>
            <a:fillRect/>
          </a:stretch>
        </p:blipFill>
        <p:spPr>
          <a:xfrm>
            <a:off x="1151877" y="0"/>
            <a:ext cx="6840246" cy="5143500"/>
          </a:xfrm>
          <a:prstGeom prst="rect">
            <a:avLst/>
          </a:prstGeom>
        </p:spPr>
      </p:pic>
    </p:spTree>
    <p:extLst>
      <p:ext uri="{BB962C8B-B14F-4D97-AF65-F5344CB8AC3E}">
        <p14:creationId xmlns:p14="http://schemas.microsoft.com/office/powerpoint/2010/main" val="169760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2">
            <a:hlinkClick r:id="rId2"/>
            <a:extLst>
              <a:ext uri="{FF2B5EF4-FFF2-40B4-BE49-F238E27FC236}">
                <a16:creationId xmlns:a16="http://schemas.microsoft.com/office/drawing/2014/main" id="{91041B89-1E97-42BA-80AE-C610829F8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178198"/>
            <a:ext cx="41719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C4487F56-90EF-4C10-9B69-06A268BD6B1B}"/>
              </a:ext>
            </a:extLst>
          </p:cNvPr>
          <p:cNvSpPr>
            <a:spLocks noChangeArrowheads="1"/>
          </p:cNvSpPr>
          <p:nvPr/>
        </p:nvSpPr>
        <p:spPr bwMode="auto">
          <a:xfrm>
            <a:off x="4067175" y="4344244"/>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pic>
        <p:nvPicPr>
          <p:cNvPr id="17" name="図 4">
            <a:extLst>
              <a:ext uri="{FF2B5EF4-FFF2-40B4-BE49-F238E27FC236}">
                <a16:creationId xmlns:a16="http://schemas.microsoft.com/office/drawing/2014/main" id="{82DB64E5-8C29-4F21-9D22-6A12F115A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338911"/>
            <a:ext cx="4176713"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a:extLst>
              <a:ext uri="{FF2B5EF4-FFF2-40B4-BE49-F238E27FC236}">
                <a16:creationId xmlns:a16="http://schemas.microsoft.com/office/drawing/2014/main" id="{2AF04263-4DE3-4081-8BE6-49ED55E28350}"/>
              </a:ext>
            </a:extLst>
          </p:cNvPr>
          <p:cNvSpPr/>
          <p:nvPr/>
        </p:nvSpPr>
        <p:spPr>
          <a:xfrm>
            <a:off x="5035550" y="2733948"/>
            <a:ext cx="1697038" cy="1158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19" name="図 2">
            <a:hlinkClick r:id="rId5"/>
            <a:extLst>
              <a:ext uri="{FF2B5EF4-FFF2-40B4-BE49-F238E27FC236}">
                <a16:creationId xmlns:a16="http://schemas.microsoft.com/office/drawing/2014/main" id="{69305CE9-7045-479C-AAA9-53B75D83B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152923"/>
            <a:ext cx="21193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08C054F3-26FC-4281-8DB0-D767DB9538DA}"/>
              </a:ext>
            </a:extLst>
          </p:cNvPr>
          <p:cNvSpPr/>
          <p:nvPr/>
        </p:nvSpPr>
        <p:spPr>
          <a:xfrm>
            <a:off x="7196138" y="1314723"/>
            <a:ext cx="688975" cy="258763"/>
          </a:xfrm>
          <a:prstGeom prst="rect">
            <a:avLst/>
          </a:prstGeom>
          <a:noFill/>
          <a:ln w="444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0066"/>
              </a:solidFill>
            </a:endParaRPr>
          </a:p>
        </p:txBody>
      </p:sp>
      <p:pic>
        <p:nvPicPr>
          <p:cNvPr id="21" name="図 4">
            <a:extLst>
              <a:ext uri="{FF2B5EF4-FFF2-40B4-BE49-F238E27FC236}">
                <a16:creationId xmlns:a16="http://schemas.microsoft.com/office/drawing/2014/main" id="{865CC753-DDBC-4AEC-A131-A0CB4B41F7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2675" y="3337198"/>
            <a:ext cx="2976563"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3571ED9-2233-4AA8-A6B8-8ED5D5FC86CC}"/>
              </a:ext>
            </a:extLst>
          </p:cNvPr>
          <p:cNvSpPr txBox="1"/>
          <p:nvPr/>
        </p:nvSpPr>
        <p:spPr>
          <a:xfrm>
            <a:off x="-50800" y="0"/>
            <a:ext cx="9252520" cy="5232202"/>
          </a:xfrm>
          <a:prstGeom prst="rect">
            <a:avLst/>
          </a:prstGeom>
          <a:noFill/>
        </p:spPr>
        <p:txBody>
          <a:bodyPr wrap="square">
            <a:spAutoFit/>
          </a:bodyPr>
          <a:lstStyle/>
          <a:p>
            <a:pPr>
              <a:defRPr/>
            </a:pPr>
            <a:r>
              <a:rPr lang="ja-JP" altLang="en-US" sz="2800" b="1" spc="-30" dirty="0">
                <a:solidFill>
                  <a:srgbClr val="0000FF"/>
                </a:solidFill>
                <a:effectLst>
                  <a:outerShdw blurRad="38100" dist="38100" dir="2700000" algn="tl">
                    <a:srgbClr val="000000">
                      <a:alpha val="43137"/>
                    </a:srgbClr>
                  </a:outerShdw>
                </a:effectLst>
                <a:latin typeface="+mj-ea"/>
                <a:ea typeface="+mj-ea"/>
              </a:rPr>
              <a:t>④技術革新とボーナスタイム～新たな「発明の課題」と進歩性</a:t>
            </a:r>
            <a:endParaRPr lang="en-US" altLang="ja-JP" sz="2800" b="1" spc="-30" dirty="0">
              <a:solidFill>
                <a:srgbClr val="0000FF"/>
              </a:solidFill>
              <a:effectLst>
                <a:outerShdw blurRad="38100" dist="38100" dir="2700000" algn="tl">
                  <a:srgbClr val="000000">
                    <a:alpha val="43137"/>
                  </a:srgbClr>
                </a:outerShdw>
              </a:effectLst>
              <a:latin typeface="+mj-ea"/>
              <a:ea typeface="+mj-ea"/>
            </a:endParaRPr>
          </a:p>
          <a:p>
            <a:pPr>
              <a:defRPr/>
            </a:pPr>
            <a:endParaRPr lang="en-US" altLang="ja-JP" sz="500" b="1" dirty="0">
              <a:solidFill>
                <a:srgbClr val="0000FF"/>
              </a:solidFill>
              <a:effectLst>
                <a:outerShdw blurRad="38100" dist="38100" dir="2700000" algn="tl">
                  <a:srgbClr val="000000">
                    <a:alpha val="43137"/>
                  </a:srgbClr>
                </a:outerShdw>
              </a:effectLst>
              <a:latin typeface="+mj-ea"/>
              <a:ea typeface="+mj-ea"/>
            </a:endParaRPr>
          </a:p>
          <a:p>
            <a:pPr algn="r">
              <a:defRPr/>
            </a:pPr>
            <a:r>
              <a:rPr lang="ja-JP" altLang="en-US" sz="2400" b="1" spc="-40" dirty="0">
                <a:solidFill>
                  <a:srgbClr val="FF0000"/>
                </a:solidFill>
                <a:effectLst>
                  <a:outerShdw blurRad="38100" dist="38100" dir="2700000" algn="tl">
                    <a:srgbClr val="000000">
                      <a:alpha val="43137"/>
                    </a:srgbClr>
                  </a:outerShdw>
                </a:effectLst>
                <a:highlight>
                  <a:srgbClr val="FFFF00"/>
                </a:highlight>
                <a:latin typeface="+mj-ea"/>
                <a:ea typeface="+mj-ea"/>
              </a:rPr>
              <a:t>★本件発明と主引用例の</a:t>
            </a:r>
            <a:r>
              <a:rPr lang="ja-JP" altLang="en-US" sz="2400" b="1" spc="-40" dirty="0">
                <a:solidFill>
                  <a:srgbClr val="FF0066"/>
                </a:solidFill>
                <a:effectLst>
                  <a:outerShdw blurRad="38100" dist="38100" dir="2700000" algn="tl">
                    <a:srgbClr val="000000">
                      <a:alpha val="43137"/>
                    </a:srgbClr>
                  </a:outerShdw>
                </a:effectLst>
                <a:highlight>
                  <a:srgbClr val="FFFF00"/>
                </a:highlight>
                <a:latin typeface="+mj-ea"/>
                <a:ea typeface="+mj-ea"/>
              </a:rPr>
              <a:t>「課題」</a:t>
            </a:r>
            <a:r>
              <a:rPr lang="ja-JP" altLang="en-US" sz="2400" b="1" spc="-40" dirty="0">
                <a:solidFill>
                  <a:srgbClr val="FF0000"/>
                </a:solidFill>
                <a:effectLst>
                  <a:outerShdw blurRad="38100" dist="38100" dir="2700000" algn="tl">
                    <a:srgbClr val="000000">
                      <a:alpha val="43137"/>
                    </a:srgbClr>
                  </a:outerShdw>
                </a:effectLst>
                <a:highlight>
                  <a:srgbClr val="FFFF00"/>
                </a:highlight>
                <a:latin typeface="+mj-ea"/>
                <a:ea typeface="+mj-ea"/>
              </a:rPr>
              <a:t>が異なると、進歩性〇と判断され易い。</a:t>
            </a:r>
            <a:r>
              <a:rPr lang="ja-JP" altLang="en-US" sz="1600" b="1" spc="-40" dirty="0">
                <a:effectLst>
                  <a:outerShdw blurRad="38100" dist="38100" dir="2700000" algn="tl">
                    <a:srgbClr val="000000">
                      <a:alpha val="43137"/>
                    </a:srgbClr>
                  </a:outerShdw>
                </a:effectLst>
                <a:latin typeface="+mj-ea"/>
                <a:ea typeface="+mj-ea"/>
              </a:rPr>
              <a:t>（発明の</a:t>
            </a:r>
            <a:r>
              <a:rPr lang="ja-JP" altLang="en-US" sz="1600" b="1" spc="-40" dirty="0">
                <a:solidFill>
                  <a:srgbClr val="FF0066"/>
                </a:solidFill>
                <a:effectLst>
                  <a:outerShdw blurRad="38100" dist="38100" dir="2700000" algn="tl">
                    <a:srgbClr val="000000">
                      <a:alpha val="43137"/>
                    </a:srgbClr>
                  </a:outerShdw>
                </a:effectLst>
                <a:latin typeface="+mj-ea"/>
                <a:ea typeface="+mj-ea"/>
              </a:rPr>
              <a:t>課題</a:t>
            </a:r>
            <a:r>
              <a:rPr lang="ja-JP" altLang="en-US" sz="1600" b="1" spc="-40" dirty="0">
                <a:effectLst>
                  <a:outerShdw blurRad="38100" dist="38100" dir="2700000" algn="tl">
                    <a:srgbClr val="000000">
                      <a:alpha val="43137"/>
                    </a:srgbClr>
                  </a:outerShdw>
                </a:effectLst>
                <a:latin typeface="+mj-ea"/>
                <a:ea typeface="+mj-ea"/>
              </a:rPr>
              <a:t>は、原則として明細書の記載どおり認定される。）</a:t>
            </a:r>
            <a:endParaRPr lang="en-US" altLang="ja-JP" sz="2000" b="1" spc="-40" dirty="0">
              <a:effectLst>
                <a:outerShdw blurRad="38100" dist="38100" dir="2700000" algn="tl">
                  <a:srgbClr val="000000">
                    <a:alpha val="43137"/>
                  </a:srgbClr>
                </a:outerShdw>
              </a:effectLst>
              <a:latin typeface="+mj-ea"/>
              <a:ea typeface="+mj-ea"/>
            </a:endParaRPr>
          </a:p>
          <a:p>
            <a:pPr>
              <a:defRPr/>
            </a:pPr>
            <a:endParaRPr lang="en-US" altLang="ja-JP" sz="600" b="1" spc="-40" dirty="0">
              <a:effectLst>
                <a:outerShdw blurRad="38100" dist="38100" dir="2700000" algn="tl">
                  <a:srgbClr val="000000">
                    <a:alpha val="43137"/>
                  </a:srgbClr>
                </a:outerShdw>
              </a:effectLst>
              <a:latin typeface="+mj-ea"/>
              <a:ea typeface="+mj-ea"/>
            </a:endParaRPr>
          </a:p>
          <a:p>
            <a:pPr>
              <a:defRPr/>
            </a:pPr>
            <a:r>
              <a:rPr lang="en-US" altLang="ja-JP" sz="1400" b="1" spc="-40" dirty="0">
                <a:effectLst>
                  <a:outerShdw blurRad="38100" dist="38100" dir="2700000" algn="tl">
                    <a:srgbClr val="000000">
                      <a:alpha val="43137"/>
                    </a:srgbClr>
                  </a:outerShdw>
                </a:effectLst>
                <a:latin typeface="+mj-ea"/>
                <a:ea typeface="+mj-ea"/>
              </a:rPr>
              <a:t>※</a:t>
            </a:r>
            <a:r>
              <a:rPr lang="ja-JP" altLang="en-US" sz="1400" b="1" spc="-40" dirty="0">
                <a:effectLst>
                  <a:outerShdw blurRad="38100" dist="38100" dir="2700000" algn="tl">
                    <a:srgbClr val="000000">
                      <a:alpha val="43137"/>
                    </a:srgbClr>
                  </a:outerShdw>
                </a:effectLst>
                <a:latin typeface="+mj-ea"/>
                <a:ea typeface="+mj-ea"/>
              </a:rPr>
              <a:t>発明＝技術的思想（特許法２条１項）～構成＋</a:t>
            </a:r>
            <a:r>
              <a:rPr lang="ja-JP" altLang="en-US" sz="1400" b="1" spc="-40" dirty="0">
                <a:solidFill>
                  <a:srgbClr val="FF0066"/>
                </a:solidFill>
                <a:effectLst>
                  <a:outerShdw blurRad="38100" dist="38100" dir="2700000" algn="tl">
                    <a:srgbClr val="000000">
                      <a:alpha val="43137"/>
                    </a:srgbClr>
                  </a:outerShdw>
                </a:effectLst>
                <a:latin typeface="+mj-ea"/>
                <a:ea typeface="+mj-ea"/>
              </a:rPr>
              <a:t>課題</a:t>
            </a:r>
            <a:r>
              <a:rPr lang="ja-JP" altLang="en-US" sz="1400" b="1" spc="-40" dirty="0">
                <a:effectLst>
                  <a:outerShdw blurRad="38100" dist="38100" dir="2700000" algn="tl">
                    <a:srgbClr val="000000">
                      <a:alpha val="43137"/>
                    </a:srgbClr>
                  </a:outerShdw>
                </a:effectLst>
                <a:latin typeface="+mj-ea"/>
                <a:ea typeface="+mj-ea"/>
              </a:rPr>
              <a:t>・作用効果</a:t>
            </a:r>
            <a:endParaRPr lang="en-US" altLang="ja-JP" sz="1400" b="1" spc="-40" dirty="0">
              <a:effectLst>
                <a:outerShdw blurRad="38100" dist="38100" dir="2700000" algn="tl">
                  <a:srgbClr val="000000">
                    <a:alpha val="43137"/>
                  </a:srgbClr>
                </a:outerShdw>
              </a:effectLst>
              <a:latin typeface="+mj-ea"/>
              <a:ea typeface="+mj-ea"/>
            </a:endParaRPr>
          </a:p>
          <a:p>
            <a:pPr>
              <a:defRPr/>
            </a:pPr>
            <a:r>
              <a:rPr lang="ja-JP" altLang="en-US" sz="1400" b="1" spc="-40" dirty="0">
                <a:effectLst>
                  <a:outerShdw blurRad="38100" dist="38100" dir="2700000" algn="tl">
                    <a:srgbClr val="000000">
                      <a:alpha val="43137"/>
                    </a:srgbClr>
                  </a:outerShdw>
                </a:effectLst>
                <a:latin typeface="+mj-ea"/>
                <a:ea typeface="+mj-ea"/>
              </a:rPr>
              <a:t>⇒「発明」の容易想到性は、「構成」の容易想到性だけでは決まらない</a:t>
            </a:r>
            <a:r>
              <a:rPr lang="en-US" altLang="ja-JP" sz="1400" b="1" spc="-40" dirty="0">
                <a:effectLst>
                  <a:outerShdw blurRad="38100" dist="38100" dir="2700000" algn="tl">
                    <a:srgbClr val="000000">
                      <a:alpha val="43137"/>
                    </a:srgbClr>
                  </a:outerShdw>
                </a:effectLst>
                <a:latin typeface="+mj-ea"/>
                <a:ea typeface="+mj-ea"/>
              </a:rPr>
              <a:t>‼</a:t>
            </a:r>
          </a:p>
          <a:p>
            <a:pPr>
              <a:defRPr/>
            </a:pPr>
            <a:r>
              <a:rPr lang="ja-JP" altLang="en-US" sz="1100" b="1" spc="-40" dirty="0">
                <a:effectLst>
                  <a:outerShdw blurRad="38100" dist="38100" dir="2700000" algn="tl">
                    <a:srgbClr val="000000">
                      <a:alpha val="43137"/>
                    </a:srgbClr>
                  </a:outerShdw>
                </a:effectLst>
                <a:latin typeface="+mj-ea"/>
                <a:ea typeface="+mj-ea"/>
              </a:rPr>
              <a:t>（最判平成</a:t>
            </a:r>
            <a:r>
              <a:rPr lang="en-US" altLang="ja-JP" sz="1100" b="1" spc="-40" dirty="0">
                <a:effectLst>
                  <a:outerShdw blurRad="38100" dist="38100" dir="2700000" algn="tl">
                    <a:srgbClr val="000000">
                      <a:alpha val="43137"/>
                    </a:srgbClr>
                  </a:outerShdw>
                </a:effectLst>
                <a:latin typeface="+mj-ea"/>
                <a:ea typeface="+mj-ea"/>
              </a:rPr>
              <a:t>30</a:t>
            </a:r>
            <a:r>
              <a:rPr lang="ja-JP" altLang="en-US" sz="1100" b="1" spc="-40" dirty="0">
                <a:effectLst>
                  <a:outerShdw blurRad="38100" dist="38100" dir="2700000" algn="tl">
                    <a:srgbClr val="000000">
                      <a:alpha val="43137"/>
                    </a:srgbClr>
                  </a:outerShdw>
                </a:effectLst>
                <a:latin typeface="+mj-ea"/>
                <a:ea typeface="+mj-ea"/>
              </a:rPr>
              <a:t>年（行ヒ）第</a:t>
            </a:r>
            <a:r>
              <a:rPr lang="en-US" altLang="ja-JP" sz="1100" b="1" spc="-40" dirty="0">
                <a:effectLst>
                  <a:outerShdw blurRad="38100" dist="38100" dir="2700000" algn="tl">
                    <a:srgbClr val="000000">
                      <a:alpha val="43137"/>
                    </a:srgbClr>
                  </a:outerShdw>
                </a:effectLst>
                <a:latin typeface="+mj-ea"/>
                <a:ea typeface="+mj-ea"/>
              </a:rPr>
              <a:t>69</a:t>
            </a:r>
            <a:r>
              <a:rPr lang="ja-JP" altLang="en-US" sz="1100" b="1" spc="-40" dirty="0">
                <a:effectLst>
                  <a:outerShdw blurRad="38100" dist="38100" dir="2700000" algn="tl">
                    <a:srgbClr val="000000">
                      <a:alpha val="43137"/>
                    </a:srgbClr>
                  </a:outerShdw>
                </a:effectLst>
                <a:latin typeface="+mj-ea"/>
                <a:ea typeface="+mj-ea"/>
              </a:rPr>
              <a:t>号</a:t>
            </a:r>
            <a:r>
              <a:rPr lang="en-US" altLang="ja-JP" sz="1100" b="1" spc="-40" dirty="0">
                <a:effectLst>
                  <a:outerShdw blurRad="38100" dist="38100" dir="2700000" algn="tl">
                    <a:srgbClr val="000000">
                      <a:alpha val="43137"/>
                    </a:srgbClr>
                  </a:outerShdw>
                </a:effectLst>
                <a:latin typeface="+mj-ea"/>
                <a:ea typeface="+mj-ea"/>
              </a:rPr>
              <a:t>【…</a:t>
            </a:r>
            <a:r>
              <a:rPr lang="ja-JP" altLang="en-US" sz="1100" b="1" spc="-40" dirty="0">
                <a:effectLst>
                  <a:outerShdw blurRad="38100" dist="38100" dir="2700000" algn="tl">
                    <a:srgbClr val="000000">
                      <a:alpha val="43137"/>
                    </a:srgbClr>
                  </a:outerShdw>
                </a:effectLst>
                <a:latin typeface="+mj-ea"/>
                <a:ea typeface="+mj-ea"/>
              </a:rPr>
              <a:t>ドキセピン誘導体を含有する局所的眼科用処方物</a:t>
            </a:r>
            <a:r>
              <a:rPr lang="en-US" altLang="ja-JP" sz="1100" b="1" spc="-40" dirty="0">
                <a:effectLst>
                  <a:outerShdw blurRad="38100" dist="38100" dir="2700000" algn="tl">
                    <a:srgbClr val="000000">
                      <a:alpha val="43137"/>
                    </a:srgbClr>
                  </a:outerShdw>
                </a:effectLst>
                <a:latin typeface="+mj-ea"/>
                <a:ea typeface="+mj-ea"/>
              </a:rPr>
              <a:t>】</a:t>
            </a:r>
            <a:r>
              <a:rPr lang="ja-JP" altLang="en-US" sz="1100" b="1" spc="-40" dirty="0">
                <a:effectLst>
                  <a:outerShdw blurRad="38100" dist="38100" dir="2700000" algn="tl">
                    <a:srgbClr val="000000">
                      <a:alpha val="43137"/>
                    </a:srgbClr>
                  </a:outerShdw>
                </a:effectLst>
                <a:latin typeface="+mj-ea"/>
                <a:ea typeface="+mj-ea"/>
              </a:rPr>
              <a:t>事件）</a:t>
            </a:r>
            <a:endParaRPr lang="en-US" altLang="ja-JP" sz="1100" b="1" spc="-40" dirty="0">
              <a:effectLst>
                <a:outerShdw blurRad="38100" dist="38100" dir="2700000" algn="tl">
                  <a:srgbClr val="000000">
                    <a:alpha val="43137"/>
                  </a:srgbClr>
                </a:outerShdw>
              </a:effectLst>
              <a:latin typeface="+mj-ea"/>
              <a:ea typeface="+mj-ea"/>
            </a:endParaRPr>
          </a:p>
          <a:p>
            <a:pPr>
              <a:defRPr/>
            </a:pPr>
            <a:endParaRPr lang="en-US" altLang="ja-JP" sz="9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en-US" sz="1400" b="1" spc="-40" dirty="0">
                <a:effectLst>
                  <a:outerShdw blurRad="38100" dist="38100" dir="2700000" algn="tl">
                    <a:srgbClr val="000000">
                      <a:alpha val="43137"/>
                    </a:srgbClr>
                  </a:outerShdw>
                </a:effectLst>
                <a:latin typeface="+mj-ea"/>
                <a:ea typeface="+mj-ea"/>
              </a:rPr>
              <a:t>「</a:t>
            </a:r>
            <a:r>
              <a:rPr lang="ja-JP" altLang="ja-JP" sz="1400" b="1" spc="-40" dirty="0">
                <a:effectLst>
                  <a:outerShdw blurRad="38100" dist="38100" dir="2700000" algn="tl">
                    <a:srgbClr val="000000">
                      <a:alpha val="43137"/>
                    </a:srgbClr>
                  </a:outerShdw>
                </a:effectLst>
                <a:latin typeface="+mj-ea"/>
                <a:ea typeface="+mj-ea"/>
              </a:rPr>
              <a:t>問題点を</a:t>
            </a:r>
            <a:r>
              <a:rPr lang="ja-JP" altLang="ja-JP" sz="1400" b="1" spc="-40" dirty="0">
                <a:solidFill>
                  <a:srgbClr val="FF0066"/>
                </a:solidFill>
                <a:effectLst>
                  <a:outerShdw blurRad="38100" dist="38100" dir="2700000" algn="tl">
                    <a:srgbClr val="000000">
                      <a:alpha val="43137"/>
                    </a:srgbClr>
                  </a:outerShdw>
                </a:effectLst>
                <a:latin typeface="+mj-ea"/>
                <a:ea typeface="+mj-ea"/>
              </a:rPr>
              <a:t>新たに課題</a:t>
            </a:r>
            <a:r>
              <a:rPr lang="ja-JP" altLang="ja-JP" sz="1400" b="1" spc="-40" dirty="0">
                <a:effectLst>
                  <a:outerShdw blurRad="38100" dist="38100" dir="2700000" algn="tl">
                    <a:srgbClr val="000000">
                      <a:alpha val="43137"/>
                    </a:srgbClr>
                  </a:outerShdw>
                </a:effectLst>
                <a:latin typeface="+mj-ea"/>
                <a:ea typeface="+mj-ea"/>
              </a:rPr>
              <a:t>として取り上げたことに意義があるとの評価も</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ja-JP" sz="1400" b="1" spc="-40" dirty="0">
                <a:effectLst>
                  <a:outerShdw blurRad="38100" dist="38100" dir="2700000" algn="tl">
                    <a:srgbClr val="000000">
                      <a:alpha val="43137"/>
                    </a:srgbClr>
                  </a:outerShdw>
                </a:effectLst>
                <a:latin typeface="+mj-ea"/>
                <a:ea typeface="+mj-ea"/>
              </a:rPr>
              <a:t>十分に可能である。</a:t>
            </a:r>
            <a:r>
              <a:rPr lang="en-US" altLang="ja-JP" sz="1400" b="1" spc="-40" dirty="0">
                <a:effectLst>
                  <a:outerShdw blurRad="38100" dist="38100" dir="2700000" algn="tl">
                    <a:srgbClr val="000000">
                      <a:alpha val="43137"/>
                    </a:srgbClr>
                  </a:outerShdw>
                </a:effectLst>
                <a:latin typeface="+mj-ea"/>
                <a:ea typeface="+mj-ea"/>
              </a:rPr>
              <a:t>…</a:t>
            </a:r>
            <a:r>
              <a:rPr lang="ja-JP" altLang="en-US" sz="1400" b="1" spc="-40" dirty="0">
                <a:effectLst>
                  <a:outerShdw blurRad="38100" dist="38100" dir="2700000" algn="tl">
                    <a:srgbClr val="000000">
                      <a:alpha val="43137"/>
                    </a:srgbClr>
                  </a:outerShdw>
                </a:effectLst>
                <a:latin typeface="+mj-ea"/>
                <a:ea typeface="+mj-ea"/>
              </a:rPr>
              <a:t>こうした</a:t>
            </a:r>
            <a:r>
              <a:rPr lang="ja-JP" altLang="ja-JP" sz="1400" b="1" spc="-40" dirty="0">
                <a:solidFill>
                  <a:srgbClr val="FF0066"/>
                </a:solidFill>
                <a:effectLst>
                  <a:outerShdw blurRad="38100" dist="38100" dir="2700000" algn="tl">
                    <a:srgbClr val="000000">
                      <a:alpha val="43137"/>
                    </a:srgbClr>
                  </a:outerShdw>
                </a:effectLst>
                <a:latin typeface="+mj-ea"/>
                <a:ea typeface="+mj-ea"/>
              </a:rPr>
              <a:t>課題</a:t>
            </a:r>
            <a:r>
              <a:rPr lang="ja-JP" altLang="ja-JP" sz="1400" b="1" spc="-40" dirty="0">
                <a:effectLst>
                  <a:outerShdw blurRad="38100" dist="38100" dir="2700000" algn="tl">
                    <a:srgbClr val="000000">
                      <a:alpha val="43137"/>
                    </a:srgbClr>
                  </a:outerShdw>
                </a:effectLst>
                <a:latin typeface="+mj-ea"/>
                <a:ea typeface="+mj-ea"/>
              </a:rPr>
              <a:t>があることを前提として，引用発明</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ja-JP" sz="1400" b="1" spc="-40" dirty="0">
                <a:effectLst>
                  <a:outerShdw blurRad="38100" dist="38100" dir="2700000" algn="tl">
                    <a:srgbClr val="000000">
                      <a:alpha val="43137"/>
                    </a:srgbClr>
                  </a:outerShdw>
                </a:effectLst>
                <a:latin typeface="+mj-ea"/>
                <a:ea typeface="+mj-ea"/>
              </a:rPr>
              <a:t>との相違点の構成にする動機づけがあるとはいえ…</a:t>
            </a:r>
            <a:r>
              <a:rPr lang="ja-JP" altLang="en-US" sz="1400" b="1" spc="-40" dirty="0">
                <a:effectLst>
                  <a:outerShdw blurRad="38100" dist="38100" dir="2700000" algn="tl">
                    <a:srgbClr val="000000">
                      <a:alpha val="43137"/>
                    </a:srgbClr>
                  </a:outerShdw>
                </a:effectLst>
                <a:latin typeface="+mj-ea"/>
                <a:ea typeface="+mj-ea"/>
              </a:rPr>
              <a:t>ない。」</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en-US" sz="1200" b="1" spc="-40" dirty="0">
                <a:effectLst>
                  <a:outerShdw blurRad="38100" dist="38100" dir="2700000" algn="tl">
                    <a:srgbClr val="000000">
                      <a:alpha val="43137"/>
                    </a:srgbClr>
                  </a:outerShdw>
                </a:effectLst>
                <a:latin typeface="+mj-ea"/>
                <a:ea typeface="+mj-ea"/>
              </a:rPr>
              <a:t>　　　　　　　　　　　　　（</a:t>
            </a:r>
            <a:r>
              <a:rPr lang="ja-JP" altLang="en-US" sz="1200" b="1" u="sng" spc="-40" dirty="0">
                <a:effectLst>
                  <a:outerShdw blurRad="38100" dist="38100" dir="2700000" algn="tl">
                    <a:srgbClr val="000000">
                      <a:alpha val="43137"/>
                    </a:srgbClr>
                  </a:outerShdw>
                </a:effectLst>
              </a:rPr>
              <a:t>令和</a:t>
            </a:r>
            <a:r>
              <a:rPr lang="en-US" altLang="ja-JP" sz="1200" b="1" u="sng" spc="-40" dirty="0">
                <a:effectLst>
                  <a:outerShdw blurRad="38100" dist="38100" dir="2700000" algn="tl">
                    <a:srgbClr val="000000">
                      <a:alpha val="43137"/>
                    </a:srgbClr>
                  </a:outerShdw>
                </a:effectLst>
              </a:rPr>
              <a:t>1</a:t>
            </a:r>
            <a:r>
              <a:rPr lang="ja-JP" altLang="ja-JP" sz="1200" b="1" u="sng" spc="-40" dirty="0">
                <a:effectLst>
                  <a:outerShdw blurRad="38100" dist="38100" dir="2700000" algn="tl">
                    <a:srgbClr val="000000">
                      <a:alpha val="43137"/>
                    </a:srgbClr>
                  </a:outerShdw>
                </a:effectLst>
              </a:rPr>
              <a:t>年</a:t>
            </a:r>
            <a:r>
              <a:rPr lang="ja-JP" altLang="en-US" sz="1200" b="1" u="sng" spc="-40" dirty="0">
                <a:effectLst>
                  <a:outerShdw blurRad="38100" dist="38100" dir="2700000" algn="tl">
                    <a:srgbClr val="000000">
                      <a:alpha val="43137"/>
                    </a:srgbClr>
                  </a:outerShdw>
                </a:effectLst>
              </a:rPr>
              <a:t>（</a:t>
            </a:r>
            <a:r>
              <a:rPr lang="ja-JP" altLang="ja-JP" sz="1200" b="1" u="sng" spc="-40" dirty="0">
                <a:effectLst>
                  <a:outerShdw blurRad="38100" dist="38100" dir="2700000" algn="tl">
                    <a:srgbClr val="000000">
                      <a:alpha val="43137"/>
                    </a:srgbClr>
                  </a:outerShdw>
                </a:effectLst>
              </a:rPr>
              <a:t>行ケ</a:t>
            </a:r>
            <a:r>
              <a:rPr lang="ja-JP" altLang="en-US" sz="1200" b="1" u="sng" spc="-40" dirty="0">
                <a:effectLst>
                  <a:outerShdw blurRad="38100" dist="38100" dir="2700000" algn="tl">
                    <a:srgbClr val="000000">
                      <a:alpha val="43137"/>
                    </a:srgbClr>
                  </a:outerShdw>
                </a:effectLst>
              </a:rPr>
              <a:t>）</a:t>
            </a:r>
            <a:r>
              <a:rPr lang="en-US" altLang="ja-JP" sz="1200" b="1" u="sng" spc="-40" dirty="0">
                <a:effectLst>
                  <a:outerShdw blurRad="38100" dist="38100" dir="2700000" algn="tl">
                    <a:srgbClr val="000000">
                      <a:alpha val="43137"/>
                    </a:srgbClr>
                  </a:outerShdw>
                </a:effectLst>
              </a:rPr>
              <a:t>10159</a:t>
            </a:r>
            <a:r>
              <a:rPr lang="ja-JP" altLang="ja-JP" sz="1200" b="1" u="sng" spc="-40" dirty="0">
                <a:effectLst>
                  <a:outerShdw blurRad="38100" dist="38100" dir="2700000" algn="tl">
                    <a:srgbClr val="000000">
                      <a:alpha val="43137"/>
                    </a:srgbClr>
                  </a:outerShdw>
                </a:effectLst>
              </a:rPr>
              <a:t>「Ｘ線透視撮影装置」</a:t>
            </a:r>
            <a:r>
              <a:rPr lang="ja-JP" altLang="en-US" sz="1200" b="1" u="sng" spc="-40" dirty="0">
                <a:effectLst>
                  <a:outerShdw blurRad="38100" dist="38100" dir="2700000" algn="tl">
                    <a:srgbClr val="000000">
                      <a:alpha val="43137"/>
                    </a:srgbClr>
                  </a:outerShdw>
                </a:effectLst>
              </a:rPr>
              <a:t>事件＜菅野＞</a:t>
            </a:r>
            <a:r>
              <a:rPr lang="ja-JP" altLang="en-US" sz="1200" b="1" spc="-40" dirty="0">
                <a:effectLst>
                  <a:outerShdw blurRad="38100" dist="38100" dir="2700000" algn="tl">
                    <a:srgbClr val="000000">
                      <a:alpha val="43137"/>
                    </a:srgbClr>
                  </a:outerShdw>
                </a:effectLst>
                <a:latin typeface="+mj-ea"/>
                <a:ea typeface="+mj-ea"/>
              </a:rPr>
              <a:t>）</a:t>
            </a:r>
            <a:endParaRPr lang="en-US" altLang="ja-JP" sz="12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endParaRPr lang="en-US" altLang="ja-JP" sz="105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en-US" sz="1400" b="1" spc="-40" dirty="0">
                <a:effectLst>
                  <a:outerShdw blurRad="38100" dist="38100" dir="2700000" algn="tl">
                    <a:srgbClr val="000000">
                      <a:alpha val="43137"/>
                    </a:srgbClr>
                  </a:outerShdw>
                </a:effectLst>
                <a:latin typeface="+mj-ea"/>
                <a:ea typeface="+mj-ea"/>
              </a:rPr>
              <a:t>「シリコーン誘発凝集阻害という</a:t>
            </a:r>
            <a:r>
              <a:rPr lang="ja-JP" altLang="ja-JP" sz="1400" b="1" spc="-40" dirty="0">
                <a:solidFill>
                  <a:srgbClr val="FF0066"/>
                </a:solidFill>
                <a:effectLst>
                  <a:outerShdw blurRad="38100" dist="38100" dir="2700000" algn="tl">
                    <a:srgbClr val="000000">
                      <a:alpha val="43137"/>
                    </a:srgbClr>
                  </a:outerShdw>
                </a:effectLst>
                <a:latin typeface="+mj-ea"/>
                <a:ea typeface="+mj-ea"/>
              </a:rPr>
              <a:t>課題</a:t>
            </a:r>
            <a:r>
              <a:rPr lang="ja-JP" altLang="en-US" sz="1400" b="1" spc="-40" dirty="0">
                <a:effectLst>
                  <a:outerShdw blurRad="38100" dist="38100" dir="2700000" algn="tl">
                    <a:srgbClr val="000000">
                      <a:alpha val="43137"/>
                    </a:srgbClr>
                  </a:outerShdw>
                </a:effectLst>
                <a:latin typeface="+mj-ea"/>
                <a:ea typeface="+mj-ea"/>
              </a:rPr>
              <a:t>の発見の容易性」を否定した</a:t>
            </a:r>
            <a:endParaRPr lang="en-US" altLang="ja-JP" sz="1400" b="1" spc="-40" dirty="0">
              <a:effectLst>
                <a:outerShdw blurRad="38100" dist="38100" dir="2700000" algn="tl">
                  <a:srgbClr val="000000">
                    <a:alpha val="43137"/>
                  </a:srgbClr>
                </a:outerShdw>
              </a:effectLst>
              <a:latin typeface="+mj-ea"/>
              <a:ea typeface="+mj-ea"/>
            </a:endParaRPr>
          </a:p>
          <a:p>
            <a:pPr algn="just">
              <a:defRPr/>
            </a:pPr>
            <a:r>
              <a:rPr lang="ja-JP" altLang="en-US" sz="1200" b="1" spc="-40" dirty="0">
                <a:effectLst>
                  <a:outerShdw blurRad="38100" dist="38100" dir="2700000" algn="tl">
                    <a:srgbClr val="000000">
                      <a:alpha val="43137"/>
                    </a:srgbClr>
                  </a:outerShdw>
                </a:effectLst>
                <a:latin typeface="+mj-ea"/>
                <a:ea typeface="+mj-ea"/>
              </a:rPr>
              <a:t>　　　　　　（</a:t>
            </a:r>
            <a:r>
              <a:rPr lang="ja-JP" altLang="en-US" sz="1200" b="1" u="sng" spc="-40" dirty="0">
                <a:effectLst>
                  <a:outerShdw blurRad="38100" dist="38100" dir="2700000" algn="tl">
                    <a:srgbClr val="000000">
                      <a:alpha val="43137"/>
                    </a:srgbClr>
                  </a:outerShdw>
                </a:effectLst>
                <a:latin typeface="+mj-ea"/>
                <a:ea typeface="+mj-ea"/>
              </a:rPr>
              <a:t>令和</a:t>
            </a:r>
            <a:r>
              <a:rPr lang="en-US" altLang="ja-JP" sz="1200" b="1" u="sng" spc="-40" dirty="0">
                <a:effectLst>
                  <a:outerShdw blurRad="38100" dist="38100" dir="2700000" algn="tl">
                    <a:srgbClr val="000000">
                      <a:alpha val="43137"/>
                    </a:srgbClr>
                  </a:outerShdw>
                </a:effectLst>
              </a:rPr>
              <a:t>2</a:t>
            </a:r>
            <a:r>
              <a:rPr lang="ja-JP" altLang="ja-JP" sz="1200" b="1" u="sng" spc="-40" dirty="0">
                <a:effectLst>
                  <a:outerShdw blurRad="38100" dist="38100" dir="2700000" algn="tl">
                    <a:srgbClr val="000000">
                      <a:alpha val="43137"/>
                    </a:srgbClr>
                  </a:outerShdw>
                </a:effectLst>
              </a:rPr>
              <a:t>年</a:t>
            </a:r>
            <a:r>
              <a:rPr lang="ja-JP" altLang="en-US" sz="1200" b="1" u="sng" spc="-40" dirty="0">
                <a:effectLst>
                  <a:outerShdw blurRad="38100" dist="38100" dir="2700000" algn="tl">
                    <a:srgbClr val="000000">
                      <a:alpha val="43137"/>
                    </a:srgbClr>
                  </a:outerShdw>
                </a:effectLst>
              </a:rPr>
              <a:t>（</a:t>
            </a:r>
            <a:r>
              <a:rPr lang="ja-JP" altLang="ja-JP" sz="1200" b="1" u="sng" spc="-40" dirty="0">
                <a:effectLst>
                  <a:outerShdw blurRad="38100" dist="38100" dir="2700000" algn="tl">
                    <a:srgbClr val="000000">
                      <a:alpha val="43137"/>
                    </a:srgbClr>
                  </a:outerShdw>
                </a:effectLst>
              </a:rPr>
              <a:t>行ケ</a:t>
            </a:r>
            <a:r>
              <a:rPr lang="ja-JP" altLang="en-US" sz="1200" b="1" u="sng" spc="-40" dirty="0">
                <a:effectLst>
                  <a:outerShdw blurRad="38100" dist="38100" dir="2700000" algn="tl">
                    <a:srgbClr val="000000">
                      <a:alpha val="43137"/>
                    </a:srgbClr>
                  </a:outerShdw>
                </a:effectLst>
              </a:rPr>
              <a:t>）</a:t>
            </a:r>
            <a:r>
              <a:rPr lang="en-US" altLang="ja-JP" sz="1200" b="1" u="sng" spc="-40" dirty="0">
                <a:effectLst>
                  <a:outerShdw blurRad="38100" dist="38100" dir="2700000" algn="tl">
                    <a:srgbClr val="000000">
                      <a:alpha val="43137"/>
                    </a:srgbClr>
                  </a:outerShdw>
                </a:effectLst>
              </a:rPr>
              <a:t>10015</a:t>
            </a:r>
            <a:r>
              <a:rPr lang="ja-JP" altLang="ja-JP" sz="1200" b="1" u="sng" spc="-40" dirty="0">
                <a:effectLst>
                  <a:outerShdw blurRad="38100" dist="38100" dir="2700000" algn="tl">
                    <a:srgbClr val="000000">
                      <a:alpha val="43137"/>
                    </a:srgbClr>
                  </a:outerShdw>
                </a:effectLst>
              </a:rPr>
              <a:t>「</a:t>
            </a:r>
            <a:r>
              <a:rPr lang="ja-JP" altLang="en-US" sz="1200" b="1" u="sng" spc="-40" dirty="0">
                <a:effectLst>
                  <a:outerShdw blurRad="38100" dist="38100" dir="2700000" algn="tl">
                    <a:srgbClr val="000000">
                      <a:alpha val="43137"/>
                    </a:srgbClr>
                  </a:outerShdw>
                </a:effectLst>
              </a:rPr>
              <a:t>・・・</a:t>
            </a:r>
            <a:r>
              <a:rPr lang="zh-CN" altLang="ja-JP" sz="1200" b="1" u="sng" spc="-40" dirty="0">
                <a:effectLst>
                  <a:outerShdw blurRad="38100" dist="38100" dir="2700000" algn="tl">
                    <a:srgbClr val="000000">
                      <a:alpha val="43137"/>
                    </a:srgbClr>
                  </a:outerShdw>
                </a:effectLst>
              </a:rPr>
              <a:t>沈殿を阻害する新規製剤</a:t>
            </a:r>
            <a:r>
              <a:rPr lang="ja-JP" altLang="ja-JP" sz="1200" b="1" u="sng" spc="-40" dirty="0">
                <a:effectLst>
                  <a:outerShdw blurRad="38100" dist="38100" dir="2700000" algn="tl">
                    <a:srgbClr val="000000">
                      <a:alpha val="43137"/>
                    </a:srgbClr>
                  </a:outerShdw>
                </a:effectLst>
              </a:rPr>
              <a:t>」</a:t>
            </a:r>
            <a:r>
              <a:rPr lang="ja-JP" altLang="en-US" sz="1200" b="1" u="sng" spc="-40" dirty="0">
                <a:effectLst>
                  <a:outerShdw blurRad="38100" dist="38100" dir="2700000" algn="tl">
                    <a:srgbClr val="000000">
                      <a:alpha val="43137"/>
                    </a:srgbClr>
                  </a:outerShdw>
                </a:effectLst>
              </a:rPr>
              <a:t>事件＜鶴岡＞）</a:t>
            </a:r>
            <a:endParaRPr lang="en-US" altLang="ja-JP" sz="1200" b="1" u="sng" spc="-40" dirty="0">
              <a:effectLst>
                <a:outerShdw blurRad="38100" dist="38100" dir="2700000" algn="tl">
                  <a:srgbClr val="000000">
                    <a:alpha val="43137"/>
                  </a:srgbClr>
                </a:outerShdw>
              </a:effectLst>
            </a:endParaRPr>
          </a:p>
          <a:p>
            <a:pPr algn="just">
              <a:buFont typeface="Wingdings" pitchFamily="2" charset="2"/>
              <a:buNone/>
              <a:defRPr/>
            </a:pPr>
            <a:endParaRPr lang="en-US" altLang="ja-JP" sz="105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en-US" sz="1400" b="1" spc="-40" dirty="0">
                <a:effectLst>
                  <a:outerShdw blurRad="38100" dist="38100" dir="2700000" algn="tl">
                    <a:srgbClr val="000000">
                      <a:alpha val="43137"/>
                    </a:srgbClr>
                  </a:outerShdw>
                </a:effectLst>
                <a:latin typeface="+mj-ea"/>
                <a:ea typeface="+mj-ea"/>
              </a:rPr>
              <a:t>「</a:t>
            </a:r>
            <a:r>
              <a:rPr lang="en-US" altLang="ja-JP" sz="1400" b="1" spc="-40" dirty="0">
                <a:effectLst>
                  <a:outerShdw blurRad="38100" dist="38100" dir="2700000" algn="tl">
                    <a:srgbClr val="000000">
                      <a:alpha val="43137"/>
                    </a:srgbClr>
                  </a:outerShdw>
                </a:effectLst>
                <a:latin typeface="+mj-ea"/>
                <a:ea typeface="+mj-ea"/>
              </a:rPr>
              <a:t>『</a:t>
            </a:r>
            <a:r>
              <a:rPr lang="ja-JP" altLang="ja-JP" sz="1400" b="1" spc="-40" dirty="0">
                <a:solidFill>
                  <a:srgbClr val="FF0066"/>
                </a:solidFill>
                <a:effectLst>
                  <a:outerShdw blurRad="38100" dist="38100" dir="2700000" algn="tl">
                    <a:srgbClr val="000000">
                      <a:alpha val="43137"/>
                    </a:srgbClr>
                  </a:outerShdw>
                </a:effectLst>
                <a:latin typeface="+mj-ea"/>
                <a:ea typeface="+mj-ea"/>
              </a:rPr>
              <a:t>課題</a:t>
            </a:r>
            <a:r>
              <a:rPr lang="ja-JP" altLang="ja-JP" sz="1400" b="1" spc="-40" dirty="0">
                <a:effectLst>
                  <a:outerShdw blurRad="38100" dist="38100" dir="2700000" algn="tl">
                    <a:srgbClr val="000000">
                      <a:alpha val="43137"/>
                    </a:srgbClr>
                  </a:outerShdw>
                </a:effectLst>
                <a:latin typeface="+mj-ea"/>
                <a:ea typeface="+mj-ea"/>
              </a:rPr>
              <a:t>解決のために特定の構成を採用することが容易であった</a:t>
            </a:r>
            <a:r>
              <a:rPr lang="en-US" altLang="ja-JP" sz="1400" b="1" spc="-40" dirty="0">
                <a:effectLst>
                  <a:outerShdw blurRad="38100" dist="38100" dir="2700000" algn="tl">
                    <a:srgbClr val="000000">
                      <a:alpha val="43137"/>
                    </a:srgbClr>
                  </a:outerShdw>
                </a:effectLst>
                <a:latin typeface="+mj-ea"/>
                <a:ea typeface="+mj-ea"/>
              </a:rPr>
              <a:t>』</a:t>
            </a:r>
            <a:r>
              <a:rPr lang="ja-JP" altLang="ja-JP" sz="1400" b="1" spc="-40" dirty="0">
                <a:effectLst>
                  <a:outerShdw blurRad="38100" dist="38100" dir="2700000" algn="tl">
                    <a:srgbClr val="000000">
                      <a:alpha val="43137"/>
                    </a:srgbClr>
                  </a:outerShdw>
                </a:effectLst>
                <a:latin typeface="+mj-ea"/>
                <a:ea typeface="+mj-ea"/>
              </a:rPr>
              <a:t>と</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ja-JP" sz="1400" b="1" spc="-40" dirty="0">
                <a:effectLst>
                  <a:outerShdw blurRad="38100" dist="38100" dir="2700000" algn="tl">
                    <a:srgbClr val="000000">
                      <a:alpha val="43137"/>
                    </a:srgbClr>
                  </a:outerShdw>
                </a:effectLst>
                <a:latin typeface="+mj-ea"/>
                <a:ea typeface="+mj-ea"/>
              </a:rPr>
              <a:t>しても，</a:t>
            </a:r>
            <a:r>
              <a:rPr lang="en-US" altLang="ja-JP" sz="1400" b="1" spc="-40" dirty="0">
                <a:effectLst>
                  <a:outerShdw blurRad="38100" dist="38100" dir="2700000" algn="tl">
                    <a:srgbClr val="000000">
                      <a:alpha val="43137"/>
                    </a:srgbClr>
                  </a:outerShdw>
                </a:effectLst>
                <a:latin typeface="+mj-ea"/>
                <a:ea typeface="+mj-ea"/>
              </a:rPr>
              <a:t>『</a:t>
            </a:r>
            <a:r>
              <a:rPr lang="ja-JP" altLang="ja-JP" sz="1400" b="1" spc="-40" dirty="0">
                <a:effectLst>
                  <a:outerShdw blurRad="38100" dist="38100" dir="2700000" algn="tl">
                    <a:srgbClr val="000000">
                      <a:alpha val="43137"/>
                    </a:srgbClr>
                  </a:outerShdw>
                </a:effectLst>
                <a:latin typeface="+mj-ea"/>
                <a:ea typeface="+mj-ea"/>
              </a:rPr>
              <a:t>解決</a:t>
            </a:r>
            <a:r>
              <a:rPr lang="ja-JP" altLang="ja-JP" sz="1400" b="1" spc="-40" dirty="0">
                <a:solidFill>
                  <a:srgbClr val="FF0066"/>
                </a:solidFill>
                <a:effectLst>
                  <a:outerShdw blurRad="38100" dist="38100" dir="2700000" algn="tl">
                    <a:srgbClr val="000000">
                      <a:alpha val="43137"/>
                    </a:srgbClr>
                  </a:outerShdw>
                </a:effectLst>
                <a:latin typeface="+mj-ea"/>
                <a:ea typeface="+mj-ea"/>
              </a:rPr>
              <a:t>課題</a:t>
            </a:r>
            <a:r>
              <a:rPr lang="ja-JP" altLang="ja-JP" sz="1400" b="1" spc="-40" dirty="0">
                <a:effectLst>
                  <a:outerShdw blurRad="38100" dist="38100" dir="2700000" algn="tl">
                    <a:srgbClr val="000000">
                      <a:alpha val="43137"/>
                    </a:srgbClr>
                  </a:outerShdw>
                </a:effectLst>
                <a:latin typeface="+mj-ea"/>
                <a:ea typeface="+mj-ea"/>
              </a:rPr>
              <a:t>の設定・着眼がユニークであった場合</a:t>
            </a:r>
            <a:r>
              <a:rPr lang="en-US" altLang="ja-JP" sz="1400" b="1" spc="-40" dirty="0">
                <a:effectLst>
                  <a:outerShdw blurRad="38100" dist="38100" dir="2700000" algn="tl">
                    <a:srgbClr val="000000">
                      <a:alpha val="43137"/>
                    </a:srgbClr>
                  </a:outerShdw>
                </a:effectLst>
                <a:latin typeface="+mj-ea"/>
                <a:ea typeface="+mj-ea"/>
              </a:rPr>
              <a:t>』</a:t>
            </a:r>
            <a:r>
              <a:rPr lang="ja-JP" altLang="ja-JP" sz="1400" b="1" spc="-40" dirty="0">
                <a:effectLst>
                  <a:outerShdw blurRad="38100" dist="38100" dir="2700000" algn="tl">
                    <a:srgbClr val="000000">
                      <a:alpha val="43137"/>
                    </a:srgbClr>
                  </a:outerShdw>
                </a:effectLst>
                <a:latin typeface="+mj-ea"/>
                <a:ea typeface="+mj-ea"/>
              </a:rPr>
              <a:t>（例えば，</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ja-JP" sz="1400" b="1" spc="-40" dirty="0">
                <a:effectLst>
                  <a:outerShdw blurRad="38100" dist="38100" dir="2700000" algn="tl">
                    <a:srgbClr val="000000">
                      <a:alpha val="43137"/>
                    </a:srgbClr>
                  </a:outerShdw>
                </a:effectLst>
                <a:latin typeface="+mj-ea"/>
                <a:ea typeface="+mj-ea"/>
              </a:rPr>
              <a:t>一般には着想しない</a:t>
            </a:r>
            <a:r>
              <a:rPr lang="ja-JP" altLang="ja-JP" sz="1400" b="1" spc="-40" dirty="0">
                <a:solidFill>
                  <a:srgbClr val="FF0066"/>
                </a:solidFill>
                <a:effectLst>
                  <a:outerShdw blurRad="38100" dist="38100" dir="2700000" algn="tl">
                    <a:srgbClr val="000000">
                      <a:alpha val="43137"/>
                    </a:srgbClr>
                  </a:outerShdw>
                </a:effectLst>
                <a:latin typeface="+mj-ea"/>
                <a:ea typeface="+mj-ea"/>
              </a:rPr>
              <a:t>課題</a:t>
            </a:r>
            <a:r>
              <a:rPr lang="ja-JP" altLang="ja-JP" sz="1400" b="1" spc="-40" dirty="0">
                <a:effectLst>
                  <a:outerShdw blurRad="38100" dist="38100" dir="2700000" algn="tl">
                    <a:srgbClr val="000000">
                      <a:alpha val="43137"/>
                    </a:srgbClr>
                  </a:outerShdw>
                </a:effectLst>
                <a:latin typeface="+mj-ea"/>
                <a:ea typeface="+mj-ea"/>
              </a:rPr>
              <a:t>を設定した場合等）には，当然には，</a:t>
            </a:r>
            <a:endParaRPr lang="en-US" altLang="ja-JP" sz="14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ja-JP" sz="1400" b="1" spc="-40" dirty="0">
                <a:effectLst>
                  <a:outerShdw blurRad="38100" dist="38100" dir="2700000" algn="tl">
                    <a:srgbClr val="000000">
                      <a:alpha val="43137"/>
                    </a:srgbClr>
                  </a:outerShdw>
                </a:effectLst>
                <a:latin typeface="+mj-ea"/>
                <a:ea typeface="+mj-ea"/>
              </a:rPr>
              <a:t>当該発明が容易想到であるということはできない。</a:t>
            </a:r>
            <a:r>
              <a:rPr lang="ja-JP" altLang="en-US" sz="1400" b="1" spc="-40" dirty="0">
                <a:effectLst>
                  <a:outerShdw blurRad="38100" dist="38100" dir="2700000" algn="tl">
                    <a:srgbClr val="000000">
                      <a:alpha val="43137"/>
                    </a:srgbClr>
                  </a:outerShdw>
                </a:effectLst>
                <a:latin typeface="+mj-ea"/>
                <a:ea typeface="+mj-ea"/>
              </a:rPr>
              <a:t>」</a:t>
            </a:r>
            <a:endParaRPr lang="en-US" altLang="ja-JP" sz="1400" b="1" spc="-40" dirty="0">
              <a:effectLst>
                <a:outerShdw blurRad="38100" dist="38100" dir="2700000" algn="tl">
                  <a:srgbClr val="000000">
                    <a:alpha val="43137"/>
                  </a:srgbClr>
                </a:outerShdw>
              </a:effectLst>
              <a:latin typeface="+mj-ea"/>
              <a:ea typeface="+mj-ea"/>
            </a:endParaRPr>
          </a:p>
          <a:p>
            <a:pPr algn="just">
              <a:defRPr/>
            </a:pPr>
            <a:r>
              <a:rPr lang="ja-JP" altLang="en-US" sz="1200" b="1" spc="-40" dirty="0">
                <a:effectLst>
                  <a:outerShdw blurRad="38100" dist="38100" dir="2700000" algn="tl">
                    <a:srgbClr val="000000">
                      <a:alpha val="43137"/>
                    </a:srgbClr>
                  </a:outerShdw>
                </a:effectLst>
                <a:latin typeface="+mj-ea"/>
                <a:ea typeface="+mj-ea"/>
              </a:rPr>
              <a:t>　　　　　　　　　　　　　（</a:t>
            </a:r>
            <a:r>
              <a:rPr lang="ja-JP" altLang="en-US" sz="1200" b="1" u="sng" spc="-40" dirty="0">
                <a:effectLst>
                  <a:outerShdw blurRad="38100" dist="38100" dir="2700000" algn="tl">
                    <a:srgbClr val="000000">
                      <a:alpha val="43137"/>
                    </a:srgbClr>
                  </a:outerShdw>
                </a:effectLst>
              </a:rPr>
              <a:t>平成</a:t>
            </a:r>
            <a:r>
              <a:rPr lang="en-US" altLang="ja-JP" sz="1200" b="1" u="sng" spc="-40" dirty="0">
                <a:effectLst>
                  <a:outerShdw blurRad="38100" dist="38100" dir="2700000" algn="tl">
                    <a:srgbClr val="000000">
                      <a:alpha val="43137"/>
                    </a:srgbClr>
                  </a:outerShdw>
                </a:effectLst>
              </a:rPr>
              <a:t>22</a:t>
            </a:r>
            <a:r>
              <a:rPr lang="ja-JP" altLang="ja-JP" sz="1200" b="1" u="sng" spc="-40" dirty="0">
                <a:effectLst>
                  <a:outerShdw blurRad="38100" dist="38100" dir="2700000" algn="tl">
                    <a:srgbClr val="000000">
                      <a:alpha val="43137"/>
                    </a:srgbClr>
                  </a:outerShdw>
                </a:effectLst>
              </a:rPr>
              <a:t>年</a:t>
            </a:r>
            <a:r>
              <a:rPr lang="ja-JP" altLang="en-US" sz="1200" b="1" u="sng" spc="-40" dirty="0">
                <a:effectLst>
                  <a:outerShdw blurRad="38100" dist="38100" dir="2700000" algn="tl">
                    <a:srgbClr val="000000">
                      <a:alpha val="43137"/>
                    </a:srgbClr>
                  </a:outerShdw>
                </a:effectLst>
              </a:rPr>
              <a:t>（</a:t>
            </a:r>
            <a:r>
              <a:rPr lang="ja-JP" altLang="ja-JP" sz="1200" b="1" u="sng" spc="-40" dirty="0">
                <a:effectLst>
                  <a:outerShdw blurRad="38100" dist="38100" dir="2700000" algn="tl">
                    <a:srgbClr val="000000">
                      <a:alpha val="43137"/>
                    </a:srgbClr>
                  </a:outerShdw>
                </a:effectLst>
              </a:rPr>
              <a:t>行ケ</a:t>
            </a:r>
            <a:r>
              <a:rPr lang="ja-JP" altLang="en-US" sz="1200" b="1" u="sng" spc="-40" dirty="0">
                <a:effectLst>
                  <a:outerShdw blurRad="38100" dist="38100" dir="2700000" algn="tl">
                    <a:srgbClr val="000000">
                      <a:alpha val="43137"/>
                    </a:srgbClr>
                  </a:outerShdw>
                </a:effectLst>
              </a:rPr>
              <a:t>）</a:t>
            </a:r>
            <a:r>
              <a:rPr lang="en-US" altLang="ja-JP" sz="1200" b="1" u="sng" spc="-40" dirty="0">
                <a:effectLst>
                  <a:outerShdw blurRad="38100" dist="38100" dir="2700000" algn="tl">
                    <a:srgbClr val="000000">
                      <a:alpha val="43137"/>
                    </a:srgbClr>
                  </a:outerShdw>
                </a:effectLst>
              </a:rPr>
              <a:t>10075</a:t>
            </a:r>
            <a:r>
              <a:rPr lang="ja-JP" altLang="ja-JP" sz="1200" b="1" u="sng" spc="-40" dirty="0">
                <a:effectLst>
                  <a:outerShdw blurRad="38100" dist="38100" dir="2700000" algn="tl">
                    <a:srgbClr val="000000">
                      <a:alpha val="43137"/>
                    </a:srgbClr>
                  </a:outerShdw>
                </a:effectLst>
              </a:rPr>
              <a:t>「換気扇フィルター」</a:t>
            </a:r>
            <a:r>
              <a:rPr lang="ja-JP" altLang="en-US" sz="1200" b="1" u="sng" spc="-40" dirty="0">
                <a:effectLst>
                  <a:outerShdw blurRad="38100" dist="38100" dir="2700000" algn="tl">
                    <a:srgbClr val="000000">
                      <a:alpha val="43137"/>
                    </a:srgbClr>
                  </a:outerShdw>
                </a:effectLst>
              </a:rPr>
              <a:t>事件＜飯村＞）</a:t>
            </a:r>
            <a:endParaRPr lang="en-US" altLang="ja-JP" sz="1200" b="1" u="sng" spc="-40" dirty="0">
              <a:effectLst>
                <a:outerShdw blurRad="38100" dist="38100" dir="2700000" algn="tl">
                  <a:srgbClr val="000000">
                    <a:alpha val="43137"/>
                  </a:srgbClr>
                </a:outerShdw>
              </a:effectLst>
            </a:endParaRPr>
          </a:p>
          <a:p>
            <a:pPr algn="just">
              <a:buFont typeface="Wingdings" pitchFamily="2" charset="2"/>
              <a:buNone/>
              <a:defRPr/>
            </a:pPr>
            <a:endParaRPr lang="en-US" altLang="ja-JP" sz="200" b="1" spc="-40" dirty="0">
              <a:effectLst>
                <a:outerShdw blurRad="38100" dist="38100" dir="2700000" algn="tl">
                  <a:srgbClr val="000000">
                    <a:alpha val="43137"/>
                  </a:srgbClr>
                </a:outerShdw>
              </a:effectLst>
              <a:latin typeface="+mj-ea"/>
              <a:ea typeface="+mj-ea"/>
            </a:endParaRPr>
          </a:p>
          <a:p>
            <a:pPr algn="just">
              <a:buFont typeface="Wingdings" pitchFamily="2" charset="2"/>
              <a:buNone/>
              <a:defRPr/>
            </a:pPr>
            <a:r>
              <a:rPr lang="ja-JP" altLang="en-US" sz="2000" b="1" u="sng" spc="-40" dirty="0">
                <a:solidFill>
                  <a:srgbClr val="FF0000"/>
                </a:solidFill>
                <a:effectLst>
                  <a:outerShdw blurRad="38100" dist="38100" dir="2700000" algn="tl">
                    <a:srgbClr val="000000">
                      <a:alpha val="43137"/>
                    </a:srgbClr>
                  </a:outerShdw>
                </a:effectLst>
                <a:latin typeface="+mj-ea"/>
                <a:ea typeface="+mj-ea"/>
              </a:rPr>
              <a:t>技術革新があると、新たな課題を設定し、特許化しやすい</a:t>
            </a:r>
            <a:r>
              <a:rPr lang="en-US" altLang="ja-JP" sz="2000" b="1" u="sng" spc="-40" dirty="0">
                <a:solidFill>
                  <a:srgbClr val="FF0000"/>
                </a:solidFill>
                <a:effectLst>
                  <a:outerShdw blurRad="38100" dist="38100" dir="2700000" algn="tl">
                    <a:srgbClr val="000000">
                      <a:alpha val="43137"/>
                    </a:srgbClr>
                  </a:outerShdw>
                </a:effectLst>
                <a:latin typeface="+mj-ea"/>
                <a:ea typeface="+mj-ea"/>
              </a:rPr>
              <a:t>!!</a:t>
            </a:r>
          </a:p>
          <a:p>
            <a:pPr algn="just">
              <a:buFont typeface="Wingdings" pitchFamily="2" charset="2"/>
              <a:buNone/>
              <a:defRPr/>
            </a:pPr>
            <a:r>
              <a:rPr lang="ja-JP" altLang="en-US" sz="1600" b="1" spc="-40" dirty="0">
                <a:solidFill>
                  <a:srgbClr val="FF0066"/>
                </a:solidFill>
                <a:effectLst>
                  <a:outerShdw blurRad="38100" dist="38100" dir="2700000" algn="tl">
                    <a:srgbClr val="000000">
                      <a:alpha val="43137"/>
                    </a:srgbClr>
                  </a:outerShdw>
                </a:effectLst>
                <a:latin typeface="+mj-ea"/>
                <a:ea typeface="+mj-ea"/>
              </a:rPr>
              <a:t>⇒“新技術に伴う新たな課題”を前提とすれば解決は容易でも、当該課題が容易想到でなければ、進歩性〇</a:t>
            </a:r>
            <a:r>
              <a:rPr lang="en-US" altLang="ja-JP" sz="1600" b="1" spc="-40" dirty="0">
                <a:solidFill>
                  <a:srgbClr val="FF0066"/>
                </a:solidFill>
                <a:effectLst>
                  <a:outerShdw blurRad="38100" dist="38100" dir="2700000" algn="tl">
                    <a:srgbClr val="000000">
                      <a:alpha val="43137"/>
                    </a:srgbClr>
                  </a:outerShdw>
                </a:effectLst>
                <a:latin typeface="+mj-ea"/>
                <a:ea typeface="+mj-ea"/>
              </a:rPr>
              <a:t>!!</a:t>
            </a:r>
          </a:p>
        </p:txBody>
      </p:sp>
    </p:spTree>
    <p:extLst>
      <p:ext uri="{BB962C8B-B14F-4D97-AF65-F5344CB8AC3E}">
        <p14:creationId xmlns:p14="http://schemas.microsoft.com/office/powerpoint/2010/main" val="2330338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D182C67-DA42-47E6-9815-002A25F395A1}"/>
              </a:ext>
            </a:extLst>
          </p:cNvPr>
          <p:cNvSpPr txBox="1"/>
          <p:nvPr/>
        </p:nvSpPr>
        <p:spPr>
          <a:xfrm>
            <a:off x="0" y="0"/>
            <a:ext cx="9251950" cy="461665"/>
          </a:xfrm>
          <a:prstGeom prst="rect">
            <a:avLst/>
          </a:prstGeom>
          <a:noFill/>
        </p:spPr>
        <p:txBody>
          <a:bodyPr>
            <a:spAutoFit/>
          </a:bodyPr>
          <a:lstStyle/>
          <a:p>
            <a:pPr>
              <a:defRPr/>
            </a:pPr>
            <a:r>
              <a:rPr lang="ja-JP" altLang="en-US" sz="2400" b="1" dirty="0">
                <a:solidFill>
                  <a:srgbClr val="0000FF"/>
                </a:solidFill>
                <a:effectLst>
                  <a:outerShdw blurRad="38100" dist="38100" dir="2700000" algn="tl">
                    <a:srgbClr val="000000">
                      <a:alpha val="43137"/>
                    </a:srgbClr>
                  </a:outerShdw>
                </a:effectLst>
                <a:latin typeface="+mj-ea"/>
                <a:ea typeface="+mj-ea"/>
              </a:rPr>
              <a:t>⑤「３つのカテゴリー」を活用する、特許「群」としての価値の最大化</a:t>
            </a:r>
          </a:p>
        </p:txBody>
      </p:sp>
      <p:sp>
        <p:nvSpPr>
          <p:cNvPr id="19460" name="テキスト ボックス 3">
            <a:extLst>
              <a:ext uri="{FF2B5EF4-FFF2-40B4-BE49-F238E27FC236}">
                <a16:creationId xmlns:a16="http://schemas.microsoft.com/office/drawing/2014/main" id="{5F668B2B-6BFD-4E2E-BEEC-350A6F83AACF}"/>
              </a:ext>
            </a:extLst>
          </p:cNvPr>
          <p:cNvSpPr txBox="1">
            <a:spLocks noChangeArrowheads="1"/>
          </p:cNvSpPr>
          <p:nvPr/>
        </p:nvSpPr>
        <p:spPr bwMode="auto">
          <a:xfrm>
            <a:off x="-20638" y="483518"/>
            <a:ext cx="9595897" cy="156966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lang="ja-JP" altLang="en-US" sz="2400" b="1" dirty="0">
                <a:effectLst>
                  <a:outerShdw blurRad="38100" dist="38100" dir="2700000" algn="tl">
                    <a:srgbClr val="000000">
                      <a:alpha val="43137"/>
                    </a:srgbClr>
                  </a:outerShdw>
                </a:effectLst>
                <a:latin typeface="+mj-ea"/>
                <a:ea typeface="+mj-ea"/>
              </a:rPr>
              <a:t> </a:t>
            </a:r>
            <a:r>
              <a:rPr lang="ja-JP" altLang="en-US" sz="2400" b="1" u="sng" dirty="0">
                <a:effectLst>
                  <a:outerShdw blurRad="38100" dist="38100" dir="2700000" algn="tl">
                    <a:srgbClr val="000000">
                      <a:alpha val="43137"/>
                    </a:srgbClr>
                  </a:outerShdw>
                </a:effectLst>
                <a:latin typeface="+mj-ea"/>
                <a:ea typeface="+mj-ea"/>
              </a:rPr>
              <a:t>「物の発明」「製造方法の発明」「単純方法の発明」 の特許価値は？</a:t>
            </a:r>
            <a:endParaRPr lang="en-US" altLang="ja-JP" sz="2400" b="1" u="sng" dirty="0">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　⇒</a:t>
            </a:r>
            <a:r>
              <a:rPr lang="ja-JP" altLang="en-US" sz="2400" b="1" dirty="0">
                <a:solidFill>
                  <a:srgbClr val="0000FF"/>
                </a:solidFill>
                <a:effectLst>
                  <a:outerShdw blurRad="38100" dist="38100" dir="2700000" algn="tl">
                    <a:srgbClr val="000000">
                      <a:alpha val="43137"/>
                    </a:srgbClr>
                  </a:outerShdw>
                </a:effectLst>
                <a:latin typeface="+mj-ea"/>
                <a:ea typeface="+mj-ea"/>
              </a:rPr>
              <a:t>方法の発明は、特許権侵害の立証が比較的困難</a:t>
            </a:r>
            <a:r>
              <a:rPr lang="ja-JP" altLang="en-US" sz="2400" b="1" dirty="0">
                <a:effectLst>
                  <a:outerShdw blurRad="38100" dist="38100" dir="2700000" algn="tl">
                    <a:srgbClr val="000000">
                      <a:alpha val="43137"/>
                    </a:srgbClr>
                  </a:outerShdw>
                </a:effectLst>
                <a:latin typeface="+mj-ea"/>
                <a:ea typeface="+mj-ea"/>
              </a:rPr>
              <a:t>である。</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　⇒</a:t>
            </a:r>
            <a:r>
              <a:rPr lang="ja-JP" altLang="en-US" sz="2400" b="1" dirty="0">
                <a:solidFill>
                  <a:srgbClr val="7030A0"/>
                </a:solidFill>
                <a:effectLst>
                  <a:outerShdw blurRad="38100" dist="38100" dir="2700000" algn="tl">
                    <a:srgbClr val="000000">
                      <a:alpha val="43137"/>
                    </a:srgbClr>
                  </a:outerShdw>
                </a:effectLst>
                <a:latin typeface="+mj-ea"/>
                <a:ea typeface="+mj-ea"/>
              </a:rPr>
              <a:t>特に「単純方法の発明」は、生成物がなく、侵害立証が一層困難</a:t>
            </a:r>
            <a:r>
              <a:rPr lang="en-US" altLang="ja-JP" sz="2400" b="1" dirty="0">
                <a:solidFill>
                  <a:srgbClr val="7030A0"/>
                </a:solidFill>
                <a:effectLst>
                  <a:outerShdw blurRad="38100" dist="38100" dir="2700000" algn="tl">
                    <a:srgbClr val="000000">
                      <a:alpha val="43137"/>
                    </a:srgbClr>
                  </a:outerShdw>
                </a:effectLst>
                <a:latin typeface="+mj-ea"/>
                <a:ea typeface="+mj-ea"/>
              </a:rPr>
              <a:t>...</a:t>
            </a:r>
          </a:p>
          <a:p>
            <a:pPr>
              <a:defRPr/>
            </a:pPr>
            <a:r>
              <a:rPr lang="ja-JP" altLang="en-US" sz="2400" b="1" u="sng" dirty="0">
                <a:solidFill>
                  <a:srgbClr val="FF0000"/>
                </a:solidFill>
                <a:effectLst>
                  <a:outerShdw blurRad="38100" dist="38100" dir="2700000" algn="tl">
                    <a:srgbClr val="000000">
                      <a:alpha val="43137"/>
                    </a:srgbClr>
                  </a:outerShdw>
                </a:effectLst>
                <a:highlight>
                  <a:srgbClr val="FFFF00"/>
                </a:highlight>
                <a:latin typeface="+mj-ea"/>
                <a:ea typeface="+mj-ea"/>
              </a:rPr>
              <a:t>特許価値</a:t>
            </a:r>
            <a:r>
              <a:rPr lang="ja-JP" altLang="en-US" sz="2400" b="1" dirty="0">
                <a:solidFill>
                  <a:srgbClr val="FF0000"/>
                </a:solidFill>
                <a:effectLst>
                  <a:outerShdw blurRad="38100" dist="38100" dir="2700000" algn="tl">
                    <a:srgbClr val="000000">
                      <a:alpha val="43137"/>
                    </a:srgbClr>
                  </a:outerShdw>
                </a:effectLst>
                <a:latin typeface="+mj-ea"/>
                <a:ea typeface="+mj-ea"/>
              </a:rPr>
              <a:t>は、「物の発明」＞「製造方法の発明」＞「単純方法の発明」？</a:t>
            </a:r>
          </a:p>
        </p:txBody>
      </p:sp>
      <p:sp>
        <p:nvSpPr>
          <p:cNvPr id="5" name="正方形/長方形 4">
            <a:extLst>
              <a:ext uri="{FF2B5EF4-FFF2-40B4-BE49-F238E27FC236}">
                <a16:creationId xmlns:a16="http://schemas.microsoft.com/office/drawing/2014/main" id="{7CC023C2-9F89-4351-BFD4-C7EFBA1C943A}"/>
              </a:ext>
            </a:extLst>
          </p:cNvPr>
          <p:cNvSpPr/>
          <p:nvPr/>
        </p:nvSpPr>
        <p:spPr>
          <a:xfrm>
            <a:off x="539552" y="2276450"/>
            <a:ext cx="2520950" cy="208756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3557" name="テキスト ボックス 5">
            <a:extLst>
              <a:ext uri="{FF2B5EF4-FFF2-40B4-BE49-F238E27FC236}">
                <a16:creationId xmlns:a16="http://schemas.microsoft.com/office/drawing/2014/main" id="{13C6DDBA-612F-4BEA-B0A2-71DA1AF4EF33}"/>
              </a:ext>
            </a:extLst>
          </p:cNvPr>
          <p:cNvSpPr txBox="1">
            <a:spLocks noChangeArrowheads="1"/>
          </p:cNvSpPr>
          <p:nvPr/>
        </p:nvSpPr>
        <p:spPr bwMode="auto">
          <a:xfrm>
            <a:off x="539552" y="2276450"/>
            <a:ext cx="390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物</a:t>
            </a:r>
          </a:p>
        </p:txBody>
      </p:sp>
      <p:sp>
        <p:nvSpPr>
          <p:cNvPr id="7" name="正方形/長方形 6">
            <a:extLst>
              <a:ext uri="{FF2B5EF4-FFF2-40B4-BE49-F238E27FC236}">
                <a16:creationId xmlns:a16="http://schemas.microsoft.com/office/drawing/2014/main" id="{7B3AE27A-D229-4BC0-A40F-97E0C1DFD270}"/>
              </a:ext>
            </a:extLst>
          </p:cNvPr>
          <p:cNvSpPr/>
          <p:nvPr/>
        </p:nvSpPr>
        <p:spPr>
          <a:xfrm>
            <a:off x="1323777" y="3427387"/>
            <a:ext cx="1736725" cy="944563"/>
          </a:xfrm>
          <a:prstGeom prst="rect">
            <a:avLst/>
          </a:prstGeom>
          <a:solidFill>
            <a:schemeClr val="accent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3559" name="テキスト ボックス 7">
            <a:extLst>
              <a:ext uri="{FF2B5EF4-FFF2-40B4-BE49-F238E27FC236}">
                <a16:creationId xmlns:a16="http://schemas.microsoft.com/office/drawing/2014/main" id="{5846B79E-E1DC-4F7A-97C0-8ABFA5F028E6}"/>
              </a:ext>
            </a:extLst>
          </p:cNvPr>
          <p:cNvSpPr txBox="1">
            <a:spLocks noChangeArrowheads="1"/>
          </p:cNvSpPr>
          <p:nvPr/>
        </p:nvSpPr>
        <p:spPr bwMode="auto">
          <a:xfrm>
            <a:off x="1334890" y="3449612"/>
            <a:ext cx="1004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製造方法</a:t>
            </a:r>
          </a:p>
        </p:txBody>
      </p:sp>
      <p:sp>
        <p:nvSpPr>
          <p:cNvPr id="23560" name="テキスト ボックス 8">
            <a:extLst>
              <a:ext uri="{FF2B5EF4-FFF2-40B4-BE49-F238E27FC236}">
                <a16:creationId xmlns:a16="http://schemas.microsoft.com/office/drawing/2014/main" id="{BB46CE86-40CB-48AE-B208-13F984ADAD8E}"/>
              </a:ext>
            </a:extLst>
          </p:cNvPr>
          <p:cNvSpPr txBox="1">
            <a:spLocks noChangeArrowheads="1"/>
          </p:cNvSpPr>
          <p:nvPr/>
        </p:nvSpPr>
        <p:spPr bwMode="auto">
          <a:xfrm>
            <a:off x="2055614" y="4064463"/>
            <a:ext cx="1004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dirty="0"/>
              <a:t>単純方法</a:t>
            </a:r>
          </a:p>
        </p:txBody>
      </p:sp>
      <p:sp>
        <p:nvSpPr>
          <p:cNvPr id="10" name="正方形/長方形 9">
            <a:extLst>
              <a:ext uri="{FF2B5EF4-FFF2-40B4-BE49-F238E27FC236}">
                <a16:creationId xmlns:a16="http://schemas.microsoft.com/office/drawing/2014/main" id="{4643A4FB-50D8-4685-8836-AF6CACC124E3}"/>
              </a:ext>
            </a:extLst>
          </p:cNvPr>
          <p:cNvSpPr/>
          <p:nvPr/>
        </p:nvSpPr>
        <p:spPr>
          <a:xfrm>
            <a:off x="1692077" y="3854924"/>
            <a:ext cx="1368425" cy="522288"/>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11" name="正方形/長方形 10">
            <a:extLst>
              <a:ext uri="{FF2B5EF4-FFF2-40B4-BE49-F238E27FC236}">
                <a16:creationId xmlns:a16="http://schemas.microsoft.com/office/drawing/2014/main" id="{AB7315B4-7DEA-43A6-B1A0-ABE2A5D262BC}"/>
              </a:ext>
            </a:extLst>
          </p:cNvPr>
          <p:cNvSpPr/>
          <p:nvPr/>
        </p:nvSpPr>
        <p:spPr>
          <a:xfrm>
            <a:off x="6083052" y="2270100"/>
            <a:ext cx="2665412" cy="208756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3563" name="テキスト ボックス 11">
            <a:extLst>
              <a:ext uri="{FF2B5EF4-FFF2-40B4-BE49-F238E27FC236}">
                <a16:creationId xmlns:a16="http://schemas.microsoft.com/office/drawing/2014/main" id="{30723756-637A-4F4C-8A9C-3997E178AB5E}"/>
              </a:ext>
            </a:extLst>
          </p:cNvPr>
          <p:cNvSpPr txBox="1">
            <a:spLocks noChangeArrowheads="1"/>
          </p:cNvSpPr>
          <p:nvPr/>
        </p:nvSpPr>
        <p:spPr bwMode="auto">
          <a:xfrm>
            <a:off x="6084639" y="2276450"/>
            <a:ext cx="390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物</a:t>
            </a:r>
          </a:p>
        </p:txBody>
      </p:sp>
      <p:sp>
        <p:nvSpPr>
          <p:cNvPr id="13" name="正方形/長方形 12">
            <a:extLst>
              <a:ext uri="{FF2B5EF4-FFF2-40B4-BE49-F238E27FC236}">
                <a16:creationId xmlns:a16="http://schemas.microsoft.com/office/drawing/2014/main" id="{5661BAA5-F772-4140-BCE9-313BB86EA37B}"/>
              </a:ext>
            </a:extLst>
          </p:cNvPr>
          <p:cNvSpPr/>
          <p:nvPr/>
        </p:nvSpPr>
        <p:spPr>
          <a:xfrm>
            <a:off x="5940350" y="3427387"/>
            <a:ext cx="2808114" cy="939800"/>
          </a:xfrm>
          <a:prstGeom prst="rect">
            <a:avLst/>
          </a:prstGeom>
          <a:solidFill>
            <a:schemeClr val="accent1">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3565" name="テキスト ボックス 13">
            <a:extLst>
              <a:ext uri="{FF2B5EF4-FFF2-40B4-BE49-F238E27FC236}">
                <a16:creationId xmlns:a16="http://schemas.microsoft.com/office/drawing/2014/main" id="{C5A823F4-09A4-4A50-8728-FE0EDE7ABB6A}"/>
              </a:ext>
            </a:extLst>
          </p:cNvPr>
          <p:cNvSpPr txBox="1">
            <a:spLocks noChangeArrowheads="1"/>
          </p:cNvSpPr>
          <p:nvPr/>
        </p:nvSpPr>
        <p:spPr bwMode="auto">
          <a:xfrm>
            <a:off x="6084366" y="3147814"/>
            <a:ext cx="1004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製造方法</a:t>
            </a:r>
          </a:p>
        </p:txBody>
      </p:sp>
      <p:sp>
        <p:nvSpPr>
          <p:cNvPr id="23566" name="テキスト ボックス 14">
            <a:extLst>
              <a:ext uri="{FF2B5EF4-FFF2-40B4-BE49-F238E27FC236}">
                <a16:creationId xmlns:a16="http://schemas.microsoft.com/office/drawing/2014/main" id="{4D25127D-CF0F-47A8-B4E2-8DAD75E81751}"/>
              </a:ext>
            </a:extLst>
          </p:cNvPr>
          <p:cNvSpPr txBox="1">
            <a:spLocks noChangeArrowheads="1"/>
          </p:cNvSpPr>
          <p:nvPr/>
        </p:nvSpPr>
        <p:spPr bwMode="auto">
          <a:xfrm>
            <a:off x="7741989" y="4025875"/>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単純方法</a:t>
            </a:r>
          </a:p>
        </p:txBody>
      </p:sp>
      <p:sp>
        <p:nvSpPr>
          <p:cNvPr id="16" name="正方形/長方形 15">
            <a:extLst>
              <a:ext uri="{FF2B5EF4-FFF2-40B4-BE49-F238E27FC236}">
                <a16:creationId xmlns:a16="http://schemas.microsoft.com/office/drawing/2014/main" id="{AFE33F01-1A40-441B-810F-CFC0EECEEB44}"/>
              </a:ext>
            </a:extLst>
          </p:cNvPr>
          <p:cNvSpPr/>
          <p:nvPr/>
        </p:nvSpPr>
        <p:spPr>
          <a:xfrm>
            <a:off x="3572843" y="3473842"/>
            <a:ext cx="5175621" cy="893346"/>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3568" name="テキスト ボックス 16">
            <a:extLst>
              <a:ext uri="{FF2B5EF4-FFF2-40B4-BE49-F238E27FC236}">
                <a16:creationId xmlns:a16="http://schemas.microsoft.com/office/drawing/2014/main" id="{4F9E19B6-1547-4F0B-A2FA-232A25A1C044}"/>
              </a:ext>
            </a:extLst>
          </p:cNvPr>
          <p:cNvSpPr txBox="1">
            <a:spLocks noChangeArrowheads="1"/>
          </p:cNvSpPr>
          <p:nvPr/>
        </p:nvSpPr>
        <p:spPr bwMode="auto">
          <a:xfrm>
            <a:off x="459011" y="1361256"/>
            <a:ext cx="1736725" cy="315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19900" dirty="0">
                <a:solidFill>
                  <a:srgbClr val="FF0000"/>
                </a:solidFill>
              </a:rPr>
              <a:t>×</a:t>
            </a:r>
            <a:endParaRPr kumimoji="1" lang="ja-JP" altLang="en-US" sz="19900" dirty="0">
              <a:solidFill>
                <a:srgbClr val="FF0000"/>
              </a:solidFill>
            </a:endParaRPr>
          </a:p>
        </p:txBody>
      </p:sp>
      <p:sp>
        <p:nvSpPr>
          <p:cNvPr id="23569" name="テキスト ボックス 17">
            <a:extLst>
              <a:ext uri="{FF2B5EF4-FFF2-40B4-BE49-F238E27FC236}">
                <a16:creationId xmlns:a16="http://schemas.microsoft.com/office/drawing/2014/main" id="{FF68D800-DDEA-4A0C-A2F3-53BA0B31016E}"/>
              </a:ext>
            </a:extLst>
          </p:cNvPr>
          <p:cNvSpPr txBox="1">
            <a:spLocks noChangeArrowheads="1"/>
          </p:cNvSpPr>
          <p:nvPr/>
        </p:nvSpPr>
        <p:spPr bwMode="auto">
          <a:xfrm>
            <a:off x="6948264" y="1923678"/>
            <a:ext cx="115212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3800" dirty="0">
                <a:solidFill>
                  <a:srgbClr val="FF0000"/>
                </a:solidFill>
              </a:rPr>
              <a:t>○</a:t>
            </a:r>
          </a:p>
        </p:txBody>
      </p:sp>
      <p:sp>
        <p:nvSpPr>
          <p:cNvPr id="23570" name="テキスト ボックス 18">
            <a:extLst>
              <a:ext uri="{FF2B5EF4-FFF2-40B4-BE49-F238E27FC236}">
                <a16:creationId xmlns:a16="http://schemas.microsoft.com/office/drawing/2014/main" id="{D7C41F40-5B43-4640-9818-2186DD60A90B}"/>
              </a:ext>
            </a:extLst>
          </p:cNvPr>
          <p:cNvSpPr txBox="1">
            <a:spLocks noChangeArrowheads="1"/>
          </p:cNvSpPr>
          <p:nvPr/>
        </p:nvSpPr>
        <p:spPr bwMode="auto">
          <a:xfrm>
            <a:off x="-36513" y="4481953"/>
            <a:ext cx="9607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2000" b="1" dirty="0"/>
              <a:t>⇒同じ当初明細書の開示からも、多様なカテゴリーで特許化することにより、</a:t>
            </a:r>
            <a:endParaRPr kumimoji="1" lang="en-US" altLang="ja-JP" sz="2000" b="1" dirty="0"/>
          </a:p>
          <a:p>
            <a:r>
              <a:rPr kumimoji="1" lang="ja-JP" altLang="en-US" sz="2000" b="1" dirty="0"/>
              <a:t>　　　　　　　　それらの</a:t>
            </a:r>
            <a:r>
              <a:rPr kumimoji="1" lang="ja-JP" altLang="en-US" sz="2000" b="1" dirty="0">
                <a:solidFill>
                  <a:srgbClr val="FF0000"/>
                </a:solidFill>
                <a:highlight>
                  <a:srgbClr val="FFFF00"/>
                </a:highlight>
              </a:rPr>
              <a:t>特許価値（権利範囲＋立証可能性）</a:t>
            </a:r>
            <a:r>
              <a:rPr kumimoji="1" lang="ja-JP" altLang="en-US" sz="2000" b="1" dirty="0">
                <a:highlight>
                  <a:srgbClr val="FFFF00"/>
                </a:highlight>
              </a:rPr>
              <a:t>の「総和」を最大化</a:t>
            </a:r>
            <a:r>
              <a:rPr kumimoji="1" lang="ja-JP" altLang="en-US" sz="2000" b="1" dirty="0"/>
              <a:t>できる。</a:t>
            </a:r>
            <a:endParaRPr kumimoji="1" lang="ja-JP" altLang="en-US" sz="16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D182C67-DA42-47E6-9815-002A25F395A1}"/>
              </a:ext>
            </a:extLst>
          </p:cNvPr>
          <p:cNvSpPr txBox="1"/>
          <p:nvPr/>
        </p:nvSpPr>
        <p:spPr>
          <a:xfrm>
            <a:off x="0" y="-19050"/>
            <a:ext cx="9251950" cy="461963"/>
          </a:xfrm>
          <a:prstGeom prst="rect">
            <a:avLst/>
          </a:prstGeom>
          <a:noFill/>
        </p:spPr>
        <p:txBody>
          <a:bodyPr>
            <a:spAutoFit/>
          </a:bodyPr>
          <a:lstStyle/>
          <a:p>
            <a:pPr>
              <a:defRPr/>
            </a:pPr>
            <a:r>
              <a:rPr lang="ja-JP" altLang="en-US" sz="2400" b="1" dirty="0">
                <a:solidFill>
                  <a:srgbClr val="0000FF"/>
                </a:solidFill>
                <a:effectLst>
                  <a:outerShdw blurRad="38100" dist="38100" dir="2700000" algn="tl">
                    <a:srgbClr val="000000">
                      <a:alpha val="43137"/>
                    </a:srgbClr>
                  </a:outerShdw>
                </a:effectLst>
                <a:latin typeface="+mj-ea"/>
                <a:ea typeface="+mj-ea"/>
              </a:rPr>
              <a:t>⑤「３つのカテゴリー」を活用する、 特許「群」としての価値の最大化</a:t>
            </a:r>
          </a:p>
        </p:txBody>
      </p:sp>
      <p:sp>
        <p:nvSpPr>
          <p:cNvPr id="19460" name="テキスト ボックス 3">
            <a:extLst>
              <a:ext uri="{FF2B5EF4-FFF2-40B4-BE49-F238E27FC236}">
                <a16:creationId xmlns:a16="http://schemas.microsoft.com/office/drawing/2014/main" id="{5F668B2B-6BFD-4E2E-BEEC-350A6F83AACF}"/>
              </a:ext>
            </a:extLst>
          </p:cNvPr>
          <p:cNvSpPr txBox="1">
            <a:spLocks noChangeArrowheads="1"/>
          </p:cNvSpPr>
          <p:nvPr/>
        </p:nvSpPr>
        <p:spPr bwMode="auto">
          <a:xfrm>
            <a:off x="35892" y="373410"/>
            <a:ext cx="9512540" cy="4847481"/>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lang="ja-JP" altLang="en-US" sz="2400" b="1" dirty="0">
                <a:solidFill>
                  <a:srgbClr val="FF0000"/>
                </a:solidFill>
                <a:effectLst>
                  <a:outerShdw blurRad="38100" dist="38100" dir="2700000" algn="tl">
                    <a:srgbClr val="000000">
                      <a:alpha val="43137"/>
                    </a:srgbClr>
                  </a:outerShdw>
                </a:effectLst>
                <a:latin typeface="+mj-ea"/>
                <a:ea typeface="+mj-ea"/>
              </a:rPr>
              <a:t>（１） 「物の発明」よりも「製造方法の発明」が価値が高い余地？</a:t>
            </a:r>
            <a:endParaRPr lang="en-US" altLang="ja-JP" sz="2400" b="1" dirty="0">
              <a:solidFill>
                <a:srgbClr val="FF0000"/>
              </a:solidFill>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a:t>
            </a:r>
            <a:r>
              <a:rPr lang="ja-JP" altLang="ja-JP" sz="2400" b="1" dirty="0">
                <a:effectLst>
                  <a:outerShdw blurRad="38100" dist="38100" dir="2700000" algn="tl">
                    <a:srgbClr val="000000">
                      <a:alpha val="43137"/>
                    </a:srgbClr>
                  </a:outerShdw>
                </a:effectLst>
                <a:latin typeface="+mj-ea"/>
                <a:ea typeface="+mj-ea"/>
              </a:rPr>
              <a:t>特許法概説〔第</a:t>
            </a:r>
            <a:r>
              <a:rPr lang="en-US" altLang="ja-JP" sz="2400" b="1" dirty="0">
                <a:effectLst>
                  <a:outerShdw blurRad="38100" dist="38100" dir="2700000" algn="tl">
                    <a:srgbClr val="000000">
                      <a:alpha val="43137"/>
                    </a:srgbClr>
                  </a:outerShdw>
                </a:effectLst>
                <a:latin typeface="+mj-ea"/>
                <a:ea typeface="+mj-ea"/>
              </a:rPr>
              <a:t>13</a:t>
            </a:r>
            <a:r>
              <a:rPr lang="ja-JP" altLang="ja-JP" sz="2400" b="1" dirty="0">
                <a:effectLst>
                  <a:outerShdw blurRad="38100" dist="38100" dir="2700000" algn="tl">
                    <a:srgbClr val="000000">
                      <a:alpha val="43137"/>
                    </a:srgbClr>
                  </a:outerShdw>
                </a:effectLst>
                <a:latin typeface="+mj-ea"/>
                <a:ea typeface="+mj-ea"/>
              </a:rPr>
              <a:t>版〕（吉藤）</a:t>
            </a:r>
            <a:r>
              <a:rPr lang="ja-JP" altLang="en-US" sz="2400" b="1" dirty="0">
                <a:effectLst>
                  <a:outerShdw blurRad="38100" dist="38100" dir="2700000" algn="tl">
                    <a:srgbClr val="000000">
                      <a:alpha val="43137"/>
                    </a:srgbClr>
                  </a:outerShdw>
                </a:effectLst>
                <a:latin typeface="+mj-ea"/>
                <a:ea typeface="+mj-ea"/>
              </a:rPr>
              <a:t>、</a:t>
            </a:r>
            <a:r>
              <a:rPr lang="ja-JP" altLang="ja-JP" sz="2400" b="1" dirty="0">
                <a:effectLst>
                  <a:outerShdw blurRad="38100" dist="38100" dir="2700000" algn="tl">
                    <a:srgbClr val="000000">
                      <a:alpha val="43137"/>
                    </a:srgbClr>
                  </a:outerShdw>
                </a:effectLst>
                <a:latin typeface="+mj-ea"/>
                <a:ea typeface="+mj-ea"/>
              </a:rPr>
              <a:t>新・注解特許法〔第</a:t>
            </a:r>
            <a:r>
              <a:rPr lang="en-US" altLang="ja-JP" sz="2400" b="1" dirty="0">
                <a:effectLst>
                  <a:outerShdw blurRad="38100" dist="38100" dir="2700000" algn="tl">
                    <a:srgbClr val="000000">
                      <a:alpha val="43137"/>
                    </a:srgbClr>
                  </a:outerShdw>
                </a:effectLst>
                <a:latin typeface="+mj-ea"/>
                <a:ea typeface="+mj-ea"/>
              </a:rPr>
              <a:t>2</a:t>
            </a:r>
            <a:r>
              <a:rPr lang="ja-JP" altLang="ja-JP" sz="2400" b="1" dirty="0">
                <a:effectLst>
                  <a:outerShdw blurRad="38100" dist="38100" dir="2700000" algn="tl">
                    <a:srgbClr val="000000">
                      <a:alpha val="43137"/>
                    </a:srgbClr>
                  </a:outerShdw>
                </a:effectLst>
                <a:latin typeface="+mj-ea"/>
                <a:ea typeface="+mj-ea"/>
              </a:rPr>
              <a:t>版〕（平嶋）</a:t>
            </a:r>
            <a:r>
              <a:rPr lang="ja-JP" altLang="en-US" sz="2400" b="1" dirty="0">
                <a:effectLst>
                  <a:outerShdw blurRad="38100" dist="38100" dir="2700000" algn="tl">
                    <a:srgbClr val="000000">
                      <a:alpha val="43137"/>
                    </a:srgbClr>
                  </a:outerShdw>
                </a:effectLst>
                <a:latin typeface="+mj-ea"/>
                <a:ea typeface="+mj-ea"/>
              </a:rPr>
              <a:t>ともに、</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a:t>
            </a:r>
            <a:r>
              <a:rPr lang="ja-JP" altLang="ja-JP" sz="2400" b="1" dirty="0">
                <a:effectLst>
                  <a:outerShdw blurRad="38100" dist="38100" dir="2700000" algn="tl">
                    <a:srgbClr val="000000">
                      <a:alpha val="43137"/>
                    </a:srgbClr>
                  </a:outerShdw>
                </a:effectLst>
                <a:latin typeface="+mj-ea"/>
                <a:ea typeface="+mj-ea"/>
              </a:rPr>
              <a:t>直接生産物</a:t>
            </a:r>
            <a:r>
              <a:rPr lang="ja-JP" altLang="en-US" sz="2400" b="1" dirty="0">
                <a:effectLst>
                  <a:outerShdw blurRad="38100" dist="38100" dir="2700000" algn="tl">
                    <a:srgbClr val="000000">
                      <a:alpha val="43137"/>
                    </a:srgbClr>
                  </a:outerShdw>
                </a:effectLst>
                <a:latin typeface="+mj-ea"/>
                <a:ea typeface="+mj-ea"/>
              </a:rPr>
              <a:t>」</a:t>
            </a:r>
            <a:r>
              <a:rPr lang="ja-JP" altLang="ja-JP" sz="2400" b="1" dirty="0">
                <a:effectLst>
                  <a:outerShdw blurRad="38100" dist="38100" dir="2700000" algn="tl">
                    <a:srgbClr val="000000">
                      <a:alpha val="43137"/>
                    </a:srgbClr>
                  </a:outerShdw>
                </a:effectLst>
                <a:latin typeface="+mj-ea"/>
                <a:ea typeface="+mj-ea"/>
              </a:rPr>
              <a:t>に限定さ</a:t>
            </a:r>
            <a:r>
              <a:rPr lang="ja-JP" altLang="en-US" sz="2400" b="1" dirty="0">
                <a:effectLst>
                  <a:outerShdw blurRad="38100" dist="38100" dir="2700000" algn="tl">
                    <a:srgbClr val="000000">
                      <a:alpha val="43137"/>
                    </a:srgbClr>
                  </a:outerShdw>
                </a:effectLst>
                <a:latin typeface="+mj-ea"/>
                <a:ea typeface="+mj-ea"/>
              </a:rPr>
              <a:t>れず、「間接生産物」に及び得ると説明する。</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1400" b="1" dirty="0">
                <a:effectLst>
                  <a:outerShdw blurRad="38100" dist="38100" dir="2700000" algn="tl">
                    <a:srgbClr val="000000">
                      <a:alpha val="43137"/>
                    </a:srgbClr>
                  </a:outerShdw>
                </a:effectLst>
                <a:latin typeface="+mj-ea"/>
                <a:ea typeface="+mj-ea"/>
              </a:rPr>
              <a:t>（＋発明の本質的部分がずれ、均等論の成否が分かれる。</a:t>
            </a:r>
            <a:r>
              <a:rPr lang="en-US" altLang="ja-JP" sz="1400" b="1" dirty="0">
                <a:effectLst>
                  <a:outerShdw blurRad="38100" dist="38100" dir="2700000" algn="tl">
                    <a:srgbClr val="000000">
                      <a:alpha val="43137"/>
                    </a:srgbClr>
                  </a:outerShdw>
                </a:effectLst>
                <a:latin typeface="+mj-ea"/>
                <a:ea typeface="+mj-ea"/>
              </a:rPr>
              <a:t>Ex)</a:t>
            </a:r>
            <a:r>
              <a:rPr lang="ja-JP" altLang="en-US" sz="1400" b="1" dirty="0">
                <a:effectLst>
                  <a:outerShdw blurRad="38100" dist="38100" dir="2700000" algn="tl">
                    <a:srgbClr val="000000">
                      <a:alpha val="43137"/>
                    </a:srgbClr>
                  </a:outerShdw>
                </a:effectLst>
                <a:latin typeface="+mj-ea"/>
                <a:ea typeface="+mj-ea"/>
              </a:rPr>
              <a:t>大阪地判</a:t>
            </a:r>
            <a:r>
              <a:rPr lang="ja-JP" altLang="ja-JP" sz="1400" b="1" dirty="0">
                <a:effectLst>
                  <a:outerShdw blurRad="38100" dist="38100" dir="2700000" algn="tl">
                    <a:srgbClr val="000000">
                      <a:alpha val="43137"/>
                    </a:srgbClr>
                  </a:outerShdw>
                </a:effectLst>
                <a:latin typeface="+mj-ea"/>
                <a:ea typeface="+mj-ea"/>
              </a:rPr>
              <a:t>平成</a:t>
            </a:r>
            <a:r>
              <a:rPr lang="en-US" altLang="ja-JP" sz="1400" b="1" dirty="0">
                <a:effectLst>
                  <a:outerShdw blurRad="38100" dist="38100" dir="2700000" algn="tl">
                    <a:srgbClr val="000000">
                      <a:alpha val="43137"/>
                    </a:srgbClr>
                  </a:outerShdw>
                </a:effectLst>
                <a:latin typeface="+mj-ea"/>
                <a:ea typeface="+mj-ea"/>
              </a:rPr>
              <a:t>8</a:t>
            </a:r>
            <a:r>
              <a:rPr lang="ja-JP" altLang="ja-JP" sz="1400" b="1" dirty="0">
                <a:effectLst>
                  <a:outerShdw blurRad="38100" dist="38100" dir="2700000" algn="tl">
                    <a:srgbClr val="000000">
                      <a:alpha val="43137"/>
                    </a:srgbClr>
                  </a:outerShdw>
                </a:effectLst>
                <a:latin typeface="+mj-ea"/>
                <a:ea typeface="+mj-ea"/>
              </a:rPr>
              <a:t>年（ワ）</a:t>
            </a:r>
            <a:r>
              <a:rPr lang="ja-JP" altLang="en-US" sz="1400" b="1" dirty="0">
                <a:effectLst>
                  <a:outerShdw blurRad="38100" dist="38100" dir="2700000" algn="tl">
                    <a:srgbClr val="000000">
                      <a:alpha val="43137"/>
                    </a:srgbClr>
                  </a:outerShdw>
                </a:effectLst>
                <a:latin typeface="+mj-ea"/>
                <a:ea typeface="+mj-ea"/>
              </a:rPr>
              <a:t>第</a:t>
            </a:r>
            <a:r>
              <a:rPr lang="en-US" altLang="ja-JP" sz="1400" b="1" dirty="0">
                <a:effectLst>
                  <a:outerShdw blurRad="38100" dist="38100" dir="2700000" algn="tl">
                    <a:srgbClr val="000000">
                      <a:alpha val="43137"/>
                    </a:srgbClr>
                  </a:outerShdw>
                </a:effectLst>
                <a:latin typeface="+mj-ea"/>
                <a:ea typeface="+mj-ea"/>
              </a:rPr>
              <a:t>12220</a:t>
            </a:r>
            <a:r>
              <a:rPr lang="ja-JP" altLang="en-US" sz="1400" b="1" dirty="0">
                <a:effectLst>
                  <a:outerShdw blurRad="38100" dist="38100" dir="2700000" algn="tl">
                    <a:srgbClr val="000000">
                      <a:alpha val="43137"/>
                    </a:srgbClr>
                  </a:outerShdw>
                </a:effectLst>
                <a:latin typeface="+mj-ea"/>
                <a:ea typeface="+mj-ea"/>
              </a:rPr>
              <a:t>号</a:t>
            </a:r>
            <a:endParaRPr lang="en-US" altLang="ja-JP" sz="1400" b="1" dirty="0">
              <a:effectLst>
                <a:outerShdw blurRad="38100" dist="38100" dir="2700000" algn="tl">
                  <a:srgbClr val="000000">
                    <a:alpha val="43137"/>
                  </a:srgbClr>
                </a:outerShdw>
              </a:effectLst>
              <a:latin typeface="+mj-ea"/>
              <a:ea typeface="+mj-ea"/>
            </a:endParaRPr>
          </a:p>
          <a:p>
            <a:pPr>
              <a:defRPr/>
            </a:pPr>
            <a:r>
              <a:rPr lang="ja-JP" altLang="en-US" sz="1400" b="1" dirty="0">
                <a:effectLst>
                  <a:outerShdw blurRad="38100" dist="38100" dir="2700000" algn="tl">
                    <a:srgbClr val="000000">
                      <a:alpha val="43137"/>
                    </a:srgbClr>
                  </a:outerShdw>
                </a:effectLst>
                <a:latin typeface="+mj-ea"/>
                <a:ea typeface="+mj-ea"/>
              </a:rPr>
              <a:t>　　　　　　　　　　　　　　　　　　　　　　　　　　</a:t>
            </a:r>
            <a:r>
              <a:rPr lang="en-US" altLang="ja-JP" sz="1400" b="1" dirty="0">
                <a:effectLst>
                  <a:outerShdw blurRad="38100" dist="38100" dir="2700000" algn="tl">
                    <a:srgbClr val="000000">
                      <a:alpha val="43137"/>
                    </a:srgbClr>
                  </a:outerShdw>
                </a:effectLst>
                <a:latin typeface="+mj-ea"/>
                <a:ea typeface="+mj-ea"/>
              </a:rPr>
              <a:t>【</a:t>
            </a:r>
            <a:r>
              <a:rPr lang="ja-JP" altLang="ja-JP" sz="1400" b="1" dirty="0">
                <a:effectLst>
                  <a:outerShdw blurRad="38100" dist="38100" dir="2700000" algn="tl">
                    <a:srgbClr val="000000">
                      <a:alpha val="43137"/>
                    </a:srgbClr>
                  </a:outerShdw>
                </a:effectLst>
                <a:latin typeface="+mj-ea"/>
                <a:ea typeface="+mj-ea"/>
              </a:rPr>
              <a:t>注射液の調製方法及び注射装置</a:t>
            </a:r>
            <a:r>
              <a:rPr lang="ja-JP" altLang="en-US" sz="1400" b="1" dirty="0">
                <a:effectLst>
                  <a:outerShdw blurRad="38100" dist="38100" dir="2700000" algn="tl">
                    <a:srgbClr val="000000">
                      <a:alpha val="43137"/>
                    </a:srgbClr>
                  </a:outerShdw>
                </a:effectLst>
                <a:latin typeface="+mj-ea"/>
                <a:ea typeface="+mj-ea"/>
              </a:rPr>
              <a:t>事件</a:t>
            </a:r>
            <a:r>
              <a:rPr lang="en-US" altLang="ja-JP" sz="1400" b="1" dirty="0">
                <a:effectLst>
                  <a:outerShdw blurRad="38100" dist="38100" dir="2700000" algn="tl">
                    <a:srgbClr val="000000">
                      <a:alpha val="43137"/>
                    </a:srgbClr>
                  </a:outerShdw>
                </a:effectLst>
                <a:latin typeface="+mj-ea"/>
                <a:ea typeface="+mj-ea"/>
              </a:rPr>
              <a:t>】</a:t>
            </a:r>
            <a:r>
              <a:rPr lang="ja-JP" altLang="en-US" sz="1400" b="1" dirty="0">
                <a:effectLst>
                  <a:outerShdw blurRad="38100" dist="38100" dir="2700000" algn="tl">
                    <a:srgbClr val="000000">
                      <a:alpha val="43137"/>
                    </a:srgbClr>
                  </a:outerShdw>
                </a:effectLst>
                <a:latin typeface="+mj-ea"/>
                <a:ea typeface="+mj-ea"/>
              </a:rPr>
              <a:t>＜小松裁判長＞）</a:t>
            </a:r>
            <a:endParaRPr lang="en-US" altLang="ja-JP" sz="1400" b="1" dirty="0">
              <a:effectLst>
                <a:outerShdw blurRad="38100" dist="38100" dir="2700000" algn="tl">
                  <a:srgbClr val="000000">
                    <a:alpha val="43137"/>
                  </a:srgbClr>
                </a:outerShdw>
              </a:effectLst>
              <a:latin typeface="+mj-ea"/>
              <a:ea typeface="+mj-ea"/>
            </a:endParaRPr>
          </a:p>
          <a:p>
            <a:pPr>
              <a:defRPr/>
            </a:pPr>
            <a:endParaRPr lang="ja-JP" altLang="ja-JP" sz="100" b="1" dirty="0">
              <a:effectLst>
                <a:outerShdw blurRad="38100" dist="38100" dir="2700000" algn="tl">
                  <a:srgbClr val="000000">
                    <a:alpha val="43137"/>
                  </a:srgbClr>
                </a:outerShdw>
              </a:effectLst>
              <a:latin typeface="+mj-ea"/>
              <a:ea typeface="+mj-ea"/>
            </a:endParaRPr>
          </a:p>
          <a:p>
            <a:pPr>
              <a:defRPr/>
            </a:pPr>
            <a:r>
              <a:rPr lang="ja-JP" altLang="en-US" sz="2400" b="1" dirty="0">
                <a:solidFill>
                  <a:srgbClr val="FF0000"/>
                </a:solidFill>
                <a:effectLst>
                  <a:outerShdw blurRad="38100" dist="38100" dir="2700000" algn="tl">
                    <a:srgbClr val="000000">
                      <a:alpha val="43137"/>
                    </a:srgbClr>
                  </a:outerShdw>
                </a:effectLst>
                <a:latin typeface="+mj-ea"/>
                <a:ea typeface="+mj-ea"/>
              </a:rPr>
              <a:t>（２） 「単純方法の発明」の見直し</a:t>
            </a:r>
          </a:p>
          <a:p>
            <a:pPr>
              <a:defRPr/>
            </a:pPr>
            <a:r>
              <a:rPr lang="ja-JP" altLang="en-US" sz="2400" b="1" dirty="0">
                <a:effectLst>
                  <a:outerShdw blurRad="38100" dist="38100" dir="2700000" algn="tl">
                    <a:srgbClr val="000000">
                      <a:alpha val="43137"/>
                    </a:srgbClr>
                  </a:outerShdw>
                </a:effectLst>
                <a:latin typeface="+mj-ea"/>
                <a:ea typeface="+mj-ea"/>
              </a:rPr>
              <a:t>⇒侵害立証の困難性はあるが、「生産物」が不要。近時の裁判例では、</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間接侵害を認容する判決多数。物の発明と異なる範囲で権利化可能。</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1000" b="1" dirty="0">
                <a:effectLst>
                  <a:outerShdw blurRad="38100" dist="38100" dir="2700000" algn="tl">
                    <a:srgbClr val="000000">
                      <a:alpha val="43137"/>
                    </a:srgbClr>
                  </a:outerShdw>
                </a:effectLst>
                <a:latin typeface="+mj-ea"/>
                <a:ea typeface="+mj-ea"/>
              </a:rPr>
              <a:t>－－－－－－－－－－－－－－－－ －－－－－－－－－－－－－－－－－－－－－－－－－－－－－－－－－－－－－－－－－－－－－－－－－－－－－－－</a:t>
            </a:r>
            <a:endParaRPr lang="en-US" altLang="ja-JP" sz="1000" b="1" dirty="0">
              <a:effectLst>
                <a:outerShdw blurRad="38100" dist="38100" dir="2700000" algn="tl">
                  <a:srgbClr val="000000">
                    <a:alpha val="43137"/>
                  </a:srgbClr>
                </a:outerShdw>
              </a:effectLst>
              <a:latin typeface="+mj-ea"/>
              <a:ea typeface="+mj-ea"/>
            </a:endParaRPr>
          </a:p>
          <a:p>
            <a:pPr>
              <a:defRPr/>
            </a:pPr>
            <a:r>
              <a:rPr lang="ja-JP" altLang="en-US" b="1" u="sng" dirty="0">
                <a:solidFill>
                  <a:srgbClr val="0000FF"/>
                </a:solidFill>
                <a:effectLst>
                  <a:outerShdw blurRad="38100" dist="38100" dir="2700000" algn="tl">
                    <a:srgbClr val="000000">
                      <a:alpha val="43137"/>
                    </a:srgbClr>
                  </a:outerShdw>
                </a:effectLst>
                <a:latin typeface="+mj-ea"/>
                <a:ea typeface="+mj-ea"/>
              </a:rPr>
              <a:t>原料</a:t>
            </a:r>
            <a:r>
              <a:rPr lang="en-US" altLang="ja-JP" b="1" u="sng" dirty="0">
                <a:solidFill>
                  <a:srgbClr val="0000FF"/>
                </a:solidFill>
                <a:effectLst>
                  <a:outerShdw blurRad="38100" dist="38100" dir="2700000" algn="tl">
                    <a:srgbClr val="000000">
                      <a:alpha val="43137"/>
                    </a:srgbClr>
                  </a:outerShdw>
                </a:effectLst>
                <a:latin typeface="+mj-ea"/>
                <a:ea typeface="+mj-ea"/>
              </a:rPr>
              <a:t>A</a:t>
            </a:r>
            <a:r>
              <a:rPr lang="ja-JP" altLang="en-US" b="1" u="sng" dirty="0">
                <a:solidFill>
                  <a:srgbClr val="0000FF"/>
                </a:solidFill>
                <a:effectLst>
                  <a:outerShdw blurRad="38100" dist="38100" dir="2700000" algn="tl">
                    <a:srgbClr val="000000">
                      <a:alpha val="43137"/>
                    </a:srgbClr>
                  </a:outerShdw>
                </a:effectLst>
                <a:latin typeface="+mj-ea"/>
                <a:ea typeface="+mj-ea"/>
              </a:rPr>
              <a:t>から</a:t>
            </a:r>
            <a:r>
              <a:rPr lang="en-US" altLang="ja-JP" b="1" u="sng" dirty="0">
                <a:solidFill>
                  <a:srgbClr val="0000FF"/>
                </a:solidFill>
                <a:effectLst>
                  <a:outerShdw blurRad="38100" dist="38100" dir="2700000" algn="tl">
                    <a:srgbClr val="000000">
                      <a:alpha val="43137"/>
                    </a:srgbClr>
                  </a:outerShdw>
                </a:effectLst>
                <a:latin typeface="+mj-ea"/>
                <a:ea typeface="+mj-ea"/>
              </a:rPr>
              <a:t>a</a:t>
            </a:r>
            <a:r>
              <a:rPr lang="ja-JP" altLang="en-US" b="1" u="sng" dirty="0">
                <a:solidFill>
                  <a:srgbClr val="0000FF"/>
                </a:solidFill>
                <a:effectLst>
                  <a:outerShdw blurRad="38100" dist="38100" dir="2700000" algn="tl">
                    <a:srgbClr val="000000">
                      <a:alpha val="43137"/>
                    </a:srgbClr>
                  </a:outerShdw>
                </a:effectLst>
                <a:latin typeface="+mj-ea"/>
                <a:ea typeface="+mj-ea"/>
              </a:rPr>
              <a:t>をスクリーニングして、製造方法</a:t>
            </a:r>
            <a:r>
              <a:rPr lang="en-US" altLang="ja-JP" b="1" u="sng" dirty="0">
                <a:solidFill>
                  <a:srgbClr val="0000FF"/>
                </a:solidFill>
                <a:effectLst>
                  <a:outerShdw blurRad="38100" dist="38100" dir="2700000" algn="tl">
                    <a:srgbClr val="000000">
                      <a:alpha val="43137"/>
                    </a:srgbClr>
                  </a:outerShdw>
                </a:effectLst>
                <a:latin typeface="+mj-ea"/>
                <a:ea typeface="+mj-ea"/>
              </a:rPr>
              <a:t>B</a:t>
            </a:r>
            <a:r>
              <a:rPr lang="ja-JP" altLang="en-US" b="1" u="sng" dirty="0">
                <a:solidFill>
                  <a:srgbClr val="0000FF"/>
                </a:solidFill>
                <a:effectLst>
                  <a:outerShdw blurRad="38100" dist="38100" dir="2700000" algn="tl">
                    <a:srgbClr val="000000">
                      <a:alpha val="43137"/>
                    </a:srgbClr>
                  </a:outerShdw>
                </a:effectLst>
                <a:latin typeface="+mj-ea"/>
                <a:ea typeface="+mj-ea"/>
              </a:rPr>
              <a:t>で、完成品</a:t>
            </a:r>
            <a:r>
              <a:rPr lang="en-US" altLang="ja-JP" b="1" u="sng" dirty="0">
                <a:solidFill>
                  <a:srgbClr val="0000FF"/>
                </a:solidFill>
                <a:effectLst>
                  <a:outerShdw blurRad="38100" dist="38100" dir="2700000" algn="tl">
                    <a:srgbClr val="000000">
                      <a:alpha val="43137"/>
                    </a:srgbClr>
                  </a:outerShdw>
                </a:effectLst>
                <a:latin typeface="+mj-ea"/>
                <a:ea typeface="+mj-ea"/>
              </a:rPr>
              <a:t>C</a:t>
            </a:r>
            <a:r>
              <a:rPr lang="ja-JP" altLang="en-US" b="1" u="sng" dirty="0">
                <a:solidFill>
                  <a:srgbClr val="0000FF"/>
                </a:solidFill>
                <a:effectLst>
                  <a:outerShdw blurRad="38100" dist="38100" dir="2700000" algn="tl">
                    <a:srgbClr val="000000">
                      <a:alpha val="43137"/>
                    </a:srgbClr>
                  </a:outerShdw>
                </a:effectLst>
                <a:latin typeface="+mj-ea"/>
                <a:ea typeface="+mj-ea"/>
              </a:rPr>
              <a:t>を製造すると高性能・高効率の場合</a:t>
            </a:r>
            <a:endParaRPr lang="en-US" altLang="ja-JP" b="1" u="sng" dirty="0">
              <a:solidFill>
                <a:srgbClr val="0000FF"/>
              </a:solidFill>
              <a:effectLst>
                <a:outerShdw blurRad="38100" dist="38100" dir="2700000" algn="tl">
                  <a:srgbClr val="000000">
                    <a:alpha val="43137"/>
                  </a:srgbClr>
                </a:outerShdw>
              </a:effectLst>
              <a:latin typeface="+mj-ea"/>
              <a:ea typeface="+mj-ea"/>
            </a:endParaRPr>
          </a:p>
          <a:p>
            <a:pPr>
              <a:defRPr/>
            </a:pPr>
            <a:r>
              <a:rPr lang="ja-JP" altLang="en-US" b="1" dirty="0">
                <a:solidFill>
                  <a:srgbClr val="FF0000"/>
                </a:solidFill>
                <a:effectLst>
                  <a:outerShdw blurRad="38100" dist="38100" dir="2700000" algn="tl">
                    <a:srgbClr val="000000">
                      <a:alpha val="43137"/>
                    </a:srgbClr>
                  </a:outerShdw>
                </a:effectLst>
                <a:latin typeface="+mj-ea"/>
                <a:ea typeface="+mj-ea"/>
              </a:rPr>
              <a:t>＜物の発明＞</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C</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a:t>
            </a:r>
            <a:r>
              <a:rPr lang="ja-JP" altLang="en-US" b="1" dirty="0">
                <a:solidFill>
                  <a:srgbClr val="FF0000"/>
                </a:solidFill>
                <a:effectLst>
                  <a:outerShdw blurRad="38100" dist="38100" dir="2700000" algn="tl">
                    <a:srgbClr val="000000">
                      <a:alpha val="43137"/>
                    </a:srgbClr>
                  </a:outerShdw>
                </a:effectLst>
                <a:latin typeface="+mj-ea"/>
                <a:ea typeface="+mj-ea"/>
              </a:rPr>
              <a:t>（</a:t>
            </a:r>
            <a:r>
              <a:rPr lang="en-US" altLang="ja-JP" b="1" dirty="0">
                <a:solidFill>
                  <a:srgbClr val="FF0000"/>
                </a:solidFill>
                <a:effectLst>
                  <a:outerShdw blurRad="38100" dist="38100" dir="2700000" algn="tl">
                    <a:srgbClr val="000000">
                      <a:alpha val="43137"/>
                    </a:srgbClr>
                  </a:outerShdw>
                </a:effectLst>
                <a:latin typeface="+mj-ea"/>
                <a:ea typeface="+mj-ea"/>
              </a:rPr>
              <a:t>or </a:t>
            </a:r>
            <a:r>
              <a:rPr lang="ja-JP" altLang="en-US" b="1" dirty="0">
                <a:solidFill>
                  <a:srgbClr val="FF0000"/>
                </a:solidFill>
                <a:effectLst>
                  <a:outerShdw blurRad="38100" dist="38100" dir="2700000" algn="tl">
                    <a:srgbClr val="000000">
                      <a:alpha val="43137"/>
                    </a:srgbClr>
                  </a:outerShdw>
                </a:effectLst>
                <a:latin typeface="+mj-ea"/>
                <a:ea typeface="+mj-ea"/>
              </a:rPr>
              <a:t>プロダクト・バイ・プロセス・クレーム、効果のクレームアップ）</a:t>
            </a:r>
            <a:endParaRPr lang="en-US" altLang="ja-JP" b="1" dirty="0">
              <a:solidFill>
                <a:srgbClr val="FF0000"/>
              </a:solidFill>
              <a:effectLst>
                <a:outerShdw blurRad="38100" dist="38100" dir="2700000" algn="tl">
                  <a:srgbClr val="000000">
                    <a:alpha val="43137"/>
                  </a:srgbClr>
                </a:outerShdw>
              </a:effectLst>
              <a:latin typeface="+mj-ea"/>
              <a:ea typeface="+mj-ea"/>
            </a:endParaRPr>
          </a:p>
          <a:p>
            <a:pPr>
              <a:defRPr/>
            </a:pPr>
            <a:r>
              <a:rPr lang="ja-JP" altLang="en-US" b="1" dirty="0">
                <a:effectLst>
                  <a:outerShdw blurRad="38100" dist="38100" dir="2700000" algn="tl">
                    <a:srgbClr val="000000">
                      <a:alpha val="43137"/>
                    </a:srgbClr>
                  </a:outerShdw>
                </a:effectLst>
                <a:latin typeface="+mj-ea"/>
                <a:ea typeface="+mj-ea"/>
              </a:rPr>
              <a:t>⇒ａの輸出は差止不可。Ｃが従来より高性能でも、製法の高効率は反映されず、進歩性に懸念</a:t>
            </a:r>
            <a:endParaRPr lang="en-US" altLang="ja-JP" b="1" dirty="0">
              <a:effectLst>
                <a:outerShdw blurRad="38100" dist="38100" dir="2700000" algn="tl">
                  <a:srgbClr val="000000">
                    <a:alpha val="43137"/>
                  </a:srgbClr>
                </a:outerShdw>
              </a:effectLst>
              <a:latin typeface="+mj-ea"/>
              <a:ea typeface="+mj-ea"/>
            </a:endParaRPr>
          </a:p>
          <a:p>
            <a:pPr>
              <a:defRPr/>
            </a:pPr>
            <a:r>
              <a:rPr lang="ja-JP" altLang="en-US" b="1" dirty="0">
                <a:solidFill>
                  <a:srgbClr val="FF0000"/>
                </a:solidFill>
                <a:effectLst>
                  <a:outerShdw blurRad="38100" dist="38100" dir="2700000" algn="tl">
                    <a:srgbClr val="000000">
                      <a:alpha val="43137"/>
                    </a:srgbClr>
                  </a:outerShdw>
                </a:effectLst>
                <a:latin typeface="+mj-ea"/>
                <a:ea typeface="+mj-ea"/>
              </a:rPr>
              <a:t>＜製造方法の発明＞</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A</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から</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a</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をスクリーニングして</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C</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を製造する方法</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B</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a:t>
            </a:r>
            <a:r>
              <a:rPr lang="en-US" altLang="ja-JP" b="1" dirty="0">
                <a:solidFill>
                  <a:srgbClr val="FF0000"/>
                </a:solidFill>
                <a:effectLst>
                  <a:outerShdw blurRad="38100" dist="38100" dir="2700000" algn="tl">
                    <a:srgbClr val="000000">
                      <a:alpha val="43137"/>
                    </a:srgbClr>
                  </a:outerShdw>
                </a:effectLst>
                <a:latin typeface="+mj-ea"/>
                <a:ea typeface="+mj-ea"/>
              </a:rPr>
              <a:t>or</a:t>
            </a:r>
            <a:r>
              <a:rPr lang="ja-JP" altLang="en-US" b="1" dirty="0">
                <a:solidFill>
                  <a:srgbClr val="FF0000"/>
                </a:solidFill>
                <a:effectLst>
                  <a:outerShdw blurRad="38100" dist="38100" dir="2700000" algn="tl">
                    <a:srgbClr val="000000">
                      <a:alpha val="43137"/>
                    </a:srgbClr>
                  </a:outerShdw>
                </a:effectLst>
                <a:latin typeface="+mj-ea"/>
                <a:ea typeface="+mj-ea"/>
              </a:rPr>
              <a:t>「</a:t>
            </a:r>
            <a:r>
              <a:rPr lang="en-US" altLang="ja-JP" b="1" dirty="0">
                <a:solidFill>
                  <a:srgbClr val="FF0000"/>
                </a:solidFill>
                <a:effectLst>
                  <a:outerShdw blurRad="38100" dist="38100" dir="2700000" algn="tl">
                    <a:srgbClr val="000000">
                      <a:alpha val="43137"/>
                    </a:srgbClr>
                  </a:outerShdw>
                </a:effectLst>
                <a:latin typeface="+mj-ea"/>
                <a:ea typeface="+mj-ea"/>
              </a:rPr>
              <a:t>C</a:t>
            </a:r>
            <a:r>
              <a:rPr lang="ja-JP" altLang="en-US" b="1" dirty="0">
                <a:solidFill>
                  <a:srgbClr val="FF0000"/>
                </a:solidFill>
                <a:effectLst>
                  <a:outerShdw blurRad="38100" dist="38100" dir="2700000" algn="tl">
                    <a:srgbClr val="000000">
                      <a:alpha val="43137"/>
                    </a:srgbClr>
                  </a:outerShdw>
                </a:effectLst>
                <a:latin typeface="+mj-ea"/>
                <a:ea typeface="+mj-ea"/>
              </a:rPr>
              <a:t>を製造する方法</a:t>
            </a:r>
            <a:r>
              <a:rPr lang="en-US" altLang="ja-JP" b="1" dirty="0">
                <a:solidFill>
                  <a:srgbClr val="FF0000"/>
                </a:solidFill>
                <a:effectLst>
                  <a:outerShdw blurRad="38100" dist="38100" dir="2700000" algn="tl">
                    <a:srgbClr val="000000">
                      <a:alpha val="43137"/>
                    </a:srgbClr>
                  </a:outerShdw>
                </a:effectLst>
                <a:latin typeface="+mj-ea"/>
                <a:ea typeface="+mj-ea"/>
              </a:rPr>
              <a:t>B</a:t>
            </a:r>
            <a:r>
              <a:rPr lang="ja-JP" altLang="en-US" b="1" dirty="0">
                <a:solidFill>
                  <a:srgbClr val="FF0000"/>
                </a:solidFill>
                <a:effectLst>
                  <a:outerShdw blurRad="38100" dist="38100" dir="2700000" algn="tl">
                    <a:srgbClr val="000000">
                      <a:alpha val="43137"/>
                    </a:srgbClr>
                  </a:outerShdw>
                </a:effectLst>
                <a:latin typeface="+mj-ea"/>
                <a:ea typeface="+mj-ea"/>
              </a:rPr>
              <a:t>」</a:t>
            </a:r>
            <a:endParaRPr lang="en-US" altLang="ja-JP" b="1" dirty="0">
              <a:solidFill>
                <a:srgbClr val="FF0000"/>
              </a:solidFill>
              <a:effectLst>
                <a:outerShdw blurRad="38100" dist="38100" dir="2700000" algn="tl">
                  <a:srgbClr val="000000">
                    <a:alpha val="43137"/>
                  </a:srgbClr>
                </a:outerShdw>
              </a:effectLst>
              <a:latin typeface="+mj-ea"/>
              <a:ea typeface="+mj-ea"/>
            </a:endParaRPr>
          </a:p>
          <a:p>
            <a:pPr>
              <a:defRPr/>
            </a:pPr>
            <a:r>
              <a:rPr lang="ja-JP" altLang="en-US" b="1" dirty="0">
                <a:effectLst>
                  <a:outerShdw blurRad="38100" dist="38100" dir="2700000" algn="tl">
                    <a:srgbClr val="000000">
                      <a:alpha val="43137"/>
                    </a:srgbClr>
                  </a:outerShdw>
                </a:effectLst>
                <a:latin typeface="+mj-ea"/>
                <a:ea typeface="+mj-ea"/>
              </a:rPr>
              <a:t>⇒物の発明より進歩性は強くなるが、製造方法Ｂの限定が入り、侵害立証の困難性が懸念</a:t>
            </a:r>
            <a:endParaRPr lang="en-US" altLang="ja-JP" b="1" dirty="0">
              <a:effectLst>
                <a:outerShdw blurRad="38100" dist="38100" dir="2700000" algn="tl">
                  <a:srgbClr val="000000">
                    <a:alpha val="43137"/>
                  </a:srgbClr>
                </a:outerShdw>
              </a:effectLst>
              <a:latin typeface="+mj-ea"/>
              <a:ea typeface="+mj-ea"/>
            </a:endParaRPr>
          </a:p>
          <a:p>
            <a:pPr>
              <a:defRPr/>
            </a:pPr>
            <a:r>
              <a:rPr lang="ja-JP" altLang="en-US" b="1" dirty="0">
                <a:solidFill>
                  <a:srgbClr val="FF0000"/>
                </a:solidFill>
                <a:effectLst>
                  <a:outerShdw blurRad="38100" dist="38100" dir="2700000" algn="tl">
                    <a:srgbClr val="000000">
                      <a:alpha val="43137"/>
                    </a:srgbClr>
                  </a:outerShdw>
                </a:effectLst>
                <a:latin typeface="+mj-ea"/>
                <a:ea typeface="+mj-ea"/>
              </a:rPr>
              <a:t>＜単純方法の発明＞</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「原料</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A</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から</a:t>
            </a:r>
            <a:r>
              <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rPr>
              <a:t>a</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をスクリーニングする方法」</a:t>
            </a:r>
            <a:endParaRPr lang="en-US" altLang="ja-JP" b="1" dirty="0">
              <a:solidFill>
                <a:srgbClr val="FF0000"/>
              </a:solidFill>
              <a:effectLst>
                <a:outerShdw blurRad="38100" dist="38100" dir="2700000" algn="tl">
                  <a:srgbClr val="000000">
                    <a:alpha val="43137"/>
                  </a:srgbClr>
                </a:outerShdw>
              </a:effectLst>
              <a:highlight>
                <a:srgbClr val="FFFF00"/>
              </a:highlight>
              <a:latin typeface="+mj-ea"/>
              <a:ea typeface="+mj-ea"/>
            </a:endParaRPr>
          </a:p>
          <a:p>
            <a:pPr>
              <a:defRPr/>
            </a:pPr>
            <a:r>
              <a:rPr lang="ja-JP" altLang="en-US" b="1" dirty="0">
                <a:effectLst>
                  <a:outerShdw blurRad="38100" dist="38100" dir="2700000" algn="tl">
                    <a:srgbClr val="000000">
                      <a:alpha val="43137"/>
                    </a:srgbClr>
                  </a:outerShdw>
                </a:effectLst>
                <a:latin typeface="+mj-ea"/>
                <a:ea typeface="+mj-ea"/>
              </a:rPr>
              <a:t>⇒（侵害立証の困難性以外は、）高効率のスクリーニング方法を独占する最善手</a:t>
            </a:r>
            <a:r>
              <a:rPr lang="ja-JP" altLang="en-US" b="1" dirty="0">
                <a:solidFill>
                  <a:srgbClr val="FF0000"/>
                </a:solidFill>
                <a:effectLst>
                  <a:outerShdw blurRad="38100" dist="38100" dir="2700000" algn="tl">
                    <a:srgbClr val="000000">
                      <a:alpha val="43137"/>
                    </a:srgbClr>
                  </a:outerShdw>
                </a:effectLst>
                <a:highlight>
                  <a:srgbClr val="00FFFF"/>
                </a:highlight>
                <a:latin typeface="+mj-ea"/>
                <a:ea typeface="+mj-ea"/>
              </a:rPr>
              <a:t>⇒抑止効果大</a:t>
            </a:r>
            <a:endParaRPr lang="en-US" altLang="ja-JP" b="1" dirty="0">
              <a:solidFill>
                <a:srgbClr val="FF0000"/>
              </a:solidFill>
              <a:effectLst>
                <a:outerShdw blurRad="38100" dist="38100" dir="2700000" algn="tl">
                  <a:srgbClr val="000000">
                    <a:alpha val="43137"/>
                  </a:srgbClr>
                </a:outerShdw>
              </a:effectLst>
              <a:highlight>
                <a:srgbClr val="00FFFF"/>
              </a:highlight>
              <a:latin typeface="+mj-ea"/>
              <a:ea typeface="+mj-ea"/>
            </a:endParaRPr>
          </a:p>
        </p:txBody>
      </p:sp>
      <p:pic>
        <p:nvPicPr>
          <p:cNvPr id="4" name="図 3">
            <a:extLst>
              <a:ext uri="{FF2B5EF4-FFF2-40B4-BE49-F238E27FC236}">
                <a16:creationId xmlns:a16="http://schemas.microsoft.com/office/drawing/2014/main" id="{BCA6039F-E2C2-48B8-A3F6-9A972813CAA7}"/>
              </a:ext>
            </a:extLst>
          </p:cNvPr>
          <p:cNvPicPr>
            <a:picLocks noChangeAspect="1"/>
          </p:cNvPicPr>
          <p:nvPr/>
        </p:nvPicPr>
        <p:blipFill>
          <a:blip r:embed="rId2"/>
          <a:stretch>
            <a:fillRect/>
          </a:stretch>
        </p:blipFill>
        <p:spPr>
          <a:xfrm>
            <a:off x="7557612" y="1499250"/>
            <a:ext cx="1569546" cy="883493"/>
          </a:xfrm>
          <a:prstGeom prst="rect">
            <a:avLst/>
          </a:prstGeom>
        </p:spPr>
      </p:pic>
    </p:spTree>
    <p:extLst>
      <p:ext uri="{BB962C8B-B14F-4D97-AF65-F5344CB8AC3E}">
        <p14:creationId xmlns:p14="http://schemas.microsoft.com/office/powerpoint/2010/main" val="382807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0306E3D-8643-4413-9822-476F3155834E}"/>
              </a:ext>
            </a:extLst>
          </p:cNvPr>
          <p:cNvSpPr/>
          <p:nvPr/>
        </p:nvSpPr>
        <p:spPr>
          <a:xfrm>
            <a:off x="2365152" y="3324225"/>
            <a:ext cx="3020566" cy="1577975"/>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anchor="ctr"/>
          <a:lstStyle/>
          <a:p>
            <a:pPr algn="ctr">
              <a:defRPr/>
            </a:pPr>
            <a:endParaRPr kumimoji="1" lang="ja-JP" altLang="en-US"/>
          </a:p>
        </p:txBody>
      </p:sp>
      <p:sp>
        <p:nvSpPr>
          <p:cNvPr id="24579" name="テキスト ボックス 11">
            <a:extLst>
              <a:ext uri="{FF2B5EF4-FFF2-40B4-BE49-F238E27FC236}">
                <a16:creationId xmlns:a16="http://schemas.microsoft.com/office/drawing/2014/main" id="{DA46D6A4-D355-4469-9474-1619C9AC6F88}"/>
              </a:ext>
            </a:extLst>
          </p:cNvPr>
          <p:cNvSpPr txBox="1">
            <a:spLocks noChangeArrowheads="1"/>
          </p:cNvSpPr>
          <p:nvPr/>
        </p:nvSpPr>
        <p:spPr bwMode="auto">
          <a:xfrm>
            <a:off x="2312059" y="4312912"/>
            <a:ext cx="29770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b="1" dirty="0">
                <a:solidFill>
                  <a:srgbClr val="7030A0"/>
                </a:solidFill>
              </a:rPr>
              <a:t>（構造で明確に特定された）</a:t>
            </a:r>
            <a:endParaRPr kumimoji="1" lang="en-US" altLang="ja-JP" b="1" dirty="0">
              <a:solidFill>
                <a:srgbClr val="7030A0"/>
              </a:solidFill>
            </a:endParaRPr>
          </a:p>
          <a:p>
            <a:r>
              <a:rPr kumimoji="1" lang="ja-JP" altLang="en-US" b="1" dirty="0">
                <a:solidFill>
                  <a:srgbClr val="7030A0"/>
                </a:solidFill>
              </a:rPr>
              <a:t>“通常の”物の発明</a:t>
            </a:r>
            <a:r>
              <a:rPr kumimoji="1" lang="ja-JP" altLang="en-US" sz="1600" b="1" dirty="0">
                <a:solidFill>
                  <a:srgbClr val="7030A0"/>
                </a:solidFill>
                <a:effectLst>
                  <a:outerShdw blurRad="38100" dist="38100" dir="2700000" algn="tl">
                    <a:srgbClr val="000000">
                      <a:alpha val="43137"/>
                    </a:srgbClr>
                  </a:outerShdw>
                </a:effectLst>
              </a:rPr>
              <a:t>（独立項）</a:t>
            </a:r>
            <a:endParaRPr kumimoji="1" lang="ja-JP" altLang="en-US" b="1" dirty="0">
              <a:solidFill>
                <a:srgbClr val="7030A0"/>
              </a:solidFill>
              <a:effectLst>
                <a:outerShdw blurRad="38100" dist="38100" dir="2700000" algn="tl">
                  <a:srgbClr val="000000">
                    <a:alpha val="43137"/>
                  </a:srgbClr>
                </a:outerShdw>
              </a:effectLst>
            </a:endParaRPr>
          </a:p>
        </p:txBody>
      </p:sp>
      <p:sp>
        <p:nvSpPr>
          <p:cNvPr id="24585" name="テキスト ボックス 19">
            <a:extLst>
              <a:ext uri="{FF2B5EF4-FFF2-40B4-BE49-F238E27FC236}">
                <a16:creationId xmlns:a16="http://schemas.microsoft.com/office/drawing/2014/main" id="{53A44577-CD29-4ABE-B862-802F127C50F3}"/>
              </a:ext>
            </a:extLst>
          </p:cNvPr>
          <p:cNvSpPr txBox="1">
            <a:spLocks noChangeArrowheads="1"/>
          </p:cNvSpPr>
          <p:nvPr/>
        </p:nvSpPr>
        <p:spPr bwMode="auto">
          <a:xfrm>
            <a:off x="34925" y="1419622"/>
            <a:ext cx="93059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2000" b="1" dirty="0"/>
              <a:t>ex.</a:t>
            </a:r>
            <a:r>
              <a:rPr kumimoji="1" lang="ja-JP" altLang="en-US" sz="2000" b="1" dirty="0"/>
              <a:t>機能的クレーム、効果のクレームアップ、程度を表すクレーム、用途発明</a:t>
            </a:r>
            <a:r>
              <a:rPr kumimoji="1" lang="en-US" altLang="ja-JP" sz="2000" b="1" dirty="0"/>
              <a:t>/</a:t>
            </a:r>
            <a:r>
              <a:rPr kumimoji="1" lang="ja-JP" altLang="en-US" sz="2000" b="1" dirty="0"/>
              <a:t>サブコン</a:t>
            </a:r>
            <a:endParaRPr kumimoji="1" lang="en-US" altLang="ja-JP" sz="2000" b="1" dirty="0"/>
          </a:p>
          <a:p>
            <a:r>
              <a:rPr kumimoji="1" lang="ja-JP" altLang="en-US" sz="2000" b="1" dirty="0"/>
              <a:t>⇒（明確性要件を満たす範囲で、） 外延が若干あいまいなクレーム文言は、</a:t>
            </a:r>
            <a:endParaRPr kumimoji="1" lang="en-US" altLang="ja-JP" sz="2000" b="1" dirty="0"/>
          </a:p>
          <a:p>
            <a:r>
              <a:rPr kumimoji="1" lang="ja-JP" altLang="en-US" sz="2000" b="1" dirty="0"/>
              <a:t>　　　　　　　　　　　　　　　　　　　　　　　ライバル企業への抑止力としての価値がある。</a:t>
            </a:r>
          </a:p>
        </p:txBody>
      </p:sp>
      <p:sp>
        <p:nvSpPr>
          <p:cNvPr id="21" name="正方形/長方形 20">
            <a:extLst>
              <a:ext uri="{FF2B5EF4-FFF2-40B4-BE49-F238E27FC236}">
                <a16:creationId xmlns:a16="http://schemas.microsoft.com/office/drawing/2014/main" id="{1CC8F91D-B77A-4A05-8A33-6B248BC49365}"/>
              </a:ext>
            </a:extLst>
          </p:cNvPr>
          <p:cNvSpPr/>
          <p:nvPr/>
        </p:nvSpPr>
        <p:spPr>
          <a:xfrm>
            <a:off x="5076056" y="4227934"/>
            <a:ext cx="664964" cy="86360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24587" name="テキスト ボックス 21">
            <a:extLst>
              <a:ext uri="{FF2B5EF4-FFF2-40B4-BE49-F238E27FC236}">
                <a16:creationId xmlns:a16="http://schemas.microsoft.com/office/drawing/2014/main" id="{13DDBA43-0982-499F-86E3-B15C3C7652DB}"/>
              </a:ext>
            </a:extLst>
          </p:cNvPr>
          <p:cNvSpPr txBox="1">
            <a:spLocks noChangeArrowheads="1"/>
          </p:cNvSpPr>
          <p:nvPr/>
        </p:nvSpPr>
        <p:spPr bwMode="auto">
          <a:xfrm>
            <a:off x="5695950" y="4598313"/>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⑦数値限定・パラメータ発明</a:t>
            </a:r>
            <a:endParaRPr kumimoji="1" lang="en-US" altLang="ja-JP" sz="1600" b="1" dirty="0">
              <a:solidFill>
                <a:srgbClr val="0000FF"/>
              </a:solidFill>
            </a:endParaRPr>
          </a:p>
          <a:p>
            <a:r>
              <a:rPr kumimoji="1" lang="ja-JP" altLang="en-US" sz="1600" dirty="0">
                <a:solidFill>
                  <a:srgbClr val="FF0000"/>
                </a:solidFill>
              </a:rPr>
              <a:t>～数値で構造を裏から特定する類型</a:t>
            </a:r>
          </a:p>
        </p:txBody>
      </p:sp>
      <p:sp>
        <p:nvSpPr>
          <p:cNvPr id="23" name="雲 22">
            <a:extLst>
              <a:ext uri="{FF2B5EF4-FFF2-40B4-BE49-F238E27FC236}">
                <a16:creationId xmlns:a16="http://schemas.microsoft.com/office/drawing/2014/main" id="{1B15990A-0F08-4104-A384-CE65158CED90}"/>
              </a:ext>
            </a:extLst>
          </p:cNvPr>
          <p:cNvSpPr/>
          <p:nvPr/>
        </p:nvSpPr>
        <p:spPr>
          <a:xfrm>
            <a:off x="3147220" y="3003798"/>
            <a:ext cx="1198736" cy="1069406"/>
          </a:xfrm>
          <a:prstGeom prst="cloud">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24589" name="テキスト ボックス 23">
            <a:extLst>
              <a:ext uri="{FF2B5EF4-FFF2-40B4-BE49-F238E27FC236}">
                <a16:creationId xmlns:a16="http://schemas.microsoft.com/office/drawing/2014/main" id="{A2FEF984-635C-4583-9980-740F4428A9A3}"/>
              </a:ext>
            </a:extLst>
          </p:cNvPr>
          <p:cNvSpPr txBox="1">
            <a:spLocks noChangeArrowheads="1"/>
          </p:cNvSpPr>
          <p:nvPr/>
        </p:nvSpPr>
        <p:spPr bwMode="auto">
          <a:xfrm>
            <a:off x="179512" y="2316817"/>
            <a:ext cx="2411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③機能的クレーム</a:t>
            </a:r>
            <a:endParaRPr kumimoji="1" lang="en-US" altLang="ja-JP" sz="1600" b="1" dirty="0">
              <a:solidFill>
                <a:srgbClr val="0000FF"/>
              </a:solidFill>
            </a:endParaRPr>
          </a:p>
          <a:p>
            <a:r>
              <a:rPr kumimoji="1" lang="ja-JP" altLang="en-US" sz="1600" dirty="0">
                <a:solidFill>
                  <a:srgbClr val="FF0000"/>
                </a:solidFill>
              </a:rPr>
              <a:t>⇒（当業者が）実施例から</a:t>
            </a:r>
            <a:endParaRPr kumimoji="1" lang="en-US" altLang="ja-JP" sz="1600" dirty="0">
              <a:solidFill>
                <a:srgbClr val="FF0000"/>
              </a:solidFill>
            </a:endParaRPr>
          </a:p>
          <a:p>
            <a:r>
              <a:rPr kumimoji="1" lang="ja-JP" altLang="en-US" sz="1600" dirty="0">
                <a:solidFill>
                  <a:srgbClr val="FF0000"/>
                </a:solidFill>
              </a:rPr>
              <a:t>（容易に）実施可能な範囲</a:t>
            </a:r>
          </a:p>
        </p:txBody>
      </p:sp>
      <p:sp>
        <p:nvSpPr>
          <p:cNvPr id="24591" name="テキスト ボックス 25">
            <a:extLst>
              <a:ext uri="{FF2B5EF4-FFF2-40B4-BE49-F238E27FC236}">
                <a16:creationId xmlns:a16="http://schemas.microsoft.com/office/drawing/2014/main" id="{B6799711-8681-4CA8-A2EF-0CE6BFF37347}"/>
              </a:ext>
            </a:extLst>
          </p:cNvPr>
          <p:cNvSpPr txBox="1">
            <a:spLocks noChangeArrowheads="1"/>
          </p:cNvSpPr>
          <p:nvPr/>
        </p:nvSpPr>
        <p:spPr bwMode="auto">
          <a:xfrm>
            <a:off x="3275856" y="2499742"/>
            <a:ext cx="51828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⑧程度を表すクレーム（</a:t>
            </a:r>
            <a:r>
              <a:rPr kumimoji="1" lang="ja-JP" altLang="ja-JP" sz="1600" b="1" dirty="0">
                <a:solidFill>
                  <a:srgbClr val="0000FF"/>
                </a:solidFill>
              </a:rPr>
              <a:t>「十分に」「略」「近傍」「一定の」等</a:t>
            </a:r>
            <a:r>
              <a:rPr kumimoji="1" lang="ja-JP" altLang="en-US" sz="1600" b="1" dirty="0">
                <a:solidFill>
                  <a:srgbClr val="0000FF"/>
                </a:solidFill>
              </a:rPr>
              <a:t>）</a:t>
            </a:r>
            <a:endParaRPr kumimoji="1" lang="en-US" altLang="ja-JP" sz="1600" b="1" dirty="0">
              <a:solidFill>
                <a:srgbClr val="0000FF"/>
              </a:solidFill>
            </a:endParaRPr>
          </a:p>
          <a:p>
            <a:r>
              <a:rPr kumimoji="1" lang="ja-JP" altLang="en-US" sz="1600" dirty="0">
                <a:solidFill>
                  <a:srgbClr val="FF0000"/>
                </a:solidFill>
              </a:rPr>
              <a:t>⇒（当業者が）</a:t>
            </a:r>
            <a:r>
              <a:rPr kumimoji="1" lang="ja-JP" altLang="ja-JP" sz="1600" dirty="0">
                <a:solidFill>
                  <a:srgbClr val="FF0000"/>
                </a:solidFill>
              </a:rPr>
              <a:t>発明の課題を解決できる</a:t>
            </a:r>
            <a:r>
              <a:rPr kumimoji="1" lang="ja-JP" altLang="en-US" sz="1600" dirty="0">
                <a:solidFill>
                  <a:srgbClr val="FF0000"/>
                </a:solidFill>
              </a:rPr>
              <a:t>範囲</a:t>
            </a:r>
          </a:p>
        </p:txBody>
      </p:sp>
      <p:sp>
        <p:nvSpPr>
          <p:cNvPr id="22" name="テキスト ボックス 21">
            <a:extLst>
              <a:ext uri="{FF2B5EF4-FFF2-40B4-BE49-F238E27FC236}">
                <a16:creationId xmlns:a16="http://schemas.microsoft.com/office/drawing/2014/main" id="{E41C733C-CD18-49A2-BEF3-44C6E25BCB31}"/>
              </a:ext>
            </a:extLst>
          </p:cNvPr>
          <p:cNvSpPr txBox="1"/>
          <p:nvPr/>
        </p:nvSpPr>
        <p:spPr>
          <a:xfrm>
            <a:off x="0" y="0"/>
            <a:ext cx="9251950" cy="461665"/>
          </a:xfrm>
          <a:prstGeom prst="rect">
            <a:avLst/>
          </a:prstGeom>
          <a:noFill/>
        </p:spPr>
        <p:txBody>
          <a:bodyPr>
            <a:spAutoFit/>
          </a:bodyPr>
          <a:lstStyle/>
          <a:p>
            <a:pPr>
              <a:defRPr/>
            </a:pPr>
            <a:r>
              <a:rPr lang="ja-JP" altLang="en-US" sz="2400" b="1" dirty="0">
                <a:solidFill>
                  <a:srgbClr val="0000FF"/>
                </a:solidFill>
                <a:effectLst>
                  <a:outerShdw blurRad="38100" dist="38100" dir="2700000" algn="tl">
                    <a:srgbClr val="000000">
                      <a:alpha val="43137"/>
                    </a:srgbClr>
                  </a:outerShdw>
                </a:effectLst>
                <a:latin typeface="+mj-ea"/>
                <a:ea typeface="+mj-ea"/>
              </a:rPr>
              <a:t>⑥「多様なクレーム文言」を活用する、特許「群」としての価値の最大化</a:t>
            </a:r>
          </a:p>
        </p:txBody>
      </p:sp>
      <p:sp>
        <p:nvSpPr>
          <p:cNvPr id="24" name="テキスト ボックス 3">
            <a:extLst>
              <a:ext uri="{FF2B5EF4-FFF2-40B4-BE49-F238E27FC236}">
                <a16:creationId xmlns:a16="http://schemas.microsoft.com/office/drawing/2014/main" id="{E05AE4CC-88C3-453E-807C-73F52F7A9EE4}"/>
              </a:ext>
            </a:extLst>
          </p:cNvPr>
          <p:cNvSpPr txBox="1">
            <a:spLocks noChangeArrowheads="1"/>
          </p:cNvSpPr>
          <p:nvPr/>
        </p:nvSpPr>
        <p:spPr bwMode="auto">
          <a:xfrm>
            <a:off x="-20638" y="483518"/>
            <a:ext cx="9398727" cy="830997"/>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lang="ja-JP" altLang="en-US" sz="2400" b="1" u="sng" dirty="0">
                <a:effectLst>
                  <a:outerShdw blurRad="38100" dist="38100" dir="2700000" algn="tl">
                    <a:srgbClr val="000000">
                      <a:alpha val="43137"/>
                    </a:srgbClr>
                  </a:outerShdw>
                </a:effectLst>
                <a:latin typeface="+mj-ea"/>
                <a:ea typeface="+mj-ea"/>
              </a:rPr>
              <a:t>「物の発明」を多様なクレーム文言で特許化する</a:t>
            </a:r>
            <a:r>
              <a:rPr lang="ja-JP" altLang="en-US" sz="2400" b="1" dirty="0">
                <a:effectLst>
                  <a:outerShdw blurRad="38100" dist="38100" dir="2700000" algn="tl">
                    <a:srgbClr val="000000">
                      <a:alpha val="43137"/>
                    </a:srgbClr>
                  </a:outerShdw>
                </a:effectLst>
                <a:latin typeface="+mj-ea"/>
                <a:ea typeface="+mj-ea"/>
              </a:rPr>
              <a:t>ことにより、</a:t>
            </a:r>
            <a:endParaRPr lang="en-US" altLang="ja-JP" sz="2400" b="1" dirty="0">
              <a:effectLst>
                <a:outerShdw blurRad="38100" dist="38100" dir="2700000" algn="tl">
                  <a:srgbClr val="000000">
                    <a:alpha val="43137"/>
                  </a:srgbClr>
                </a:outerShdw>
              </a:effectLst>
              <a:latin typeface="+mj-ea"/>
              <a:ea typeface="+mj-ea"/>
            </a:endParaRPr>
          </a:p>
          <a:p>
            <a:pPr>
              <a:defRPr/>
            </a:pPr>
            <a:r>
              <a:rPr lang="ja-JP" altLang="en-US" sz="2400" b="1" dirty="0">
                <a:effectLst>
                  <a:outerShdw blurRad="38100" dist="38100" dir="2700000" algn="tl">
                    <a:srgbClr val="000000">
                      <a:alpha val="43137"/>
                    </a:srgbClr>
                  </a:outerShdw>
                </a:effectLst>
                <a:latin typeface="+mj-ea"/>
                <a:ea typeface="+mj-ea"/>
              </a:rPr>
              <a:t>　　　　それらの</a:t>
            </a:r>
            <a:r>
              <a:rPr lang="ja-JP" altLang="en-US" sz="2400" b="1" dirty="0">
                <a:solidFill>
                  <a:srgbClr val="FF0000"/>
                </a:solidFill>
                <a:effectLst>
                  <a:outerShdw blurRad="38100" dist="38100" dir="2700000" algn="tl">
                    <a:srgbClr val="000000">
                      <a:alpha val="43137"/>
                    </a:srgbClr>
                  </a:outerShdw>
                </a:effectLst>
                <a:highlight>
                  <a:srgbClr val="FFFF00"/>
                </a:highlight>
                <a:latin typeface="+mj-ea"/>
                <a:ea typeface="+mj-ea"/>
              </a:rPr>
              <a:t>権利範囲</a:t>
            </a:r>
            <a:r>
              <a:rPr lang="ja-JP" altLang="en-US" b="1" dirty="0">
                <a:solidFill>
                  <a:srgbClr val="FF0000"/>
                </a:solidFill>
                <a:effectLst>
                  <a:outerShdw blurRad="38100" dist="38100" dir="2700000" algn="tl">
                    <a:srgbClr val="000000">
                      <a:alpha val="43137"/>
                    </a:srgbClr>
                  </a:outerShdw>
                </a:effectLst>
                <a:highlight>
                  <a:srgbClr val="FFFF00"/>
                </a:highlight>
                <a:latin typeface="+mj-ea"/>
                <a:ea typeface="+mj-ea"/>
              </a:rPr>
              <a:t>（特許発明の技術的範囲）</a:t>
            </a:r>
            <a:r>
              <a:rPr lang="ja-JP" altLang="en-US" sz="2400" b="1" dirty="0">
                <a:effectLst>
                  <a:outerShdw blurRad="38100" dist="38100" dir="2700000" algn="tl">
                    <a:srgbClr val="000000">
                      <a:alpha val="43137"/>
                    </a:srgbClr>
                  </a:outerShdw>
                </a:effectLst>
                <a:highlight>
                  <a:srgbClr val="FFFF00"/>
                </a:highlight>
                <a:latin typeface="+mj-ea"/>
                <a:ea typeface="+mj-ea"/>
              </a:rPr>
              <a:t>の「総和」を最大化</a:t>
            </a:r>
            <a:r>
              <a:rPr lang="ja-JP" altLang="en-US" sz="2400" b="1" dirty="0">
                <a:effectLst>
                  <a:outerShdw blurRad="38100" dist="38100" dir="2700000" algn="tl">
                    <a:srgbClr val="000000">
                      <a:alpha val="43137"/>
                    </a:srgbClr>
                  </a:outerShdw>
                </a:effectLst>
                <a:latin typeface="+mj-ea"/>
                <a:ea typeface="+mj-ea"/>
              </a:rPr>
              <a:t>できる。</a:t>
            </a:r>
          </a:p>
        </p:txBody>
      </p:sp>
      <p:sp>
        <p:nvSpPr>
          <p:cNvPr id="18" name="正方形/長方形 17">
            <a:extLst>
              <a:ext uri="{FF2B5EF4-FFF2-40B4-BE49-F238E27FC236}">
                <a16:creationId xmlns:a16="http://schemas.microsoft.com/office/drawing/2014/main" id="{31112FA3-153D-4B13-8AE1-067571DC2595}"/>
              </a:ext>
            </a:extLst>
          </p:cNvPr>
          <p:cNvSpPr/>
          <p:nvPr/>
        </p:nvSpPr>
        <p:spPr>
          <a:xfrm>
            <a:off x="2391247" y="4052168"/>
            <a:ext cx="327595" cy="279528"/>
          </a:xfrm>
          <a:prstGeom prst="rect">
            <a:avLst/>
          </a:prstGeom>
          <a:noFill/>
          <a:ln w="25400" cap="flat" cmpd="sng" algn="ctr">
            <a:solidFill>
              <a:srgbClr val="7030A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19" name="テキスト ボックス 23">
            <a:extLst>
              <a:ext uri="{FF2B5EF4-FFF2-40B4-BE49-F238E27FC236}">
                <a16:creationId xmlns:a16="http://schemas.microsoft.com/office/drawing/2014/main" id="{718B6F0F-C779-4E6A-84D0-9FFB9A9EEF99}"/>
              </a:ext>
            </a:extLst>
          </p:cNvPr>
          <p:cNvSpPr txBox="1">
            <a:spLocks noChangeArrowheads="1"/>
          </p:cNvSpPr>
          <p:nvPr/>
        </p:nvSpPr>
        <p:spPr bwMode="auto">
          <a:xfrm>
            <a:off x="35496" y="3839527"/>
            <a:ext cx="24481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②従属項の利活用</a:t>
            </a:r>
            <a:endParaRPr kumimoji="1" lang="en-US" altLang="ja-JP" sz="1600" b="1" dirty="0">
              <a:solidFill>
                <a:srgbClr val="0000FF"/>
              </a:solidFill>
            </a:endParaRPr>
          </a:p>
          <a:p>
            <a:r>
              <a:rPr kumimoji="1" lang="ja-JP" altLang="en-US" sz="1200" b="1" dirty="0">
                <a:solidFill>
                  <a:srgbClr val="0000FF"/>
                </a:solidFill>
              </a:rPr>
              <a:t>（クレームディファレンシエーション）</a:t>
            </a:r>
            <a:endParaRPr kumimoji="1" lang="en-US" altLang="ja-JP" sz="1200" b="1" dirty="0">
              <a:solidFill>
                <a:srgbClr val="0000FF"/>
              </a:solidFill>
            </a:endParaRPr>
          </a:p>
          <a:p>
            <a:r>
              <a:rPr kumimoji="1" lang="ja-JP" altLang="en-US" sz="1600" dirty="0">
                <a:solidFill>
                  <a:srgbClr val="FF0000"/>
                </a:solidFill>
              </a:rPr>
              <a:t>⇒独立項は、従属項の</a:t>
            </a:r>
            <a:endParaRPr kumimoji="1" lang="en-US" altLang="ja-JP" sz="1600" dirty="0">
              <a:solidFill>
                <a:srgbClr val="FF0000"/>
              </a:solidFill>
            </a:endParaRPr>
          </a:p>
          <a:p>
            <a:r>
              <a:rPr kumimoji="1" lang="ja-JP" altLang="en-US" sz="1600" dirty="0">
                <a:solidFill>
                  <a:srgbClr val="FF0000"/>
                </a:solidFill>
              </a:rPr>
              <a:t>限定が無いと解釈される</a:t>
            </a:r>
          </a:p>
        </p:txBody>
      </p:sp>
      <p:sp>
        <p:nvSpPr>
          <p:cNvPr id="26" name="楕円 25">
            <a:extLst>
              <a:ext uri="{FF2B5EF4-FFF2-40B4-BE49-F238E27FC236}">
                <a16:creationId xmlns:a16="http://schemas.microsoft.com/office/drawing/2014/main" id="{91F4B7D0-F318-489A-A17F-2343C51DAC5A}"/>
              </a:ext>
            </a:extLst>
          </p:cNvPr>
          <p:cNvSpPr/>
          <p:nvPr/>
        </p:nvSpPr>
        <p:spPr>
          <a:xfrm>
            <a:off x="6084168" y="3435846"/>
            <a:ext cx="153447" cy="154944"/>
          </a:xfrm>
          <a:prstGeom prst="ellipse">
            <a:avLst/>
          </a:prstGeom>
          <a:solidFill>
            <a:schemeClr val="accent6"/>
          </a:solidFill>
          <a:ln w="190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27" name="テキスト ボックス 23">
            <a:extLst>
              <a:ext uri="{FF2B5EF4-FFF2-40B4-BE49-F238E27FC236}">
                <a16:creationId xmlns:a16="http://schemas.microsoft.com/office/drawing/2014/main" id="{AA22923A-31E1-401D-9195-BEE1DD106D26}"/>
              </a:ext>
            </a:extLst>
          </p:cNvPr>
          <p:cNvSpPr txBox="1">
            <a:spLocks noChangeArrowheads="1"/>
          </p:cNvSpPr>
          <p:nvPr/>
        </p:nvSpPr>
        <p:spPr bwMode="auto">
          <a:xfrm>
            <a:off x="5673328" y="3211314"/>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b="1" dirty="0">
                <a:solidFill>
                  <a:srgbClr val="7030A0"/>
                </a:solidFill>
                <a:effectLst>
                  <a:outerShdw blurRad="38100" dist="38100" dir="2700000" algn="tl">
                    <a:srgbClr val="000000">
                      <a:alpha val="43137"/>
                    </a:srgbClr>
                  </a:outerShdw>
                </a:effectLst>
              </a:rPr>
              <a:t>公知の“構造”</a:t>
            </a:r>
            <a:endParaRPr kumimoji="1" lang="en-US" altLang="ja-JP" sz="1200" b="1" dirty="0">
              <a:solidFill>
                <a:srgbClr val="7030A0"/>
              </a:solidFill>
              <a:effectLst>
                <a:outerShdw blurRad="38100" dist="38100" dir="2700000" algn="tl">
                  <a:srgbClr val="000000">
                    <a:alpha val="43137"/>
                  </a:srgbClr>
                </a:outerShdw>
              </a:effectLst>
            </a:endParaRPr>
          </a:p>
        </p:txBody>
      </p:sp>
      <p:sp>
        <p:nvSpPr>
          <p:cNvPr id="28" name="楕円 27">
            <a:extLst>
              <a:ext uri="{FF2B5EF4-FFF2-40B4-BE49-F238E27FC236}">
                <a16:creationId xmlns:a16="http://schemas.microsoft.com/office/drawing/2014/main" id="{966C4943-1D9D-4E0D-948A-1CAB1D71AA7D}"/>
              </a:ext>
            </a:extLst>
          </p:cNvPr>
          <p:cNvSpPr/>
          <p:nvPr/>
        </p:nvSpPr>
        <p:spPr>
          <a:xfrm>
            <a:off x="4825603" y="3116060"/>
            <a:ext cx="2122661" cy="813971"/>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29" name="楕円 28">
            <a:extLst>
              <a:ext uri="{FF2B5EF4-FFF2-40B4-BE49-F238E27FC236}">
                <a16:creationId xmlns:a16="http://schemas.microsoft.com/office/drawing/2014/main" id="{1FD8D447-4DD6-4F06-98E8-ECCF167F8CC0}"/>
              </a:ext>
            </a:extLst>
          </p:cNvPr>
          <p:cNvSpPr/>
          <p:nvPr/>
        </p:nvSpPr>
        <p:spPr>
          <a:xfrm>
            <a:off x="6012160" y="3363838"/>
            <a:ext cx="314077" cy="301207"/>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30" name="雲 29">
            <a:extLst>
              <a:ext uri="{FF2B5EF4-FFF2-40B4-BE49-F238E27FC236}">
                <a16:creationId xmlns:a16="http://schemas.microsoft.com/office/drawing/2014/main" id="{0F5D1ECC-9CCA-48B3-AF90-0CB5E9FDA705}"/>
              </a:ext>
            </a:extLst>
          </p:cNvPr>
          <p:cNvSpPr/>
          <p:nvPr/>
        </p:nvSpPr>
        <p:spPr>
          <a:xfrm>
            <a:off x="1691680" y="3075807"/>
            <a:ext cx="1116707" cy="631430"/>
          </a:xfrm>
          <a:prstGeom prst="cloud">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a:defRPr/>
            </a:pPr>
            <a:endParaRPr kumimoji="1" lang="ja-JP" altLang="en-US"/>
          </a:p>
        </p:txBody>
      </p:sp>
      <p:sp>
        <p:nvSpPr>
          <p:cNvPr id="31" name="テキスト ボックス 25">
            <a:extLst>
              <a:ext uri="{FF2B5EF4-FFF2-40B4-BE49-F238E27FC236}">
                <a16:creationId xmlns:a16="http://schemas.microsoft.com/office/drawing/2014/main" id="{45A196C8-6B6B-4BF4-B314-DC3D6E8E08AF}"/>
              </a:ext>
            </a:extLst>
          </p:cNvPr>
          <p:cNvSpPr txBox="1">
            <a:spLocks noChangeArrowheads="1"/>
          </p:cNvSpPr>
          <p:nvPr/>
        </p:nvSpPr>
        <p:spPr bwMode="auto">
          <a:xfrm>
            <a:off x="6241154" y="3440394"/>
            <a:ext cx="4299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b="1" dirty="0">
                <a:solidFill>
                  <a:srgbClr val="FF0000"/>
                </a:solidFill>
              </a:rPr>
              <a:t>除く</a:t>
            </a:r>
          </a:p>
        </p:txBody>
      </p:sp>
      <p:sp>
        <p:nvSpPr>
          <p:cNvPr id="32" name="テキスト ボックス 25">
            <a:extLst>
              <a:ext uri="{FF2B5EF4-FFF2-40B4-BE49-F238E27FC236}">
                <a16:creationId xmlns:a16="http://schemas.microsoft.com/office/drawing/2014/main" id="{97894619-1E4E-4A2B-BE2E-E3F4AFE79909}"/>
              </a:ext>
            </a:extLst>
          </p:cNvPr>
          <p:cNvSpPr txBox="1">
            <a:spLocks noChangeArrowheads="1"/>
          </p:cNvSpPr>
          <p:nvPr/>
        </p:nvSpPr>
        <p:spPr bwMode="auto">
          <a:xfrm>
            <a:off x="6667390" y="3067768"/>
            <a:ext cx="25987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⑥除くクレーム</a:t>
            </a:r>
            <a:endParaRPr kumimoji="1" lang="en-US" altLang="ja-JP" sz="1600" b="1" dirty="0">
              <a:solidFill>
                <a:srgbClr val="0000FF"/>
              </a:solidFill>
            </a:endParaRPr>
          </a:p>
          <a:p>
            <a:r>
              <a:rPr kumimoji="1" lang="ja-JP" altLang="en-US" sz="1400" dirty="0">
                <a:solidFill>
                  <a:srgbClr val="FF0000"/>
                </a:solidFill>
              </a:rPr>
              <a:t>～公知技術を除く発明特定事項</a:t>
            </a:r>
          </a:p>
        </p:txBody>
      </p:sp>
      <p:sp>
        <p:nvSpPr>
          <p:cNvPr id="33" name="テキスト ボックス 25">
            <a:extLst>
              <a:ext uri="{FF2B5EF4-FFF2-40B4-BE49-F238E27FC236}">
                <a16:creationId xmlns:a16="http://schemas.microsoft.com/office/drawing/2014/main" id="{648A2376-38D7-439D-8704-A39EDE9231CF}"/>
              </a:ext>
            </a:extLst>
          </p:cNvPr>
          <p:cNvSpPr txBox="1">
            <a:spLocks noChangeArrowheads="1"/>
          </p:cNvSpPr>
          <p:nvPr/>
        </p:nvSpPr>
        <p:spPr bwMode="auto">
          <a:xfrm>
            <a:off x="6622537" y="3696455"/>
            <a:ext cx="25074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0000FF"/>
                </a:solidFill>
              </a:rPr>
              <a:t>⑤用途発明</a:t>
            </a:r>
            <a:endParaRPr kumimoji="1" lang="en-US" altLang="ja-JP" sz="1600" b="1" dirty="0">
              <a:solidFill>
                <a:srgbClr val="0000FF"/>
              </a:solidFill>
            </a:endParaRPr>
          </a:p>
          <a:p>
            <a:r>
              <a:rPr kumimoji="1" lang="ja-JP" altLang="en-US" sz="1600" dirty="0">
                <a:solidFill>
                  <a:srgbClr val="FF0000"/>
                </a:solidFill>
              </a:rPr>
              <a:t>～構造は公知でも、用途に</a:t>
            </a:r>
            <a:endParaRPr kumimoji="1" lang="en-US" altLang="ja-JP" sz="1600" dirty="0">
              <a:solidFill>
                <a:srgbClr val="FF0000"/>
              </a:solidFill>
            </a:endParaRPr>
          </a:p>
          <a:p>
            <a:r>
              <a:rPr kumimoji="1" lang="ja-JP" altLang="en-US" sz="1600" dirty="0">
                <a:solidFill>
                  <a:srgbClr val="FF0000"/>
                </a:solidFill>
              </a:rPr>
              <a:t>進歩性が認められる類型</a:t>
            </a:r>
            <a:endParaRPr kumimoji="1" lang="en-US" altLang="ja-JP" sz="1600" dirty="0">
              <a:solidFill>
                <a:srgbClr val="FF0000"/>
              </a:solidFill>
            </a:endParaRPr>
          </a:p>
        </p:txBody>
      </p:sp>
      <p:sp>
        <p:nvSpPr>
          <p:cNvPr id="34" name="テキスト ボックス 11">
            <a:extLst>
              <a:ext uri="{FF2B5EF4-FFF2-40B4-BE49-F238E27FC236}">
                <a16:creationId xmlns:a16="http://schemas.microsoft.com/office/drawing/2014/main" id="{E764BBCC-6A42-478B-ABC5-6F1F4FD43230}"/>
              </a:ext>
            </a:extLst>
          </p:cNvPr>
          <p:cNvSpPr txBox="1">
            <a:spLocks noChangeArrowheads="1"/>
          </p:cNvSpPr>
          <p:nvPr/>
        </p:nvSpPr>
        <p:spPr bwMode="auto">
          <a:xfrm>
            <a:off x="2281387" y="3769946"/>
            <a:ext cx="10134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solidFill>
                  <a:srgbClr val="7030A0"/>
                </a:solidFill>
                <a:effectLst>
                  <a:outerShdw blurRad="38100" dist="38100" dir="2700000" algn="tl">
                    <a:srgbClr val="000000">
                      <a:alpha val="43137"/>
                    </a:srgbClr>
                  </a:outerShdw>
                </a:effectLst>
              </a:rPr>
              <a:t>（従属項）</a:t>
            </a:r>
            <a:endParaRPr kumimoji="1" lang="ja-JP" altLang="en-US" b="1" dirty="0">
              <a:solidFill>
                <a:srgbClr val="7030A0"/>
              </a:solidFill>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0EFD40-E0B1-4044-BD67-BFFC0CCDBD0A}"/>
              </a:ext>
            </a:extLst>
          </p:cNvPr>
          <p:cNvPicPr>
            <a:picLocks noChangeAspect="1"/>
          </p:cNvPicPr>
          <p:nvPr/>
        </p:nvPicPr>
        <p:blipFill>
          <a:blip r:embed="rId2"/>
          <a:stretch>
            <a:fillRect/>
          </a:stretch>
        </p:blipFill>
        <p:spPr>
          <a:xfrm>
            <a:off x="179512" y="423034"/>
            <a:ext cx="3523200" cy="4720465"/>
          </a:xfrm>
          <a:prstGeom prst="rect">
            <a:avLst/>
          </a:prstGeom>
        </p:spPr>
      </p:pic>
      <p:pic>
        <p:nvPicPr>
          <p:cNvPr id="5" name="図 4">
            <a:extLst>
              <a:ext uri="{FF2B5EF4-FFF2-40B4-BE49-F238E27FC236}">
                <a16:creationId xmlns:a16="http://schemas.microsoft.com/office/drawing/2014/main" id="{9E69EA5D-E69E-4B74-A4FA-AA235F32D9A9}"/>
              </a:ext>
            </a:extLst>
          </p:cNvPr>
          <p:cNvPicPr>
            <a:picLocks noChangeAspect="1"/>
          </p:cNvPicPr>
          <p:nvPr/>
        </p:nvPicPr>
        <p:blipFill>
          <a:blip r:embed="rId3"/>
          <a:stretch>
            <a:fillRect/>
          </a:stretch>
        </p:blipFill>
        <p:spPr>
          <a:xfrm>
            <a:off x="3851920" y="414678"/>
            <a:ext cx="3523200" cy="4714142"/>
          </a:xfrm>
          <a:prstGeom prst="rect">
            <a:avLst/>
          </a:prstGeom>
        </p:spPr>
      </p:pic>
      <p:sp>
        <p:nvSpPr>
          <p:cNvPr id="6" name="テキスト ボックス 5">
            <a:extLst>
              <a:ext uri="{FF2B5EF4-FFF2-40B4-BE49-F238E27FC236}">
                <a16:creationId xmlns:a16="http://schemas.microsoft.com/office/drawing/2014/main" id="{30DC25CD-9467-48AD-9309-D15C9858CD7F}"/>
              </a:ext>
            </a:extLst>
          </p:cNvPr>
          <p:cNvSpPr txBox="1"/>
          <p:nvPr/>
        </p:nvSpPr>
        <p:spPr>
          <a:xfrm>
            <a:off x="-21654" y="-33238"/>
            <a:ext cx="9251950" cy="477054"/>
          </a:xfrm>
          <a:prstGeom prst="rect">
            <a:avLst/>
          </a:prstGeom>
          <a:noFill/>
        </p:spPr>
        <p:txBody>
          <a:bodyPr>
            <a:spAutoFit/>
          </a:bodyPr>
          <a:lstStyle/>
          <a:p>
            <a:pPr>
              <a:defRPr/>
            </a:pPr>
            <a:r>
              <a:rPr lang="ja-JP" altLang="en-US" sz="2500" b="1" dirty="0">
                <a:solidFill>
                  <a:srgbClr val="0000FF"/>
                </a:solidFill>
                <a:effectLst>
                  <a:outerShdw blurRad="38100" dist="38100" dir="2700000" algn="tl">
                    <a:srgbClr val="000000">
                      <a:alpha val="43137"/>
                    </a:srgbClr>
                  </a:outerShdw>
                </a:effectLst>
                <a:latin typeface="+mj-ea"/>
                <a:ea typeface="+mj-ea"/>
              </a:rPr>
              <a:t>⑦変更出願～</a:t>
            </a:r>
            <a:r>
              <a:rPr lang="ja-JP" altLang="en-US" sz="2500" b="1" dirty="0">
                <a:solidFill>
                  <a:srgbClr val="0000FF"/>
                </a:solidFill>
                <a:effectLst>
                  <a:outerShdw blurRad="38100" dist="38100" dir="2700000" algn="tl">
                    <a:srgbClr val="000000">
                      <a:alpha val="43137"/>
                    </a:srgbClr>
                  </a:outerShdw>
                </a:effectLst>
                <a:highlight>
                  <a:srgbClr val="FFFF00"/>
                </a:highlight>
                <a:latin typeface="+mj-ea"/>
                <a:ea typeface="+mj-ea"/>
              </a:rPr>
              <a:t>「機能」が「構造」と結びついていると、意匠権が強い</a:t>
            </a:r>
            <a:r>
              <a:rPr lang="en-US" altLang="ja-JP" sz="2500" b="1" dirty="0">
                <a:solidFill>
                  <a:srgbClr val="0000FF"/>
                </a:solidFill>
                <a:effectLst>
                  <a:outerShdw blurRad="38100" dist="38100" dir="2700000" algn="tl">
                    <a:srgbClr val="000000">
                      <a:alpha val="43137"/>
                    </a:srgbClr>
                  </a:outerShdw>
                </a:effectLst>
                <a:highlight>
                  <a:srgbClr val="FFFF00"/>
                </a:highlight>
                <a:latin typeface="+mj-ea"/>
                <a:ea typeface="+mj-ea"/>
              </a:rPr>
              <a:t>!!</a:t>
            </a:r>
            <a:endParaRPr lang="ja-JP" altLang="en-US" sz="2500" b="1" dirty="0">
              <a:solidFill>
                <a:srgbClr val="0000FF"/>
              </a:solidFill>
              <a:effectLst>
                <a:outerShdw blurRad="38100" dist="38100" dir="2700000" algn="tl">
                  <a:srgbClr val="000000">
                    <a:alpha val="43137"/>
                  </a:srgbClr>
                </a:outerShdw>
              </a:effectLst>
              <a:highlight>
                <a:srgbClr val="FFFF00"/>
              </a:highlight>
              <a:latin typeface="+mj-ea"/>
              <a:ea typeface="+mj-ea"/>
            </a:endParaRPr>
          </a:p>
        </p:txBody>
      </p:sp>
      <p:pic>
        <p:nvPicPr>
          <p:cNvPr id="8" name="図 7">
            <a:hlinkClick r:id="rId4"/>
            <a:extLst>
              <a:ext uri="{FF2B5EF4-FFF2-40B4-BE49-F238E27FC236}">
                <a16:creationId xmlns:a16="http://schemas.microsoft.com/office/drawing/2014/main" id="{9307C250-FE3B-4E15-A718-4A9686541681}"/>
              </a:ext>
            </a:extLst>
          </p:cNvPr>
          <p:cNvPicPr>
            <a:picLocks noChangeAspect="1"/>
          </p:cNvPicPr>
          <p:nvPr/>
        </p:nvPicPr>
        <p:blipFill>
          <a:blip r:embed="rId5"/>
          <a:stretch>
            <a:fillRect/>
          </a:stretch>
        </p:blipFill>
        <p:spPr>
          <a:xfrm>
            <a:off x="7417684" y="627534"/>
            <a:ext cx="1726316" cy="982082"/>
          </a:xfrm>
          <a:prstGeom prst="rect">
            <a:avLst/>
          </a:prstGeom>
        </p:spPr>
      </p:pic>
      <p:pic>
        <p:nvPicPr>
          <p:cNvPr id="10" name="図 9">
            <a:hlinkClick r:id="rId6"/>
            <a:extLst>
              <a:ext uri="{FF2B5EF4-FFF2-40B4-BE49-F238E27FC236}">
                <a16:creationId xmlns:a16="http://schemas.microsoft.com/office/drawing/2014/main" id="{8605CC6D-188D-4FF4-A65C-225A065DF891}"/>
              </a:ext>
            </a:extLst>
          </p:cNvPr>
          <p:cNvPicPr>
            <a:picLocks noChangeAspect="1"/>
          </p:cNvPicPr>
          <p:nvPr/>
        </p:nvPicPr>
        <p:blipFill>
          <a:blip r:embed="rId7"/>
          <a:stretch>
            <a:fillRect/>
          </a:stretch>
        </p:blipFill>
        <p:spPr>
          <a:xfrm>
            <a:off x="7417684" y="1753388"/>
            <a:ext cx="1719623" cy="962378"/>
          </a:xfrm>
          <a:prstGeom prst="rect">
            <a:avLst/>
          </a:prstGeom>
        </p:spPr>
      </p:pic>
      <p:pic>
        <p:nvPicPr>
          <p:cNvPr id="11" name="Picture 2" descr="C:\Users\h_takaishi\Desktop\Ａ　一寸した作業結果\意匠勉強会資料\画像\555.JPG">
            <a:hlinkClick r:id="rId8"/>
            <a:extLst>
              <a:ext uri="{FF2B5EF4-FFF2-40B4-BE49-F238E27FC236}">
                <a16:creationId xmlns:a16="http://schemas.microsoft.com/office/drawing/2014/main" id="{A6A36AE2-75EC-4B8A-910C-4731A1480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4328" y="2859782"/>
            <a:ext cx="153035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C44B98F6-700E-4774-A712-9BC3DA16536D}"/>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21D6FA65-6694-4930-B86A-0EBEF1E48943}"/>
              </a:ext>
            </a:extLst>
          </p:cNvPr>
          <p:cNvSpPr txBox="1"/>
          <p:nvPr/>
        </p:nvSpPr>
        <p:spPr>
          <a:xfrm>
            <a:off x="-21187" y="0"/>
            <a:ext cx="9514328" cy="5232202"/>
          </a:xfrm>
          <a:prstGeom prst="rect">
            <a:avLst/>
          </a:prstGeom>
          <a:noFill/>
        </p:spPr>
        <p:txBody>
          <a:bodyPr>
            <a:spAutoFit/>
          </a:bodyPr>
          <a:lstStyle/>
          <a:p>
            <a:pPr>
              <a:defRPr/>
            </a:pPr>
            <a:r>
              <a:rPr lang="ja-JP" altLang="en-US" sz="3600" b="1" u="sng" dirty="0">
                <a:solidFill>
                  <a:srgbClr val="7030A0"/>
                </a:solidFill>
                <a:effectLst>
                  <a:outerShdw blurRad="38100" dist="38100" dir="2700000" algn="tl">
                    <a:srgbClr val="000000">
                      <a:alpha val="43137"/>
                    </a:srgbClr>
                  </a:outerShdw>
                </a:effectLst>
                <a:highlight>
                  <a:srgbClr val="C0C0C0"/>
                </a:highlight>
              </a:rPr>
              <a:t>クレーム文言の工夫＜１２選＞</a:t>
            </a:r>
            <a:endParaRPr lang="en-US" altLang="ja-JP" sz="3600" b="1" u="sng" dirty="0">
              <a:solidFill>
                <a:srgbClr val="7030A0"/>
              </a:solidFill>
              <a:effectLst>
                <a:outerShdw blurRad="38100" dist="38100" dir="2700000" algn="tl">
                  <a:srgbClr val="000000">
                    <a:alpha val="43137"/>
                  </a:srgbClr>
                </a:outerShdw>
              </a:effectLst>
              <a:highlight>
                <a:srgbClr val="C0C0C0"/>
              </a:highlight>
            </a:endParaRPr>
          </a:p>
          <a:p>
            <a:pPr>
              <a:defRPr/>
            </a:pPr>
            <a:endParaRPr lang="ja-JP" altLang="en-US" sz="1600" b="1" u="sng" dirty="0">
              <a:solidFill>
                <a:srgbClr val="7030A0"/>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rPr>
              <a:t>①拒絶理由と、クレーム文言の補正</a:t>
            </a:r>
            <a:r>
              <a:rPr lang="ja-JP" altLang="en-US" sz="2800" b="1" dirty="0">
                <a:solidFill>
                  <a:srgbClr val="FF0000"/>
                </a:solidFill>
                <a:effectLst>
                  <a:outerShdw blurRad="38100" dist="38100" dir="2700000" algn="tl">
                    <a:srgbClr val="000000">
                      <a:alpha val="43137"/>
                    </a:srgbClr>
                  </a:outerShdw>
                </a:effectLst>
              </a:rPr>
              <a:t>～中間処理の工夫</a:t>
            </a:r>
            <a:r>
              <a:rPr lang="en-US" altLang="ja-JP" sz="2800" b="1" dirty="0">
                <a:solidFill>
                  <a:srgbClr val="FF0000"/>
                </a:solidFill>
                <a:effectLst>
                  <a:outerShdw blurRad="38100" dist="38100" dir="2700000" algn="tl">
                    <a:srgbClr val="000000">
                      <a:alpha val="43137"/>
                    </a:srgbClr>
                  </a:outerShdw>
                </a:effectLst>
              </a:rPr>
              <a:t>!!</a:t>
            </a:r>
          </a:p>
          <a:p>
            <a:pPr>
              <a:defRPr/>
            </a:pPr>
            <a:r>
              <a:rPr lang="ja-JP" altLang="en-US" sz="2800" b="1" dirty="0">
                <a:solidFill>
                  <a:srgbClr val="0000FF"/>
                </a:solidFill>
                <a:effectLst>
                  <a:outerShdw blurRad="38100" dist="38100" dir="2700000" algn="tl">
                    <a:srgbClr val="000000">
                      <a:alpha val="43137"/>
                    </a:srgbClr>
                  </a:outerShdw>
                </a:effectLst>
              </a:rPr>
              <a:t>②従属項の利活用</a:t>
            </a:r>
            <a:r>
              <a:rPr lang="ja-JP" altLang="en-US" sz="2800" b="1" dirty="0">
                <a:solidFill>
                  <a:srgbClr val="FF0000"/>
                </a:solidFill>
                <a:effectLst>
                  <a:outerShdw blurRad="38100" dist="38100" dir="2700000" algn="tl">
                    <a:srgbClr val="000000">
                      <a:alpha val="43137"/>
                    </a:srgbClr>
                  </a:outerShdw>
                </a:effectLst>
              </a:rPr>
              <a:t>～クレームディファレンシエーション</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u="sng" dirty="0">
                <a:solidFill>
                  <a:srgbClr val="FF0066"/>
                </a:solidFill>
                <a:effectLst>
                  <a:outerShdw blurRad="38100" dist="38100" dir="2700000" algn="tl">
                    <a:srgbClr val="000000">
                      <a:alpha val="43137"/>
                    </a:srgbClr>
                  </a:outerShdw>
                </a:effectLst>
                <a:highlight>
                  <a:srgbClr val="FFFF00"/>
                </a:highlight>
              </a:rPr>
              <a:t>③</a:t>
            </a:r>
            <a:r>
              <a:rPr lang="ja-JP" altLang="en-US" sz="2800" b="1" u="sng" dirty="0">
                <a:solidFill>
                  <a:srgbClr val="FF0066"/>
                </a:solidFill>
                <a:effectLst>
                  <a:outerShdw blurRad="38100" dist="38100" dir="2700000" algn="tl">
                    <a:srgbClr val="000000">
                      <a:alpha val="43137"/>
                    </a:srgbClr>
                  </a:outerShdw>
                </a:effectLst>
              </a:rPr>
              <a:t>機能的クレーム～</a:t>
            </a:r>
            <a:r>
              <a:rPr lang="ja-JP" altLang="en-US" sz="2800" b="1" u="sng" dirty="0">
                <a:solidFill>
                  <a:srgbClr val="FF0066"/>
                </a:solidFill>
                <a:effectLst>
                  <a:outerShdw blurRad="38100" dist="38100" dir="2700000" algn="tl">
                    <a:srgbClr val="000000">
                      <a:alpha val="43137"/>
                    </a:srgbClr>
                  </a:outerShdw>
                </a:effectLst>
                <a:highlight>
                  <a:srgbClr val="FFFF00"/>
                </a:highlight>
              </a:rPr>
              <a:t>全件、独立クレームとして検討に値する</a:t>
            </a:r>
            <a:r>
              <a:rPr lang="en-US" altLang="ja-JP" sz="2800" b="1" u="sng" dirty="0">
                <a:solidFill>
                  <a:srgbClr val="FF0066"/>
                </a:solidFill>
                <a:effectLst>
                  <a:outerShdw blurRad="38100" dist="38100" dir="2700000" algn="tl">
                    <a:srgbClr val="000000">
                      <a:alpha val="43137"/>
                    </a:srgbClr>
                  </a:outerShdw>
                </a:effectLst>
                <a:highlight>
                  <a:srgbClr val="FFFF00"/>
                </a:highlight>
              </a:rPr>
              <a:t>!!</a:t>
            </a:r>
          </a:p>
          <a:p>
            <a:pPr>
              <a:defRPr/>
            </a:pPr>
            <a:r>
              <a:rPr lang="ja-JP" altLang="en-US" sz="2800" b="1" dirty="0">
                <a:solidFill>
                  <a:srgbClr val="0000FF"/>
                </a:solidFill>
                <a:effectLst>
                  <a:outerShdw blurRad="38100" dist="38100" dir="2700000" algn="tl">
                    <a:srgbClr val="000000">
                      <a:alpha val="43137"/>
                    </a:srgbClr>
                  </a:outerShdw>
                </a:effectLst>
                <a:highlight>
                  <a:srgbClr val="00FF00"/>
                </a:highlight>
              </a:rPr>
              <a:t>④</a:t>
            </a:r>
            <a:r>
              <a:rPr lang="ja-JP" altLang="en-US" sz="2800" b="1" dirty="0">
                <a:solidFill>
                  <a:srgbClr val="0000FF"/>
                </a:solidFill>
                <a:effectLst>
                  <a:outerShdw blurRad="38100" dist="38100" dir="2700000" algn="tl">
                    <a:srgbClr val="000000">
                      <a:alpha val="43137"/>
                    </a:srgbClr>
                  </a:outerShdw>
                </a:effectLst>
              </a:rPr>
              <a:t>サブコンビネーションクレーム</a:t>
            </a:r>
            <a:r>
              <a:rPr lang="ja-JP" altLang="en-US" sz="2800" b="1" dirty="0">
                <a:solidFill>
                  <a:srgbClr val="FF0000"/>
                </a:solidFill>
                <a:effectLst>
                  <a:outerShdw blurRad="38100" dist="38100" dir="2700000" algn="tl">
                    <a:srgbClr val="000000">
                      <a:alpha val="43137"/>
                    </a:srgbClr>
                  </a:outerShdw>
                </a:effectLst>
              </a:rPr>
              <a:t>～使途相違の敗訴無し</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highlight>
                  <a:srgbClr val="00FF00"/>
                </a:highlight>
              </a:rPr>
              <a:t>⑤</a:t>
            </a:r>
            <a:r>
              <a:rPr lang="ja-JP" altLang="en-US" sz="2800" b="1" dirty="0">
                <a:solidFill>
                  <a:srgbClr val="0000FF"/>
                </a:solidFill>
                <a:effectLst>
                  <a:outerShdw blurRad="38100" dist="38100" dir="2700000" algn="tl">
                    <a:srgbClr val="000000">
                      <a:alpha val="43137"/>
                    </a:srgbClr>
                  </a:outerShdw>
                </a:effectLst>
              </a:rPr>
              <a:t>「用途」「使用態様」の特定</a:t>
            </a:r>
            <a:r>
              <a:rPr lang="ja-JP" altLang="en-US" sz="2800" b="1" dirty="0">
                <a:solidFill>
                  <a:srgbClr val="FF0000"/>
                </a:solidFill>
                <a:effectLst>
                  <a:outerShdw blurRad="38100" dist="38100" dir="2700000" algn="tl">
                    <a:srgbClr val="000000">
                      <a:alpha val="43137"/>
                    </a:srgbClr>
                  </a:outerShdw>
                </a:effectLst>
              </a:rPr>
              <a:t>～用途相違の敗訴は</a:t>
            </a:r>
            <a:r>
              <a:rPr lang="en-US" altLang="ja-JP" sz="2800" b="1" dirty="0">
                <a:solidFill>
                  <a:srgbClr val="FF0000"/>
                </a:solidFill>
                <a:effectLst>
                  <a:outerShdw blurRad="38100" dist="38100" dir="2700000" algn="tl">
                    <a:srgbClr val="000000">
                      <a:alpha val="43137"/>
                    </a:srgbClr>
                  </a:outerShdw>
                </a:effectLst>
              </a:rPr>
              <a:t>1</a:t>
            </a:r>
            <a:r>
              <a:rPr lang="ja-JP" altLang="en-US" sz="2800" b="1" dirty="0">
                <a:solidFill>
                  <a:srgbClr val="FF0000"/>
                </a:solidFill>
                <a:effectLst>
                  <a:outerShdw blurRad="38100" dist="38100" dir="2700000" algn="tl">
                    <a:srgbClr val="000000">
                      <a:alpha val="43137"/>
                    </a:srgbClr>
                  </a:outerShdw>
                </a:effectLst>
              </a:rPr>
              <a:t>件のみ</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rPr>
              <a:t>⑥除くクレーム</a:t>
            </a:r>
            <a:r>
              <a:rPr lang="ja-JP" altLang="en-US" sz="2800" b="1" dirty="0">
                <a:solidFill>
                  <a:srgbClr val="FF0000"/>
                </a:solidFill>
                <a:effectLst>
                  <a:outerShdw blurRad="38100" dist="38100" dir="2700000" algn="tl">
                    <a:srgbClr val="000000">
                      <a:alpha val="43137"/>
                    </a:srgbClr>
                  </a:outerShdw>
                </a:effectLst>
              </a:rPr>
              <a:t>～主引例の必須要素を除くことで、進歩性〇</a:t>
            </a:r>
            <a:r>
              <a:rPr lang="en-US" altLang="ja-JP" sz="2800" b="1" dirty="0">
                <a:solidFill>
                  <a:srgbClr val="FF0000"/>
                </a:solidFill>
                <a:effectLst>
                  <a:outerShdw blurRad="38100" dist="38100" dir="2700000" algn="tl">
                    <a:srgbClr val="000000">
                      <a:alpha val="43137"/>
                    </a:srgbClr>
                  </a:outerShdw>
                </a:effectLst>
              </a:rPr>
              <a:t>!!</a:t>
            </a:r>
            <a:endParaRPr lang="en-US" altLang="ja-JP" sz="3600" b="1" dirty="0">
              <a:solidFill>
                <a:srgbClr val="0000FF"/>
              </a:solidFill>
              <a:effectLst>
                <a:outerShdw blurRad="38100" dist="38100" dir="2700000" algn="tl">
                  <a:srgbClr val="000000">
                    <a:alpha val="43137"/>
                  </a:srgbClr>
                </a:outerShdw>
              </a:effectLst>
            </a:endParaRPr>
          </a:p>
          <a:p>
            <a:pPr>
              <a:defRPr/>
            </a:pPr>
            <a:r>
              <a:rPr lang="ja-JP" altLang="en-US" sz="2800" b="1" u="sng" dirty="0">
                <a:solidFill>
                  <a:srgbClr val="FF0066"/>
                </a:solidFill>
                <a:effectLst>
                  <a:outerShdw blurRad="38100" dist="38100" dir="2700000" algn="tl">
                    <a:srgbClr val="000000">
                      <a:alpha val="43137"/>
                    </a:srgbClr>
                  </a:outerShdw>
                </a:effectLst>
              </a:rPr>
              <a:t>⑦数値限定・パラメータ発明～</a:t>
            </a:r>
            <a:r>
              <a:rPr lang="ja-JP" altLang="en-US" sz="2800" b="1" u="sng" dirty="0">
                <a:solidFill>
                  <a:srgbClr val="FF0066"/>
                </a:solidFill>
                <a:effectLst>
                  <a:outerShdw blurRad="38100" dist="38100" dir="2700000" algn="tl">
                    <a:srgbClr val="000000">
                      <a:alpha val="43137"/>
                    </a:srgbClr>
                  </a:outerShdw>
                </a:effectLst>
                <a:highlight>
                  <a:srgbClr val="00FFFF"/>
                </a:highlight>
              </a:rPr>
              <a:t>新たな「課題」とのセット</a:t>
            </a:r>
            <a:r>
              <a:rPr lang="en-US" altLang="ja-JP" sz="2800" b="1" u="sng" dirty="0">
                <a:solidFill>
                  <a:srgbClr val="FF0066"/>
                </a:solidFill>
                <a:effectLst>
                  <a:outerShdw blurRad="38100" dist="38100" dir="2700000" algn="tl">
                    <a:srgbClr val="000000">
                      <a:alpha val="43137"/>
                    </a:srgbClr>
                  </a:outerShdw>
                </a:effectLst>
                <a:highlight>
                  <a:srgbClr val="00FFFF"/>
                </a:highlight>
              </a:rPr>
              <a:t>!!</a:t>
            </a:r>
            <a:endParaRPr lang="en-US" altLang="ja-JP" sz="3200" b="1" u="sng" dirty="0">
              <a:solidFill>
                <a:srgbClr val="FF0066"/>
              </a:solidFill>
              <a:effectLst>
                <a:outerShdw blurRad="38100" dist="38100" dir="2700000" algn="tl">
                  <a:srgbClr val="000000">
                    <a:alpha val="43137"/>
                  </a:srgbClr>
                </a:outerShdw>
              </a:effectLst>
              <a:highlight>
                <a:srgbClr val="00FFFF"/>
              </a:highlight>
            </a:endParaRPr>
          </a:p>
          <a:p>
            <a:pPr>
              <a:defRPr/>
            </a:pPr>
            <a:r>
              <a:rPr lang="ja-JP" altLang="en-US" sz="2800" b="1" u="sng" spc="-160" dirty="0">
                <a:solidFill>
                  <a:srgbClr val="FF0066"/>
                </a:solidFill>
                <a:effectLst>
                  <a:outerShdw blurRad="38100" dist="38100" dir="2700000" algn="tl">
                    <a:srgbClr val="000000">
                      <a:alpha val="43137"/>
                    </a:srgbClr>
                  </a:outerShdw>
                </a:effectLst>
                <a:highlight>
                  <a:srgbClr val="FFFF00"/>
                </a:highlight>
              </a:rPr>
              <a:t>⑧</a:t>
            </a:r>
            <a:r>
              <a:rPr lang="ja-JP" altLang="en-US" sz="2800" b="1" u="sng" spc="-160" dirty="0">
                <a:solidFill>
                  <a:srgbClr val="FF0066"/>
                </a:solidFill>
                <a:effectLst>
                  <a:outerShdw blurRad="38100" dist="38100" dir="2700000" algn="tl">
                    <a:srgbClr val="000000">
                      <a:alpha val="43137"/>
                    </a:srgbClr>
                  </a:outerShdw>
                </a:effectLst>
              </a:rPr>
              <a:t>効果のクレームアップ～</a:t>
            </a:r>
            <a:r>
              <a:rPr lang="ja-JP" altLang="en-US" sz="2800" b="1" u="sng" spc="-70" dirty="0">
                <a:solidFill>
                  <a:srgbClr val="FF0066"/>
                </a:solidFill>
                <a:effectLst>
                  <a:outerShdw blurRad="38100" dist="38100" dir="2700000" algn="tl">
                    <a:srgbClr val="000000">
                      <a:alpha val="43137"/>
                    </a:srgbClr>
                  </a:outerShdw>
                </a:effectLst>
                <a:highlight>
                  <a:srgbClr val="FFFF00"/>
                </a:highlight>
              </a:rPr>
              <a:t>構成容易を免れない場合の最終奥義</a:t>
            </a:r>
            <a:endParaRPr lang="en-US" altLang="ja-JP" sz="3600" b="1" u="sng" spc="-70" dirty="0">
              <a:solidFill>
                <a:srgbClr val="FF0066"/>
              </a:solidFill>
              <a:effectLst>
                <a:outerShdw blurRad="38100" dist="38100" dir="2700000" algn="tl">
                  <a:srgbClr val="000000">
                    <a:alpha val="43137"/>
                  </a:srgbClr>
                </a:outerShdw>
              </a:effectLst>
              <a:highlight>
                <a:srgbClr val="FFFF00"/>
              </a:highlight>
            </a:endParaRPr>
          </a:p>
          <a:p>
            <a:pPr>
              <a:defRPr/>
            </a:pPr>
            <a:r>
              <a:rPr lang="ja-JP" altLang="en-US" sz="2800" b="1" spc="-20" dirty="0">
                <a:solidFill>
                  <a:srgbClr val="0000FF"/>
                </a:solidFill>
                <a:effectLst>
                  <a:outerShdw blurRad="38100" dist="38100" dir="2700000" algn="tl">
                    <a:srgbClr val="000000">
                      <a:alpha val="43137"/>
                    </a:srgbClr>
                  </a:outerShdw>
                </a:effectLst>
              </a:rPr>
              <a:t>⑨製造方法の発明、⑩別出願の活用、⑪程度を表わす文言、</a:t>
            </a:r>
            <a:r>
              <a:rPr lang="ja-JP" altLang="en-US" sz="2800" b="1" dirty="0">
                <a:solidFill>
                  <a:srgbClr val="0000FF"/>
                </a:solidFill>
                <a:effectLst>
                  <a:outerShdw blurRad="38100" dist="38100" dir="2700000" algn="tl">
                    <a:srgbClr val="000000">
                      <a:alpha val="43137"/>
                    </a:srgbClr>
                  </a:outerShdw>
                </a:effectLst>
              </a:rPr>
              <a:t>⑫間接侵害、複数主体侵害の想定</a:t>
            </a:r>
            <a:r>
              <a:rPr lang="ja-JP" altLang="en-US" sz="2000" b="1" dirty="0">
                <a:solidFill>
                  <a:srgbClr val="0000FF"/>
                </a:solidFill>
                <a:effectLst>
                  <a:outerShdw blurRad="38100" dist="38100" dir="2700000" algn="tl">
                    <a:srgbClr val="000000">
                      <a:alpha val="43137"/>
                    </a:srgbClr>
                  </a:outerShdw>
                </a:effectLst>
                <a:highlight>
                  <a:srgbClr val="FFFF00"/>
                </a:highlight>
              </a:rPr>
              <a:t>（システムクレームの見直し）</a:t>
            </a:r>
            <a:endParaRPr lang="en-US" altLang="ja-JP" sz="2000" b="1" dirty="0">
              <a:solidFill>
                <a:srgbClr val="0000FF"/>
              </a:solidFill>
              <a:effectLst>
                <a:outerShdw blurRad="38100" dist="38100" dir="2700000" algn="tl">
                  <a:srgbClr val="000000">
                    <a:alpha val="43137"/>
                  </a:srgbClr>
                </a:outerShdw>
              </a:effectLst>
              <a:highlight>
                <a:srgbClr val="FFFF00"/>
              </a:highlight>
            </a:endParaRPr>
          </a:p>
        </p:txBody>
      </p:sp>
      <p:pic>
        <p:nvPicPr>
          <p:cNvPr id="4" name="図 3">
            <a:hlinkClick r:id="rId2"/>
            <a:extLst>
              <a:ext uri="{FF2B5EF4-FFF2-40B4-BE49-F238E27FC236}">
                <a16:creationId xmlns:a16="http://schemas.microsoft.com/office/drawing/2014/main" id="{229A2CAC-05E2-41BB-8484-BBFE8221A016}"/>
              </a:ext>
            </a:extLst>
          </p:cNvPr>
          <p:cNvPicPr>
            <a:picLocks noChangeAspect="1"/>
          </p:cNvPicPr>
          <p:nvPr/>
        </p:nvPicPr>
        <p:blipFill>
          <a:blip r:embed="rId3"/>
          <a:stretch>
            <a:fillRect/>
          </a:stretch>
        </p:blipFill>
        <p:spPr>
          <a:xfrm>
            <a:off x="7617117" y="8092"/>
            <a:ext cx="1516744" cy="863174"/>
          </a:xfrm>
          <a:prstGeom prst="rect">
            <a:avLst/>
          </a:prstGeom>
        </p:spPr>
      </p:pic>
      <p:pic>
        <p:nvPicPr>
          <p:cNvPr id="5" name="図 4">
            <a:hlinkClick r:id="rId4"/>
            <a:extLst>
              <a:ext uri="{FF2B5EF4-FFF2-40B4-BE49-F238E27FC236}">
                <a16:creationId xmlns:a16="http://schemas.microsoft.com/office/drawing/2014/main" id="{C428C9B7-6DF7-4960-9CB8-380B9A4A9AAB}"/>
              </a:ext>
            </a:extLst>
          </p:cNvPr>
          <p:cNvPicPr>
            <a:picLocks noChangeAspect="1"/>
          </p:cNvPicPr>
          <p:nvPr/>
        </p:nvPicPr>
        <p:blipFill>
          <a:blip r:embed="rId5"/>
          <a:stretch>
            <a:fillRect/>
          </a:stretch>
        </p:blipFill>
        <p:spPr>
          <a:xfrm>
            <a:off x="6063387" y="-1"/>
            <a:ext cx="1538873" cy="863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F5CA66FA-F618-4711-A7DA-0D151105C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781425"/>
            <a:ext cx="1050925" cy="133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4">
            <a:hlinkClick r:id="rId3"/>
            <a:extLst>
              <a:ext uri="{FF2B5EF4-FFF2-40B4-BE49-F238E27FC236}">
                <a16:creationId xmlns:a16="http://schemas.microsoft.com/office/drawing/2014/main" id="{D9BAE304-C212-4265-A756-7C6A149BE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34938"/>
            <a:ext cx="3203575" cy="286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Rectangle 2">
            <a:extLst>
              <a:ext uri="{FF2B5EF4-FFF2-40B4-BE49-F238E27FC236}">
                <a16:creationId xmlns:a16="http://schemas.microsoft.com/office/drawing/2014/main" id="{ED00B397-4C1F-45A0-99D2-9EE4939CEBF0}"/>
              </a:ext>
            </a:extLst>
          </p:cNvPr>
          <p:cNvSpPr>
            <a:spLocks noChangeArrowheads="1"/>
          </p:cNvSpPr>
          <p:nvPr/>
        </p:nvSpPr>
        <p:spPr bwMode="auto">
          <a:xfrm>
            <a:off x="3276600" y="2932113"/>
            <a:ext cx="5980113"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buClr>
                <a:schemeClr val="bg2"/>
              </a:buClr>
              <a:buSzPct val="75000"/>
              <a:buFont typeface="Wingdings" panose="05000000000000000000" pitchFamily="2" charset="2"/>
              <a:buNone/>
            </a:pPr>
            <a:r>
              <a:rPr kumimoji="1" lang="en-US" altLang="ja-JP" sz="4800" b="1" dirty="0">
                <a:solidFill>
                  <a:srgbClr val="0000FF"/>
                </a:solidFill>
              </a:rPr>
              <a:t>【</a:t>
            </a:r>
            <a:r>
              <a:rPr kumimoji="1" lang="ja-JP" altLang="en-US" sz="4800" b="1" dirty="0">
                <a:solidFill>
                  <a:srgbClr val="0000FF"/>
                </a:solidFill>
              </a:rPr>
              <a:t>特許</a:t>
            </a:r>
            <a:r>
              <a:rPr kumimoji="1" lang="en-US" altLang="ja-JP" sz="4800" b="1" dirty="0">
                <a:solidFill>
                  <a:srgbClr val="0000FF"/>
                </a:solidFill>
              </a:rPr>
              <a:t>】</a:t>
            </a:r>
            <a:r>
              <a:rPr kumimoji="1" lang="en-US" altLang="ja-JP" sz="3600" b="1" dirty="0">
                <a:solidFill>
                  <a:srgbClr val="0000FF"/>
                </a:solidFill>
              </a:rPr>
              <a:t>【</a:t>
            </a:r>
            <a:r>
              <a:rPr kumimoji="1" lang="ja-JP" altLang="en-US" sz="3600" b="1" dirty="0">
                <a:solidFill>
                  <a:srgbClr val="0000FF"/>
                </a:solidFill>
              </a:rPr>
              <a:t>意匠</a:t>
            </a:r>
            <a:r>
              <a:rPr kumimoji="1" lang="en-US" altLang="ja-JP" sz="3600" b="1" dirty="0">
                <a:solidFill>
                  <a:srgbClr val="0000FF"/>
                </a:solidFill>
              </a:rPr>
              <a:t>】</a:t>
            </a:r>
            <a:r>
              <a:rPr kumimoji="1" lang="en-US" altLang="ja-JP" sz="3600" b="1" dirty="0"/>
              <a:t>【</a:t>
            </a:r>
            <a:r>
              <a:rPr kumimoji="1" lang="ja-JP" altLang="en-US" sz="3600" b="1" dirty="0"/>
              <a:t>知財全般</a:t>
            </a:r>
            <a:r>
              <a:rPr kumimoji="1" lang="en-US" altLang="ja-JP" sz="3600" b="1" dirty="0"/>
              <a:t>】</a:t>
            </a:r>
            <a:r>
              <a:rPr kumimoji="1" lang="ja-JP" altLang="en-US" sz="3600" b="1" dirty="0"/>
              <a:t>　</a:t>
            </a:r>
            <a:r>
              <a:rPr kumimoji="1" lang="ja-JP" altLang="en-US" sz="3200" b="1" dirty="0"/>
              <a:t>弁護士・弁理士・米国</a:t>
            </a:r>
            <a:r>
              <a:rPr kumimoji="1" lang="en-US" altLang="ja-JP" sz="3200" b="1" dirty="0"/>
              <a:t>CAL</a:t>
            </a:r>
            <a:r>
              <a:rPr kumimoji="1" lang="ja-JP" altLang="en-US" sz="3200" b="1" dirty="0"/>
              <a:t>弁護士米国</a:t>
            </a:r>
            <a:r>
              <a:rPr kumimoji="1" lang="en-US" altLang="ja-JP" sz="3200" b="1" dirty="0"/>
              <a:t>PA</a:t>
            </a:r>
            <a:r>
              <a:rPr kumimoji="1" lang="ja-JP" altLang="en-US" sz="3200" b="1" dirty="0"/>
              <a:t>試験合格</a:t>
            </a:r>
            <a:endParaRPr kumimoji="1" lang="en-US" altLang="ja-JP" sz="3200" b="1" dirty="0"/>
          </a:p>
        </p:txBody>
      </p:sp>
      <p:pic>
        <p:nvPicPr>
          <p:cNvPr id="15365" name="Picture 2" descr="C:\Users\h_takaishi\Desktop\Ａ　一寸した作業結果\意匠勉強会資料\画像\555.JPG">
            <a:hlinkClick r:id="rId5"/>
            <a:extLst>
              <a:ext uri="{FF2B5EF4-FFF2-40B4-BE49-F238E27FC236}">
                <a16:creationId xmlns:a16="http://schemas.microsoft.com/office/drawing/2014/main" id="{5D2C7D00-45AC-43A2-836C-5000E3803B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2954338"/>
            <a:ext cx="153035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a:extLst>
              <a:ext uri="{FF2B5EF4-FFF2-40B4-BE49-F238E27FC236}">
                <a16:creationId xmlns:a16="http://schemas.microsoft.com/office/drawing/2014/main" id="{1ACFB418-802F-4E8A-B44D-4DD7592B8DEC}"/>
              </a:ext>
            </a:extLst>
          </p:cNvPr>
          <p:cNvSpPr>
            <a:spLocks noChangeArrowheads="1"/>
          </p:cNvSpPr>
          <p:nvPr/>
        </p:nvSpPr>
        <p:spPr bwMode="auto">
          <a:xfrm>
            <a:off x="6443663" y="4227513"/>
            <a:ext cx="59801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buClr>
                <a:schemeClr val="bg2"/>
              </a:buClr>
              <a:buSzPct val="75000"/>
              <a:buFont typeface="Wingdings" panose="05000000000000000000" pitchFamily="2" charset="2"/>
              <a:buNone/>
            </a:pPr>
            <a:r>
              <a:rPr kumimoji="1" lang="ja-JP" altLang="en-US" sz="4800" b="1"/>
              <a:t>高石秀樹</a:t>
            </a:r>
            <a:endParaRPr kumimoji="1" lang="en-US" altLang="ja-JP" sz="4800" b="1"/>
          </a:p>
        </p:txBody>
      </p:sp>
      <p:sp>
        <p:nvSpPr>
          <p:cNvPr id="9" name="Rectangle 2">
            <a:extLst>
              <a:ext uri="{FF2B5EF4-FFF2-40B4-BE49-F238E27FC236}">
                <a16:creationId xmlns:a16="http://schemas.microsoft.com/office/drawing/2014/main" id="{8EA92FBC-5005-4648-BD58-69C4AC2DD763}"/>
              </a:ext>
            </a:extLst>
          </p:cNvPr>
          <p:cNvSpPr>
            <a:spLocks noChangeArrowheads="1"/>
          </p:cNvSpPr>
          <p:nvPr/>
        </p:nvSpPr>
        <p:spPr bwMode="auto">
          <a:xfrm>
            <a:off x="-36513" y="-84138"/>
            <a:ext cx="7488238" cy="3108543"/>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buFont typeface="Wingdings" pitchFamily="2" charset="2"/>
              <a:buNone/>
              <a:defRPr/>
            </a:pPr>
            <a:r>
              <a:rPr lang="ja-JP" altLang="en-US" sz="6600" b="1" dirty="0">
                <a:solidFill>
                  <a:srgbClr val="FF0000"/>
                </a:solidFill>
                <a:effectLst>
                  <a:outerShdw blurRad="38100" dist="38100" dir="2700000" algn="tl">
                    <a:srgbClr val="000000">
                      <a:alpha val="43137"/>
                    </a:srgbClr>
                  </a:outerShdw>
                </a:effectLst>
              </a:rPr>
              <a:t>特許「出願」価値の最大化戦略</a:t>
            </a:r>
            <a:r>
              <a:rPr lang="en-US" altLang="ja-JP" sz="4800" b="1" dirty="0">
                <a:solidFill>
                  <a:srgbClr val="0000FF"/>
                </a:solidFill>
                <a:effectLst>
                  <a:outerShdw blurRad="38100" dist="38100" dir="2700000" algn="tl">
                    <a:srgbClr val="000000">
                      <a:alpha val="43137"/>
                    </a:srgbClr>
                  </a:outerShdw>
                </a:effectLst>
              </a:rPr>
              <a:t>《</a:t>
            </a:r>
            <a:r>
              <a:rPr lang="ja-JP" altLang="en-US" sz="4800" b="1" dirty="0">
                <a:solidFill>
                  <a:srgbClr val="0000FF"/>
                </a:solidFill>
                <a:effectLst>
                  <a:outerShdw blurRad="38100" dist="38100" dir="2700000" algn="tl">
                    <a:srgbClr val="000000">
                      <a:alpha val="43137"/>
                    </a:srgbClr>
                  </a:outerShdw>
                </a:effectLst>
              </a:rPr>
              <a:t>完全版</a:t>
            </a:r>
            <a:r>
              <a:rPr lang="en-US" altLang="ja-JP" sz="4800" b="1" dirty="0">
                <a:solidFill>
                  <a:srgbClr val="0000FF"/>
                </a:solidFill>
                <a:effectLst>
                  <a:outerShdw blurRad="38100" dist="38100" dir="2700000" algn="tl">
                    <a:srgbClr val="000000">
                      <a:alpha val="43137"/>
                    </a:srgbClr>
                  </a:outerShdw>
                </a:effectLst>
              </a:rPr>
              <a:t>》</a:t>
            </a:r>
            <a:endParaRPr lang="ja-JP" altLang="en-US" sz="6600" b="1" dirty="0">
              <a:solidFill>
                <a:srgbClr val="7030A0"/>
              </a:solidFill>
              <a:effectLst>
                <a:outerShdw blurRad="38100" dist="38100" dir="2700000" algn="tl">
                  <a:srgbClr val="000000">
                    <a:alpha val="43137"/>
                  </a:srgbClr>
                </a:outerShdw>
              </a:effectLst>
            </a:endParaRPr>
          </a:p>
          <a:p>
            <a:pPr>
              <a:defRPr/>
            </a:pPr>
            <a:r>
              <a:rPr lang="ja-JP" altLang="en-US" sz="3200" b="1" dirty="0">
                <a:solidFill>
                  <a:srgbClr val="FF0000"/>
                </a:solidFill>
                <a:effectLst>
                  <a:outerShdw blurRad="38100" dist="38100" dir="2700000" algn="tl">
                    <a:srgbClr val="000000">
                      <a:alpha val="43137"/>
                    </a:srgbClr>
                  </a:outerShdw>
                </a:effectLst>
              </a:rPr>
              <a:t>（１）「当初明細書」の工夫</a:t>
            </a:r>
            <a:endParaRPr lang="en-US" altLang="ja-JP" sz="3200" b="1" dirty="0">
              <a:solidFill>
                <a:srgbClr val="FF0000"/>
              </a:solidFill>
              <a:effectLst>
                <a:outerShdw blurRad="38100" dist="38100" dir="2700000" algn="tl">
                  <a:srgbClr val="000000">
                    <a:alpha val="43137"/>
                  </a:srgbClr>
                </a:outerShdw>
              </a:effectLst>
            </a:endParaRPr>
          </a:p>
          <a:p>
            <a:pPr>
              <a:defRPr/>
            </a:pPr>
            <a:r>
              <a:rPr lang="ja-JP" altLang="en-US" sz="3200" b="1" dirty="0">
                <a:solidFill>
                  <a:srgbClr val="FF0000"/>
                </a:solidFill>
                <a:effectLst>
                  <a:outerShdw blurRad="38100" dist="38100" dir="2700000" algn="tl">
                    <a:srgbClr val="000000">
                      <a:alpha val="43137"/>
                    </a:srgbClr>
                  </a:outerShdw>
                </a:effectLst>
              </a:rPr>
              <a:t>（２）「多様なクレーム文言」の利活用</a:t>
            </a:r>
            <a:endParaRPr lang="en-US" altLang="ja-JP" sz="3200" b="1" dirty="0">
              <a:solidFill>
                <a:srgbClr val="0000FF"/>
              </a:solidFill>
              <a:effectLst>
                <a:outerShdw blurRad="38100" dist="38100" dir="2700000" algn="tl">
                  <a:srgbClr val="000000">
                    <a:alpha val="43137"/>
                  </a:srgbClr>
                </a:outerShdw>
              </a:effectLst>
            </a:endParaRPr>
          </a:p>
        </p:txBody>
      </p:sp>
      <p:pic>
        <p:nvPicPr>
          <p:cNvPr id="15368" name="図 4" descr="グラフィカル ユーザー インターフェイス&#10;&#10;低い精度で自動的に生成された説明">
            <a:hlinkClick r:id="rId7"/>
            <a:extLst>
              <a:ext uri="{FF2B5EF4-FFF2-40B4-BE49-F238E27FC236}">
                <a16:creationId xmlns:a16="http://schemas.microsoft.com/office/drawing/2014/main" id="{BAB8E6D4-959E-4C01-A9AB-AF15BE2DF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2952750"/>
            <a:ext cx="15779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5EA3ABE8-B075-4CB4-8BC7-AD39660C3992}"/>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3687F3C6-B444-4DD1-A553-B8A5CB6F4120}"/>
              </a:ext>
            </a:extLst>
          </p:cNvPr>
          <p:cNvSpPr txBox="1"/>
          <p:nvPr/>
        </p:nvSpPr>
        <p:spPr>
          <a:xfrm>
            <a:off x="26224" y="0"/>
            <a:ext cx="9252520" cy="5132174"/>
          </a:xfrm>
          <a:prstGeom prst="rect">
            <a:avLst/>
          </a:prstGeom>
          <a:noFill/>
        </p:spPr>
        <p:txBody>
          <a:bodyPr wrap="square">
            <a:spAutoFit/>
          </a:bodyPr>
          <a:lstStyle/>
          <a:p>
            <a:pPr>
              <a:defRPr/>
            </a:pPr>
            <a:r>
              <a:rPr lang="ja-JP" altLang="en-US" sz="4600" b="1" u="sng" dirty="0">
                <a:solidFill>
                  <a:srgbClr val="0000FF"/>
                </a:solidFill>
                <a:effectLst>
                  <a:outerShdw blurRad="38100" dist="38100" dir="2700000" algn="tl">
                    <a:srgbClr val="000000">
                      <a:alpha val="43137"/>
                    </a:srgbClr>
                  </a:outerShdw>
                </a:effectLst>
                <a:highlight>
                  <a:srgbClr val="C0C0C0"/>
                </a:highlight>
              </a:rPr>
              <a:t>①拒絶理由と、クレーム文言の補正</a:t>
            </a:r>
            <a:endParaRPr lang="en-US" altLang="ja-JP" sz="46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900" b="1" dirty="0">
              <a:solidFill>
                <a:srgbClr val="0000FF"/>
              </a:solidFill>
              <a:effectLst>
                <a:outerShdw blurRad="38100" dist="38100" dir="2700000" algn="tl">
                  <a:srgbClr val="000000">
                    <a:alpha val="43137"/>
                  </a:srgbClr>
                </a:outerShdw>
              </a:effectLst>
            </a:endParaRPr>
          </a:p>
          <a:p>
            <a:pPr>
              <a:defRPr/>
            </a:pPr>
            <a:r>
              <a:rPr lang="ja-JP" altLang="en-US" sz="3200" b="1" dirty="0">
                <a:effectLst>
                  <a:outerShdw blurRad="38100" dist="38100" dir="2700000" algn="tl">
                    <a:srgbClr val="000000">
                      <a:alpha val="43137"/>
                    </a:srgbClr>
                  </a:outerShdw>
                </a:effectLst>
                <a:latin typeface="+mj-ea"/>
                <a:ea typeface="+mj-ea"/>
              </a:rPr>
              <a:t>「</a:t>
            </a:r>
            <a:r>
              <a:rPr lang="ja-JP" altLang="en-US" sz="3200" b="1" dirty="0">
                <a:solidFill>
                  <a:srgbClr val="7030A0"/>
                </a:solidFill>
                <a:effectLst>
                  <a:outerShdw blurRad="38100" dist="38100" dir="2700000" algn="tl">
                    <a:srgbClr val="000000">
                      <a:alpha val="43137"/>
                    </a:srgbClr>
                  </a:outerShdw>
                </a:effectLst>
                <a:highlight>
                  <a:srgbClr val="FFFF00"/>
                </a:highlight>
                <a:latin typeface="+mj-ea"/>
                <a:ea typeface="+mj-ea"/>
              </a:rPr>
              <a:t>木製</a:t>
            </a:r>
            <a:r>
              <a:rPr lang="en-US" altLang="ja-JP" sz="3200" b="1"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3200" b="1" dirty="0">
                <a:effectLst>
                  <a:outerShdw blurRad="38100" dist="38100" dir="2700000" algn="tl">
                    <a:srgbClr val="000000">
                      <a:alpha val="43137"/>
                    </a:srgbClr>
                  </a:outerShdw>
                </a:effectLst>
                <a:latin typeface="+mj-ea"/>
                <a:ea typeface="+mj-ea"/>
              </a:rPr>
              <a:t>で、</a:t>
            </a:r>
            <a:r>
              <a:rPr lang="ja-JP" altLang="en-US" sz="3200" b="1" dirty="0">
                <a:solidFill>
                  <a:srgbClr val="7030A0"/>
                </a:solidFill>
                <a:effectLst>
                  <a:outerShdw blurRad="38100" dist="38100" dir="2700000" algn="tl">
                    <a:srgbClr val="000000">
                      <a:alpha val="43137"/>
                    </a:srgbClr>
                  </a:outerShdw>
                </a:effectLst>
                <a:highlight>
                  <a:srgbClr val="FFFF00"/>
                </a:highlight>
                <a:latin typeface="+mj-ea"/>
                <a:ea typeface="+mj-ea"/>
              </a:rPr>
              <a:t>天板</a:t>
            </a:r>
            <a:r>
              <a:rPr lang="en-US" altLang="ja-JP" sz="3200" b="1"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3200" b="1" dirty="0">
                <a:effectLst>
                  <a:outerShdw blurRad="38100" dist="38100" dir="2700000" algn="tl">
                    <a:srgbClr val="000000">
                      <a:alpha val="43137"/>
                    </a:srgbClr>
                  </a:outerShdw>
                </a:effectLst>
                <a:latin typeface="+mj-ea"/>
                <a:ea typeface="+mj-ea"/>
              </a:rPr>
              <a:t>及び</a:t>
            </a:r>
            <a:r>
              <a:rPr lang="ja-JP" altLang="en-US" sz="3200" b="1" dirty="0">
                <a:solidFill>
                  <a:srgbClr val="FF0000"/>
                </a:solidFill>
                <a:effectLst>
                  <a:outerShdw blurRad="38100" dist="38100" dir="2700000" algn="tl">
                    <a:srgbClr val="000000">
                      <a:alpha val="43137"/>
                    </a:srgbClr>
                  </a:outerShdw>
                </a:effectLst>
                <a:latin typeface="+mj-ea"/>
                <a:ea typeface="+mj-ea"/>
              </a:rPr>
              <a:t>五角柱</a:t>
            </a:r>
            <a:r>
              <a:rPr lang="en-US" altLang="ja-JP" sz="3200" b="1" dirty="0">
                <a:solidFill>
                  <a:srgbClr val="FF0000"/>
                </a:solidFill>
                <a:effectLst>
                  <a:outerShdw blurRad="38100" dist="38100" dir="2700000" algn="tl">
                    <a:srgbClr val="000000">
                      <a:alpha val="43137"/>
                    </a:srgbClr>
                  </a:outerShdw>
                </a:effectLst>
                <a:latin typeface="+mj-ea"/>
                <a:ea typeface="+mj-ea"/>
              </a:rPr>
              <a:t>(B)</a:t>
            </a:r>
            <a:r>
              <a:rPr lang="ja-JP" altLang="en-US" sz="3200" b="1" dirty="0">
                <a:solidFill>
                  <a:srgbClr val="FF0000"/>
                </a:solidFill>
                <a:effectLst>
                  <a:outerShdw blurRad="38100" dist="38100" dir="2700000" algn="tl">
                    <a:srgbClr val="000000">
                      <a:alpha val="43137"/>
                    </a:srgbClr>
                  </a:outerShdw>
                </a:effectLst>
                <a:latin typeface="+mj-ea"/>
                <a:ea typeface="+mj-ea"/>
              </a:rPr>
              <a:t>の脚</a:t>
            </a:r>
            <a:r>
              <a:rPr lang="ja-JP" altLang="en-US" sz="3200" b="1" dirty="0">
                <a:effectLst>
                  <a:outerShdw blurRad="38100" dist="38100" dir="2700000" algn="tl">
                    <a:srgbClr val="000000">
                      <a:alpha val="43137"/>
                    </a:srgbClr>
                  </a:outerShdw>
                </a:effectLst>
                <a:latin typeface="+mj-ea"/>
                <a:ea typeface="+mj-ea"/>
              </a:rPr>
              <a:t>を有する机」</a:t>
            </a:r>
            <a:r>
              <a:rPr lang="ja-JP" altLang="en-US" sz="3200" b="1" spc="-70" dirty="0">
                <a:effectLst>
                  <a:outerShdw blurRad="38100" dist="38100" dir="2700000" algn="tl">
                    <a:srgbClr val="000000">
                      <a:alpha val="43137"/>
                    </a:srgbClr>
                  </a:outerShdw>
                </a:effectLst>
                <a:latin typeface="+mj-ea"/>
                <a:ea typeface="+mj-ea"/>
              </a:rPr>
              <a:t>という発明を出願したが、</a:t>
            </a:r>
            <a:r>
              <a:rPr lang="ja-JP" altLang="en-US" sz="3200" b="1" spc="-70" dirty="0">
                <a:solidFill>
                  <a:srgbClr val="7030A0"/>
                </a:solidFill>
                <a:effectLst>
                  <a:outerShdw blurRad="38100" dist="38100" dir="2700000" algn="tl">
                    <a:srgbClr val="000000">
                      <a:alpha val="43137"/>
                    </a:srgbClr>
                  </a:outerShdw>
                </a:effectLst>
                <a:highlight>
                  <a:srgbClr val="FFFF00"/>
                </a:highlight>
                <a:latin typeface="+mj-ea"/>
                <a:ea typeface="+mj-ea"/>
              </a:rPr>
              <a:t>木製・天板</a:t>
            </a:r>
            <a:r>
              <a:rPr lang="en-US" altLang="ja-JP" sz="3200" b="1" spc="-70"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3200" b="1" spc="-70" dirty="0">
                <a:solidFill>
                  <a:srgbClr val="7030A0"/>
                </a:solidFill>
                <a:effectLst>
                  <a:outerShdw blurRad="38100" dist="38100" dir="2700000" algn="tl">
                    <a:srgbClr val="000000">
                      <a:alpha val="43137"/>
                    </a:srgbClr>
                  </a:outerShdw>
                </a:effectLst>
                <a:highlight>
                  <a:srgbClr val="FFFF00"/>
                </a:highlight>
                <a:latin typeface="+mj-ea"/>
                <a:ea typeface="+mj-ea"/>
              </a:rPr>
              <a:t>は周知</a:t>
            </a:r>
            <a:r>
              <a:rPr lang="ja-JP" altLang="en-US" sz="3200" b="1" spc="-70" dirty="0">
                <a:effectLst>
                  <a:outerShdw blurRad="38100" dist="38100" dir="2700000" algn="tl">
                    <a:srgbClr val="000000">
                      <a:alpha val="43137"/>
                    </a:srgbClr>
                  </a:outerShdw>
                </a:effectLst>
                <a:latin typeface="+mj-ea"/>
                <a:ea typeface="+mj-ea"/>
              </a:rPr>
              <a:t>であり、</a:t>
            </a:r>
            <a:r>
              <a:rPr lang="ja-JP" altLang="en-US" sz="3200" b="1" dirty="0">
                <a:solidFill>
                  <a:srgbClr val="FF0000"/>
                </a:solidFill>
                <a:effectLst>
                  <a:outerShdw blurRad="38100" dist="38100" dir="2700000" algn="tl">
                    <a:srgbClr val="000000">
                      <a:alpha val="43137"/>
                    </a:srgbClr>
                  </a:outerShdw>
                </a:effectLst>
                <a:latin typeface="+mj-ea"/>
                <a:ea typeface="+mj-ea"/>
              </a:rPr>
              <a:t>五角柱の脚</a:t>
            </a:r>
            <a:r>
              <a:rPr lang="en-US" altLang="ja-JP" sz="3200" b="1" dirty="0">
                <a:solidFill>
                  <a:srgbClr val="FF0000"/>
                </a:solidFill>
                <a:effectLst>
                  <a:outerShdw blurRad="38100" dist="38100" dir="2700000" algn="tl">
                    <a:srgbClr val="000000">
                      <a:alpha val="43137"/>
                    </a:srgbClr>
                  </a:outerShdw>
                </a:effectLst>
                <a:latin typeface="+mj-ea"/>
                <a:ea typeface="+mj-ea"/>
              </a:rPr>
              <a:t>(B)</a:t>
            </a:r>
            <a:r>
              <a:rPr lang="ja-JP" altLang="en-US" sz="3200" b="1" dirty="0">
                <a:solidFill>
                  <a:srgbClr val="FF0000"/>
                </a:solidFill>
                <a:effectLst>
                  <a:outerShdw blurRad="38100" dist="38100" dir="2700000" algn="tl">
                    <a:srgbClr val="000000">
                      <a:alpha val="43137"/>
                    </a:srgbClr>
                  </a:outerShdw>
                </a:effectLst>
                <a:latin typeface="+mj-ea"/>
                <a:ea typeface="+mj-ea"/>
              </a:rPr>
              <a:t>は容易想到</a:t>
            </a:r>
            <a:r>
              <a:rPr lang="ja-JP" altLang="en-US" sz="3200" b="1" dirty="0">
                <a:effectLst>
                  <a:outerShdw blurRad="38100" dist="38100" dir="2700000" algn="tl">
                    <a:srgbClr val="000000">
                      <a:alpha val="43137"/>
                    </a:srgbClr>
                  </a:outerShdw>
                </a:effectLst>
                <a:latin typeface="+mj-ea"/>
                <a:ea typeface="+mj-ea"/>
              </a:rPr>
              <a:t>として、拒絶理由通知。</a:t>
            </a:r>
            <a:endParaRPr lang="en-US" altLang="ja-JP" sz="3200" b="1" dirty="0">
              <a:effectLst>
                <a:outerShdw blurRad="38100" dist="38100" dir="2700000" algn="tl">
                  <a:srgbClr val="000000">
                    <a:alpha val="43137"/>
                  </a:srgbClr>
                </a:outerShdw>
              </a:effectLst>
              <a:latin typeface="+mj-ea"/>
              <a:ea typeface="+mj-ea"/>
            </a:endParaRPr>
          </a:p>
          <a:p>
            <a:pPr>
              <a:defRPr/>
            </a:pPr>
            <a:endParaRPr lang="en-US" altLang="ja-JP" sz="1600" b="1" dirty="0">
              <a:effectLst>
                <a:outerShdw blurRad="38100" dist="38100" dir="2700000" algn="tl">
                  <a:srgbClr val="000000">
                    <a:alpha val="43137"/>
                  </a:srgbClr>
                </a:outerShdw>
              </a:effectLst>
              <a:latin typeface="+mj-ea"/>
              <a:ea typeface="+mj-ea"/>
            </a:endParaRPr>
          </a:p>
          <a:p>
            <a:pPr>
              <a:defRPr/>
            </a:pPr>
            <a:r>
              <a:rPr lang="ja-JP" altLang="en-US" sz="3200" b="1" spc="-70" dirty="0">
                <a:effectLst>
                  <a:outerShdw blurRad="38100" dist="38100" dir="2700000" algn="tl">
                    <a:srgbClr val="000000">
                      <a:alpha val="43137"/>
                    </a:srgbClr>
                  </a:outerShdw>
                </a:effectLst>
                <a:latin typeface="+mj-ea"/>
                <a:ea typeface="+mj-ea"/>
              </a:rPr>
              <a:t>手続補正は、</a:t>
            </a:r>
            <a:r>
              <a:rPr lang="ja-JP" altLang="en-US" sz="3200" b="1" spc="-70" dirty="0">
                <a:solidFill>
                  <a:srgbClr val="7030A0"/>
                </a:solidFill>
                <a:effectLst>
                  <a:outerShdw blurRad="38100" dist="38100" dir="2700000" algn="tl">
                    <a:srgbClr val="000000">
                      <a:alpha val="43137"/>
                    </a:srgbClr>
                  </a:outerShdw>
                </a:effectLst>
                <a:highlight>
                  <a:srgbClr val="FFFF00"/>
                </a:highlight>
                <a:latin typeface="+mj-ea"/>
                <a:ea typeface="+mj-ea"/>
              </a:rPr>
              <a:t>木製・天板</a:t>
            </a:r>
            <a:r>
              <a:rPr lang="en-US" altLang="ja-JP" sz="3200" b="1" spc="-70"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3200" b="1" spc="-70" dirty="0">
                <a:solidFill>
                  <a:srgbClr val="7030A0"/>
                </a:solidFill>
                <a:effectLst>
                  <a:outerShdw blurRad="38100" dist="38100" dir="2700000" algn="tl">
                    <a:srgbClr val="000000">
                      <a:alpha val="43137"/>
                    </a:srgbClr>
                  </a:outerShdw>
                </a:effectLst>
                <a:highlight>
                  <a:srgbClr val="FFFF00"/>
                </a:highlight>
                <a:latin typeface="+mj-ea"/>
                <a:ea typeface="+mj-ea"/>
              </a:rPr>
              <a:t>は削除</a:t>
            </a:r>
            <a:r>
              <a:rPr lang="ja-JP" altLang="en-US" sz="3200" b="1" spc="-70" dirty="0">
                <a:effectLst>
                  <a:outerShdw blurRad="38100" dist="38100" dir="2700000" algn="tl">
                    <a:srgbClr val="000000">
                      <a:alpha val="43137"/>
                    </a:srgbClr>
                  </a:outerShdw>
                </a:effectLst>
                <a:latin typeface="+mj-ea"/>
                <a:ea typeface="+mj-ea"/>
              </a:rPr>
              <a:t>、</a:t>
            </a:r>
            <a:r>
              <a:rPr lang="en-US" altLang="ja-JP" sz="3200" b="1" spc="-70" dirty="0">
                <a:solidFill>
                  <a:srgbClr val="FF0000"/>
                </a:solidFill>
                <a:effectLst>
                  <a:outerShdw blurRad="38100" dist="38100" dir="2700000" algn="tl">
                    <a:srgbClr val="000000">
                      <a:alpha val="43137"/>
                    </a:srgbClr>
                  </a:outerShdw>
                </a:effectLst>
                <a:latin typeface="+mj-ea"/>
                <a:ea typeface="+mj-ea"/>
              </a:rPr>
              <a:t>(B)</a:t>
            </a:r>
            <a:r>
              <a:rPr lang="ja-JP" altLang="en-US" sz="3200" b="1" spc="-70" dirty="0">
                <a:effectLst>
                  <a:outerShdw blurRad="38100" dist="38100" dir="2700000" algn="tl">
                    <a:srgbClr val="000000">
                      <a:alpha val="43137"/>
                    </a:srgbClr>
                  </a:outerShdw>
                </a:effectLst>
                <a:latin typeface="+mj-ea"/>
                <a:ea typeface="+mj-ea"/>
              </a:rPr>
              <a:t>は一応残して、</a:t>
            </a:r>
            <a:r>
              <a:rPr lang="ja-JP" altLang="en-US" sz="3200" b="1" dirty="0">
                <a:solidFill>
                  <a:srgbClr val="FF0066"/>
                </a:solidFill>
                <a:effectLst>
                  <a:outerShdw blurRad="38100" dist="38100" dir="2700000" algn="tl">
                    <a:srgbClr val="000000">
                      <a:alpha val="43137"/>
                    </a:srgbClr>
                  </a:outerShdw>
                </a:effectLst>
                <a:latin typeface="+mj-ea"/>
                <a:ea typeface="+mj-ea"/>
              </a:rPr>
              <a:t>新たに、</a:t>
            </a:r>
            <a:r>
              <a:rPr lang="ja-JP" altLang="en-US" sz="3200" b="1" dirty="0">
                <a:solidFill>
                  <a:srgbClr val="FF0066"/>
                </a:solidFill>
                <a:effectLst>
                  <a:outerShdw blurRad="38100" dist="38100" dir="2700000" algn="tl">
                    <a:srgbClr val="000000">
                      <a:alpha val="43137"/>
                    </a:srgbClr>
                  </a:outerShdw>
                </a:effectLst>
                <a:highlight>
                  <a:srgbClr val="00FFFF"/>
                </a:highlight>
                <a:latin typeface="+mj-ea"/>
                <a:ea typeface="+mj-ea"/>
              </a:rPr>
              <a:t>脚は先細り形状</a:t>
            </a:r>
            <a:r>
              <a:rPr lang="en-US" altLang="ja-JP" sz="3200" b="1" dirty="0">
                <a:solidFill>
                  <a:srgbClr val="FF0066"/>
                </a:solidFill>
                <a:effectLst>
                  <a:outerShdw blurRad="38100" dist="38100" dir="2700000" algn="tl">
                    <a:srgbClr val="000000">
                      <a:alpha val="43137"/>
                    </a:srgbClr>
                  </a:outerShdw>
                </a:effectLst>
                <a:highlight>
                  <a:srgbClr val="00FFFF"/>
                </a:highlight>
                <a:latin typeface="+mj-ea"/>
                <a:ea typeface="+mj-ea"/>
              </a:rPr>
              <a:t>(C)</a:t>
            </a:r>
            <a:r>
              <a:rPr lang="ja-JP" altLang="en-US" sz="3200" b="1" dirty="0">
                <a:effectLst>
                  <a:outerShdw blurRad="38100" dist="38100" dir="2700000" algn="tl">
                    <a:srgbClr val="000000">
                      <a:alpha val="43137"/>
                    </a:srgbClr>
                  </a:outerShdw>
                </a:effectLst>
                <a:latin typeface="+mj-ea"/>
                <a:ea typeface="+mj-ea"/>
              </a:rPr>
              <a:t>という構成を追加する。</a:t>
            </a:r>
            <a:endParaRPr lang="en-US" altLang="ja-JP" sz="3200" b="1" dirty="0">
              <a:effectLst>
                <a:outerShdw blurRad="38100" dist="38100" dir="2700000" algn="tl">
                  <a:srgbClr val="000000">
                    <a:alpha val="43137"/>
                  </a:srgbClr>
                </a:outerShdw>
              </a:effectLst>
              <a:latin typeface="+mj-ea"/>
              <a:ea typeface="+mj-ea"/>
            </a:endParaRPr>
          </a:p>
          <a:p>
            <a:pPr>
              <a:defRPr/>
            </a:pPr>
            <a:endParaRPr lang="en-US" altLang="ja-JP" sz="1050" b="1" dirty="0">
              <a:effectLst>
                <a:outerShdw blurRad="38100" dist="38100" dir="2700000" algn="tl">
                  <a:srgbClr val="000000">
                    <a:alpha val="43137"/>
                  </a:srgbClr>
                </a:outerShdw>
              </a:effectLst>
              <a:latin typeface="+mj-ea"/>
              <a:ea typeface="+mj-ea"/>
            </a:endParaRPr>
          </a:p>
          <a:p>
            <a:pPr>
              <a:defRPr/>
            </a:pPr>
            <a:r>
              <a:rPr lang="en-US" altLang="ja-JP" sz="2400" b="1" u="sng" spc="-50" dirty="0">
                <a:solidFill>
                  <a:srgbClr val="7030A0"/>
                </a:solidFill>
                <a:effectLst>
                  <a:outerShdw blurRad="38100" dist="38100" dir="2700000" algn="tl">
                    <a:srgbClr val="000000">
                      <a:alpha val="43137"/>
                    </a:srgbClr>
                  </a:outerShdw>
                </a:effectLst>
                <a:latin typeface="+mj-ea"/>
                <a:ea typeface="+mj-ea"/>
              </a:rPr>
              <a:t>※</a:t>
            </a:r>
            <a:r>
              <a:rPr lang="ja-JP" altLang="en-US" sz="2400" b="1" u="sng" spc="-50" dirty="0">
                <a:solidFill>
                  <a:srgbClr val="7030A0"/>
                </a:solidFill>
                <a:effectLst>
                  <a:outerShdw blurRad="38100" dist="38100" dir="2700000" algn="tl">
                    <a:srgbClr val="000000">
                      <a:alpha val="43137"/>
                    </a:srgbClr>
                  </a:outerShdw>
                </a:effectLst>
                <a:latin typeface="+mj-ea"/>
                <a:ea typeface="+mj-ea"/>
              </a:rPr>
              <a:t>周知の</a:t>
            </a:r>
            <a:r>
              <a:rPr lang="ja-JP" altLang="en-US" sz="2400" b="1" u="sng" spc="-50" dirty="0">
                <a:solidFill>
                  <a:srgbClr val="7030A0"/>
                </a:solidFill>
                <a:effectLst>
                  <a:outerShdw blurRad="38100" dist="38100" dir="2700000" algn="tl">
                    <a:srgbClr val="000000">
                      <a:alpha val="43137"/>
                    </a:srgbClr>
                  </a:outerShdw>
                </a:effectLst>
                <a:highlight>
                  <a:srgbClr val="FFFF00"/>
                </a:highlight>
                <a:latin typeface="+mj-ea"/>
                <a:ea typeface="+mj-ea"/>
              </a:rPr>
              <a:t>構成（Ａ）</a:t>
            </a:r>
            <a:r>
              <a:rPr lang="ja-JP" altLang="en-US" sz="2400" b="1" u="sng" spc="-50" dirty="0">
                <a:solidFill>
                  <a:srgbClr val="7030A0"/>
                </a:solidFill>
                <a:effectLst>
                  <a:outerShdw blurRad="38100" dist="38100" dir="2700000" algn="tl">
                    <a:srgbClr val="000000">
                      <a:alpha val="43137"/>
                    </a:srgbClr>
                  </a:outerShdw>
                </a:effectLst>
                <a:latin typeface="+mj-ea"/>
                <a:ea typeface="+mj-ea"/>
              </a:rPr>
              <a:t>は進歩性に寄与しないが</a:t>
            </a:r>
            <a:r>
              <a:rPr lang="en-US" altLang="ja-JP" sz="2400" b="1" u="sng" spc="-50" dirty="0">
                <a:solidFill>
                  <a:srgbClr val="7030A0"/>
                </a:solidFill>
                <a:effectLst>
                  <a:outerShdw blurRad="38100" dist="38100" dir="2700000" algn="tl">
                    <a:srgbClr val="000000">
                      <a:alpha val="43137"/>
                    </a:srgbClr>
                  </a:outerShdw>
                </a:effectLst>
                <a:latin typeface="+mj-ea"/>
                <a:ea typeface="+mj-ea"/>
              </a:rPr>
              <a:t>…</a:t>
            </a:r>
            <a:r>
              <a:rPr lang="ja-JP" altLang="en-US" sz="2400" b="1" u="sng" spc="-50" dirty="0">
                <a:solidFill>
                  <a:srgbClr val="7030A0"/>
                </a:solidFill>
                <a:effectLst>
                  <a:outerShdw blurRad="38100" dist="38100" dir="2700000" algn="tl">
                    <a:srgbClr val="000000">
                      <a:alpha val="43137"/>
                    </a:srgbClr>
                  </a:outerShdw>
                </a:effectLst>
                <a:latin typeface="+mj-ea"/>
                <a:ea typeface="+mj-ea"/>
              </a:rPr>
              <a:t>、公知でない</a:t>
            </a:r>
            <a:r>
              <a:rPr lang="ja-JP" altLang="en-US" sz="2400" b="1" u="sng" spc="-50" dirty="0">
                <a:solidFill>
                  <a:srgbClr val="FF0000"/>
                </a:solidFill>
                <a:effectLst>
                  <a:outerShdw blurRad="38100" dist="38100" dir="2700000" algn="tl">
                    <a:srgbClr val="000000">
                      <a:alpha val="43137"/>
                    </a:srgbClr>
                  </a:outerShdw>
                </a:effectLst>
                <a:latin typeface="+mj-ea"/>
                <a:ea typeface="+mj-ea"/>
              </a:rPr>
              <a:t>構成（Ｂ）</a:t>
            </a:r>
            <a:r>
              <a:rPr lang="ja-JP" altLang="en-US" sz="2400" b="1" u="sng" spc="-50" dirty="0">
                <a:solidFill>
                  <a:srgbClr val="7030A0"/>
                </a:solidFill>
                <a:effectLst>
                  <a:outerShdw blurRad="38100" dist="38100" dir="2700000" algn="tl">
                    <a:srgbClr val="000000">
                      <a:alpha val="43137"/>
                    </a:srgbClr>
                  </a:outerShdw>
                </a:effectLst>
                <a:latin typeface="+mj-ea"/>
                <a:ea typeface="+mj-ea"/>
              </a:rPr>
              <a:t>は、</a:t>
            </a:r>
            <a:r>
              <a:rPr lang="ja-JP" altLang="en-US" sz="2400" b="1" u="sng" dirty="0">
                <a:solidFill>
                  <a:srgbClr val="FF0066"/>
                </a:solidFill>
                <a:effectLst>
                  <a:outerShdw blurRad="38100" dist="38100" dir="2700000" algn="tl">
                    <a:srgbClr val="000000">
                      <a:alpha val="43137"/>
                    </a:srgbClr>
                  </a:outerShdw>
                </a:effectLst>
                <a:highlight>
                  <a:srgbClr val="00FFFF"/>
                </a:highlight>
                <a:latin typeface="+mj-ea"/>
                <a:ea typeface="+mj-ea"/>
              </a:rPr>
              <a:t>新たに追加した構成（Ｃ）</a:t>
            </a:r>
            <a:r>
              <a:rPr lang="ja-JP" altLang="en-US" sz="2400" b="1" u="sng" dirty="0">
                <a:solidFill>
                  <a:srgbClr val="7030A0"/>
                </a:solidFill>
                <a:effectLst>
                  <a:outerShdw blurRad="38100" dist="38100" dir="2700000" algn="tl">
                    <a:srgbClr val="000000">
                      <a:alpha val="43137"/>
                    </a:srgbClr>
                  </a:outerShdw>
                </a:effectLst>
                <a:latin typeface="+mj-ea"/>
                <a:ea typeface="+mj-ea"/>
              </a:rPr>
              <a:t>と合わせて進歩性に寄与する可能性がある</a:t>
            </a:r>
            <a:r>
              <a:rPr lang="en-US" altLang="ja-JP" sz="2400" b="1" u="sng" dirty="0">
                <a:solidFill>
                  <a:srgbClr val="7030A0"/>
                </a:solidFill>
                <a:effectLst>
                  <a:outerShdw blurRad="38100" dist="38100" dir="2700000" algn="tl">
                    <a:srgbClr val="000000">
                      <a:alpha val="43137"/>
                    </a:srgbClr>
                  </a:outerShdw>
                </a:effectLst>
                <a:latin typeface="+mj-ea"/>
                <a:ea typeface="+mj-ea"/>
              </a:rPr>
              <a:t>‼</a:t>
            </a:r>
          </a:p>
          <a:p>
            <a:pPr>
              <a:defRPr/>
            </a:pPr>
            <a:endParaRPr lang="en-US" altLang="ja-JP" sz="1600" b="1" dirty="0">
              <a:effectLst>
                <a:outerShdw blurRad="38100" dist="38100" dir="2700000" algn="tl">
                  <a:srgbClr val="000000">
                    <a:alpha val="43137"/>
                  </a:srgbClr>
                </a:outerShdw>
              </a:effectLst>
              <a:latin typeface="+mj-ea"/>
              <a:ea typeface="+mj-ea"/>
            </a:endParaRPr>
          </a:p>
          <a:p>
            <a:pPr>
              <a:defRPr/>
            </a:pPr>
            <a:r>
              <a:rPr lang="ja-JP" altLang="en-US" sz="2200" b="1" dirty="0">
                <a:effectLst>
                  <a:outerShdw blurRad="38100" dist="38100" dir="2700000" algn="tl">
                    <a:srgbClr val="000000">
                      <a:alpha val="43137"/>
                    </a:srgbClr>
                  </a:outerShdw>
                </a:effectLst>
                <a:latin typeface="+mj-ea"/>
                <a:ea typeface="+mj-ea"/>
              </a:rPr>
              <a:t>（補正後）</a:t>
            </a:r>
            <a:r>
              <a:rPr lang="ja-JP" altLang="en-US" sz="2200" b="1" strike="dblStrike" dirty="0">
                <a:solidFill>
                  <a:srgbClr val="7030A0"/>
                </a:solidFill>
                <a:effectLst>
                  <a:outerShdw blurRad="38100" dist="38100" dir="2700000" algn="tl">
                    <a:srgbClr val="000000">
                      <a:alpha val="43137"/>
                    </a:srgbClr>
                  </a:outerShdw>
                </a:effectLst>
                <a:highlight>
                  <a:srgbClr val="FFFF00"/>
                </a:highlight>
                <a:latin typeface="+mj-ea"/>
                <a:ea typeface="+mj-ea"/>
              </a:rPr>
              <a:t>木製</a:t>
            </a:r>
            <a:r>
              <a:rPr lang="en-US" altLang="ja-JP" sz="2200" b="1" strike="dblStrike"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2200" b="1" strike="dblStrike" dirty="0">
                <a:effectLst>
                  <a:outerShdw blurRad="38100" dist="38100" dir="2700000" algn="tl">
                    <a:srgbClr val="000000">
                      <a:alpha val="43137"/>
                    </a:srgbClr>
                  </a:outerShdw>
                </a:effectLst>
                <a:highlight>
                  <a:srgbClr val="FFFF00"/>
                </a:highlight>
                <a:latin typeface="+mj-ea"/>
                <a:ea typeface="+mj-ea"/>
              </a:rPr>
              <a:t>で、</a:t>
            </a:r>
            <a:r>
              <a:rPr lang="ja-JP" altLang="en-US" sz="2200" b="1" strike="dblStrike" dirty="0">
                <a:solidFill>
                  <a:srgbClr val="7030A0"/>
                </a:solidFill>
                <a:effectLst>
                  <a:outerShdw blurRad="38100" dist="38100" dir="2700000" algn="tl">
                    <a:srgbClr val="000000">
                      <a:alpha val="43137"/>
                    </a:srgbClr>
                  </a:outerShdw>
                </a:effectLst>
                <a:highlight>
                  <a:srgbClr val="FFFF00"/>
                </a:highlight>
                <a:latin typeface="+mj-ea"/>
                <a:ea typeface="+mj-ea"/>
              </a:rPr>
              <a:t>天板</a:t>
            </a:r>
            <a:r>
              <a:rPr lang="en-US" altLang="ja-JP" sz="2200" b="1" strike="dblStrike" dirty="0">
                <a:solidFill>
                  <a:srgbClr val="7030A0"/>
                </a:solidFill>
                <a:effectLst>
                  <a:outerShdw blurRad="38100" dist="38100" dir="2700000" algn="tl">
                    <a:srgbClr val="000000">
                      <a:alpha val="43137"/>
                    </a:srgbClr>
                  </a:outerShdw>
                </a:effectLst>
                <a:highlight>
                  <a:srgbClr val="FFFF00"/>
                </a:highlight>
                <a:latin typeface="+mj-ea"/>
                <a:ea typeface="+mj-ea"/>
              </a:rPr>
              <a:t>(A)</a:t>
            </a:r>
            <a:r>
              <a:rPr lang="ja-JP" altLang="en-US" sz="2200" b="1" dirty="0">
                <a:effectLst>
                  <a:outerShdw blurRad="38100" dist="38100" dir="2700000" algn="tl">
                    <a:srgbClr val="000000">
                      <a:alpha val="43137"/>
                    </a:srgbClr>
                  </a:outerShdw>
                </a:effectLst>
                <a:latin typeface="+mj-ea"/>
                <a:ea typeface="+mj-ea"/>
              </a:rPr>
              <a:t>及び</a:t>
            </a:r>
            <a:r>
              <a:rPr lang="ja-JP" altLang="en-US" sz="2200" b="1" dirty="0">
                <a:solidFill>
                  <a:srgbClr val="FF0000"/>
                </a:solidFill>
                <a:effectLst>
                  <a:outerShdw blurRad="38100" dist="38100" dir="2700000" algn="tl">
                    <a:srgbClr val="000000">
                      <a:alpha val="43137"/>
                    </a:srgbClr>
                  </a:outerShdw>
                </a:effectLst>
                <a:latin typeface="+mj-ea"/>
                <a:ea typeface="+mj-ea"/>
              </a:rPr>
              <a:t>五角柱</a:t>
            </a:r>
            <a:r>
              <a:rPr lang="en-US" altLang="ja-JP" sz="2200" b="1" dirty="0">
                <a:solidFill>
                  <a:srgbClr val="FF0000"/>
                </a:solidFill>
                <a:effectLst>
                  <a:outerShdw blurRad="38100" dist="38100" dir="2700000" algn="tl">
                    <a:srgbClr val="000000">
                      <a:alpha val="43137"/>
                    </a:srgbClr>
                  </a:outerShdw>
                </a:effectLst>
                <a:latin typeface="+mj-ea"/>
                <a:ea typeface="+mj-ea"/>
              </a:rPr>
              <a:t>(B)</a:t>
            </a:r>
            <a:r>
              <a:rPr lang="ja-JP" altLang="en-US" sz="2200" b="1" dirty="0">
                <a:solidFill>
                  <a:srgbClr val="FF0000"/>
                </a:solidFill>
                <a:effectLst>
                  <a:outerShdw blurRad="38100" dist="38100" dir="2700000" algn="tl">
                    <a:srgbClr val="000000">
                      <a:alpha val="43137"/>
                    </a:srgbClr>
                  </a:outerShdw>
                </a:effectLst>
                <a:latin typeface="+mj-ea"/>
                <a:ea typeface="+mj-ea"/>
              </a:rPr>
              <a:t>で</a:t>
            </a:r>
            <a:r>
              <a:rPr lang="ja-JP" altLang="en-US" sz="2200" b="1" dirty="0">
                <a:solidFill>
                  <a:srgbClr val="0000FF"/>
                </a:solidFill>
                <a:effectLst>
                  <a:outerShdw blurRad="38100" dist="38100" dir="2700000" algn="tl">
                    <a:srgbClr val="000000">
                      <a:alpha val="43137"/>
                    </a:srgbClr>
                  </a:outerShdw>
                </a:effectLst>
                <a:latin typeface="+mj-ea"/>
                <a:ea typeface="+mj-ea"/>
              </a:rPr>
              <a:t>先細り形状</a:t>
            </a:r>
            <a:r>
              <a:rPr lang="en-US" altLang="ja-JP" sz="2200" b="1" dirty="0">
                <a:solidFill>
                  <a:srgbClr val="0000FF"/>
                </a:solidFill>
                <a:effectLst>
                  <a:outerShdw blurRad="38100" dist="38100" dir="2700000" algn="tl">
                    <a:srgbClr val="000000">
                      <a:alpha val="43137"/>
                    </a:srgbClr>
                  </a:outerShdw>
                </a:effectLst>
                <a:latin typeface="+mj-ea"/>
                <a:ea typeface="+mj-ea"/>
              </a:rPr>
              <a:t>(C)</a:t>
            </a:r>
            <a:r>
              <a:rPr lang="ja-JP" altLang="en-US" sz="2200" b="1" dirty="0">
                <a:effectLst>
                  <a:outerShdw blurRad="38100" dist="38100" dir="2700000" algn="tl">
                    <a:srgbClr val="000000">
                      <a:alpha val="43137"/>
                    </a:srgbClr>
                  </a:outerShdw>
                </a:effectLst>
                <a:latin typeface="+mj-ea"/>
                <a:ea typeface="+mj-ea"/>
              </a:rPr>
              <a:t>の脚を有する机</a:t>
            </a:r>
            <a:endParaRPr lang="en-US" altLang="ja-JP" sz="2200" b="1" dirty="0">
              <a:effectLst>
                <a:outerShdw blurRad="38100" dist="38100" dir="2700000" algn="tl">
                  <a:srgbClr val="000000">
                    <a:alpha val="43137"/>
                  </a:srgbClr>
                </a:outerShdw>
              </a:effectLst>
              <a:latin typeface="+mj-ea"/>
              <a:ea typeface="+mj-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3D194087-946D-4DA4-A9A9-DB3DC53AB993}"/>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99F5525A-AE0E-420B-91AE-14E6414B5D8B}"/>
              </a:ext>
            </a:extLst>
          </p:cNvPr>
          <p:cNvSpPr txBox="1"/>
          <p:nvPr/>
        </p:nvSpPr>
        <p:spPr>
          <a:xfrm>
            <a:off x="-14414" y="0"/>
            <a:ext cx="9252520" cy="5186035"/>
          </a:xfrm>
          <a:prstGeom prst="rect">
            <a:avLst/>
          </a:prstGeom>
          <a:noFill/>
        </p:spPr>
        <p:txBody>
          <a:bodyPr>
            <a:spAutoFit/>
          </a:bodyPr>
          <a:lstStyle/>
          <a:p>
            <a:pPr>
              <a:defRPr/>
            </a:pPr>
            <a:r>
              <a:rPr lang="ja-JP" altLang="en-US" sz="4800" b="1" u="sng" dirty="0">
                <a:solidFill>
                  <a:srgbClr val="0000FF"/>
                </a:solidFill>
                <a:effectLst>
                  <a:outerShdw blurRad="38100" dist="38100" dir="2700000" algn="tl">
                    <a:srgbClr val="000000">
                      <a:alpha val="43137"/>
                    </a:srgbClr>
                  </a:outerShdw>
                </a:effectLst>
                <a:highlight>
                  <a:srgbClr val="C0C0C0"/>
                </a:highlight>
              </a:rPr>
              <a:t>②従属項の利活用</a:t>
            </a:r>
            <a:r>
              <a:rPr lang="ja-JP" altLang="en-US" sz="2200" b="1" u="sng" dirty="0">
                <a:solidFill>
                  <a:srgbClr val="0000FF"/>
                </a:solidFill>
                <a:effectLst>
                  <a:outerShdw blurRad="38100" dist="38100" dir="2700000" algn="tl">
                    <a:srgbClr val="000000">
                      <a:alpha val="43137"/>
                    </a:srgbClr>
                  </a:outerShdw>
                </a:effectLst>
                <a:highlight>
                  <a:srgbClr val="C0C0C0"/>
                </a:highlight>
              </a:rPr>
              <a:t>（クレームディファレンシエーション）</a:t>
            </a:r>
            <a:endParaRPr lang="en-US" altLang="ja-JP" sz="22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400" b="1" dirty="0">
              <a:solidFill>
                <a:srgbClr val="0000FF"/>
              </a:solidFill>
              <a:effectLst>
                <a:outerShdw blurRad="38100" dist="38100" dir="2700000" algn="tl">
                  <a:srgbClr val="000000">
                    <a:alpha val="43137"/>
                  </a:srgbClr>
                </a:outerShdw>
              </a:effectLst>
              <a:highlight>
                <a:srgbClr val="C0C0C0"/>
              </a:highlight>
            </a:endParaRPr>
          </a:p>
          <a:p>
            <a:pPr>
              <a:defRPr/>
            </a:pPr>
            <a:r>
              <a:rPr lang="en-US" altLang="ja-JP" sz="2800" b="1" spc="-20" dirty="0">
                <a:solidFill>
                  <a:srgbClr val="FF0000"/>
                </a:solidFill>
                <a:effectLst>
                  <a:outerShdw blurRad="38100" dist="38100" dir="2700000" algn="tl">
                    <a:srgbClr val="000000">
                      <a:alpha val="43137"/>
                    </a:srgbClr>
                  </a:outerShdw>
                </a:effectLst>
                <a:latin typeface="+mj-ea"/>
                <a:ea typeface="+mj-ea"/>
              </a:rPr>
              <a:t>※</a:t>
            </a:r>
            <a:r>
              <a:rPr lang="ja-JP" altLang="en-US" sz="2800" b="1" spc="-20" dirty="0">
                <a:solidFill>
                  <a:srgbClr val="FF0000"/>
                </a:solidFill>
                <a:effectLst>
                  <a:outerShdw blurRad="38100" dist="38100" dir="2700000" algn="tl">
                    <a:srgbClr val="000000">
                      <a:alpha val="43137"/>
                    </a:srgbClr>
                  </a:outerShdw>
                </a:effectLst>
                <a:latin typeface="+mj-ea"/>
                <a:ea typeface="+mj-ea"/>
              </a:rPr>
              <a:t>発明の「課題」を解決できる構成として、特許請求の範囲に記載された用語の意義を限定的に解釈される</a:t>
            </a:r>
            <a:r>
              <a:rPr lang="ja-JP" altLang="en-US" sz="2000" b="1" spc="-20" dirty="0">
                <a:effectLst>
                  <a:outerShdw blurRad="38100" dist="38100" dir="2700000" algn="tl">
                    <a:srgbClr val="000000">
                      <a:alpha val="43137"/>
                    </a:srgbClr>
                  </a:outerShdw>
                </a:effectLst>
                <a:latin typeface="+mj-ea"/>
                <a:ea typeface="+mj-ea"/>
              </a:rPr>
              <a:t>（特許法７０条２項）。</a:t>
            </a:r>
            <a:endParaRPr lang="en-US" altLang="ja-JP" sz="2000" b="1" spc="-20" dirty="0">
              <a:effectLst>
                <a:outerShdw blurRad="38100" dist="38100" dir="2700000" algn="tl">
                  <a:srgbClr val="000000">
                    <a:alpha val="43137"/>
                  </a:srgbClr>
                </a:outerShdw>
              </a:effectLst>
              <a:latin typeface="+mj-ea"/>
              <a:ea typeface="+mj-ea"/>
            </a:endParaRPr>
          </a:p>
          <a:p>
            <a:pPr>
              <a:defRPr/>
            </a:pPr>
            <a:endParaRPr lang="en-US" altLang="ja-JP" sz="1200" b="1" dirty="0">
              <a:effectLst>
                <a:outerShdw blurRad="38100" dist="38100" dir="2700000" algn="tl">
                  <a:srgbClr val="000000">
                    <a:alpha val="43137"/>
                  </a:srgbClr>
                </a:outerShdw>
              </a:effectLst>
              <a:latin typeface="+mj-ea"/>
              <a:ea typeface="+mj-ea"/>
            </a:endParaRPr>
          </a:p>
          <a:p>
            <a:pPr>
              <a:defRPr/>
            </a:pPr>
            <a:r>
              <a:rPr lang="ja-JP" altLang="en-US" sz="2800" b="1" dirty="0">
                <a:effectLst>
                  <a:outerShdw blurRad="38100" dist="38100" dir="2700000" algn="tl">
                    <a:srgbClr val="000000">
                      <a:alpha val="43137"/>
                    </a:srgbClr>
                  </a:outerShdw>
                </a:effectLst>
                <a:latin typeface="+mj-ea"/>
                <a:ea typeface="+mj-ea"/>
              </a:rPr>
              <a:t>⇒当該限定的な構成を含む従属項があると、</a:t>
            </a:r>
            <a:r>
              <a:rPr lang="ja-JP" altLang="en-US" sz="2800" b="1" dirty="0">
                <a:solidFill>
                  <a:srgbClr val="0000FF"/>
                </a:solidFill>
                <a:effectLst>
                  <a:outerShdw blurRad="38100" dist="38100" dir="2700000" algn="tl">
                    <a:srgbClr val="000000">
                      <a:alpha val="43137"/>
                    </a:srgbClr>
                  </a:outerShdw>
                </a:effectLst>
                <a:latin typeface="+mj-ea"/>
                <a:ea typeface="+mj-ea"/>
              </a:rPr>
              <a:t>当該「課題」は</a:t>
            </a:r>
            <a:r>
              <a:rPr lang="ja-JP" altLang="en-US" sz="2800" b="1" spc="-50" dirty="0">
                <a:solidFill>
                  <a:srgbClr val="0000FF"/>
                </a:solidFill>
                <a:effectLst>
                  <a:outerShdw blurRad="38100" dist="38100" dir="2700000" algn="tl">
                    <a:srgbClr val="000000">
                      <a:alpha val="43137"/>
                    </a:srgbClr>
                  </a:outerShdw>
                </a:effectLst>
                <a:latin typeface="+mj-ea"/>
                <a:ea typeface="+mj-ea"/>
              </a:rPr>
              <a:t>従属項の課題であるとして、独立項の限定解釈を回避できる</a:t>
            </a:r>
            <a:r>
              <a:rPr lang="en-US" altLang="ja-JP" sz="2800" b="1" spc="-50" dirty="0">
                <a:solidFill>
                  <a:srgbClr val="0000FF"/>
                </a:solidFill>
                <a:effectLst>
                  <a:outerShdw blurRad="38100" dist="38100" dir="2700000" algn="tl">
                    <a:srgbClr val="000000">
                      <a:alpha val="43137"/>
                    </a:srgbClr>
                  </a:outerShdw>
                </a:effectLst>
                <a:latin typeface="+mj-ea"/>
                <a:ea typeface="+mj-ea"/>
              </a:rPr>
              <a:t>!!</a:t>
            </a:r>
          </a:p>
          <a:p>
            <a:pPr algn="r">
              <a:defRPr/>
            </a:pPr>
            <a:endParaRPr lang="en-US" altLang="ja-JP" sz="1400" b="1" dirty="0">
              <a:solidFill>
                <a:schemeClr val="bg2">
                  <a:lumMod val="50000"/>
                </a:schemeClr>
              </a:solidFill>
              <a:effectLst>
                <a:outerShdw blurRad="38100" dist="38100" dir="2700000" algn="tl">
                  <a:srgbClr val="000000">
                    <a:alpha val="43137"/>
                  </a:srgbClr>
                </a:outerShdw>
              </a:effectLst>
              <a:latin typeface="+mj-ea"/>
              <a:ea typeface="+mj-ea"/>
            </a:endParaRPr>
          </a:p>
          <a:p>
            <a:pPr>
              <a:defRPr/>
            </a:pPr>
            <a:endParaRPr lang="en-US" altLang="ja-JP" sz="500" b="1" dirty="0">
              <a:effectLst>
                <a:outerShdw blurRad="38100" dist="38100" dir="2700000" algn="tl">
                  <a:srgbClr val="000000">
                    <a:alpha val="43137"/>
                  </a:srgbClr>
                </a:outerShdw>
              </a:effectLst>
              <a:latin typeface="+mj-ea"/>
              <a:ea typeface="+mj-ea"/>
            </a:endParaRPr>
          </a:p>
          <a:p>
            <a:pPr>
              <a:defRPr/>
            </a:pPr>
            <a:r>
              <a:rPr lang="en-US" altLang="ja-JP" sz="2000" b="1" dirty="0">
                <a:effectLst>
                  <a:outerShdw blurRad="38100" dist="38100" dir="2700000" algn="tl">
                    <a:srgbClr val="000000">
                      <a:alpha val="43137"/>
                    </a:srgbClr>
                  </a:outerShdw>
                </a:effectLst>
                <a:latin typeface="+mj-ea"/>
                <a:ea typeface="+mj-ea"/>
              </a:rPr>
              <a:t>Ex)</a:t>
            </a:r>
            <a:r>
              <a:rPr lang="ja-JP" altLang="en-US" sz="2000" b="1" dirty="0">
                <a:effectLst>
                  <a:outerShdw blurRad="38100" dist="38100" dir="2700000" algn="tl">
                    <a:srgbClr val="000000">
                      <a:alpha val="43137"/>
                    </a:srgbClr>
                  </a:outerShdw>
                </a:effectLst>
                <a:latin typeface="+mj-ea"/>
                <a:ea typeface="+mj-ea"/>
              </a:rPr>
              <a:t>明細書中に記載された</a:t>
            </a:r>
            <a:r>
              <a:rPr lang="ja-JP" altLang="en-US" sz="2000" b="1" dirty="0">
                <a:solidFill>
                  <a:srgbClr val="0000FF"/>
                </a:solidFill>
                <a:effectLst>
                  <a:outerShdw blurRad="38100" dist="38100" dir="2700000" algn="tl">
                    <a:srgbClr val="000000">
                      <a:alpha val="43137"/>
                    </a:srgbClr>
                  </a:outerShdw>
                </a:effectLst>
                <a:highlight>
                  <a:srgbClr val="FFFF00"/>
                </a:highlight>
                <a:latin typeface="+mj-ea"/>
                <a:ea typeface="+mj-ea"/>
              </a:rPr>
              <a:t>課題</a:t>
            </a:r>
            <a:r>
              <a:rPr lang="ja-JP" altLang="en-US" sz="2000" b="1" dirty="0">
                <a:effectLst>
                  <a:outerShdw blurRad="38100" dist="38100" dir="2700000" algn="tl">
                    <a:srgbClr val="000000">
                      <a:alpha val="43137"/>
                    </a:srgbClr>
                  </a:outerShdw>
                </a:effectLst>
                <a:latin typeface="+mj-ea"/>
                <a:ea typeface="+mj-ea"/>
              </a:rPr>
              <a:t>が、①時間当たりの噴射能力向上、</a:t>
            </a:r>
            <a:r>
              <a:rPr lang="ja-JP" altLang="en-US" sz="2000" b="1" dirty="0">
                <a:effectLst>
                  <a:outerShdw blurRad="38100" dist="38100" dir="2700000" algn="tl">
                    <a:srgbClr val="000000">
                      <a:alpha val="43137"/>
                    </a:srgbClr>
                  </a:outerShdw>
                </a:effectLst>
                <a:highlight>
                  <a:srgbClr val="FFFF00"/>
                </a:highlight>
                <a:latin typeface="+mj-ea"/>
                <a:ea typeface="+mj-ea"/>
              </a:rPr>
              <a:t>②詰まり防止。</a:t>
            </a:r>
            <a:endParaRPr lang="en-US" altLang="ja-JP" sz="2000" b="1" dirty="0">
              <a:effectLst>
                <a:outerShdw blurRad="38100" dist="38100" dir="2700000" algn="tl">
                  <a:srgbClr val="000000">
                    <a:alpha val="43137"/>
                  </a:srgbClr>
                </a:outerShdw>
              </a:effectLst>
              <a:highlight>
                <a:srgbClr val="FFFF00"/>
              </a:highlight>
              <a:latin typeface="+mj-ea"/>
              <a:ea typeface="+mj-ea"/>
            </a:endParaRPr>
          </a:p>
          <a:p>
            <a:pPr>
              <a:defRPr/>
            </a:pPr>
            <a:r>
              <a:rPr lang="ja-JP" altLang="en-US" sz="2000" b="1" spc="-40" dirty="0">
                <a:effectLst>
                  <a:outerShdw blurRad="38100" dist="38100" dir="2700000" algn="tl">
                    <a:srgbClr val="000000">
                      <a:alpha val="43137"/>
                    </a:srgbClr>
                  </a:outerShdw>
                </a:effectLst>
                <a:latin typeface="+mj-ea"/>
                <a:ea typeface="+mj-ea"/>
              </a:rPr>
              <a:t>⇒課題解決原理が、①薄膜流とする傾斜面＋液体供給の方向、②粒子径</a:t>
            </a:r>
            <a:r>
              <a:rPr lang="en-US" altLang="ja-JP" sz="2000" b="1" spc="-40" dirty="0">
                <a:effectLst>
                  <a:outerShdw blurRad="38100" dist="38100" dir="2700000" algn="tl">
                    <a:srgbClr val="000000">
                      <a:alpha val="43137"/>
                    </a:srgbClr>
                  </a:outerShdw>
                </a:effectLst>
                <a:latin typeface="+mj-ea"/>
                <a:ea typeface="+mj-ea"/>
              </a:rPr>
              <a:t>10μm</a:t>
            </a:r>
            <a:r>
              <a:rPr lang="ja-JP" altLang="en-US" sz="2000" b="1" spc="-40" dirty="0">
                <a:effectLst>
                  <a:outerShdw blurRad="38100" dist="38100" dir="2700000" algn="tl">
                    <a:srgbClr val="000000">
                      <a:alpha val="43137"/>
                    </a:srgbClr>
                  </a:outerShdw>
                </a:effectLst>
                <a:latin typeface="+mj-ea"/>
                <a:ea typeface="+mj-ea"/>
              </a:rPr>
              <a:t>以下</a:t>
            </a:r>
            <a:endParaRPr lang="en-US" altLang="ja-JP" sz="2000" b="1" spc="-40" dirty="0">
              <a:effectLst>
                <a:outerShdw blurRad="38100" dist="38100" dir="2700000" algn="tl">
                  <a:srgbClr val="000000">
                    <a:alpha val="43137"/>
                  </a:srgbClr>
                </a:outerShdw>
              </a:effectLst>
              <a:latin typeface="+mj-ea"/>
              <a:ea typeface="+mj-ea"/>
            </a:endParaRPr>
          </a:p>
          <a:p>
            <a:pPr>
              <a:defRPr/>
            </a:pPr>
            <a:r>
              <a:rPr lang="ja-JP" altLang="en-US" sz="2000" b="1" dirty="0">
                <a:effectLst>
                  <a:outerShdw blurRad="38100" dist="38100" dir="2700000" algn="tl">
                    <a:srgbClr val="000000">
                      <a:alpha val="43137"/>
                    </a:srgbClr>
                  </a:outerShdw>
                </a:effectLst>
                <a:latin typeface="+mj-ea"/>
                <a:ea typeface="+mj-ea"/>
              </a:rPr>
              <a:t>⇒</a:t>
            </a:r>
            <a:r>
              <a:rPr lang="en-US" altLang="ja-JP" sz="2000" b="1" dirty="0">
                <a:solidFill>
                  <a:srgbClr val="FF0000"/>
                </a:solidFill>
                <a:effectLst>
                  <a:outerShdw blurRad="38100" dist="38100" dir="2700000" algn="tl">
                    <a:srgbClr val="000000">
                      <a:alpha val="43137"/>
                    </a:srgbClr>
                  </a:outerShdw>
                </a:effectLst>
                <a:latin typeface="+mj-ea"/>
                <a:ea typeface="+mj-ea"/>
              </a:rPr>
              <a:t>【</a:t>
            </a:r>
            <a:r>
              <a:rPr lang="ja-JP" altLang="en-US" sz="2000" b="1" dirty="0">
                <a:solidFill>
                  <a:srgbClr val="FF0000"/>
                </a:solidFill>
                <a:effectLst>
                  <a:outerShdw blurRad="38100" dist="38100" dir="2700000" algn="tl">
                    <a:srgbClr val="000000">
                      <a:alpha val="43137"/>
                    </a:srgbClr>
                  </a:outerShdw>
                </a:effectLst>
                <a:latin typeface="+mj-ea"/>
                <a:ea typeface="+mj-ea"/>
              </a:rPr>
              <a:t>請求項１</a:t>
            </a:r>
            <a:r>
              <a:rPr lang="en-US" altLang="ja-JP" sz="2000" b="1" dirty="0">
                <a:solidFill>
                  <a:srgbClr val="FF0000"/>
                </a:solidFill>
                <a:effectLst>
                  <a:outerShdw blurRad="38100" dist="38100" dir="2700000" algn="tl">
                    <a:srgbClr val="000000">
                      <a:alpha val="43137"/>
                    </a:srgbClr>
                  </a:outerShdw>
                </a:effectLst>
                <a:latin typeface="+mj-ea"/>
                <a:ea typeface="+mj-ea"/>
              </a:rPr>
              <a:t>】</a:t>
            </a:r>
            <a:r>
              <a:rPr lang="ja-JP" altLang="en-US" sz="2000" b="1" dirty="0">
                <a:solidFill>
                  <a:srgbClr val="FF0000"/>
                </a:solidFill>
                <a:effectLst>
                  <a:outerShdw blurRad="38100" dist="38100" dir="2700000" algn="tl">
                    <a:srgbClr val="000000">
                      <a:alpha val="43137"/>
                    </a:srgbClr>
                  </a:outerShdw>
                </a:effectLst>
                <a:latin typeface="+mj-ea"/>
                <a:ea typeface="+mj-ea"/>
              </a:rPr>
              <a:t>だけであると、</a:t>
            </a:r>
            <a:r>
              <a:rPr lang="ja-JP" altLang="en-US" sz="2000" b="1" dirty="0">
                <a:effectLst>
                  <a:outerShdw blurRad="38100" dist="38100" dir="2700000" algn="tl">
                    <a:srgbClr val="000000">
                      <a:alpha val="43137"/>
                    </a:srgbClr>
                  </a:outerShdw>
                </a:effectLst>
                <a:latin typeface="+mj-ea"/>
                <a:ea typeface="+mj-ea"/>
              </a:rPr>
              <a:t>ノズルの構成が①を満たし、噴射される液体「微粒子」が</a:t>
            </a:r>
            <a:r>
              <a:rPr lang="ja-JP" altLang="en-US" sz="2000" b="1" dirty="0">
                <a:solidFill>
                  <a:srgbClr val="FF0000"/>
                </a:solidFill>
                <a:effectLst>
                  <a:outerShdw blurRad="38100" dist="38100" dir="2700000" algn="tl">
                    <a:srgbClr val="000000">
                      <a:alpha val="43137"/>
                    </a:srgbClr>
                  </a:outerShdw>
                </a:effectLst>
                <a:latin typeface="+mj-ea"/>
                <a:ea typeface="+mj-ea"/>
              </a:rPr>
              <a:t>②粒子径</a:t>
            </a:r>
            <a:r>
              <a:rPr lang="en-US" altLang="ja-JP" sz="2000" b="1" dirty="0">
                <a:solidFill>
                  <a:srgbClr val="FF0000"/>
                </a:solidFill>
                <a:effectLst>
                  <a:outerShdw blurRad="38100" dist="38100" dir="2700000" algn="tl">
                    <a:srgbClr val="000000">
                      <a:alpha val="43137"/>
                    </a:srgbClr>
                  </a:outerShdw>
                </a:effectLst>
                <a:latin typeface="+mj-ea"/>
                <a:ea typeface="+mj-ea"/>
              </a:rPr>
              <a:t>10μm</a:t>
            </a:r>
            <a:r>
              <a:rPr lang="ja-JP" altLang="en-US" sz="2000" b="1" dirty="0">
                <a:solidFill>
                  <a:srgbClr val="FF0000"/>
                </a:solidFill>
                <a:effectLst>
                  <a:outerShdw blurRad="38100" dist="38100" dir="2700000" algn="tl">
                    <a:srgbClr val="000000">
                      <a:alpha val="43137"/>
                    </a:srgbClr>
                  </a:outerShdw>
                </a:effectLst>
                <a:latin typeface="+mj-ea"/>
                <a:ea typeface="+mj-ea"/>
              </a:rPr>
              <a:t>以下であると限定解釈されやすい。　</a:t>
            </a:r>
            <a:r>
              <a:rPr lang="ja-JP" altLang="en-US" sz="2000" b="1" dirty="0">
                <a:effectLst>
                  <a:outerShdw blurRad="38100" dist="38100" dir="2700000" algn="tl">
                    <a:srgbClr val="000000">
                      <a:alpha val="43137"/>
                    </a:srgbClr>
                  </a:outerShdw>
                </a:effectLst>
                <a:latin typeface="+mj-ea"/>
                <a:ea typeface="+mj-ea"/>
              </a:rPr>
              <a:t>⇒他方、</a:t>
            </a:r>
            <a:r>
              <a:rPr lang="ja-JP" altLang="en-US" sz="2000" b="1" dirty="0">
                <a:solidFill>
                  <a:srgbClr val="0000FF"/>
                </a:solidFill>
                <a:effectLst>
                  <a:outerShdw blurRad="38100" dist="38100" dir="2700000" algn="tl">
                    <a:srgbClr val="000000">
                      <a:alpha val="43137"/>
                    </a:srgbClr>
                  </a:outerShdw>
                </a:effectLst>
                <a:highlight>
                  <a:srgbClr val="FFFF00"/>
                </a:highlight>
                <a:latin typeface="+mj-ea"/>
                <a:ea typeface="+mj-ea"/>
              </a:rPr>
              <a:t>「粒子径</a:t>
            </a:r>
            <a:r>
              <a:rPr lang="en-US" altLang="ja-JP" sz="2000" b="1" dirty="0">
                <a:solidFill>
                  <a:srgbClr val="0000FF"/>
                </a:solidFill>
                <a:effectLst>
                  <a:outerShdw blurRad="38100" dist="38100" dir="2700000" algn="tl">
                    <a:srgbClr val="000000">
                      <a:alpha val="43137"/>
                    </a:srgbClr>
                  </a:outerShdw>
                </a:effectLst>
                <a:highlight>
                  <a:srgbClr val="FFFF00"/>
                </a:highlight>
                <a:latin typeface="+mj-ea"/>
                <a:ea typeface="+mj-ea"/>
              </a:rPr>
              <a:t>10μm</a:t>
            </a:r>
            <a:r>
              <a:rPr lang="ja-JP" altLang="en-US" sz="2000" b="1" dirty="0">
                <a:solidFill>
                  <a:srgbClr val="0000FF"/>
                </a:solidFill>
                <a:effectLst>
                  <a:outerShdw blurRad="38100" dist="38100" dir="2700000" algn="tl">
                    <a:srgbClr val="000000">
                      <a:alpha val="43137"/>
                    </a:srgbClr>
                  </a:outerShdw>
                </a:effectLst>
                <a:highlight>
                  <a:srgbClr val="FFFF00"/>
                </a:highlight>
                <a:latin typeface="+mj-ea"/>
                <a:ea typeface="+mj-ea"/>
              </a:rPr>
              <a:t>以下」と</a:t>
            </a:r>
            <a:r>
              <a:rPr lang="ja-JP" altLang="en-US" sz="2000" b="1" spc="-30" dirty="0">
                <a:solidFill>
                  <a:srgbClr val="0000FF"/>
                </a:solidFill>
                <a:effectLst>
                  <a:outerShdw blurRad="38100" dist="38100" dir="2700000" algn="tl">
                    <a:srgbClr val="000000">
                      <a:alpha val="43137"/>
                    </a:srgbClr>
                  </a:outerShdw>
                </a:effectLst>
                <a:highlight>
                  <a:srgbClr val="FFFF00"/>
                </a:highlight>
                <a:latin typeface="+mj-ea"/>
                <a:ea typeface="+mj-ea"/>
              </a:rPr>
              <a:t>限定した</a:t>
            </a:r>
            <a:r>
              <a:rPr lang="en-US" altLang="ja-JP" sz="2000" b="1" spc="-30" dirty="0">
                <a:solidFill>
                  <a:srgbClr val="0000FF"/>
                </a:solidFill>
                <a:effectLst>
                  <a:outerShdw blurRad="38100" dist="38100" dir="2700000" algn="tl">
                    <a:srgbClr val="000000">
                      <a:alpha val="43137"/>
                    </a:srgbClr>
                  </a:outerShdw>
                </a:effectLst>
                <a:highlight>
                  <a:srgbClr val="FFFF00"/>
                </a:highlight>
                <a:latin typeface="+mj-ea"/>
                <a:ea typeface="+mj-ea"/>
              </a:rPr>
              <a:t>【</a:t>
            </a:r>
            <a:r>
              <a:rPr lang="ja-JP" altLang="en-US" sz="2000" b="1" spc="-30" dirty="0">
                <a:solidFill>
                  <a:srgbClr val="0000FF"/>
                </a:solidFill>
                <a:effectLst>
                  <a:outerShdw blurRad="38100" dist="38100" dir="2700000" algn="tl">
                    <a:srgbClr val="000000">
                      <a:alpha val="43137"/>
                    </a:srgbClr>
                  </a:outerShdw>
                </a:effectLst>
                <a:highlight>
                  <a:srgbClr val="FFFF00"/>
                </a:highlight>
                <a:latin typeface="+mj-ea"/>
                <a:ea typeface="+mj-ea"/>
              </a:rPr>
              <a:t>請求項２</a:t>
            </a:r>
            <a:r>
              <a:rPr lang="en-US" altLang="ja-JP" sz="2000" b="1" spc="-30" dirty="0">
                <a:solidFill>
                  <a:srgbClr val="0000FF"/>
                </a:solidFill>
                <a:effectLst>
                  <a:outerShdw blurRad="38100" dist="38100" dir="2700000" algn="tl">
                    <a:srgbClr val="000000">
                      <a:alpha val="43137"/>
                    </a:srgbClr>
                  </a:outerShdw>
                </a:effectLst>
                <a:highlight>
                  <a:srgbClr val="FFFF00"/>
                </a:highlight>
                <a:latin typeface="+mj-ea"/>
                <a:ea typeface="+mj-ea"/>
              </a:rPr>
              <a:t>】</a:t>
            </a:r>
            <a:r>
              <a:rPr lang="ja-JP" altLang="en-US" sz="2000" b="1" spc="-30" dirty="0">
                <a:solidFill>
                  <a:srgbClr val="0000FF"/>
                </a:solidFill>
                <a:effectLst>
                  <a:outerShdw blurRad="38100" dist="38100" dir="2700000" algn="tl">
                    <a:srgbClr val="000000">
                      <a:alpha val="43137"/>
                    </a:srgbClr>
                  </a:outerShdw>
                </a:effectLst>
                <a:highlight>
                  <a:srgbClr val="FFFF00"/>
                </a:highlight>
                <a:latin typeface="+mj-ea"/>
                <a:ea typeface="+mj-ea"/>
              </a:rPr>
              <a:t>があると、②は請求項２の課題であり、請求項１は限定されないと解釈され易い。</a:t>
            </a:r>
            <a:r>
              <a:rPr lang="ja-JP" altLang="en-US" sz="1600" b="1" spc="-30" dirty="0">
                <a:solidFill>
                  <a:srgbClr val="7030A0"/>
                </a:solidFill>
                <a:effectLst>
                  <a:outerShdw blurRad="38100" dist="38100" dir="2700000" algn="tl">
                    <a:srgbClr val="000000">
                      <a:alpha val="43137"/>
                    </a:srgbClr>
                  </a:outerShdw>
                </a:effectLst>
                <a:latin typeface="+mj-ea"/>
                <a:ea typeface="+mj-ea"/>
              </a:rPr>
              <a:t>（</a:t>
            </a:r>
            <a:r>
              <a:rPr lang="en-US" altLang="ja-JP" sz="1600" b="1" spc="-30" dirty="0">
                <a:solidFill>
                  <a:srgbClr val="7030A0"/>
                </a:solidFill>
                <a:effectLst>
                  <a:outerShdw blurRad="38100" dist="38100" dir="2700000" algn="tl">
                    <a:srgbClr val="000000">
                      <a:alpha val="43137"/>
                    </a:srgbClr>
                  </a:outerShdw>
                </a:effectLst>
                <a:latin typeface="+mj-ea"/>
                <a:ea typeface="+mj-ea"/>
              </a:rPr>
              <a:t>Cf.</a:t>
            </a:r>
            <a:r>
              <a:rPr lang="ja-JP" altLang="en-US" sz="1600" b="1" spc="-30" dirty="0">
                <a:solidFill>
                  <a:srgbClr val="7030A0"/>
                </a:solidFill>
                <a:effectLst>
                  <a:outerShdw blurRad="38100" dist="38100" dir="2700000" algn="tl">
                    <a:srgbClr val="000000">
                      <a:alpha val="43137"/>
                    </a:srgbClr>
                  </a:outerShdw>
                </a:effectLst>
                <a:latin typeface="+mj-ea"/>
                <a:ea typeface="+mj-ea"/>
              </a:rPr>
              <a:t>従属項がなかった事案で、控訴審・平成</a:t>
            </a:r>
            <a:r>
              <a:rPr lang="en-US" altLang="ja-JP" sz="1600" b="1" spc="-30" dirty="0">
                <a:solidFill>
                  <a:srgbClr val="7030A0"/>
                </a:solidFill>
                <a:effectLst>
                  <a:outerShdw blurRad="38100" dist="38100" dir="2700000" algn="tl">
                    <a:srgbClr val="000000">
                      <a:alpha val="43137"/>
                    </a:srgbClr>
                  </a:outerShdw>
                </a:effectLst>
                <a:latin typeface="+mj-ea"/>
                <a:ea typeface="+mj-ea"/>
              </a:rPr>
              <a:t>30</a:t>
            </a:r>
            <a:r>
              <a:rPr lang="ja-JP" altLang="ja-JP" sz="1600" b="1" spc="-30" dirty="0">
                <a:solidFill>
                  <a:srgbClr val="7030A0"/>
                </a:solidFill>
                <a:effectLst>
                  <a:outerShdw blurRad="38100" dist="38100" dir="2700000" algn="tl">
                    <a:srgbClr val="000000">
                      <a:alpha val="43137"/>
                    </a:srgbClr>
                  </a:outerShdw>
                </a:effectLst>
                <a:latin typeface="+mj-ea"/>
                <a:ea typeface="+mj-ea"/>
              </a:rPr>
              <a:t>年（</a:t>
            </a:r>
            <a:r>
              <a:rPr lang="ja-JP" altLang="en-US" sz="1600" b="1" spc="-30" dirty="0">
                <a:solidFill>
                  <a:srgbClr val="7030A0"/>
                </a:solidFill>
                <a:effectLst>
                  <a:outerShdw blurRad="38100" dist="38100" dir="2700000" algn="tl">
                    <a:srgbClr val="000000">
                      <a:alpha val="43137"/>
                    </a:srgbClr>
                  </a:outerShdw>
                </a:effectLst>
                <a:latin typeface="+mj-ea"/>
                <a:ea typeface="+mj-ea"/>
              </a:rPr>
              <a:t>ネ</a:t>
            </a:r>
            <a:r>
              <a:rPr lang="ja-JP" altLang="ja-JP" sz="1600" b="1" spc="-30" dirty="0">
                <a:solidFill>
                  <a:srgbClr val="7030A0"/>
                </a:solidFill>
                <a:effectLst>
                  <a:outerShdw blurRad="38100" dist="38100" dir="2700000" algn="tl">
                    <a:srgbClr val="000000">
                      <a:alpha val="43137"/>
                    </a:srgbClr>
                  </a:outerShdw>
                </a:effectLst>
                <a:latin typeface="+mj-ea"/>
                <a:ea typeface="+mj-ea"/>
              </a:rPr>
              <a:t>）</a:t>
            </a:r>
            <a:r>
              <a:rPr lang="en-US" altLang="ja-JP" sz="1600" b="1" spc="-30" dirty="0">
                <a:solidFill>
                  <a:srgbClr val="7030A0"/>
                </a:solidFill>
                <a:effectLst>
                  <a:outerShdw blurRad="38100" dist="38100" dir="2700000" algn="tl">
                    <a:srgbClr val="000000">
                      <a:alpha val="43137"/>
                    </a:srgbClr>
                  </a:outerShdw>
                </a:effectLst>
                <a:latin typeface="+mj-ea"/>
                <a:ea typeface="+mj-ea"/>
              </a:rPr>
              <a:t>10016</a:t>
            </a:r>
            <a:r>
              <a:rPr lang="ja-JP" altLang="en-US" sz="1600" b="1" spc="-30" dirty="0">
                <a:solidFill>
                  <a:srgbClr val="7030A0"/>
                </a:solidFill>
                <a:effectLst>
                  <a:outerShdw blurRad="38100" dist="38100" dir="2700000" algn="tl">
                    <a:srgbClr val="000000">
                      <a:alpha val="43137"/>
                    </a:srgbClr>
                  </a:outerShdw>
                </a:effectLst>
                <a:latin typeface="+mj-ea"/>
                <a:ea typeface="+mj-ea"/>
              </a:rPr>
              <a:t>が逆転充足としたが、原審・大阪地判平成</a:t>
            </a:r>
            <a:r>
              <a:rPr lang="en-US" altLang="ja-JP" sz="1600" b="1" spc="-30" dirty="0">
                <a:solidFill>
                  <a:srgbClr val="7030A0"/>
                </a:solidFill>
                <a:effectLst>
                  <a:outerShdw blurRad="38100" dist="38100" dir="2700000" algn="tl">
                    <a:srgbClr val="000000">
                      <a:alpha val="43137"/>
                    </a:srgbClr>
                  </a:outerShdw>
                </a:effectLst>
                <a:latin typeface="+mj-ea"/>
                <a:ea typeface="+mj-ea"/>
              </a:rPr>
              <a:t>27</a:t>
            </a:r>
            <a:r>
              <a:rPr lang="ja-JP" altLang="ja-JP" sz="1600" b="1" spc="-30" dirty="0">
                <a:solidFill>
                  <a:srgbClr val="7030A0"/>
                </a:solidFill>
                <a:effectLst>
                  <a:outerShdw blurRad="38100" dist="38100" dir="2700000" algn="tl">
                    <a:srgbClr val="000000">
                      <a:alpha val="43137"/>
                    </a:srgbClr>
                  </a:outerShdw>
                </a:effectLst>
                <a:latin typeface="+mj-ea"/>
                <a:ea typeface="+mj-ea"/>
              </a:rPr>
              <a:t>年（</a:t>
            </a:r>
            <a:r>
              <a:rPr lang="ja-JP" altLang="en-US" sz="1600" b="1" spc="-30" dirty="0">
                <a:solidFill>
                  <a:srgbClr val="7030A0"/>
                </a:solidFill>
                <a:effectLst>
                  <a:outerShdw blurRad="38100" dist="38100" dir="2700000" algn="tl">
                    <a:srgbClr val="000000">
                      <a:alpha val="43137"/>
                    </a:srgbClr>
                  </a:outerShdw>
                </a:effectLst>
                <a:latin typeface="+mj-ea"/>
                <a:ea typeface="+mj-ea"/>
              </a:rPr>
              <a:t>ワ</a:t>
            </a:r>
            <a:r>
              <a:rPr lang="ja-JP" altLang="ja-JP" sz="1600" b="1" spc="-30" dirty="0">
                <a:solidFill>
                  <a:srgbClr val="7030A0"/>
                </a:solidFill>
                <a:effectLst>
                  <a:outerShdw blurRad="38100" dist="38100" dir="2700000" algn="tl">
                    <a:srgbClr val="000000">
                      <a:alpha val="43137"/>
                    </a:srgbClr>
                  </a:outerShdw>
                </a:effectLst>
                <a:latin typeface="+mj-ea"/>
                <a:ea typeface="+mj-ea"/>
              </a:rPr>
              <a:t>）</a:t>
            </a:r>
            <a:r>
              <a:rPr lang="en-US" altLang="ja-JP" sz="1600" b="1" spc="-30" dirty="0">
                <a:solidFill>
                  <a:srgbClr val="7030A0"/>
                </a:solidFill>
                <a:effectLst>
                  <a:outerShdw blurRad="38100" dist="38100" dir="2700000" algn="tl">
                    <a:srgbClr val="000000">
                      <a:alpha val="43137"/>
                    </a:srgbClr>
                  </a:outerShdw>
                </a:effectLst>
                <a:latin typeface="+mj-ea"/>
                <a:ea typeface="+mj-ea"/>
              </a:rPr>
              <a:t>12965</a:t>
            </a:r>
            <a:r>
              <a:rPr lang="ja-JP" altLang="en-US" sz="1600" b="1" spc="-30" dirty="0">
                <a:solidFill>
                  <a:srgbClr val="7030A0"/>
                </a:solidFill>
                <a:effectLst>
                  <a:outerShdw blurRad="38100" dist="38100" dir="2700000" algn="tl">
                    <a:srgbClr val="000000">
                      <a:alpha val="43137"/>
                    </a:srgbClr>
                  </a:outerShdw>
                </a:effectLst>
                <a:latin typeface="+mj-ea"/>
                <a:ea typeface="+mj-ea"/>
              </a:rPr>
              <a:t>は</a:t>
            </a:r>
            <a:r>
              <a:rPr lang="en-US" altLang="ja-JP" sz="1600" b="1" spc="-30" dirty="0">
                <a:solidFill>
                  <a:srgbClr val="7030A0"/>
                </a:solidFill>
                <a:effectLst>
                  <a:outerShdw blurRad="38100" dist="38100" dir="2700000" algn="tl">
                    <a:srgbClr val="000000">
                      <a:alpha val="43137"/>
                    </a:srgbClr>
                  </a:outerShdw>
                </a:effectLst>
                <a:latin typeface="+mj-ea"/>
                <a:ea typeface="+mj-ea"/>
              </a:rPr>
              <a:t> </a:t>
            </a:r>
            <a:r>
              <a:rPr lang="ja-JP" altLang="en-US" sz="1600" b="1" spc="-30" dirty="0">
                <a:solidFill>
                  <a:srgbClr val="7030A0"/>
                </a:solidFill>
                <a:effectLst>
                  <a:outerShdw blurRad="38100" dist="38100" dir="2700000" algn="tl">
                    <a:srgbClr val="000000">
                      <a:alpha val="43137"/>
                    </a:srgbClr>
                  </a:outerShdw>
                </a:effectLst>
                <a:latin typeface="+mj-ea"/>
                <a:ea typeface="+mj-ea"/>
              </a:rPr>
              <a:t>非充足としていた。～このような紛れを未然に防ぐための出願戦略となる。）</a:t>
            </a:r>
            <a:endParaRPr lang="en-US" altLang="ja-JP" sz="1600" b="1" spc="-30" dirty="0">
              <a:solidFill>
                <a:srgbClr val="7030A0"/>
              </a:solidFill>
              <a:effectLst>
                <a:outerShdw blurRad="38100" dist="38100" dir="2700000" algn="tl">
                  <a:srgbClr val="000000">
                    <a:alpha val="43137"/>
                  </a:srgbClr>
                </a:outerShdw>
              </a:effectLst>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ED1DE4A3-9C93-4690-AAF7-49F91F4D0086}"/>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BF730C9F-EE3B-4BDF-ADD6-509FCD4378E4}"/>
              </a:ext>
            </a:extLst>
          </p:cNvPr>
          <p:cNvSpPr txBox="1"/>
          <p:nvPr/>
        </p:nvSpPr>
        <p:spPr>
          <a:xfrm>
            <a:off x="26224" y="0"/>
            <a:ext cx="9252520" cy="5216813"/>
          </a:xfrm>
          <a:prstGeom prst="rect">
            <a:avLst/>
          </a:prstGeom>
          <a:noFill/>
        </p:spPr>
        <p:txBody>
          <a:bodyPr>
            <a:spAutoFit/>
          </a:bodyPr>
          <a:lstStyle/>
          <a:p>
            <a:pPr>
              <a:defRPr/>
            </a:pPr>
            <a:r>
              <a:rPr lang="ja-JP" altLang="en-US" sz="4800" b="1" u="sng" spc="-30" dirty="0">
                <a:solidFill>
                  <a:srgbClr val="0000FF"/>
                </a:solidFill>
                <a:effectLst>
                  <a:outerShdw blurRad="38100" dist="38100" dir="2700000" algn="tl">
                    <a:srgbClr val="000000">
                      <a:alpha val="43137"/>
                    </a:srgbClr>
                  </a:outerShdw>
                </a:effectLst>
                <a:highlight>
                  <a:srgbClr val="C0C0C0"/>
                </a:highlight>
              </a:rPr>
              <a:t>③機能的クレーム</a:t>
            </a:r>
            <a:r>
              <a:rPr lang="ja-JP" altLang="en-US" sz="3000" b="1" u="sng" spc="-30" dirty="0">
                <a:solidFill>
                  <a:srgbClr val="0000FF"/>
                </a:solidFill>
                <a:effectLst>
                  <a:outerShdw blurRad="38100" dist="38100" dir="2700000" algn="tl">
                    <a:srgbClr val="000000">
                      <a:alpha val="43137"/>
                    </a:srgbClr>
                  </a:outerShdw>
                </a:effectLst>
                <a:highlight>
                  <a:srgbClr val="C0C0C0"/>
                </a:highlight>
              </a:rPr>
              <a:t>（全件検討可</a:t>
            </a:r>
            <a:r>
              <a:rPr lang="en-US" altLang="ja-JP" sz="3000" b="1" u="sng" spc="-30" dirty="0">
                <a:solidFill>
                  <a:srgbClr val="0000FF"/>
                </a:solidFill>
                <a:effectLst>
                  <a:outerShdw blurRad="38100" dist="38100" dir="2700000" algn="tl">
                    <a:srgbClr val="000000">
                      <a:alpha val="43137"/>
                    </a:srgbClr>
                  </a:outerShdw>
                </a:effectLst>
                <a:highlight>
                  <a:srgbClr val="C0C0C0"/>
                </a:highlight>
              </a:rPr>
              <a:t>!!</a:t>
            </a:r>
            <a:r>
              <a:rPr lang="ja-JP" altLang="en-US" sz="3000" b="1" u="sng" spc="-30" dirty="0">
                <a:solidFill>
                  <a:srgbClr val="0000FF"/>
                </a:solidFill>
                <a:effectLst>
                  <a:outerShdw blurRad="38100" dist="38100" dir="2700000" algn="tl">
                    <a:srgbClr val="000000">
                      <a:alpha val="43137"/>
                    </a:srgbClr>
                  </a:outerShdw>
                </a:effectLst>
                <a:highlight>
                  <a:srgbClr val="C0C0C0"/>
                </a:highlight>
              </a:rPr>
              <a:t>）</a:t>
            </a:r>
            <a:endParaRPr lang="en-US" altLang="ja-JP" sz="3000" b="1" u="sng" spc="-30"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1600" b="1" dirty="0">
              <a:solidFill>
                <a:srgbClr val="0000FF"/>
              </a:solidFill>
              <a:effectLst>
                <a:outerShdw blurRad="38100" dist="38100" dir="2700000" algn="tl">
                  <a:srgbClr val="000000">
                    <a:alpha val="43137"/>
                  </a:srgbClr>
                </a:outerShdw>
              </a:effectLst>
            </a:endParaRPr>
          </a:p>
          <a:p>
            <a:pPr>
              <a:defRPr/>
            </a:pPr>
            <a:endParaRPr lang="en-US" altLang="ja-JP" sz="1600" b="1" dirty="0">
              <a:solidFill>
                <a:srgbClr val="0000FF"/>
              </a:solidFill>
              <a:effectLst>
                <a:outerShdw blurRad="38100" dist="38100" dir="2700000" algn="tl">
                  <a:srgbClr val="000000">
                    <a:alpha val="43137"/>
                  </a:srgbClr>
                </a:outerShdw>
              </a:effectLst>
            </a:endParaRPr>
          </a:p>
          <a:p>
            <a:pPr>
              <a:defRPr/>
            </a:pPr>
            <a:r>
              <a:rPr lang="ja-JP" altLang="en-US" sz="2400" b="1" spc="-50" dirty="0"/>
              <a:t>「</a:t>
            </a:r>
            <a:r>
              <a:rPr lang="ja-JP" altLang="ja-JP" sz="2400" b="1" u="sng" spc="-50" dirty="0">
                <a:solidFill>
                  <a:srgbClr val="FF0066"/>
                </a:solidFill>
                <a:effectLst>
                  <a:outerShdw blurRad="38100" dist="38100" dir="2700000" algn="tl">
                    <a:srgbClr val="000000">
                      <a:alpha val="43137"/>
                    </a:srgbClr>
                  </a:outerShdw>
                </a:effectLst>
              </a:rPr>
              <a:t>特許請求の範囲が…抽象的，機能的な表現で記載されている場合</a:t>
            </a:r>
            <a:r>
              <a:rPr lang="ja-JP" altLang="en-US" sz="2400" b="1" spc="-50" dirty="0"/>
              <a:t>」は</a:t>
            </a:r>
            <a:r>
              <a:rPr lang="ja-JP" altLang="en-US" sz="2400" b="1" spc="-30" dirty="0"/>
              <a:t>「</a:t>
            </a:r>
            <a:r>
              <a:rPr lang="ja-JP" altLang="ja-JP" sz="2400" b="1" u="sng" spc="-30" dirty="0">
                <a:solidFill>
                  <a:srgbClr val="FF0000"/>
                </a:solidFill>
                <a:effectLst>
                  <a:outerShdw blurRad="38100" dist="38100" dir="2700000" algn="tl">
                    <a:srgbClr val="000000">
                      <a:alpha val="43137"/>
                    </a:srgbClr>
                  </a:outerShdw>
                </a:effectLst>
              </a:rPr>
              <a:t>明細書及び図面の記載から当業者が実施し得る構成であれば，その技術的範囲に含まれる</a:t>
            </a:r>
            <a:r>
              <a:rPr lang="ja-JP" altLang="en-US" sz="2400" b="1" spc="-30" dirty="0"/>
              <a:t>。」 </a:t>
            </a:r>
            <a:r>
              <a:rPr lang="ja-JP" altLang="ja-JP" sz="1100" b="1" u="sng" spc="-10" dirty="0">
                <a:solidFill>
                  <a:srgbClr val="0000FF"/>
                </a:solidFill>
                <a:effectLst>
                  <a:outerShdw blurRad="38100" dist="38100" dir="2700000" algn="tl">
                    <a:srgbClr val="000000">
                      <a:alpha val="43137"/>
                    </a:srgbClr>
                  </a:outerShdw>
                </a:effectLst>
              </a:rPr>
              <a:t>（東京地</a:t>
            </a:r>
            <a:r>
              <a:rPr lang="ja-JP" altLang="en-US" sz="1100" b="1" u="sng" spc="-10" dirty="0">
                <a:solidFill>
                  <a:srgbClr val="0000FF"/>
                </a:solidFill>
                <a:effectLst>
                  <a:outerShdw blurRad="38100" dist="38100" dir="2700000" algn="tl">
                    <a:srgbClr val="000000">
                      <a:alpha val="43137"/>
                    </a:srgbClr>
                  </a:outerShdw>
                </a:effectLst>
              </a:rPr>
              <a:t>判</a:t>
            </a:r>
            <a:r>
              <a:rPr lang="ja-JP" altLang="ja-JP" sz="1100" b="1" u="sng" spc="-10" dirty="0">
                <a:solidFill>
                  <a:srgbClr val="0000FF"/>
                </a:solidFill>
                <a:effectLst>
                  <a:outerShdw blurRad="38100" dist="38100" dir="2700000" algn="tl">
                    <a:srgbClr val="000000">
                      <a:alpha val="43137"/>
                    </a:srgbClr>
                  </a:outerShdw>
                </a:effectLst>
              </a:rPr>
              <a:t>平成</a:t>
            </a:r>
            <a:r>
              <a:rPr lang="en-US" altLang="ja-JP" sz="1100" b="1" u="sng" spc="-10" dirty="0">
                <a:solidFill>
                  <a:srgbClr val="0000FF"/>
                </a:solidFill>
                <a:effectLst>
                  <a:outerShdw blurRad="38100" dist="38100" dir="2700000" algn="tl">
                    <a:srgbClr val="000000">
                      <a:alpha val="43137"/>
                    </a:srgbClr>
                  </a:outerShdw>
                </a:effectLst>
              </a:rPr>
              <a:t>28</a:t>
            </a:r>
            <a:r>
              <a:rPr lang="ja-JP" altLang="ja-JP" sz="1100" b="1" u="sng" spc="-10" dirty="0">
                <a:solidFill>
                  <a:srgbClr val="0000FF"/>
                </a:solidFill>
                <a:effectLst>
                  <a:outerShdw blurRad="38100" dist="38100" dir="2700000" algn="tl">
                    <a:srgbClr val="000000">
                      <a:alpha val="43137"/>
                    </a:srgbClr>
                  </a:outerShdw>
                </a:effectLst>
              </a:rPr>
              <a:t>年（ワ）</a:t>
            </a:r>
            <a:r>
              <a:rPr lang="en-US" altLang="ja-JP" sz="1100" b="1" u="sng" spc="-10" dirty="0">
                <a:solidFill>
                  <a:srgbClr val="0000FF"/>
                </a:solidFill>
                <a:effectLst>
                  <a:outerShdw blurRad="38100" dist="38100" dir="2700000" algn="tl">
                    <a:srgbClr val="000000">
                      <a:alpha val="43137"/>
                    </a:srgbClr>
                  </a:outerShdw>
                </a:effectLst>
              </a:rPr>
              <a:t>11475</a:t>
            </a:r>
            <a:r>
              <a:rPr lang="ja-JP" altLang="en-US" sz="1100" b="1" u="sng" spc="-10" dirty="0">
                <a:solidFill>
                  <a:srgbClr val="0000FF"/>
                </a:solidFill>
                <a:effectLst>
                  <a:outerShdw blurRad="38100" dist="38100" dir="2700000" algn="tl">
                    <a:srgbClr val="000000">
                      <a:alpha val="43137"/>
                    </a:srgbClr>
                  </a:outerShdw>
                </a:effectLst>
              </a:rPr>
              <a:t>「</a:t>
            </a:r>
            <a:r>
              <a:rPr lang="ja-JP" altLang="ja-JP" sz="1100" b="1" u="sng" spc="-10" dirty="0">
                <a:solidFill>
                  <a:srgbClr val="0000FF"/>
                </a:solidFill>
                <a:effectLst>
                  <a:outerShdw blurRad="38100" dist="38100" dir="2700000" algn="tl">
                    <a:srgbClr val="000000">
                      <a:alpha val="43137"/>
                    </a:srgbClr>
                  </a:outerShdw>
                </a:effectLst>
              </a:rPr>
              <a:t>第Ⅸ因子</a:t>
            </a:r>
            <a:r>
              <a:rPr lang="en-US" altLang="ja-JP" sz="1100" b="1" u="sng" spc="-10" dirty="0">
                <a:solidFill>
                  <a:srgbClr val="0000FF"/>
                </a:solidFill>
                <a:effectLst>
                  <a:outerShdw blurRad="38100" dist="38100" dir="2700000" algn="tl">
                    <a:srgbClr val="000000">
                      <a:alpha val="43137"/>
                    </a:srgbClr>
                  </a:outerShdw>
                </a:effectLst>
              </a:rPr>
              <a:t>/</a:t>
            </a:r>
            <a:r>
              <a:rPr lang="ja-JP" altLang="ja-JP" sz="1100" b="1" u="sng" spc="-10" dirty="0">
                <a:solidFill>
                  <a:srgbClr val="0000FF"/>
                </a:solidFill>
                <a:effectLst>
                  <a:outerShdw blurRad="38100" dist="38100" dir="2700000" algn="tl">
                    <a:srgbClr val="000000">
                      <a:alpha val="43137"/>
                    </a:srgbClr>
                  </a:outerShdw>
                </a:effectLst>
              </a:rPr>
              <a:t>第Ⅸａ因子の抗体および抗体誘導体</a:t>
            </a:r>
            <a:r>
              <a:rPr lang="ja-JP" altLang="en-US" sz="1100" b="1" u="sng" spc="-10" dirty="0">
                <a:solidFill>
                  <a:srgbClr val="0000FF"/>
                </a:solidFill>
                <a:effectLst>
                  <a:outerShdw blurRad="38100" dist="38100" dir="2700000" algn="tl">
                    <a:srgbClr val="000000">
                      <a:alpha val="43137"/>
                    </a:srgbClr>
                  </a:outerShdw>
                </a:effectLst>
              </a:rPr>
              <a:t>」事件</a:t>
            </a:r>
            <a:r>
              <a:rPr lang="ja-JP" altLang="ja-JP" sz="1100" b="1" u="sng" spc="-10" dirty="0">
                <a:solidFill>
                  <a:srgbClr val="0000FF"/>
                </a:solidFill>
                <a:effectLst>
                  <a:outerShdw blurRad="38100" dist="38100" dir="2700000" algn="tl">
                    <a:srgbClr val="000000">
                      <a:alpha val="43137"/>
                    </a:srgbClr>
                  </a:outerShdw>
                </a:effectLst>
              </a:rPr>
              <a:t>＜嶋末＞</a:t>
            </a:r>
            <a:r>
              <a:rPr lang="ja-JP" altLang="en-US" sz="1100" b="1" u="sng" spc="-10" dirty="0">
                <a:solidFill>
                  <a:srgbClr val="0000FF"/>
                </a:solidFill>
                <a:effectLst>
                  <a:outerShdw blurRad="38100" dist="38100" dir="2700000" algn="tl">
                    <a:srgbClr val="000000">
                      <a:alpha val="43137"/>
                    </a:srgbClr>
                  </a:outerShdw>
                </a:effectLst>
              </a:rPr>
              <a:t>）　</a:t>
            </a:r>
            <a:r>
              <a:rPr lang="ja-JP" altLang="en-US" sz="1100" b="1" u="sng" spc="-10" dirty="0">
                <a:solidFill>
                  <a:srgbClr val="0000FF"/>
                </a:solidFill>
              </a:rPr>
              <a:t>（＝</a:t>
            </a:r>
            <a:r>
              <a:rPr lang="ja-JP" altLang="ja-JP" sz="1100" b="1" u="sng" spc="-10" dirty="0">
                <a:solidFill>
                  <a:srgbClr val="0000FF"/>
                </a:solidFill>
              </a:rPr>
              <a:t>東京地</a:t>
            </a:r>
            <a:r>
              <a:rPr lang="ja-JP" altLang="en-US" sz="1100" b="1" u="sng" spc="-10" dirty="0">
                <a:solidFill>
                  <a:srgbClr val="0000FF"/>
                </a:solidFill>
              </a:rPr>
              <a:t>判</a:t>
            </a:r>
            <a:r>
              <a:rPr lang="ja-JP" altLang="ja-JP" sz="1100" b="1" u="sng" spc="-10" dirty="0">
                <a:solidFill>
                  <a:srgbClr val="0000FF"/>
                </a:solidFill>
              </a:rPr>
              <a:t>平成</a:t>
            </a:r>
            <a:r>
              <a:rPr lang="en-US" altLang="ja-JP" sz="1100" b="1" u="sng" spc="-10" dirty="0">
                <a:solidFill>
                  <a:srgbClr val="0000FF"/>
                </a:solidFill>
              </a:rPr>
              <a:t>23</a:t>
            </a:r>
            <a:r>
              <a:rPr lang="ja-JP" altLang="ja-JP" sz="1100" b="1" u="sng" spc="-10" dirty="0">
                <a:solidFill>
                  <a:srgbClr val="0000FF"/>
                </a:solidFill>
              </a:rPr>
              <a:t>年（ワ）</a:t>
            </a:r>
            <a:r>
              <a:rPr lang="en-US" altLang="ja-JP" sz="1100" b="1" u="sng" spc="-10" dirty="0">
                <a:solidFill>
                  <a:srgbClr val="0000FF"/>
                </a:solidFill>
              </a:rPr>
              <a:t>10341</a:t>
            </a:r>
            <a:r>
              <a:rPr lang="ja-JP" altLang="en-US" sz="1100" b="1" u="sng" spc="-10" dirty="0">
                <a:solidFill>
                  <a:srgbClr val="0000FF"/>
                </a:solidFill>
              </a:rPr>
              <a:t>、</a:t>
            </a:r>
            <a:r>
              <a:rPr lang="ja-JP" altLang="ja-JP" sz="1100" b="1" u="sng" spc="-10" dirty="0">
                <a:solidFill>
                  <a:srgbClr val="0000FF"/>
                </a:solidFill>
              </a:rPr>
              <a:t>平成</a:t>
            </a:r>
            <a:r>
              <a:rPr lang="en-US" altLang="ja-JP" sz="1100" b="1" u="sng" spc="-10" dirty="0">
                <a:solidFill>
                  <a:srgbClr val="0000FF"/>
                </a:solidFill>
              </a:rPr>
              <a:t>24</a:t>
            </a:r>
            <a:r>
              <a:rPr lang="ja-JP" altLang="ja-JP" sz="1100" b="1" u="sng" spc="-10" dirty="0">
                <a:solidFill>
                  <a:srgbClr val="0000FF"/>
                </a:solidFill>
              </a:rPr>
              <a:t>年</a:t>
            </a:r>
            <a:r>
              <a:rPr lang="ja-JP" altLang="en-US" sz="1100" b="1" u="sng" spc="-10" dirty="0">
                <a:solidFill>
                  <a:srgbClr val="0000FF"/>
                </a:solidFill>
              </a:rPr>
              <a:t>（</a:t>
            </a:r>
            <a:r>
              <a:rPr lang="ja-JP" altLang="ja-JP" sz="1100" b="1" u="sng" spc="-10" dirty="0">
                <a:solidFill>
                  <a:srgbClr val="0000FF"/>
                </a:solidFill>
              </a:rPr>
              <a:t>ネ</a:t>
            </a:r>
            <a:r>
              <a:rPr lang="ja-JP" altLang="en-US" sz="1100" b="1" u="sng" spc="-10" dirty="0">
                <a:solidFill>
                  <a:srgbClr val="0000FF"/>
                </a:solidFill>
              </a:rPr>
              <a:t>）</a:t>
            </a:r>
            <a:r>
              <a:rPr lang="en-US" altLang="ja-JP" sz="1100" b="1" u="sng" spc="-10" dirty="0">
                <a:solidFill>
                  <a:srgbClr val="0000FF"/>
                </a:solidFill>
              </a:rPr>
              <a:t>10094 </a:t>
            </a:r>
            <a:r>
              <a:rPr lang="ja-JP" altLang="en-US" sz="1100" b="1" u="sng" spc="-10" dirty="0">
                <a:solidFill>
                  <a:srgbClr val="0000FF"/>
                </a:solidFill>
              </a:rPr>
              <a:t>「</a:t>
            </a:r>
            <a:r>
              <a:rPr lang="ja-JP" altLang="ja-JP" sz="1100" b="1" u="sng" spc="-10" dirty="0">
                <a:solidFill>
                  <a:srgbClr val="0000FF"/>
                </a:solidFill>
              </a:rPr>
              <a:t>パソコン等の器具の盗難防止用連結具</a:t>
            </a:r>
            <a:r>
              <a:rPr lang="ja-JP" altLang="en-US" sz="1100" b="1" u="sng" spc="-10" dirty="0">
                <a:solidFill>
                  <a:srgbClr val="0000FF"/>
                </a:solidFill>
              </a:rPr>
              <a:t>」、</a:t>
            </a:r>
            <a:r>
              <a:rPr lang="ja-JP" altLang="ja-JP" sz="1100" b="1" u="sng" spc="-10" dirty="0">
                <a:solidFill>
                  <a:srgbClr val="0000FF"/>
                </a:solidFill>
              </a:rPr>
              <a:t>大阪地</a:t>
            </a:r>
            <a:r>
              <a:rPr lang="ja-JP" altLang="en-US" sz="1100" b="1" u="sng" spc="-10" dirty="0">
                <a:solidFill>
                  <a:srgbClr val="0000FF"/>
                </a:solidFill>
              </a:rPr>
              <a:t>判</a:t>
            </a:r>
            <a:r>
              <a:rPr lang="ja-JP" altLang="ja-JP" sz="1100" b="1" u="sng" spc="-10" dirty="0">
                <a:solidFill>
                  <a:srgbClr val="0000FF"/>
                </a:solidFill>
              </a:rPr>
              <a:t>平成</a:t>
            </a:r>
            <a:r>
              <a:rPr lang="en-US" altLang="ja-JP" sz="1100" b="1" u="sng" spc="-10" dirty="0">
                <a:solidFill>
                  <a:srgbClr val="0000FF"/>
                </a:solidFill>
              </a:rPr>
              <a:t>21</a:t>
            </a:r>
            <a:r>
              <a:rPr lang="ja-JP" altLang="ja-JP" sz="1100" b="1" u="sng" spc="-10" dirty="0">
                <a:solidFill>
                  <a:srgbClr val="0000FF"/>
                </a:solidFill>
              </a:rPr>
              <a:t>年</a:t>
            </a:r>
            <a:r>
              <a:rPr lang="ja-JP" altLang="en-US" sz="1100" b="1" u="sng" spc="-10" dirty="0">
                <a:solidFill>
                  <a:srgbClr val="0000FF"/>
                </a:solidFill>
              </a:rPr>
              <a:t>（</a:t>
            </a:r>
            <a:r>
              <a:rPr lang="ja-JP" altLang="ja-JP" sz="1100" b="1" u="sng" spc="-10" dirty="0">
                <a:solidFill>
                  <a:srgbClr val="0000FF"/>
                </a:solidFill>
              </a:rPr>
              <a:t>ワ</a:t>
            </a:r>
            <a:r>
              <a:rPr lang="ja-JP" altLang="en-US" sz="1100" b="1" u="sng" spc="-10" dirty="0">
                <a:solidFill>
                  <a:srgbClr val="0000FF"/>
                </a:solidFill>
              </a:rPr>
              <a:t>）</a:t>
            </a:r>
            <a:r>
              <a:rPr lang="en-US" altLang="ja-JP" sz="1100" b="1" u="sng" spc="-10" dirty="0">
                <a:solidFill>
                  <a:srgbClr val="0000FF"/>
                </a:solidFill>
              </a:rPr>
              <a:t>6994</a:t>
            </a:r>
            <a:r>
              <a:rPr lang="ja-JP" altLang="en-US" sz="1100" b="1" u="sng" spc="-10" dirty="0">
                <a:solidFill>
                  <a:srgbClr val="0000FF"/>
                </a:solidFill>
              </a:rPr>
              <a:t>「</a:t>
            </a:r>
            <a:r>
              <a:rPr lang="ja-JP" altLang="ja-JP" sz="1100" b="1" u="sng" spc="-10" dirty="0">
                <a:solidFill>
                  <a:srgbClr val="0000FF"/>
                </a:solidFill>
              </a:rPr>
              <a:t>地震対策付き棚</a:t>
            </a:r>
            <a:r>
              <a:rPr lang="ja-JP" altLang="en-US" sz="1100" b="1" u="sng" spc="-10" dirty="0">
                <a:solidFill>
                  <a:srgbClr val="0000FF"/>
                </a:solidFill>
              </a:rPr>
              <a:t>」事件）</a:t>
            </a:r>
            <a:endParaRPr lang="en-US" altLang="ja-JP" sz="3600" b="1" spc="-10" dirty="0">
              <a:effectLst>
                <a:outerShdw blurRad="38100" dist="38100" dir="2700000" algn="tl">
                  <a:srgbClr val="000000">
                    <a:alpha val="43137"/>
                  </a:srgbClr>
                </a:outerShdw>
              </a:effectLst>
            </a:endParaRPr>
          </a:p>
          <a:p>
            <a:pPr>
              <a:defRPr/>
            </a:pPr>
            <a:endParaRPr lang="en-US" altLang="ja-JP" sz="1400" b="1" dirty="0"/>
          </a:p>
          <a:p>
            <a:pPr>
              <a:defRPr/>
            </a:pPr>
            <a:r>
              <a:rPr lang="ja-JP" altLang="en-US" sz="2400" b="1" spc="-30" dirty="0"/>
              <a:t>⇒</a:t>
            </a:r>
            <a:r>
              <a:rPr lang="ja-JP" altLang="en-US" sz="2400" b="1" u="sng" spc="-30" dirty="0">
                <a:highlight>
                  <a:srgbClr val="FFFF00"/>
                </a:highlight>
              </a:rPr>
              <a:t>実施可能要件</a:t>
            </a:r>
            <a:r>
              <a:rPr lang="en-US" altLang="ja-JP" sz="2400" b="1" u="sng" spc="-30" dirty="0">
                <a:highlight>
                  <a:srgbClr val="FFFF00"/>
                </a:highlight>
              </a:rPr>
              <a:t>/</a:t>
            </a:r>
            <a:r>
              <a:rPr lang="ja-JP" altLang="en-US" sz="2400" b="1" u="sng" spc="-30" dirty="0">
                <a:highlight>
                  <a:srgbClr val="FFFF00"/>
                </a:highlight>
              </a:rPr>
              <a:t>サポート要件〇である範囲で発明を捉えることにより、特許法３６条違反を回避できる</a:t>
            </a:r>
            <a:r>
              <a:rPr lang="ja-JP" altLang="en-US" sz="2400" b="1" u="sng" spc="-30" dirty="0"/>
              <a:t>から、必ずしも特許権者不利ではない</a:t>
            </a:r>
            <a:r>
              <a:rPr lang="en-US" altLang="ja-JP" sz="2400" b="1" u="sng" spc="-30" dirty="0"/>
              <a:t>!!</a:t>
            </a:r>
          </a:p>
          <a:p>
            <a:pPr>
              <a:defRPr/>
            </a:pPr>
            <a:endParaRPr lang="en-US" altLang="ja-JP" sz="1200" b="1" u="sng" dirty="0"/>
          </a:p>
          <a:p>
            <a:pPr>
              <a:defRPr/>
            </a:pPr>
            <a:endParaRPr lang="en-US" altLang="ja-JP" sz="1200" b="1" u="sng" dirty="0"/>
          </a:p>
          <a:p>
            <a:pPr>
              <a:defRPr/>
            </a:pPr>
            <a:r>
              <a:rPr lang="ja-JP" altLang="en-US" sz="2800" b="1" dirty="0">
                <a:solidFill>
                  <a:srgbClr val="0000FF"/>
                </a:solidFill>
              </a:rPr>
              <a:t>構成を過不足なく記載するクレームが理想だが、特許を見て僅かに変更する侵害品を捉えられない・・・</a:t>
            </a:r>
            <a:r>
              <a:rPr lang="ja-JP" altLang="en-US" sz="2400" b="1" dirty="0"/>
              <a:t>（均等論は別として）</a:t>
            </a:r>
            <a:endParaRPr lang="en-US" altLang="ja-JP" sz="2800" b="1" dirty="0"/>
          </a:p>
          <a:p>
            <a:pPr>
              <a:defRPr/>
            </a:pPr>
            <a:r>
              <a:rPr lang="ja-JP" altLang="en-US" sz="2800" b="1" u="sng" dirty="0">
                <a:solidFill>
                  <a:srgbClr val="FF0000"/>
                </a:solidFill>
                <a:effectLst>
                  <a:outerShdw blurRad="38100" dist="38100" dir="2700000" algn="tl">
                    <a:srgbClr val="000000">
                      <a:alpha val="43137"/>
                    </a:srgbClr>
                  </a:outerShdw>
                </a:effectLst>
              </a:rPr>
              <a:t>⇒“実施例＋</a:t>
            </a:r>
            <a:r>
              <a:rPr lang="en-US" altLang="ja-JP" sz="2800" b="1" u="sng" dirty="0">
                <a:solidFill>
                  <a:srgbClr val="FF0000"/>
                </a:solidFill>
                <a:effectLst>
                  <a:outerShdw blurRad="38100" dist="38100" dir="2700000" algn="tl">
                    <a:srgbClr val="000000">
                      <a:alpha val="43137"/>
                    </a:srgbClr>
                  </a:outerShdw>
                </a:effectLst>
              </a:rPr>
              <a:t>α</a:t>
            </a:r>
            <a:r>
              <a:rPr lang="ja-JP" altLang="en-US" sz="2800" b="1" u="sng" dirty="0">
                <a:solidFill>
                  <a:srgbClr val="FF0000"/>
                </a:solidFill>
                <a:effectLst>
                  <a:outerShdw blurRad="38100" dist="38100" dir="2700000" algn="tl">
                    <a:srgbClr val="000000">
                      <a:alpha val="43137"/>
                    </a:srgbClr>
                  </a:outerShdw>
                </a:effectLst>
              </a:rPr>
              <a:t>”という、機能的クレームを常に検討すべし</a:t>
            </a:r>
            <a:r>
              <a:rPr lang="en-US" altLang="ja-JP" sz="2800" b="1" u="sng" dirty="0">
                <a:solidFill>
                  <a:srgbClr val="FF0000"/>
                </a:solidFill>
                <a:effectLst>
                  <a:outerShdw blurRad="38100" dist="38100" dir="2700000" algn="tl">
                    <a:srgbClr val="000000">
                      <a:alpha val="43137"/>
                    </a:srgbClr>
                  </a:outerShdw>
                </a:effectLst>
              </a:rPr>
              <a:t>!!</a:t>
            </a:r>
          </a:p>
        </p:txBody>
      </p:sp>
      <p:pic>
        <p:nvPicPr>
          <p:cNvPr id="33796" name="図 2">
            <a:hlinkClick r:id="rId2"/>
            <a:extLst>
              <a:ext uri="{FF2B5EF4-FFF2-40B4-BE49-F238E27FC236}">
                <a16:creationId xmlns:a16="http://schemas.microsoft.com/office/drawing/2014/main" id="{E4A26615-55BB-4729-B9A5-E30A5910F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490" y="41275"/>
            <a:ext cx="1824037"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EB08F261-8869-406A-853F-5757A5D79FE4}"/>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43D21B50-DF3E-4B6E-A651-E4A56CEE051A}"/>
              </a:ext>
            </a:extLst>
          </p:cNvPr>
          <p:cNvSpPr txBox="1"/>
          <p:nvPr/>
        </p:nvSpPr>
        <p:spPr>
          <a:xfrm>
            <a:off x="26224" y="0"/>
            <a:ext cx="9154288" cy="5170646"/>
          </a:xfrm>
          <a:prstGeom prst="rect">
            <a:avLst/>
          </a:prstGeom>
          <a:noFill/>
        </p:spPr>
        <p:txBody>
          <a:bodyPr wrap="square">
            <a:spAutoFit/>
          </a:bodyPr>
          <a:lstStyle/>
          <a:p>
            <a:pPr>
              <a:defRPr/>
            </a:pPr>
            <a:r>
              <a:rPr lang="ja-JP" altLang="en-US" sz="4400" b="1" u="sng" dirty="0">
                <a:solidFill>
                  <a:srgbClr val="0000FF"/>
                </a:solidFill>
                <a:effectLst>
                  <a:outerShdw blurRad="38100" dist="38100" dir="2700000" algn="tl">
                    <a:srgbClr val="000000">
                      <a:alpha val="43137"/>
                    </a:srgbClr>
                  </a:outerShdw>
                </a:effectLst>
                <a:highlight>
                  <a:srgbClr val="C0C0C0"/>
                </a:highlight>
              </a:rPr>
              <a:t>④サブコンビネーションクレーム</a:t>
            </a:r>
            <a:endParaRPr lang="en-US" altLang="ja-JP" sz="4400" b="1" u="sng" dirty="0">
              <a:solidFill>
                <a:srgbClr val="0000FF"/>
              </a:solidFill>
              <a:effectLst>
                <a:outerShdw blurRad="38100" dist="38100" dir="2700000" algn="tl">
                  <a:srgbClr val="000000">
                    <a:alpha val="43137"/>
                  </a:srgbClr>
                </a:outerShdw>
              </a:effectLst>
              <a:highlight>
                <a:srgbClr val="C0C0C0"/>
              </a:highlight>
            </a:endParaRPr>
          </a:p>
          <a:p>
            <a:pPr algn="just">
              <a:defRPr/>
            </a:pPr>
            <a:r>
              <a:rPr lang="ja-JP" altLang="en-US" sz="2400" b="1" spc="-30" dirty="0"/>
              <a:t>⇒</a:t>
            </a:r>
            <a:r>
              <a:rPr lang="ja-JP" altLang="ja-JP" sz="2400" b="1" spc="-30" dirty="0"/>
              <a:t>２つ以上の物を組み合わせた</a:t>
            </a:r>
            <a:r>
              <a:rPr lang="en-US" altLang="ja-JP" sz="2400" b="1" spc="-30" dirty="0"/>
              <a:t>,</a:t>
            </a:r>
            <a:r>
              <a:rPr lang="ja-JP" altLang="en-US" sz="2400" b="1" spc="-30" dirty="0"/>
              <a:t>「</a:t>
            </a:r>
            <a:r>
              <a:rPr lang="ja-JP" altLang="ja-JP" sz="2400" b="1" spc="-30" dirty="0"/>
              <a:t>物の発明</a:t>
            </a:r>
            <a:r>
              <a:rPr lang="ja-JP" altLang="en-US" sz="2400" b="1" spc="-30" dirty="0"/>
              <a:t>」</a:t>
            </a:r>
            <a:r>
              <a:rPr lang="ja-JP" altLang="ja-JP" sz="2400" b="1" spc="-30" dirty="0"/>
              <a:t>（コンビネーション発明）を構成する個々の物の発明であり、</a:t>
            </a:r>
            <a:r>
              <a:rPr lang="ja-JP" altLang="en-US" sz="2400" b="1" spc="-30" dirty="0"/>
              <a:t>物の使用態様として</a:t>
            </a:r>
            <a:r>
              <a:rPr lang="en-US" altLang="ja-JP" sz="2400" b="1" spc="-30" dirty="0"/>
              <a:t>,</a:t>
            </a:r>
            <a:r>
              <a:rPr lang="ja-JP" altLang="en-US" sz="2400" b="1" u="sng" spc="-30" dirty="0">
                <a:solidFill>
                  <a:srgbClr val="FF0000"/>
                </a:solidFill>
                <a:effectLst>
                  <a:outerShdw blurRad="38100" dist="38100" dir="2700000" algn="tl">
                    <a:srgbClr val="000000">
                      <a:alpha val="43137"/>
                    </a:srgbClr>
                  </a:outerShdw>
                </a:effectLst>
              </a:rPr>
              <a:t>特定</a:t>
            </a:r>
            <a:r>
              <a:rPr lang="ja-JP" altLang="ja-JP" sz="2400" b="1" u="sng" spc="-30" dirty="0">
                <a:solidFill>
                  <a:srgbClr val="FF0000"/>
                </a:solidFill>
                <a:effectLst>
                  <a:outerShdw blurRad="38100" dist="38100" dir="2700000" algn="tl">
                    <a:srgbClr val="000000">
                      <a:alpha val="43137"/>
                    </a:srgbClr>
                  </a:outerShdw>
                </a:effectLst>
              </a:rPr>
              <a:t>の物と組み合わせて使用する態様</a:t>
            </a:r>
            <a:r>
              <a:rPr lang="ja-JP" altLang="ja-JP" sz="2400" b="1" spc="-30" dirty="0"/>
              <a:t>を発明特定事項として記述した</a:t>
            </a:r>
            <a:r>
              <a:rPr lang="ja-JP" altLang="en-US" sz="2400" b="1" spc="-30" dirty="0"/>
              <a:t>物の</a:t>
            </a:r>
            <a:r>
              <a:rPr lang="ja-JP" altLang="ja-JP" sz="2400" b="1" spc="-30" dirty="0"/>
              <a:t>発明をいう</a:t>
            </a:r>
            <a:endParaRPr lang="en-US" altLang="ja-JP" sz="2400" b="1" spc="-30" dirty="0"/>
          </a:p>
          <a:p>
            <a:pPr>
              <a:defRPr/>
            </a:pPr>
            <a:r>
              <a:rPr lang="ja-JP" altLang="en-US" b="1" dirty="0">
                <a:solidFill>
                  <a:srgbClr val="FF0066"/>
                </a:solidFill>
                <a:effectLst>
                  <a:outerShdw blurRad="38100" dist="38100" dir="2700000" algn="tl">
                    <a:srgbClr val="000000">
                      <a:alpha val="43137"/>
                    </a:srgbClr>
                  </a:outerShdw>
                </a:effectLst>
              </a:rPr>
              <a:t>　　　　　　　 </a:t>
            </a:r>
            <a:r>
              <a:rPr lang="en-US" altLang="ja-JP" b="1" u="sng" dirty="0">
                <a:solidFill>
                  <a:srgbClr val="FF0066"/>
                </a:solidFill>
                <a:effectLst>
                  <a:outerShdw blurRad="38100" dist="38100" dir="2700000" algn="tl">
                    <a:srgbClr val="000000">
                      <a:alpha val="43137"/>
                    </a:srgbClr>
                  </a:outerShdw>
                </a:effectLst>
              </a:rPr>
              <a:t>Ex.</a:t>
            </a:r>
            <a:r>
              <a:rPr lang="ja-JP" altLang="en-US" b="1" u="sng" dirty="0">
                <a:solidFill>
                  <a:srgbClr val="FF0066"/>
                </a:solidFill>
                <a:effectLst>
                  <a:outerShdw blurRad="38100" dist="38100" dir="2700000" algn="tl">
                    <a:srgbClr val="000000">
                      <a:alpha val="43137"/>
                    </a:srgbClr>
                  </a:outerShdw>
                </a:effectLst>
              </a:rPr>
              <a:t>）</a:t>
            </a:r>
            <a:r>
              <a:rPr lang="ja-JP" altLang="ja-JP" b="1" u="sng" dirty="0">
                <a:solidFill>
                  <a:srgbClr val="FF0066"/>
                </a:solidFill>
                <a:effectLst>
                  <a:outerShdw blurRad="38100" dist="38100" dir="2700000" algn="tl">
                    <a:srgbClr val="000000">
                      <a:alpha val="43137"/>
                    </a:srgbClr>
                  </a:outerShdw>
                </a:effectLst>
              </a:rPr>
              <a:t>特定の</a:t>
            </a:r>
            <a:r>
              <a:rPr lang="ja-JP" altLang="en-US" b="1" u="sng" dirty="0">
                <a:solidFill>
                  <a:srgbClr val="FF0066"/>
                </a:solidFill>
                <a:effectLst>
                  <a:outerShdw blurRad="38100" dist="38100" dir="2700000" algn="tl">
                    <a:srgbClr val="000000">
                      <a:alpha val="43137"/>
                    </a:srgbClr>
                  </a:outerShdw>
                </a:effectLst>
              </a:rPr>
              <a:t>構造を有する</a:t>
            </a:r>
            <a:r>
              <a:rPr lang="ja-JP" altLang="ja-JP" b="1" u="sng" dirty="0">
                <a:solidFill>
                  <a:srgbClr val="FF0066"/>
                </a:solidFill>
                <a:effectLst>
                  <a:outerShdw blurRad="38100" dist="38100" dir="2700000" algn="tl">
                    <a:srgbClr val="000000">
                      <a:alpha val="43137"/>
                    </a:srgbClr>
                  </a:outerShdw>
                </a:effectLst>
              </a:rPr>
              <a:t>プリンタに組み込んで使用する</a:t>
            </a:r>
            <a:r>
              <a:rPr lang="ja-JP" altLang="en-US" b="1" u="sng" dirty="0">
                <a:solidFill>
                  <a:srgbClr val="FF0066"/>
                </a:solidFill>
                <a:effectLst>
                  <a:outerShdw blurRad="38100" dist="38100" dir="2700000" algn="tl">
                    <a:srgbClr val="000000">
                      <a:alpha val="43137"/>
                    </a:srgbClr>
                  </a:outerShdw>
                </a:effectLst>
              </a:rPr>
              <a:t>インク</a:t>
            </a:r>
            <a:r>
              <a:rPr lang="ja-JP" altLang="ja-JP" b="1" u="sng" dirty="0">
                <a:solidFill>
                  <a:srgbClr val="FF0066"/>
                </a:solidFill>
                <a:effectLst>
                  <a:outerShdw blurRad="38100" dist="38100" dir="2700000" algn="tl">
                    <a:srgbClr val="000000">
                      <a:alpha val="43137"/>
                    </a:srgbClr>
                  </a:outerShdw>
                </a:effectLst>
              </a:rPr>
              <a:t>カートリッジの発明</a:t>
            </a:r>
            <a:endParaRPr lang="en-US" altLang="ja-JP" b="1" u="sng" dirty="0">
              <a:solidFill>
                <a:srgbClr val="FF0066"/>
              </a:solidFill>
              <a:effectLst>
                <a:outerShdw blurRad="38100" dist="38100" dir="2700000" algn="tl">
                  <a:srgbClr val="000000">
                    <a:alpha val="43137"/>
                  </a:srgbClr>
                </a:outerShdw>
              </a:effectLst>
            </a:endParaRPr>
          </a:p>
          <a:p>
            <a:pPr>
              <a:defRPr/>
            </a:pPr>
            <a:endParaRPr lang="en-US" altLang="ja-JP" sz="900" b="1" dirty="0"/>
          </a:p>
          <a:p>
            <a:pPr algn="just">
              <a:defRPr/>
            </a:pPr>
            <a:r>
              <a:rPr lang="ja-JP" altLang="en-US" sz="2000" b="1" spc="-30" dirty="0"/>
              <a:t>⇒</a:t>
            </a:r>
            <a:r>
              <a:rPr lang="ja-JP" altLang="ja-JP" sz="2000" b="1" spc="-30" dirty="0"/>
              <a:t>審査基準も</a:t>
            </a:r>
            <a:r>
              <a:rPr lang="ja-JP" altLang="en-US" sz="2000" b="1" spc="-30" dirty="0"/>
              <a:t>、</a:t>
            </a:r>
            <a:r>
              <a:rPr lang="ja-JP" altLang="ja-JP" sz="2000" b="1" u="sng" spc="-30" dirty="0">
                <a:solidFill>
                  <a:srgbClr val="0000FF"/>
                </a:solidFill>
                <a:effectLst>
                  <a:outerShdw blurRad="38100" dist="38100" dir="2700000" algn="tl">
                    <a:srgbClr val="000000">
                      <a:alpha val="43137"/>
                    </a:srgbClr>
                  </a:outerShdw>
                </a:effectLst>
              </a:rPr>
              <a:t>「審査官は、請求項に係る発明の認定の際に</a:t>
            </a:r>
            <a:r>
              <a:rPr lang="en-US" altLang="ja-JP" sz="2000" b="1" u="sng" spc="-30" dirty="0">
                <a:solidFill>
                  <a:srgbClr val="0000FF"/>
                </a:solidFill>
                <a:effectLst>
                  <a:outerShdw blurRad="38100" dist="38100" dir="2700000" algn="tl">
                    <a:srgbClr val="000000">
                      <a:alpha val="43137"/>
                    </a:srgbClr>
                  </a:outerShdw>
                </a:effectLst>
              </a:rPr>
              <a:t>,</a:t>
            </a:r>
            <a:r>
              <a:rPr lang="ja-JP" altLang="ja-JP" sz="2000" b="1" u="sng" spc="-30" dirty="0">
                <a:solidFill>
                  <a:srgbClr val="0000FF"/>
                </a:solidFill>
                <a:effectLst>
                  <a:outerShdw blurRad="38100" dist="38100" dir="2700000" algn="tl">
                    <a:srgbClr val="000000">
                      <a:alpha val="43137"/>
                    </a:srgbClr>
                  </a:outerShdw>
                </a:effectLst>
              </a:rPr>
              <a:t>請求項中に記載された『他のサブコンビネーション』に関する事項についても必ず検討対象とし、記載がない</a:t>
            </a:r>
            <a:r>
              <a:rPr lang="ja-JP" altLang="ja-JP" sz="2000" b="1" u="sng" dirty="0">
                <a:solidFill>
                  <a:srgbClr val="0000FF"/>
                </a:solidFill>
                <a:effectLst>
                  <a:outerShdw blurRad="38100" dist="38100" dir="2700000" algn="tl">
                    <a:srgbClr val="000000">
                      <a:alpha val="43137"/>
                    </a:srgbClr>
                  </a:outerShdw>
                </a:effectLst>
              </a:rPr>
              <a:t>ものとして扱ってはならない」</a:t>
            </a:r>
            <a:r>
              <a:rPr lang="ja-JP" altLang="ja-JP" sz="2000" b="1" dirty="0"/>
              <a:t>と</a:t>
            </a:r>
            <a:r>
              <a:rPr lang="ja-JP" altLang="en-US" sz="2000" b="1" dirty="0"/>
              <a:t>し</a:t>
            </a:r>
            <a:r>
              <a:rPr lang="ja-JP" altLang="ja-JP" sz="2000" b="1" dirty="0"/>
              <a:t>ており（第</a:t>
            </a:r>
            <a:r>
              <a:rPr lang="en-US" altLang="ja-JP" sz="2000" b="1" dirty="0"/>
              <a:t>III</a:t>
            </a:r>
            <a:r>
              <a:rPr lang="ja-JP" altLang="ja-JP" sz="2000" b="1" dirty="0"/>
              <a:t>部 第</a:t>
            </a:r>
            <a:r>
              <a:rPr lang="en-US" altLang="ja-JP" sz="2000" b="1" dirty="0"/>
              <a:t>2</a:t>
            </a:r>
            <a:r>
              <a:rPr lang="ja-JP" altLang="ja-JP" sz="2000" b="1" dirty="0"/>
              <a:t>章 第</a:t>
            </a:r>
            <a:r>
              <a:rPr lang="en-US" altLang="ja-JP" sz="2000" b="1" dirty="0"/>
              <a:t>4</a:t>
            </a:r>
            <a:r>
              <a:rPr lang="ja-JP" altLang="ja-JP" sz="2000" b="1" dirty="0"/>
              <a:t>節</a:t>
            </a:r>
            <a:r>
              <a:rPr lang="en-US" altLang="ja-JP" sz="2000" b="1" dirty="0"/>
              <a:t>4.1</a:t>
            </a:r>
            <a:r>
              <a:rPr lang="ja-JP" altLang="ja-JP" sz="2000" b="1" dirty="0"/>
              <a:t>）、発明特定事項と</a:t>
            </a:r>
            <a:r>
              <a:rPr lang="ja-JP" altLang="ja-JP" sz="2000" b="1" spc="-20" dirty="0"/>
              <a:t>して取り扱う実務が多数である。</a:t>
            </a:r>
            <a:r>
              <a:rPr lang="ja-JP" altLang="ja-JP" sz="1400" b="1" spc="-20" dirty="0">
                <a:effectLst>
                  <a:outerShdw blurRad="38100" dist="38100" dir="2700000" algn="tl">
                    <a:srgbClr val="000000">
                      <a:alpha val="43137"/>
                    </a:srgbClr>
                  </a:outerShdw>
                </a:effectLst>
              </a:rPr>
              <a:t>（これに反する</a:t>
            </a:r>
            <a:r>
              <a:rPr lang="ja-JP" altLang="ja-JP" sz="1400" b="1" u="sng" spc="-20" dirty="0">
                <a:effectLst>
                  <a:outerShdw blurRad="38100" dist="38100" dir="2700000" algn="tl">
                    <a:srgbClr val="000000">
                      <a:alpha val="43137"/>
                    </a:srgbClr>
                  </a:outerShdw>
                </a:effectLst>
              </a:rPr>
              <a:t>東京地判平成</a:t>
            </a:r>
            <a:r>
              <a:rPr lang="en-US" altLang="ja-JP" sz="1400" b="1" u="sng" spc="-20" dirty="0">
                <a:effectLst>
                  <a:outerShdw blurRad="38100" dist="38100" dir="2700000" algn="tl">
                    <a:srgbClr val="000000">
                      <a:alpha val="43137"/>
                    </a:srgbClr>
                  </a:outerShdw>
                </a:effectLst>
              </a:rPr>
              <a:t>22</a:t>
            </a:r>
            <a:r>
              <a:rPr lang="ja-JP" altLang="ja-JP" sz="1400" b="1" u="sng" spc="-20" dirty="0">
                <a:effectLst>
                  <a:outerShdw blurRad="38100" dist="38100" dir="2700000" algn="tl">
                    <a:srgbClr val="000000">
                      <a:alpha val="43137"/>
                    </a:srgbClr>
                  </a:outerShdw>
                </a:effectLst>
              </a:rPr>
              <a:t>年（ワ）</a:t>
            </a:r>
            <a:r>
              <a:rPr lang="ja-JP" altLang="en-US" sz="1400" b="1" u="sng" spc="-20" dirty="0">
                <a:effectLst>
                  <a:outerShdw blurRad="38100" dist="38100" dir="2700000" algn="tl">
                    <a:srgbClr val="000000">
                      <a:alpha val="43137"/>
                    </a:srgbClr>
                  </a:outerShdw>
                </a:effectLst>
              </a:rPr>
              <a:t>第</a:t>
            </a:r>
            <a:r>
              <a:rPr lang="en-US" altLang="ja-JP" sz="1400" b="1" u="sng" spc="-20" dirty="0">
                <a:effectLst>
                  <a:outerShdw blurRad="38100" dist="38100" dir="2700000" algn="tl">
                    <a:srgbClr val="000000">
                      <a:alpha val="43137"/>
                    </a:srgbClr>
                  </a:outerShdw>
                </a:effectLst>
              </a:rPr>
              <a:t>24818</a:t>
            </a:r>
            <a:r>
              <a:rPr lang="ja-JP" altLang="en-US" sz="1400" b="1" u="sng" spc="-20" dirty="0">
                <a:effectLst>
                  <a:outerShdw blurRad="38100" dist="38100" dir="2700000" algn="tl">
                    <a:srgbClr val="000000">
                      <a:alpha val="43137"/>
                    </a:srgbClr>
                  </a:outerShdw>
                </a:effectLst>
              </a:rPr>
              <a:t>号</a:t>
            </a:r>
            <a:r>
              <a:rPr lang="ja-JP" altLang="ja-JP" sz="1400" b="1" spc="-20" dirty="0">
                <a:effectLst>
                  <a:outerShdw blurRad="38100" dist="38100" dir="2700000" algn="tl">
                    <a:srgbClr val="000000">
                      <a:alpha val="43137"/>
                    </a:srgbClr>
                  </a:outerShdw>
                </a:effectLst>
              </a:rPr>
              <a:t>は、踏襲されていない</a:t>
            </a:r>
            <a:r>
              <a:rPr lang="ja-JP" altLang="en-US" sz="1400" b="1" spc="-20" dirty="0">
                <a:effectLst>
                  <a:outerShdw blurRad="38100" dist="38100" dir="2700000" algn="tl">
                    <a:srgbClr val="000000">
                      <a:alpha val="43137"/>
                    </a:srgbClr>
                  </a:outerShdw>
                </a:effectLst>
              </a:rPr>
              <a:t>。</a:t>
            </a:r>
            <a:r>
              <a:rPr lang="ja-JP" altLang="ja-JP" sz="1400" b="1" spc="-20" dirty="0">
                <a:effectLst>
                  <a:outerShdw blurRad="38100" dist="38100" dir="2700000" algn="tl">
                    <a:srgbClr val="000000">
                      <a:alpha val="43137"/>
                    </a:srgbClr>
                  </a:outerShdw>
                </a:effectLst>
              </a:rPr>
              <a:t>）</a:t>
            </a:r>
          </a:p>
          <a:p>
            <a:pPr>
              <a:defRPr/>
            </a:pPr>
            <a:endParaRPr lang="en-US" altLang="ja-JP" sz="1200" b="1" dirty="0">
              <a:effectLst>
                <a:outerShdw blurRad="38100" dist="38100" dir="2700000" algn="tl">
                  <a:srgbClr val="000000">
                    <a:alpha val="43137"/>
                  </a:srgbClr>
                </a:outerShdw>
              </a:effectLst>
              <a:latin typeface="+mj-ea"/>
              <a:ea typeface="+mj-ea"/>
            </a:endParaRPr>
          </a:p>
          <a:p>
            <a:pPr>
              <a:defRPr/>
            </a:pPr>
            <a:r>
              <a:rPr kumimoji="1" lang="ja-JP" altLang="en-US" sz="2400" b="1" u="sng" dirty="0">
                <a:solidFill>
                  <a:srgbClr val="FF0000"/>
                </a:solidFill>
                <a:effectLst>
                  <a:outerShdw blurRad="38100" dist="38100" dir="2700000" algn="tl">
                    <a:srgbClr val="000000">
                      <a:alpha val="43137"/>
                    </a:srgbClr>
                  </a:outerShdw>
                </a:effectLst>
              </a:rPr>
              <a:t>⇒</a:t>
            </a:r>
            <a:r>
              <a:rPr kumimoji="1" lang="ja-JP" altLang="en-US" sz="2400" b="1" u="sng" dirty="0">
                <a:solidFill>
                  <a:srgbClr val="FF0000"/>
                </a:solidFill>
                <a:effectLst>
                  <a:outerShdw blurRad="38100" dist="38100" dir="2700000" algn="tl">
                    <a:srgbClr val="000000">
                      <a:alpha val="43137"/>
                    </a:srgbClr>
                  </a:outerShdw>
                </a:effectLst>
                <a:highlight>
                  <a:srgbClr val="FFFF00"/>
                </a:highlight>
              </a:rPr>
              <a:t>使用態様が異なることを理由に、特許権者敗訴した事例はない</a:t>
            </a:r>
            <a:r>
              <a:rPr kumimoji="1" lang="en-US" altLang="ja-JP" sz="2400" b="1" u="sng" dirty="0">
                <a:solidFill>
                  <a:srgbClr val="FF0000"/>
                </a:solidFill>
                <a:effectLst>
                  <a:outerShdw blurRad="38100" dist="38100" dir="2700000" algn="tl">
                    <a:srgbClr val="000000">
                      <a:alpha val="43137"/>
                    </a:srgbClr>
                  </a:outerShdw>
                </a:effectLst>
                <a:highlight>
                  <a:srgbClr val="FFFF00"/>
                </a:highlight>
              </a:rPr>
              <a:t>‼</a:t>
            </a:r>
          </a:p>
          <a:p>
            <a:pPr>
              <a:defRPr/>
            </a:pPr>
            <a:endParaRPr kumimoji="1" lang="en-US" altLang="ja-JP" sz="1200" b="1" u="sng" spc="-30" dirty="0">
              <a:solidFill>
                <a:srgbClr val="0000FF"/>
              </a:solidFill>
              <a:effectLst>
                <a:outerShdw blurRad="38100" dist="38100" dir="2700000" algn="tl">
                  <a:srgbClr val="000000">
                    <a:alpha val="43137"/>
                  </a:srgbClr>
                </a:outerShdw>
              </a:effectLst>
            </a:endParaRPr>
          </a:p>
          <a:p>
            <a:pPr>
              <a:defRPr/>
            </a:pPr>
            <a:r>
              <a:rPr kumimoji="1" lang="ja-JP" altLang="en-US" sz="2400" b="1" u="sng" spc="-30" dirty="0">
                <a:solidFill>
                  <a:srgbClr val="FF0000"/>
                </a:solidFill>
                <a:effectLst>
                  <a:outerShdw blurRad="38100" dist="38100" dir="2700000" algn="tl">
                    <a:srgbClr val="000000">
                      <a:alpha val="43137"/>
                    </a:srgbClr>
                  </a:outerShdw>
                </a:effectLst>
              </a:rPr>
              <a:t>「～に用いられる」</a:t>
            </a:r>
            <a:r>
              <a:rPr kumimoji="1" lang="ja-JP" altLang="en-US" sz="2400" b="1" u="sng" spc="-30" dirty="0">
                <a:effectLst>
                  <a:outerShdw blurRad="38100" dist="38100" dir="2700000" algn="tl">
                    <a:srgbClr val="000000">
                      <a:alpha val="43137"/>
                    </a:srgbClr>
                  </a:outerShdw>
                </a:effectLst>
              </a:rPr>
              <a:t>という文言は、</a:t>
            </a:r>
            <a:r>
              <a:rPr kumimoji="1" lang="ja-JP" altLang="ja-JP" sz="2400" b="1" u="sng" spc="-30" dirty="0">
                <a:solidFill>
                  <a:srgbClr val="FF0000"/>
                </a:solidFill>
                <a:effectLst>
                  <a:outerShdw blurRad="38100" dist="38100" dir="2700000" algn="tl">
                    <a:srgbClr val="000000">
                      <a:alpha val="43137"/>
                    </a:srgbClr>
                  </a:outerShdw>
                </a:effectLst>
              </a:rPr>
              <a:t>『用いることが可能な』を意味する</a:t>
            </a:r>
            <a:r>
              <a:rPr kumimoji="1" lang="ja-JP" altLang="ja-JP" sz="2400" b="1" u="sng" spc="-30" dirty="0">
                <a:effectLst>
                  <a:outerShdw blurRad="38100" dist="38100" dir="2700000" algn="tl">
                    <a:srgbClr val="000000">
                      <a:alpha val="43137"/>
                    </a:srgbClr>
                  </a:outerShdw>
                </a:effectLst>
              </a:rPr>
              <a:t>もの</a:t>
            </a:r>
            <a:r>
              <a:rPr kumimoji="1" lang="ja-JP" altLang="en-US" sz="2400" b="1" u="sng" spc="-40" dirty="0">
                <a:effectLst>
                  <a:outerShdw blurRad="38100" dist="38100" dir="2700000" algn="tl">
                    <a:srgbClr val="000000">
                      <a:alpha val="43137"/>
                    </a:srgbClr>
                  </a:outerShdw>
                </a:effectLst>
              </a:rPr>
              <a:t>であり、実際に「～」に</a:t>
            </a:r>
            <a:r>
              <a:rPr kumimoji="1" lang="ja-JP" altLang="ja-JP" sz="2400" b="1" u="sng" spc="-40" dirty="0">
                <a:effectLst>
                  <a:outerShdw blurRad="38100" dist="38100" dir="2700000" algn="tl">
                    <a:srgbClr val="000000">
                      <a:alpha val="43137"/>
                    </a:srgbClr>
                  </a:outerShdw>
                </a:effectLst>
              </a:rPr>
              <a:t>使用され</a:t>
            </a:r>
            <a:r>
              <a:rPr kumimoji="1" lang="ja-JP" altLang="en-US" sz="2400" b="1" u="sng" spc="-40" dirty="0">
                <a:effectLst>
                  <a:outerShdw blurRad="38100" dist="38100" dir="2700000" algn="tl">
                    <a:srgbClr val="000000">
                      <a:alpha val="43137"/>
                    </a:srgbClr>
                  </a:outerShdw>
                </a:effectLst>
              </a:rPr>
              <a:t>なくても充足</a:t>
            </a:r>
            <a:r>
              <a:rPr kumimoji="1" lang="ja-JP" altLang="ja-JP" sz="2400" b="1" u="sng" spc="-40" dirty="0">
                <a:effectLst>
                  <a:outerShdw blurRad="38100" dist="38100" dir="2700000" algn="tl">
                    <a:srgbClr val="000000">
                      <a:alpha val="43137"/>
                    </a:srgbClr>
                  </a:outerShdw>
                </a:effectLst>
              </a:rPr>
              <a:t>。</a:t>
            </a:r>
            <a:r>
              <a:rPr kumimoji="1" lang="ja-JP" altLang="en-US" sz="1500" b="1" u="sng" spc="-40" dirty="0">
                <a:effectLst>
                  <a:outerShdw blurRad="38100" dist="38100" dir="2700000" algn="tl">
                    <a:srgbClr val="000000">
                      <a:alpha val="43137"/>
                    </a:srgbClr>
                  </a:outerShdw>
                </a:effectLst>
              </a:rPr>
              <a:t>（</a:t>
            </a:r>
            <a:r>
              <a:rPr kumimoji="1" lang="ja-JP" altLang="ja-JP" sz="1500" b="1" u="sng" spc="-40" dirty="0">
                <a:effectLst>
                  <a:outerShdw blurRad="38100" dist="38100" dir="2700000" algn="tl">
                    <a:srgbClr val="000000">
                      <a:alpha val="43137"/>
                    </a:srgbClr>
                  </a:outerShdw>
                </a:effectLst>
              </a:rPr>
              <a:t>知財高判平成</a:t>
            </a:r>
            <a:r>
              <a:rPr kumimoji="1" lang="en-US" altLang="ja-JP" sz="1500" b="1" u="sng" spc="-40" dirty="0">
                <a:effectLst>
                  <a:outerShdw blurRad="38100" dist="38100" dir="2700000" algn="tl">
                    <a:srgbClr val="000000">
                      <a:alpha val="43137"/>
                    </a:srgbClr>
                  </a:outerShdw>
                </a:effectLst>
              </a:rPr>
              <a:t>31</a:t>
            </a:r>
            <a:r>
              <a:rPr kumimoji="1" lang="ja-JP" altLang="ja-JP" sz="1500" b="1" u="sng" spc="-40" dirty="0">
                <a:effectLst>
                  <a:outerShdw blurRad="38100" dist="38100" dir="2700000" algn="tl">
                    <a:srgbClr val="000000">
                      <a:alpha val="43137"/>
                    </a:srgbClr>
                  </a:outerShdw>
                </a:effectLst>
              </a:rPr>
              <a:t>年（ネ）</a:t>
            </a:r>
            <a:r>
              <a:rPr kumimoji="1" lang="en-US" altLang="ja-JP" sz="1500" b="1" u="sng" spc="-40" dirty="0">
                <a:effectLst>
                  <a:outerShdw blurRad="38100" dist="38100" dir="2700000" algn="tl">
                    <a:srgbClr val="000000">
                      <a:alpha val="43137"/>
                    </a:srgbClr>
                  </a:outerShdw>
                </a:effectLst>
              </a:rPr>
              <a:t>10009</a:t>
            </a:r>
            <a:r>
              <a:rPr kumimoji="1" lang="ja-JP" altLang="en-US" sz="1500" b="1" u="sng" spc="-40" dirty="0">
                <a:effectLst>
                  <a:outerShdw blurRad="38100" dist="38100" dir="2700000" algn="tl">
                    <a:srgbClr val="000000">
                      <a:alpha val="43137"/>
                    </a:srgbClr>
                  </a:outerShdw>
                </a:effectLst>
              </a:rPr>
              <a:t>＜大鷹＞）</a:t>
            </a:r>
            <a:endParaRPr kumimoji="1" lang="en-US" altLang="ja-JP" sz="1500" b="1" u="sng" spc="-40" dirty="0">
              <a:effectLst>
                <a:outerShdw blurRad="38100" dist="38100" dir="2700000" algn="tl">
                  <a:srgbClr val="000000">
                    <a:alpha val="43137"/>
                  </a:srgbClr>
                </a:outerShdw>
              </a:effectLst>
            </a:endParaRPr>
          </a:p>
          <a:p>
            <a:pPr>
              <a:defRPr/>
            </a:pPr>
            <a:r>
              <a:rPr lang="ja-JP" altLang="ja-JP" sz="1100" b="1" u="sng" spc="-30" dirty="0">
                <a:solidFill>
                  <a:srgbClr val="0000FF"/>
                </a:solidFill>
                <a:effectLst>
                  <a:outerShdw blurRad="38100" dist="38100" dir="2700000" algn="tl">
                    <a:srgbClr val="000000">
                      <a:alpha val="43137"/>
                    </a:srgbClr>
                  </a:outerShdw>
                </a:effectLst>
              </a:rPr>
              <a:t>※大阪地裁平成</a:t>
            </a:r>
            <a:r>
              <a:rPr lang="en-US" altLang="ja-JP" sz="1100" b="1" u="sng" spc="-30" dirty="0">
                <a:solidFill>
                  <a:srgbClr val="0000FF"/>
                </a:solidFill>
                <a:effectLst>
                  <a:outerShdw blurRad="38100" dist="38100" dir="2700000" algn="tl">
                    <a:srgbClr val="000000">
                      <a:alpha val="43137"/>
                    </a:srgbClr>
                  </a:outerShdw>
                </a:effectLst>
              </a:rPr>
              <a:t>30</a:t>
            </a:r>
            <a:r>
              <a:rPr lang="ja-JP" altLang="ja-JP" sz="1100" b="1" u="sng" spc="-30" dirty="0">
                <a:solidFill>
                  <a:srgbClr val="0000FF"/>
                </a:solidFill>
                <a:effectLst>
                  <a:outerShdw blurRad="38100" dist="38100" dir="2700000" algn="tl">
                    <a:srgbClr val="000000">
                      <a:alpha val="43137"/>
                    </a:srgbClr>
                  </a:outerShdw>
                </a:effectLst>
              </a:rPr>
              <a:t>年</a:t>
            </a:r>
            <a:r>
              <a:rPr lang="en-US" altLang="ja-JP" sz="1100" b="1" u="sng" spc="-30" dirty="0">
                <a:solidFill>
                  <a:srgbClr val="0000FF"/>
                </a:solidFill>
                <a:effectLst>
                  <a:outerShdw blurRad="38100" dist="38100" dir="2700000" algn="tl">
                    <a:srgbClr val="000000">
                      <a:alpha val="43137"/>
                    </a:srgbClr>
                  </a:outerShdw>
                </a:effectLst>
              </a:rPr>
              <a:t>(</a:t>
            </a:r>
            <a:r>
              <a:rPr lang="ja-JP" altLang="ja-JP" sz="1100" b="1" u="sng" spc="-30" dirty="0">
                <a:solidFill>
                  <a:srgbClr val="0000FF"/>
                </a:solidFill>
                <a:effectLst>
                  <a:outerShdw blurRad="38100" dist="38100" dir="2700000" algn="tl">
                    <a:srgbClr val="000000">
                      <a:alpha val="43137"/>
                    </a:srgbClr>
                  </a:outerShdw>
                </a:effectLst>
              </a:rPr>
              <a:t>ワ</a:t>
            </a:r>
            <a:r>
              <a:rPr lang="en-US" altLang="ja-JP" sz="1100" b="1" u="sng" spc="-30" dirty="0">
                <a:solidFill>
                  <a:srgbClr val="0000FF"/>
                </a:solidFill>
                <a:effectLst>
                  <a:outerShdw blurRad="38100" dist="38100" dir="2700000" algn="tl">
                    <a:srgbClr val="000000">
                      <a:alpha val="43137"/>
                    </a:srgbClr>
                  </a:outerShdw>
                </a:effectLst>
              </a:rPr>
              <a:t>)3461</a:t>
            </a:r>
            <a:r>
              <a:rPr lang="ja-JP" altLang="ja-JP" sz="1100" b="1" u="sng" spc="-30" dirty="0">
                <a:solidFill>
                  <a:srgbClr val="0000FF"/>
                </a:solidFill>
                <a:effectLst>
                  <a:outerShdw blurRad="38100" dist="38100" dir="2700000" algn="tl">
                    <a:srgbClr val="000000">
                      <a:alpha val="43137"/>
                    </a:srgbClr>
                  </a:outerShdw>
                </a:effectLst>
              </a:rPr>
              <a:t>は、「…薬剤包装装置に装着可能な分包紙ロール…」というクレーム文言で、「装着可能」の充足性は問題にすらならなかった。</a:t>
            </a:r>
            <a:endParaRPr lang="en-US" altLang="ja-JP" sz="1100" b="1" u="sng" spc="-30" dirty="0">
              <a:solidFill>
                <a:srgbClr val="0000FF"/>
              </a:solidFill>
              <a:effectLst>
                <a:outerShdw blurRad="38100" dist="38100" dir="2700000" algn="tl">
                  <a:srgbClr val="000000">
                    <a:alpha val="43137"/>
                  </a:srgbClr>
                </a:outerShdw>
              </a:effectLst>
            </a:endParaRPr>
          </a:p>
        </p:txBody>
      </p:sp>
      <p:pic>
        <p:nvPicPr>
          <p:cNvPr id="34820" name="図 2">
            <a:hlinkClick r:id="rId2"/>
            <a:extLst>
              <a:ext uri="{FF2B5EF4-FFF2-40B4-BE49-F238E27FC236}">
                <a16:creationId xmlns:a16="http://schemas.microsoft.com/office/drawing/2014/main" id="{DEEF6B51-F274-4BD5-AFA0-AA8786D87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0" y="-6350"/>
            <a:ext cx="13843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C07234C3-2C5C-47C6-B296-2D4520521570}"/>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7DB59895-AFC0-4F86-AC70-B244BD3D442C}"/>
              </a:ext>
            </a:extLst>
          </p:cNvPr>
          <p:cNvSpPr txBox="1"/>
          <p:nvPr/>
        </p:nvSpPr>
        <p:spPr>
          <a:xfrm>
            <a:off x="26224" y="0"/>
            <a:ext cx="9154288" cy="5224507"/>
          </a:xfrm>
          <a:prstGeom prst="rect">
            <a:avLst/>
          </a:prstGeom>
          <a:noFill/>
        </p:spPr>
        <p:txBody>
          <a:bodyPr wrap="square">
            <a:spAutoFit/>
          </a:bodyPr>
          <a:lstStyle/>
          <a:p>
            <a:pPr>
              <a:defRPr/>
            </a:pPr>
            <a:r>
              <a:rPr lang="ja-JP" altLang="en-US" sz="4700" b="1" u="sng" dirty="0">
                <a:solidFill>
                  <a:srgbClr val="0000FF"/>
                </a:solidFill>
                <a:effectLst>
                  <a:outerShdw blurRad="38100" dist="38100" dir="2700000" algn="tl">
                    <a:srgbClr val="000000">
                      <a:alpha val="43137"/>
                    </a:srgbClr>
                  </a:outerShdw>
                </a:effectLst>
                <a:highlight>
                  <a:srgbClr val="C0C0C0"/>
                </a:highlight>
              </a:rPr>
              <a:t>⑤「用途」「使用態様」の特定</a:t>
            </a:r>
            <a:endParaRPr lang="en-US" altLang="ja-JP" sz="4700" b="1" u="sng" dirty="0">
              <a:solidFill>
                <a:srgbClr val="0000FF"/>
              </a:solidFill>
              <a:effectLst>
                <a:outerShdw blurRad="38100" dist="38100" dir="2700000" algn="tl">
                  <a:srgbClr val="000000">
                    <a:alpha val="43137"/>
                  </a:srgbClr>
                </a:outerShdw>
              </a:effectLst>
              <a:highlight>
                <a:srgbClr val="C0C0C0"/>
              </a:highlight>
            </a:endParaRPr>
          </a:p>
          <a:p>
            <a:pPr eaLnBrk="1" hangingPunct="1">
              <a:buFont typeface="Wingdings" pitchFamily="2" charset="2"/>
              <a:buNone/>
              <a:defRPr/>
            </a:pPr>
            <a:endParaRPr kumimoji="1" lang="en-US" altLang="ja-JP" sz="1200" b="1" spc="-80" dirty="0">
              <a:solidFill>
                <a:srgbClr val="FF0000"/>
              </a:solidFill>
            </a:endParaRPr>
          </a:p>
          <a:p>
            <a:pPr>
              <a:defRPr/>
            </a:pPr>
            <a:r>
              <a:rPr kumimoji="1" lang="ja-JP" altLang="en-US" sz="2970" b="1" u="sng" dirty="0">
                <a:solidFill>
                  <a:srgbClr val="FF0000"/>
                </a:solidFill>
                <a:effectLst>
                  <a:outerShdw blurRad="38100" dist="38100" dir="2700000" algn="tl">
                    <a:srgbClr val="000000">
                      <a:alpha val="43137"/>
                    </a:srgbClr>
                  </a:outerShdw>
                </a:effectLst>
                <a:highlight>
                  <a:srgbClr val="FFFF00"/>
                </a:highlight>
              </a:rPr>
              <a:t>⇒「用途」の相違を理由に、特許権者敗訴は１件のみ</a:t>
            </a:r>
            <a:r>
              <a:rPr kumimoji="1" lang="en-US" altLang="ja-JP" sz="2970" b="1" u="sng" dirty="0">
                <a:solidFill>
                  <a:srgbClr val="FF0000"/>
                </a:solidFill>
                <a:effectLst>
                  <a:outerShdw blurRad="38100" dist="38100" dir="2700000" algn="tl">
                    <a:srgbClr val="000000">
                      <a:alpha val="43137"/>
                    </a:srgbClr>
                  </a:outerShdw>
                </a:effectLst>
                <a:highlight>
                  <a:srgbClr val="FFFF00"/>
                </a:highlight>
              </a:rPr>
              <a:t>‼</a:t>
            </a:r>
          </a:p>
          <a:p>
            <a:pPr eaLnBrk="1" hangingPunct="1">
              <a:buFont typeface="Wingdings" pitchFamily="2" charset="2"/>
              <a:buNone/>
              <a:defRPr/>
            </a:pPr>
            <a:endParaRPr kumimoji="1" lang="en-US" altLang="ja-JP" sz="400" b="1" dirty="0"/>
          </a:p>
          <a:p>
            <a:pPr eaLnBrk="1" hangingPunct="1">
              <a:defRPr/>
            </a:pPr>
            <a:r>
              <a:rPr kumimoji="1" lang="ja-JP" altLang="en-US" sz="1000" b="1" dirty="0">
                <a:solidFill>
                  <a:srgbClr val="0000FF"/>
                </a:solidFill>
                <a:effectLst>
                  <a:outerShdw blurRad="38100" dist="38100" dir="2700000" algn="tl">
                    <a:srgbClr val="000000">
                      <a:alpha val="43137"/>
                    </a:srgbClr>
                  </a:outerShdw>
                </a:effectLst>
              </a:rPr>
              <a:t>　　　　　　　　　　　　　　　　　　　　　　　　　</a:t>
            </a:r>
            <a:r>
              <a:rPr kumimoji="1" lang="en-US" altLang="ja-JP" sz="1000" b="1" dirty="0">
                <a:solidFill>
                  <a:srgbClr val="0000FF"/>
                </a:solidFill>
                <a:effectLst>
                  <a:outerShdw blurRad="38100" dist="38100" dir="2700000" algn="tl">
                    <a:srgbClr val="000000">
                      <a:alpha val="43137"/>
                    </a:srgbClr>
                  </a:outerShdw>
                </a:effectLst>
              </a:rPr>
              <a:t>※</a:t>
            </a:r>
            <a:r>
              <a:rPr kumimoji="1" lang="ja-JP" altLang="en-US" sz="1000" b="1" dirty="0">
                <a:solidFill>
                  <a:srgbClr val="0000FF"/>
                </a:solidFill>
                <a:effectLst>
                  <a:outerShdw blurRad="38100" dist="38100" dir="2700000" algn="tl">
                    <a:srgbClr val="000000">
                      <a:alpha val="43137"/>
                    </a:srgbClr>
                  </a:outerShdw>
                </a:effectLst>
                <a:hlinkClick r:id="rId2"/>
              </a:rPr>
              <a:t>平成</a:t>
            </a:r>
            <a:r>
              <a:rPr kumimoji="1" lang="en-US" altLang="ja-JP" sz="1000" b="1" dirty="0">
                <a:solidFill>
                  <a:srgbClr val="0000FF"/>
                </a:solidFill>
                <a:effectLst>
                  <a:outerShdw blurRad="38100" dist="38100" dir="2700000" algn="tl">
                    <a:srgbClr val="000000">
                      <a:alpha val="43137"/>
                    </a:srgbClr>
                  </a:outerShdw>
                </a:effectLst>
                <a:hlinkClick r:id="rId2"/>
              </a:rPr>
              <a:t>28</a:t>
            </a:r>
            <a:r>
              <a:rPr kumimoji="1" lang="ja-JP" altLang="en-US" sz="1000" b="1" dirty="0">
                <a:solidFill>
                  <a:srgbClr val="0000FF"/>
                </a:solidFill>
                <a:effectLst>
                  <a:outerShdw blurRad="38100" dist="38100" dir="2700000" algn="tl">
                    <a:srgbClr val="000000">
                      <a:alpha val="43137"/>
                    </a:srgbClr>
                  </a:outerShdw>
                </a:effectLst>
                <a:hlinkClick r:id="rId2"/>
              </a:rPr>
              <a:t>年</a:t>
            </a:r>
            <a:r>
              <a:rPr kumimoji="1" lang="en-US" altLang="ja-JP" sz="1000" b="1" dirty="0">
                <a:solidFill>
                  <a:srgbClr val="0000FF"/>
                </a:solidFill>
                <a:effectLst>
                  <a:outerShdw blurRad="38100" dist="38100" dir="2700000" algn="tl">
                    <a:srgbClr val="000000">
                      <a:alpha val="43137"/>
                    </a:srgbClr>
                  </a:outerShdw>
                </a:effectLst>
                <a:hlinkClick r:id="rId2"/>
              </a:rPr>
              <a:t>(</a:t>
            </a:r>
            <a:r>
              <a:rPr kumimoji="1" lang="ja-JP" altLang="en-US" sz="1000" b="1" dirty="0">
                <a:solidFill>
                  <a:srgbClr val="0000FF"/>
                </a:solidFill>
                <a:effectLst>
                  <a:outerShdw blurRad="38100" dist="38100" dir="2700000" algn="tl">
                    <a:srgbClr val="000000">
                      <a:alpha val="43137"/>
                    </a:srgbClr>
                  </a:outerShdw>
                </a:effectLst>
                <a:hlinkClick r:id="rId2"/>
              </a:rPr>
              <a:t>ネ</a:t>
            </a:r>
            <a:r>
              <a:rPr kumimoji="1" lang="en-US" altLang="ja-JP" sz="1000" b="1" dirty="0">
                <a:solidFill>
                  <a:srgbClr val="0000FF"/>
                </a:solidFill>
                <a:effectLst>
                  <a:outerShdw blurRad="38100" dist="38100" dir="2700000" algn="tl">
                    <a:srgbClr val="000000">
                      <a:alpha val="43137"/>
                    </a:srgbClr>
                  </a:outerShdw>
                </a:effectLst>
                <a:hlinkClick r:id="rId2"/>
              </a:rPr>
              <a:t>)10023【</a:t>
            </a:r>
            <a:r>
              <a:rPr kumimoji="1" lang="ja-JP" altLang="en-US" sz="1000" b="1" dirty="0">
                <a:solidFill>
                  <a:srgbClr val="0000FF"/>
                </a:solidFill>
                <a:effectLst>
                  <a:outerShdw blurRad="38100" dist="38100" dir="2700000" algn="tl">
                    <a:srgbClr val="000000">
                      <a:alpha val="43137"/>
                    </a:srgbClr>
                  </a:outerShdw>
                </a:effectLst>
                <a:hlinkClick r:id="rId2"/>
              </a:rPr>
              <a:t>メニエール病治療薬</a:t>
            </a:r>
            <a:r>
              <a:rPr kumimoji="1" lang="en-US" altLang="ja-JP" sz="1000" b="1" dirty="0">
                <a:solidFill>
                  <a:srgbClr val="0000FF"/>
                </a:solidFill>
                <a:effectLst>
                  <a:outerShdw blurRad="38100" dist="38100" dir="2700000" algn="tl">
                    <a:srgbClr val="000000">
                      <a:alpha val="43137"/>
                    </a:srgbClr>
                  </a:outerShdw>
                </a:effectLst>
                <a:hlinkClick r:id="rId2"/>
              </a:rPr>
              <a:t>】</a:t>
            </a:r>
            <a:r>
              <a:rPr kumimoji="1" lang="ja-JP" altLang="en-US" sz="1000" b="1" dirty="0">
                <a:solidFill>
                  <a:srgbClr val="0000FF"/>
                </a:solidFill>
                <a:effectLst>
                  <a:outerShdw blurRad="38100" dist="38100" dir="2700000" algn="tl">
                    <a:srgbClr val="000000">
                      <a:alpha val="43137"/>
                    </a:srgbClr>
                  </a:outerShdw>
                </a:effectLst>
                <a:hlinkClick r:id="rId2"/>
              </a:rPr>
              <a:t>＜設樂＞</a:t>
            </a:r>
            <a:r>
              <a:rPr kumimoji="1" lang="ja-JP" altLang="en-US" sz="1000" b="1" dirty="0">
                <a:solidFill>
                  <a:srgbClr val="0000FF"/>
                </a:solidFill>
                <a:effectLst>
                  <a:outerShdw blurRad="38100" dist="38100" dir="2700000" algn="tl">
                    <a:srgbClr val="000000">
                      <a:alpha val="43137"/>
                    </a:srgbClr>
                  </a:outerShdw>
                </a:effectLst>
              </a:rPr>
              <a:t>は、「成人１日あたり</a:t>
            </a:r>
            <a:r>
              <a:rPr kumimoji="1" lang="en-US" altLang="ja-JP" sz="1000" b="1" dirty="0">
                <a:solidFill>
                  <a:srgbClr val="0000FF"/>
                </a:solidFill>
                <a:effectLst>
                  <a:outerShdw blurRad="38100" dist="38100" dir="2700000" algn="tl">
                    <a:srgbClr val="000000">
                      <a:alpha val="43137"/>
                    </a:srgbClr>
                  </a:outerShdw>
                </a:effectLst>
              </a:rPr>
              <a:t>0.15</a:t>
            </a:r>
            <a:r>
              <a:rPr kumimoji="1" lang="ja-JP" altLang="en-US" sz="1000" b="1" dirty="0">
                <a:solidFill>
                  <a:srgbClr val="0000FF"/>
                </a:solidFill>
                <a:effectLst>
                  <a:outerShdw blurRad="38100" dist="38100" dir="2700000" algn="tl">
                    <a:srgbClr val="000000">
                      <a:alpha val="43137"/>
                    </a:srgbClr>
                  </a:outerShdw>
                </a:effectLst>
              </a:rPr>
              <a:t>～</a:t>
            </a:r>
            <a:r>
              <a:rPr kumimoji="1" lang="en-US" altLang="ja-JP" sz="1000" b="1" dirty="0">
                <a:solidFill>
                  <a:srgbClr val="0000FF"/>
                </a:solidFill>
                <a:effectLst>
                  <a:outerShdw blurRad="38100" dist="38100" dir="2700000" algn="tl">
                    <a:srgbClr val="000000">
                      <a:alpha val="43137"/>
                    </a:srgbClr>
                  </a:outerShdw>
                </a:effectLst>
              </a:rPr>
              <a:t>0.75g/kg</a:t>
            </a:r>
            <a:r>
              <a:rPr kumimoji="1" lang="ja-JP" altLang="en-US" sz="1000" b="1" dirty="0">
                <a:solidFill>
                  <a:srgbClr val="0000FF"/>
                </a:solidFill>
                <a:effectLst>
                  <a:outerShdw blurRad="38100" dist="38100" dir="2700000" algn="tl">
                    <a:srgbClr val="000000">
                      <a:alpha val="43137"/>
                    </a:srgbClr>
                  </a:outerShdw>
                </a:effectLst>
              </a:rPr>
              <a:t>体重」という用法用量の数値範囲外</a:t>
            </a:r>
            <a:r>
              <a:rPr kumimoji="1" lang="en-US" altLang="ja-JP" sz="1000" b="1" dirty="0">
                <a:solidFill>
                  <a:srgbClr val="0000FF"/>
                </a:solidFill>
                <a:effectLst>
                  <a:outerShdw blurRad="38100" dist="38100" dir="2700000" algn="tl">
                    <a:srgbClr val="000000">
                      <a:alpha val="43137"/>
                    </a:srgbClr>
                  </a:outerShdw>
                </a:effectLst>
              </a:rPr>
              <a:t>!!</a:t>
            </a:r>
          </a:p>
          <a:p>
            <a:pPr eaLnBrk="1" hangingPunct="1">
              <a:defRPr/>
            </a:pPr>
            <a:r>
              <a:rPr kumimoji="1" lang="ja-JP" altLang="en-US" sz="2800" b="1" spc="-70" dirty="0">
                <a:effectLst>
                  <a:outerShdw blurRad="38100" dist="38100" dir="2700000" algn="tl">
                    <a:srgbClr val="000000">
                      <a:alpha val="43137"/>
                    </a:srgbClr>
                  </a:outerShdw>
                </a:effectLst>
              </a:rPr>
              <a:t>「用途」を満たす必要があるか、適していればよいかの区別は、</a:t>
            </a:r>
            <a:endParaRPr kumimoji="1" lang="en-US" altLang="ja-JP" sz="2800" b="1" spc="-70" dirty="0">
              <a:effectLst>
                <a:outerShdw blurRad="38100" dist="38100" dir="2700000" algn="tl">
                  <a:srgbClr val="000000">
                    <a:alpha val="43137"/>
                  </a:srgbClr>
                </a:outerShdw>
              </a:effectLst>
            </a:endParaRPr>
          </a:p>
          <a:p>
            <a:pPr>
              <a:defRPr/>
            </a:pPr>
            <a:r>
              <a:rPr lang="ja-JP" altLang="en-US" sz="2800" b="1" u="sng" spc="-20" dirty="0">
                <a:solidFill>
                  <a:srgbClr val="FF0066"/>
                </a:solidFill>
                <a:effectLst>
                  <a:outerShdw blurRad="38100" dist="38100" dir="2700000" algn="tl">
                    <a:srgbClr val="000000">
                      <a:alpha val="43137"/>
                    </a:srgbClr>
                  </a:outerShdw>
                </a:effectLst>
              </a:rPr>
              <a:t>⇒「用途」以外の構成・方法で</a:t>
            </a:r>
            <a:r>
              <a:rPr lang="ja-JP" altLang="ja-JP" sz="2800" b="1" u="sng" spc="-20" dirty="0">
                <a:solidFill>
                  <a:srgbClr val="FF0066"/>
                </a:solidFill>
                <a:effectLst>
                  <a:outerShdw blurRad="38100" dist="38100" dir="2700000" algn="tl">
                    <a:srgbClr val="000000">
                      <a:alpha val="43137"/>
                    </a:srgbClr>
                  </a:outerShdw>
                </a:effectLst>
              </a:rPr>
              <a:t>新規性・進歩性が</a:t>
            </a:r>
            <a:endParaRPr lang="en-US" altLang="ja-JP" sz="2800" b="1" u="sng" spc="-20" dirty="0">
              <a:solidFill>
                <a:srgbClr val="FF0066"/>
              </a:solidFill>
              <a:effectLst>
                <a:outerShdw blurRad="38100" dist="38100" dir="2700000" algn="tl">
                  <a:srgbClr val="000000">
                    <a:alpha val="43137"/>
                  </a:srgbClr>
                </a:outerShdw>
              </a:effectLst>
            </a:endParaRPr>
          </a:p>
          <a:p>
            <a:pPr>
              <a:defRPr/>
            </a:pPr>
            <a:r>
              <a:rPr lang="ja-JP" altLang="ja-JP" sz="2800" b="1" u="sng" spc="-40" dirty="0">
                <a:solidFill>
                  <a:srgbClr val="FF0066"/>
                </a:solidFill>
                <a:effectLst>
                  <a:outerShdw blurRad="38100" dist="38100" dir="2700000" algn="tl">
                    <a:srgbClr val="000000">
                      <a:alpha val="43137"/>
                    </a:srgbClr>
                  </a:outerShdw>
                </a:effectLst>
              </a:rPr>
              <a:t>認められる場合は、</a:t>
            </a:r>
            <a:r>
              <a:rPr lang="ja-JP" altLang="en-US" sz="2800" b="1" u="sng" spc="-40" dirty="0">
                <a:solidFill>
                  <a:srgbClr val="FF0066"/>
                </a:solidFill>
                <a:effectLst>
                  <a:outerShdw blurRad="38100" dist="38100" dir="2700000" algn="tl">
                    <a:srgbClr val="000000">
                      <a:alpha val="43137"/>
                    </a:srgbClr>
                  </a:outerShdw>
                </a:effectLst>
              </a:rPr>
              <a:t>当該</a:t>
            </a:r>
            <a:r>
              <a:rPr lang="ja-JP" altLang="ja-JP" sz="2800" b="1" u="sng" spc="-40" dirty="0">
                <a:solidFill>
                  <a:srgbClr val="FF0066"/>
                </a:solidFill>
                <a:effectLst>
                  <a:outerShdw blurRad="38100" dist="38100" dir="2700000" algn="tl">
                    <a:srgbClr val="000000">
                      <a:alpha val="43137"/>
                    </a:srgbClr>
                  </a:outerShdw>
                </a:effectLst>
              </a:rPr>
              <a:t>用途に使用されるものと</a:t>
            </a:r>
            <a:endParaRPr lang="en-US" altLang="ja-JP" sz="2800" b="1" u="sng" spc="-40" dirty="0">
              <a:solidFill>
                <a:srgbClr val="FF0066"/>
              </a:solidFill>
              <a:effectLst>
                <a:outerShdw blurRad="38100" dist="38100" dir="2700000" algn="tl">
                  <a:srgbClr val="000000">
                    <a:alpha val="43137"/>
                  </a:srgbClr>
                </a:outerShdw>
              </a:effectLst>
            </a:endParaRPr>
          </a:p>
          <a:p>
            <a:pPr>
              <a:defRPr/>
            </a:pPr>
            <a:r>
              <a:rPr lang="ja-JP" altLang="ja-JP" sz="2800" b="1" u="sng" spc="-20" dirty="0">
                <a:solidFill>
                  <a:srgbClr val="FF0066"/>
                </a:solidFill>
                <a:effectLst>
                  <a:outerShdw blurRad="38100" dist="38100" dir="2700000" algn="tl">
                    <a:srgbClr val="000000">
                      <a:alpha val="43137"/>
                    </a:srgbClr>
                  </a:outerShdw>
                </a:effectLst>
              </a:rPr>
              <a:t>して販売されていなくても（直接）侵害になる</a:t>
            </a:r>
            <a:r>
              <a:rPr lang="en-US" altLang="ja-JP" sz="2800" b="1" u="sng" spc="-20" dirty="0">
                <a:solidFill>
                  <a:srgbClr val="FF0066"/>
                </a:solidFill>
                <a:effectLst>
                  <a:outerShdw blurRad="38100" dist="38100" dir="2700000" algn="tl">
                    <a:srgbClr val="000000">
                      <a:alpha val="43137"/>
                    </a:srgbClr>
                  </a:outerShdw>
                </a:effectLst>
              </a:rPr>
              <a:t>‼</a:t>
            </a:r>
          </a:p>
          <a:p>
            <a:pPr>
              <a:defRPr/>
            </a:pPr>
            <a:endParaRPr lang="ja-JP" altLang="ja-JP" sz="1100" b="1" u="sng" spc="-20" dirty="0">
              <a:solidFill>
                <a:srgbClr val="FF0066"/>
              </a:solidFill>
              <a:effectLst>
                <a:outerShdw blurRad="38100" dist="38100" dir="2700000" algn="tl">
                  <a:srgbClr val="000000">
                    <a:alpha val="43137"/>
                  </a:srgbClr>
                </a:outerShdw>
              </a:effectLst>
            </a:endParaRPr>
          </a:p>
          <a:p>
            <a:pPr>
              <a:defRPr/>
            </a:pPr>
            <a:r>
              <a:rPr lang="en-US" altLang="ja-JP" sz="2800" b="1" u="sng" spc="-20" dirty="0">
                <a:solidFill>
                  <a:srgbClr val="0000FF"/>
                </a:solidFill>
                <a:effectLst>
                  <a:outerShdw blurRad="38100" dist="38100" dir="2700000" algn="tl">
                    <a:srgbClr val="000000">
                      <a:alpha val="43137"/>
                    </a:srgbClr>
                  </a:outerShdw>
                </a:effectLst>
              </a:rPr>
              <a:t>*</a:t>
            </a:r>
            <a:r>
              <a:rPr lang="ja-JP" altLang="en-US" sz="2800" b="1" u="sng" spc="-20" dirty="0">
                <a:solidFill>
                  <a:srgbClr val="0000FF"/>
                </a:solidFill>
                <a:effectLst>
                  <a:outerShdw blurRad="38100" dist="38100" dir="2700000" algn="tl">
                    <a:srgbClr val="000000">
                      <a:alpha val="43137"/>
                    </a:srgbClr>
                  </a:outerShdw>
                </a:effectLst>
              </a:rPr>
              <a:t>「使用態様」も発明特定事項となり、引用例との</a:t>
            </a:r>
            <a:endParaRPr lang="en-US" altLang="ja-JP" sz="2800" b="1" u="sng" spc="-20" dirty="0">
              <a:solidFill>
                <a:srgbClr val="0000FF"/>
              </a:solidFill>
              <a:effectLst>
                <a:outerShdw blurRad="38100" dist="38100" dir="2700000" algn="tl">
                  <a:srgbClr val="000000">
                    <a:alpha val="43137"/>
                  </a:srgbClr>
                </a:outerShdw>
              </a:effectLst>
            </a:endParaRPr>
          </a:p>
          <a:p>
            <a:pPr>
              <a:defRPr/>
            </a:pPr>
            <a:r>
              <a:rPr lang="ja-JP" altLang="en-US" sz="2800" b="1" u="sng" spc="-20" dirty="0">
                <a:solidFill>
                  <a:srgbClr val="0000FF"/>
                </a:solidFill>
                <a:effectLst>
                  <a:outerShdw blurRad="38100" dist="38100" dir="2700000" algn="tl">
                    <a:srgbClr val="000000">
                      <a:alpha val="43137"/>
                    </a:srgbClr>
                  </a:outerShdw>
                </a:effectLst>
              </a:rPr>
              <a:t>相違点となる。当該「使用態様」が容易想到で</a:t>
            </a:r>
            <a:endParaRPr lang="en-US" altLang="ja-JP" sz="2800" b="1" u="sng" spc="-20" dirty="0">
              <a:solidFill>
                <a:srgbClr val="0000FF"/>
              </a:solidFill>
              <a:effectLst>
                <a:outerShdw blurRad="38100" dist="38100" dir="2700000" algn="tl">
                  <a:srgbClr val="000000">
                    <a:alpha val="43137"/>
                  </a:srgbClr>
                </a:outerShdw>
              </a:effectLst>
            </a:endParaRPr>
          </a:p>
          <a:p>
            <a:pPr algn="just">
              <a:defRPr/>
            </a:pPr>
            <a:r>
              <a:rPr lang="ja-JP" altLang="en-US" sz="2800" b="1" u="sng" spc="-20" dirty="0">
                <a:solidFill>
                  <a:srgbClr val="0000FF"/>
                </a:solidFill>
                <a:effectLst>
                  <a:outerShdw blurRad="38100" dist="38100" dir="2700000" algn="tl">
                    <a:srgbClr val="000000">
                      <a:alpha val="43137"/>
                    </a:srgbClr>
                  </a:outerShdw>
                </a:effectLst>
              </a:rPr>
              <a:t>なければ、進歩性〇。</a:t>
            </a:r>
            <a:r>
              <a:rPr lang="ja-JP" altLang="en-US" sz="1900" b="1" u="sng" spc="-20" dirty="0">
                <a:effectLst>
                  <a:outerShdw blurRad="38100" dist="38100" dir="2700000" algn="tl">
                    <a:srgbClr val="000000">
                      <a:alpha val="43137"/>
                    </a:srgbClr>
                  </a:outerShdw>
                </a:effectLst>
              </a:rPr>
              <a:t>（</a:t>
            </a:r>
            <a:r>
              <a:rPr lang="ja-JP" altLang="ja-JP" sz="1900" b="1" u="sng" spc="-20" dirty="0">
                <a:effectLst>
                  <a:outerShdw blurRad="38100" dist="38100" dir="2700000" algn="tl">
                    <a:srgbClr val="000000">
                      <a:alpha val="43137"/>
                    </a:srgbClr>
                  </a:outerShdw>
                </a:effectLst>
              </a:rPr>
              <a:t>平成</a:t>
            </a:r>
            <a:r>
              <a:rPr lang="en-US" altLang="ja-JP" sz="1900" b="1" u="sng" spc="-20" dirty="0">
                <a:effectLst>
                  <a:outerShdw blurRad="38100" dist="38100" dir="2700000" algn="tl">
                    <a:srgbClr val="000000">
                      <a:alpha val="43137"/>
                    </a:srgbClr>
                  </a:outerShdw>
                </a:effectLst>
              </a:rPr>
              <a:t>27</a:t>
            </a:r>
            <a:r>
              <a:rPr lang="ja-JP" altLang="ja-JP" sz="1900" b="1" u="sng" spc="-20" dirty="0">
                <a:effectLst>
                  <a:outerShdw blurRad="38100" dist="38100" dir="2700000" algn="tl">
                    <a:srgbClr val="000000">
                      <a:alpha val="43137"/>
                    </a:srgbClr>
                  </a:outerShdw>
                </a:effectLst>
              </a:rPr>
              <a:t>年</a:t>
            </a:r>
            <a:r>
              <a:rPr lang="en-US" altLang="ja-JP" sz="1900" b="1" u="sng" spc="-20" dirty="0">
                <a:effectLst>
                  <a:outerShdw blurRad="38100" dist="38100" dir="2700000" algn="tl">
                    <a:srgbClr val="000000">
                      <a:alpha val="43137"/>
                    </a:srgbClr>
                  </a:outerShdw>
                </a:effectLst>
              </a:rPr>
              <a:t>(</a:t>
            </a:r>
            <a:r>
              <a:rPr lang="ja-JP" altLang="ja-JP" sz="1900" b="1" u="sng" spc="-20" dirty="0">
                <a:effectLst>
                  <a:outerShdw blurRad="38100" dist="38100" dir="2700000" algn="tl">
                    <a:srgbClr val="000000">
                      <a:alpha val="43137"/>
                    </a:srgbClr>
                  </a:outerShdw>
                </a:effectLst>
              </a:rPr>
              <a:t>行ケ</a:t>
            </a:r>
            <a:r>
              <a:rPr lang="en-US" altLang="ja-JP" sz="1900" b="1" u="sng" spc="-20" dirty="0">
                <a:effectLst>
                  <a:outerShdw blurRad="38100" dist="38100" dir="2700000" algn="tl">
                    <a:srgbClr val="000000">
                      <a:alpha val="43137"/>
                    </a:srgbClr>
                  </a:outerShdw>
                </a:effectLst>
              </a:rPr>
              <a:t>)</a:t>
            </a:r>
            <a:r>
              <a:rPr lang="ja-JP" altLang="ja-JP" sz="1900" b="1" u="sng" spc="-20" dirty="0">
                <a:effectLst>
                  <a:outerShdw blurRad="38100" dist="38100" dir="2700000" algn="tl">
                    <a:srgbClr val="000000">
                      <a:alpha val="43137"/>
                    </a:srgbClr>
                  </a:outerShdw>
                </a:effectLst>
              </a:rPr>
              <a:t>第</a:t>
            </a:r>
            <a:r>
              <a:rPr lang="en-US" altLang="ja-JP" sz="1900" b="1" u="sng" spc="-20" dirty="0">
                <a:effectLst>
                  <a:outerShdw blurRad="38100" dist="38100" dir="2700000" algn="tl">
                    <a:srgbClr val="000000">
                      <a:alpha val="43137"/>
                    </a:srgbClr>
                  </a:outerShdw>
                </a:effectLst>
              </a:rPr>
              <a:t>10129</a:t>
            </a:r>
            <a:r>
              <a:rPr lang="ja-JP" altLang="ja-JP" sz="1900" b="1" u="sng" spc="-20" dirty="0">
                <a:effectLst>
                  <a:outerShdw blurRad="38100" dist="38100" dir="2700000" algn="tl">
                    <a:srgbClr val="000000">
                      <a:alpha val="43137"/>
                    </a:srgbClr>
                  </a:outerShdw>
                </a:effectLst>
              </a:rPr>
              <a:t>号</a:t>
            </a:r>
            <a:r>
              <a:rPr lang="ja-JP" altLang="en-US" sz="1900" b="1" u="sng" spc="-20" dirty="0">
                <a:effectLst>
                  <a:outerShdw blurRad="38100" dist="38100" dir="2700000" algn="tl">
                    <a:srgbClr val="000000">
                      <a:alpha val="43137"/>
                    </a:srgbClr>
                  </a:outerShdw>
                </a:effectLst>
              </a:rPr>
              <a:t>、他多数）</a:t>
            </a:r>
            <a:endParaRPr lang="en-US" altLang="ja-JP" sz="1900" b="1" u="sng" spc="-20" dirty="0">
              <a:effectLst>
                <a:outerShdw blurRad="38100" dist="38100" dir="2700000" algn="tl">
                  <a:srgbClr val="000000">
                    <a:alpha val="43137"/>
                  </a:srgbClr>
                </a:outerShdw>
              </a:effectLst>
            </a:endParaRPr>
          </a:p>
          <a:p>
            <a:pPr algn="just">
              <a:defRPr/>
            </a:pPr>
            <a:endParaRPr lang="en-US" altLang="ja-JP" sz="800" b="1" spc="-20" dirty="0">
              <a:latin typeface="Times New Roman" panose="02020603050405020304" pitchFamily="18" charset="0"/>
              <a:cs typeface="RyuminPro-Regular"/>
            </a:endParaRPr>
          </a:p>
          <a:p>
            <a:pPr algn="just">
              <a:defRPr/>
            </a:pPr>
            <a:r>
              <a:rPr lang="ja-JP" altLang="ja-JP" sz="1580" b="1" spc="-20" dirty="0">
                <a:latin typeface="Times New Roman" panose="02020603050405020304" pitchFamily="18" charset="0"/>
                <a:cs typeface="RyuminPro-Regular"/>
              </a:rPr>
              <a:t>【請求項】…開口内部を</a:t>
            </a:r>
            <a:r>
              <a:rPr lang="ja-JP" altLang="ja-JP" sz="1580" b="1" spc="-20" dirty="0">
                <a:solidFill>
                  <a:srgbClr val="FF0000"/>
                </a:solidFill>
                <a:latin typeface="Times New Roman" panose="02020603050405020304" pitchFamily="18" charset="0"/>
                <a:cs typeface="RyuminPro-Regular"/>
              </a:rPr>
              <a:t>直交して気体が相対的に流れるようにした</a:t>
            </a:r>
            <a:r>
              <a:rPr lang="ja-JP" altLang="ja-JP" sz="1580" b="1" spc="-20" dirty="0">
                <a:latin typeface="Times New Roman" panose="02020603050405020304" pitchFamily="18" charset="0"/>
                <a:cs typeface="RyuminPro-Regular"/>
              </a:rPr>
              <a:t>測定領域形成部…を有する…測定装置</a:t>
            </a:r>
            <a:endParaRPr lang="en-US" altLang="ja-JP" sz="1580" b="1" u="sng" spc="-20" dirty="0">
              <a:effectLst>
                <a:outerShdw blurRad="38100" dist="38100" dir="2700000" algn="tl">
                  <a:srgbClr val="000000">
                    <a:alpha val="43137"/>
                  </a:srgbClr>
                </a:outerShdw>
              </a:effectLst>
            </a:endParaRPr>
          </a:p>
        </p:txBody>
      </p:sp>
      <p:pic>
        <p:nvPicPr>
          <p:cNvPr id="35844" name="図 3">
            <a:hlinkClick r:id="rId3"/>
            <a:extLst>
              <a:ext uri="{FF2B5EF4-FFF2-40B4-BE49-F238E27FC236}">
                <a16:creationId xmlns:a16="http://schemas.microsoft.com/office/drawing/2014/main" id="{E0FFF029-28C0-4C63-B788-87B019B40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175"/>
            <a:ext cx="17557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図 5">
            <a:hlinkClick r:id="rId5"/>
            <a:extLst>
              <a:ext uri="{FF2B5EF4-FFF2-40B4-BE49-F238E27FC236}">
                <a16:creationId xmlns:a16="http://schemas.microsoft.com/office/drawing/2014/main" id="{9F715C2E-CC56-44D1-9E41-BBA4CEA41F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2022475"/>
            <a:ext cx="18288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26FDF469-2592-4870-AB3E-05B45A69FDD6}"/>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B208A293-BF73-4A9F-868A-3A8F990CDF43}"/>
              </a:ext>
            </a:extLst>
          </p:cNvPr>
          <p:cNvSpPr txBox="1"/>
          <p:nvPr/>
        </p:nvSpPr>
        <p:spPr>
          <a:xfrm>
            <a:off x="26224" y="0"/>
            <a:ext cx="9117776" cy="5189113"/>
          </a:xfrm>
          <a:prstGeom prst="rect">
            <a:avLst/>
          </a:prstGeom>
          <a:noFill/>
        </p:spPr>
        <p:txBody>
          <a:bodyPr wrap="square">
            <a:spAutoFit/>
          </a:bodyPr>
          <a:lstStyle/>
          <a:p>
            <a:pPr>
              <a:defRPr/>
            </a:pPr>
            <a:r>
              <a:rPr lang="ja-JP" altLang="en-US" sz="4800" b="1" u="sng" dirty="0">
                <a:solidFill>
                  <a:srgbClr val="0000FF"/>
                </a:solidFill>
                <a:effectLst>
                  <a:outerShdw blurRad="38100" dist="38100" dir="2700000" algn="tl">
                    <a:srgbClr val="000000">
                      <a:alpha val="43137"/>
                    </a:srgbClr>
                  </a:outerShdw>
                </a:effectLst>
                <a:highlight>
                  <a:srgbClr val="C0C0C0"/>
                </a:highlight>
              </a:rPr>
              <a:t>⑥除くクレーム</a:t>
            </a:r>
            <a:r>
              <a:rPr lang="ja-JP" altLang="en-US" sz="2800" b="1" u="sng" dirty="0">
                <a:solidFill>
                  <a:srgbClr val="0000FF"/>
                </a:solidFill>
                <a:effectLst>
                  <a:outerShdw blurRad="38100" dist="38100" dir="2700000" algn="tl">
                    <a:srgbClr val="000000">
                      <a:alpha val="43137"/>
                    </a:srgbClr>
                  </a:outerShdw>
                </a:effectLst>
                <a:highlight>
                  <a:srgbClr val="C0C0C0"/>
                </a:highlight>
              </a:rPr>
              <a:t>（進歩性にも使える</a:t>
            </a:r>
            <a:r>
              <a:rPr lang="en-US" altLang="ja-JP" sz="2800" b="1" u="sng" dirty="0">
                <a:solidFill>
                  <a:srgbClr val="0000FF"/>
                </a:solidFill>
                <a:effectLst>
                  <a:outerShdw blurRad="38100" dist="38100" dir="2700000" algn="tl">
                    <a:srgbClr val="000000">
                      <a:alpha val="43137"/>
                    </a:srgbClr>
                  </a:outerShdw>
                </a:effectLst>
                <a:highlight>
                  <a:srgbClr val="C0C0C0"/>
                </a:highlight>
              </a:rPr>
              <a:t>!!</a:t>
            </a:r>
            <a:r>
              <a:rPr lang="ja-JP" altLang="en-US" sz="2800" b="1" u="sng" dirty="0">
                <a:solidFill>
                  <a:srgbClr val="0000FF"/>
                </a:solidFill>
                <a:effectLst>
                  <a:outerShdw blurRad="38100" dist="38100" dir="2700000" algn="tl">
                    <a:srgbClr val="000000">
                      <a:alpha val="43137"/>
                    </a:srgbClr>
                  </a:outerShdw>
                </a:effectLst>
                <a:highlight>
                  <a:srgbClr val="C0C0C0"/>
                </a:highlight>
              </a:rPr>
              <a:t>）</a:t>
            </a:r>
            <a:endParaRPr lang="en-US" altLang="ja-JP" sz="48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700" b="1" dirty="0">
              <a:solidFill>
                <a:srgbClr val="0000FF"/>
              </a:solidFill>
              <a:effectLst>
                <a:outerShdw blurRad="38100" dist="38100" dir="2700000" algn="tl">
                  <a:srgbClr val="000000">
                    <a:alpha val="43137"/>
                  </a:srgbClr>
                </a:outerShdw>
              </a:effectLst>
            </a:endParaRPr>
          </a:p>
          <a:p>
            <a:pPr algn="just" eaLnBrk="1" hangingPunct="1">
              <a:spcBef>
                <a:spcPct val="20000"/>
              </a:spcBef>
              <a:buClr>
                <a:schemeClr val="bg2"/>
              </a:buClr>
              <a:buSzPct val="75000"/>
              <a:defRPr/>
            </a:pPr>
            <a:r>
              <a:rPr lang="ja-JP" altLang="ja-JP" sz="2000" b="1" u="sng" spc="-30" dirty="0">
                <a:solidFill>
                  <a:srgbClr val="FF0000"/>
                </a:solidFill>
                <a:effectLst>
                  <a:outerShdw blurRad="38100" dist="38100" dir="2700000" algn="tl">
                    <a:srgbClr val="000000">
                      <a:alpha val="43137"/>
                    </a:srgbClr>
                  </a:outerShdw>
                </a:effectLst>
              </a:rPr>
              <a:t>平成</a:t>
            </a:r>
            <a:r>
              <a:rPr lang="en-US" altLang="ja-JP" sz="2000" b="1" u="sng" spc="-30" dirty="0">
                <a:solidFill>
                  <a:srgbClr val="FF0000"/>
                </a:solidFill>
                <a:effectLst>
                  <a:outerShdw blurRad="38100" dist="38100" dir="2700000" algn="tl">
                    <a:srgbClr val="000000">
                      <a:alpha val="43137"/>
                    </a:srgbClr>
                  </a:outerShdw>
                </a:effectLst>
              </a:rPr>
              <a:t>29</a:t>
            </a:r>
            <a:r>
              <a:rPr lang="ja-JP" altLang="ja-JP" sz="2000" b="1" u="sng" spc="-30" dirty="0">
                <a:solidFill>
                  <a:srgbClr val="FF0000"/>
                </a:solidFill>
                <a:effectLst>
                  <a:outerShdw blurRad="38100" dist="38100" dir="2700000" algn="tl">
                    <a:srgbClr val="000000">
                      <a:alpha val="43137"/>
                    </a:srgbClr>
                  </a:outerShdw>
                </a:effectLst>
              </a:rPr>
              <a:t>年（</a:t>
            </a:r>
            <a:r>
              <a:rPr lang="ja-JP" altLang="en-US" sz="2000" b="1" u="sng" spc="-30" dirty="0">
                <a:solidFill>
                  <a:srgbClr val="FF0000"/>
                </a:solidFill>
                <a:effectLst>
                  <a:outerShdw blurRad="38100" dist="38100" dir="2700000" algn="tl">
                    <a:srgbClr val="000000">
                      <a:alpha val="43137"/>
                    </a:srgbClr>
                  </a:outerShdw>
                </a:effectLst>
              </a:rPr>
              <a:t>行ケ</a:t>
            </a:r>
            <a:r>
              <a:rPr lang="ja-JP" altLang="ja-JP" sz="2000" b="1" u="sng" spc="-30" dirty="0">
                <a:solidFill>
                  <a:srgbClr val="FF0000"/>
                </a:solidFill>
                <a:effectLst>
                  <a:outerShdw blurRad="38100" dist="38100" dir="2700000" algn="tl">
                    <a:srgbClr val="000000">
                      <a:alpha val="43137"/>
                    </a:srgbClr>
                  </a:outerShdw>
                </a:effectLst>
              </a:rPr>
              <a:t>）</a:t>
            </a:r>
            <a:r>
              <a:rPr lang="en-US" altLang="ja-JP" sz="2000" b="1" u="sng" spc="-30" dirty="0">
                <a:solidFill>
                  <a:srgbClr val="FF0000"/>
                </a:solidFill>
                <a:effectLst>
                  <a:outerShdw blurRad="38100" dist="38100" dir="2700000" algn="tl">
                    <a:srgbClr val="000000">
                      <a:alpha val="43137"/>
                    </a:srgbClr>
                  </a:outerShdw>
                </a:effectLst>
              </a:rPr>
              <a:t>10032『</a:t>
            </a:r>
            <a:r>
              <a:rPr lang="ja-JP" altLang="ja-JP" sz="2000" b="1" u="sng" spc="-30" dirty="0">
                <a:solidFill>
                  <a:srgbClr val="FF0000"/>
                </a:solidFill>
                <a:effectLst>
                  <a:outerShdw blurRad="38100" dist="38100" dir="2700000" algn="tl">
                    <a:srgbClr val="000000">
                      <a:alpha val="43137"/>
                    </a:srgbClr>
                  </a:outerShdw>
                </a:effectLst>
              </a:rPr>
              <a:t>導電性材料の製造方法（銀フレーク）</a:t>
            </a:r>
            <a:r>
              <a:rPr lang="en-US" altLang="ja-JP" sz="2000" b="1" u="sng" spc="-30" dirty="0">
                <a:solidFill>
                  <a:srgbClr val="FF0000"/>
                </a:solidFill>
                <a:effectLst>
                  <a:outerShdw blurRad="38100" dist="38100" dir="2700000" algn="tl">
                    <a:srgbClr val="000000">
                      <a:alpha val="43137"/>
                    </a:srgbClr>
                  </a:outerShdw>
                </a:effectLst>
              </a:rPr>
              <a:t>』</a:t>
            </a:r>
            <a:r>
              <a:rPr lang="ja-JP" altLang="en-US" sz="2000" b="1" u="sng" spc="-30" dirty="0">
                <a:solidFill>
                  <a:srgbClr val="FF0000"/>
                </a:solidFill>
                <a:effectLst>
                  <a:outerShdw blurRad="38100" dist="38100" dir="2700000" algn="tl">
                    <a:srgbClr val="000000">
                      <a:alpha val="43137"/>
                    </a:srgbClr>
                  </a:outerShdw>
                </a:effectLst>
              </a:rPr>
              <a:t>事件</a:t>
            </a:r>
            <a:endParaRPr lang="en-US" altLang="ja-JP" sz="2000" b="1" u="sng" spc="-30" dirty="0">
              <a:solidFill>
                <a:srgbClr val="FF0000"/>
              </a:solidFill>
              <a:effectLst>
                <a:outerShdw blurRad="38100" dist="38100" dir="2700000" algn="tl">
                  <a:srgbClr val="000000">
                    <a:alpha val="43137"/>
                  </a:srgbClr>
                </a:outerShdw>
              </a:effectLst>
            </a:endParaRPr>
          </a:p>
          <a:p>
            <a:pPr algn="just" eaLnBrk="1" hangingPunct="1">
              <a:spcBef>
                <a:spcPct val="20000"/>
              </a:spcBef>
              <a:buClr>
                <a:schemeClr val="bg2"/>
              </a:buClr>
              <a:buSzPct val="75000"/>
              <a:defRPr/>
            </a:pPr>
            <a:r>
              <a:rPr lang="ja-JP" altLang="ja-JP" b="1" u="sng" spc="-30" dirty="0">
                <a:solidFill>
                  <a:srgbClr val="FF0000"/>
                </a:solidFill>
                <a:effectLst>
                  <a:outerShdw blurRad="38100" dist="38100" dir="2700000" algn="tl">
                    <a:srgbClr val="000000">
                      <a:alpha val="43137"/>
                    </a:srgbClr>
                  </a:outerShdw>
                </a:effectLst>
              </a:rPr>
              <a:t>＜高部＞</a:t>
            </a:r>
            <a:r>
              <a:rPr lang="ja-JP" altLang="en-US" sz="1400" b="1" u="sng" spc="-30" dirty="0">
                <a:solidFill>
                  <a:srgbClr val="FF0000"/>
                </a:solidFill>
                <a:effectLst>
                  <a:outerShdw blurRad="38100" dist="38100" dir="2700000" algn="tl">
                    <a:srgbClr val="000000">
                      <a:alpha val="43137"/>
                    </a:srgbClr>
                  </a:outerShdw>
                </a:effectLst>
              </a:rPr>
              <a:t>（</a:t>
            </a:r>
            <a:r>
              <a:rPr lang="ja-JP" altLang="ja-JP" sz="1400" b="1" u="sng" spc="-30" dirty="0">
                <a:solidFill>
                  <a:srgbClr val="FF0000"/>
                </a:solidFill>
                <a:effectLst>
                  <a:outerShdw blurRad="38100" dist="38100" dir="2700000" algn="tl">
                    <a:srgbClr val="000000">
                      <a:alpha val="43137"/>
                    </a:srgbClr>
                  </a:outerShdw>
                </a:effectLst>
              </a:rPr>
              <a:t>一次</a:t>
            </a:r>
            <a:r>
              <a:rPr lang="ja-JP" altLang="en-US" sz="1400" b="1" u="sng" spc="-30" dirty="0">
                <a:solidFill>
                  <a:srgbClr val="FF0000"/>
                </a:solidFill>
                <a:effectLst>
                  <a:outerShdw blurRad="38100" dist="38100" dir="2700000" algn="tl">
                    <a:srgbClr val="000000">
                      <a:alpha val="43137"/>
                    </a:srgbClr>
                  </a:outerShdw>
                </a:effectLst>
              </a:rPr>
              <a:t>判決）</a:t>
            </a:r>
            <a:r>
              <a:rPr lang="ja-JP" altLang="en-US" sz="2000" b="1" u="sng" spc="-30" dirty="0">
                <a:solidFill>
                  <a:srgbClr val="FF0000"/>
                </a:solidFill>
                <a:effectLst>
                  <a:outerShdw blurRad="38100" dist="38100" dir="2700000" algn="tl">
                    <a:srgbClr val="000000">
                      <a:alpha val="43137"/>
                    </a:srgbClr>
                  </a:outerShdw>
                </a:effectLst>
              </a:rPr>
              <a:t>⇒</a:t>
            </a:r>
            <a:r>
              <a:rPr lang="ja-JP" altLang="ja-JP" sz="2000" b="1" u="sng" spc="-30" dirty="0">
                <a:solidFill>
                  <a:srgbClr val="FF0000"/>
                </a:solidFill>
                <a:effectLst>
                  <a:outerShdw blurRad="38100" dist="38100" dir="2700000" algn="tl">
                    <a:srgbClr val="000000">
                      <a:alpha val="43137"/>
                    </a:srgbClr>
                  </a:outerShdw>
                </a:effectLst>
              </a:rPr>
              <a:t>平成</a:t>
            </a:r>
            <a:r>
              <a:rPr lang="en-US" altLang="ja-JP" sz="2000" b="1" u="sng" spc="-30" dirty="0">
                <a:solidFill>
                  <a:srgbClr val="FF0000"/>
                </a:solidFill>
                <a:effectLst>
                  <a:outerShdw blurRad="38100" dist="38100" dir="2700000" algn="tl">
                    <a:srgbClr val="000000">
                      <a:alpha val="43137"/>
                    </a:srgbClr>
                  </a:outerShdw>
                </a:effectLst>
              </a:rPr>
              <a:t>30</a:t>
            </a:r>
            <a:r>
              <a:rPr lang="ja-JP" altLang="ja-JP" sz="2000" b="1" u="sng" spc="-30" dirty="0">
                <a:solidFill>
                  <a:srgbClr val="FF0000"/>
                </a:solidFill>
                <a:effectLst>
                  <a:outerShdw blurRad="38100" dist="38100" dir="2700000" algn="tl">
                    <a:srgbClr val="000000">
                      <a:alpha val="43137"/>
                    </a:srgbClr>
                  </a:outerShdw>
                </a:effectLst>
              </a:rPr>
              <a:t>年（</a:t>
            </a:r>
            <a:r>
              <a:rPr lang="ja-JP" altLang="en-US" sz="2000" b="1" u="sng" spc="-30" dirty="0">
                <a:solidFill>
                  <a:srgbClr val="FF0000"/>
                </a:solidFill>
                <a:effectLst>
                  <a:outerShdw blurRad="38100" dist="38100" dir="2700000" algn="tl">
                    <a:srgbClr val="000000">
                      <a:alpha val="43137"/>
                    </a:srgbClr>
                  </a:outerShdw>
                </a:effectLst>
              </a:rPr>
              <a:t>行ケ</a:t>
            </a:r>
            <a:r>
              <a:rPr lang="ja-JP" altLang="ja-JP" sz="2000" b="1" u="sng" spc="-30" dirty="0">
                <a:solidFill>
                  <a:srgbClr val="FF0000"/>
                </a:solidFill>
                <a:effectLst>
                  <a:outerShdw blurRad="38100" dist="38100" dir="2700000" algn="tl">
                    <a:srgbClr val="000000">
                      <a:alpha val="43137"/>
                    </a:srgbClr>
                  </a:outerShdw>
                </a:effectLst>
              </a:rPr>
              <a:t>）</a:t>
            </a:r>
            <a:r>
              <a:rPr lang="en-US" altLang="ja-JP" sz="2000" b="1" u="sng" spc="-30" dirty="0">
                <a:solidFill>
                  <a:srgbClr val="FF0000"/>
                </a:solidFill>
                <a:effectLst>
                  <a:outerShdw blurRad="38100" dist="38100" dir="2700000" algn="tl">
                    <a:srgbClr val="000000">
                      <a:alpha val="43137"/>
                    </a:srgbClr>
                  </a:outerShdw>
                </a:effectLst>
              </a:rPr>
              <a:t>10071</a:t>
            </a:r>
            <a:r>
              <a:rPr lang="ja-JP" altLang="en-US" b="1" u="sng" spc="-30" dirty="0">
                <a:solidFill>
                  <a:srgbClr val="FF0000"/>
                </a:solidFill>
                <a:effectLst>
                  <a:outerShdw blurRad="38100" dist="38100" dir="2700000" algn="tl">
                    <a:srgbClr val="000000">
                      <a:alpha val="43137"/>
                    </a:srgbClr>
                  </a:outerShdw>
                </a:effectLst>
              </a:rPr>
              <a:t>＜大鷹＞</a:t>
            </a:r>
            <a:r>
              <a:rPr lang="ja-JP" altLang="en-US" sz="1400" b="1" u="sng" spc="-30" dirty="0">
                <a:solidFill>
                  <a:srgbClr val="FF0000"/>
                </a:solidFill>
                <a:effectLst>
                  <a:outerShdw blurRad="38100" dist="38100" dir="2700000" algn="tl">
                    <a:srgbClr val="000000">
                      <a:alpha val="43137"/>
                    </a:srgbClr>
                  </a:outerShdw>
                </a:effectLst>
              </a:rPr>
              <a:t>（二</a:t>
            </a:r>
            <a:r>
              <a:rPr lang="ja-JP" altLang="ja-JP" sz="1400" b="1" u="sng" spc="-30" dirty="0">
                <a:solidFill>
                  <a:srgbClr val="FF0000"/>
                </a:solidFill>
                <a:effectLst>
                  <a:outerShdw blurRad="38100" dist="38100" dir="2700000" algn="tl">
                    <a:srgbClr val="000000">
                      <a:alpha val="43137"/>
                    </a:srgbClr>
                  </a:outerShdw>
                </a:effectLst>
              </a:rPr>
              <a:t>次</a:t>
            </a:r>
            <a:r>
              <a:rPr lang="ja-JP" altLang="en-US" sz="1400" b="1" u="sng" spc="-30" dirty="0">
                <a:solidFill>
                  <a:srgbClr val="FF0000"/>
                </a:solidFill>
                <a:effectLst>
                  <a:outerShdw blurRad="38100" dist="38100" dir="2700000" algn="tl">
                    <a:srgbClr val="000000">
                      <a:alpha val="43137"/>
                    </a:srgbClr>
                  </a:outerShdw>
                </a:effectLst>
              </a:rPr>
              <a:t>判決）</a:t>
            </a:r>
            <a:r>
              <a:rPr lang="ja-JP" altLang="ja-JP" sz="2000" b="1" u="sng" spc="-30" dirty="0">
                <a:solidFill>
                  <a:srgbClr val="FF0000"/>
                </a:solidFill>
                <a:effectLst>
                  <a:outerShdw blurRad="38100" dist="38100" dir="2700000" algn="tl">
                    <a:srgbClr val="000000">
                      <a:alpha val="43137"/>
                    </a:srgbClr>
                  </a:outerShdw>
                </a:effectLst>
              </a:rPr>
              <a:t>は</a:t>
            </a:r>
            <a:r>
              <a:rPr lang="ja-JP" altLang="en-US" sz="2000" b="1" u="sng" spc="-30" dirty="0">
                <a:solidFill>
                  <a:srgbClr val="FF0000"/>
                </a:solidFill>
                <a:effectLst>
                  <a:outerShdw blurRad="38100" dist="38100" dir="2700000" algn="tl">
                    <a:srgbClr val="000000">
                      <a:alpha val="43137"/>
                    </a:srgbClr>
                  </a:outerShdw>
                </a:effectLst>
              </a:rPr>
              <a:t>、</a:t>
            </a:r>
            <a:r>
              <a:rPr lang="ja-JP" altLang="ja-JP" sz="2000" b="1" u="sng" spc="-30" dirty="0">
                <a:solidFill>
                  <a:srgbClr val="FF0000"/>
                </a:solidFill>
                <a:effectLst>
                  <a:outerShdw blurRad="38100" dist="38100" dir="2700000" algn="tl">
                    <a:srgbClr val="000000">
                      <a:alpha val="43137"/>
                    </a:srgbClr>
                  </a:outerShdw>
                </a:effectLst>
              </a:rPr>
              <a:t>拘束力を理由に同旨</a:t>
            </a:r>
            <a:endParaRPr lang="en-US" altLang="ja-JP" sz="2000" b="1" u="sng" spc="-30" dirty="0">
              <a:solidFill>
                <a:srgbClr val="FF0000"/>
              </a:solidFill>
              <a:effectLst>
                <a:outerShdw blurRad="38100" dist="38100" dir="2700000" algn="tl">
                  <a:srgbClr val="000000">
                    <a:alpha val="43137"/>
                  </a:srgbClr>
                </a:outerShdw>
              </a:effectLst>
            </a:endParaRPr>
          </a:p>
          <a:p>
            <a:pPr algn="just">
              <a:defRPr/>
            </a:pPr>
            <a:endParaRPr lang="en-US" altLang="ja-JP" sz="1100" b="1" spc="-30" dirty="0">
              <a:solidFill>
                <a:srgbClr val="7030A0"/>
              </a:solidFill>
            </a:endParaRPr>
          </a:p>
          <a:p>
            <a:pPr algn="just">
              <a:defRPr/>
            </a:pPr>
            <a:r>
              <a:rPr lang="en-US" altLang="ja-JP" b="1" spc="-50" dirty="0">
                <a:solidFill>
                  <a:srgbClr val="7030A0"/>
                </a:solidFill>
              </a:rPr>
              <a:t>【</a:t>
            </a:r>
            <a:r>
              <a:rPr lang="ja-JP" altLang="en-US" b="1" spc="-50" dirty="0">
                <a:solidFill>
                  <a:srgbClr val="7030A0"/>
                </a:solidFill>
              </a:rPr>
              <a:t>請求項</a:t>
            </a:r>
            <a:r>
              <a:rPr lang="en-US" altLang="ja-JP" b="1" spc="-50" dirty="0">
                <a:solidFill>
                  <a:srgbClr val="7030A0"/>
                </a:solidFill>
              </a:rPr>
              <a:t>】</a:t>
            </a:r>
            <a:r>
              <a:rPr lang="ja-JP" altLang="ja-JP" b="1" spc="-50" dirty="0">
                <a:solidFill>
                  <a:srgbClr val="7030A0"/>
                </a:solidFill>
              </a:rPr>
              <a:t>「銀の粒子が互いに隣接する部分において融着し</a:t>
            </a:r>
            <a:r>
              <a:rPr lang="ja-JP" altLang="ja-JP" b="1" spc="-50" dirty="0">
                <a:solidFill>
                  <a:srgbClr val="7030A0"/>
                </a:solidFill>
                <a:highlight>
                  <a:srgbClr val="FFFF00"/>
                </a:highlight>
              </a:rPr>
              <a:t>（但し，銀フレークがその端部でのみ融着している場合を除く）</a:t>
            </a:r>
            <a:r>
              <a:rPr lang="ja-JP" altLang="ja-JP" b="1" spc="-50" dirty="0">
                <a:solidFill>
                  <a:srgbClr val="7030A0"/>
                </a:solidFill>
              </a:rPr>
              <a:t>，それにより発生する空隙を有する導電性材料を得る方法」</a:t>
            </a:r>
            <a:endParaRPr lang="en-US" altLang="ja-JP" b="1" spc="-50" dirty="0">
              <a:solidFill>
                <a:srgbClr val="7030A0"/>
              </a:solidFill>
            </a:endParaRPr>
          </a:p>
          <a:p>
            <a:pPr algn="just">
              <a:defRPr/>
            </a:pPr>
            <a:endParaRPr lang="en-US" altLang="ja-JP" sz="1100" b="1" spc="-50" dirty="0"/>
          </a:p>
          <a:p>
            <a:pPr algn="just">
              <a:defRPr/>
            </a:pPr>
            <a:r>
              <a:rPr lang="ja-JP" altLang="en-US" b="1" spc="-50" dirty="0"/>
              <a:t>⇒</a:t>
            </a:r>
            <a:r>
              <a:rPr lang="ja-JP" altLang="ja-JP" b="1" spc="-50" dirty="0">
                <a:solidFill>
                  <a:srgbClr val="FF0000"/>
                </a:solidFill>
              </a:rPr>
              <a:t>引用例は，銀フレークを端部でのみ焼結させて，端部を融合させる方法を開示するに</a:t>
            </a:r>
            <a:r>
              <a:rPr lang="ja-JP" altLang="en-US" b="1" spc="-50" dirty="0">
                <a:solidFill>
                  <a:srgbClr val="FF0000"/>
                </a:solidFill>
              </a:rPr>
              <a:t>留まり</a:t>
            </a:r>
            <a:r>
              <a:rPr lang="ja-JP" altLang="ja-JP" b="1" spc="-50" dirty="0">
                <a:solidFill>
                  <a:srgbClr val="FF0000"/>
                </a:solidFill>
              </a:rPr>
              <a:t>，</a:t>
            </a:r>
            <a:r>
              <a:rPr lang="ja-JP" altLang="ja-JP" b="1" spc="-50" dirty="0"/>
              <a:t>端部</a:t>
            </a:r>
            <a:r>
              <a:rPr lang="ja-JP" altLang="ja-JP" b="1" spc="-30" dirty="0"/>
              <a:t>でのみ融着する場合は除外された導電性材料を当業者に示唆</a:t>
            </a:r>
            <a:r>
              <a:rPr lang="ja-JP" altLang="en-US" b="1" spc="-30" dirty="0"/>
              <a:t>しない。</a:t>
            </a:r>
            <a:r>
              <a:rPr lang="ja-JP" altLang="en-US" b="1" spc="-30" dirty="0">
                <a:solidFill>
                  <a:srgbClr val="7030A0"/>
                </a:solidFill>
                <a:effectLst>
                  <a:outerShdw blurRad="38100" dist="38100" dir="2700000" algn="tl">
                    <a:srgbClr val="000000">
                      <a:alpha val="43137"/>
                    </a:srgbClr>
                  </a:outerShdw>
                </a:effectLst>
              </a:rPr>
              <a:t>⇒進歩性〇</a:t>
            </a:r>
            <a:endParaRPr lang="en-US" altLang="ja-JP" b="1" spc="-30" dirty="0">
              <a:solidFill>
                <a:srgbClr val="7030A0"/>
              </a:solidFill>
              <a:effectLst>
                <a:outerShdw blurRad="38100" dist="38100" dir="2700000" algn="tl">
                  <a:srgbClr val="000000">
                    <a:alpha val="43137"/>
                  </a:srgbClr>
                </a:outerShdw>
              </a:effectLst>
            </a:endParaRPr>
          </a:p>
          <a:p>
            <a:pPr algn="just">
              <a:defRPr/>
            </a:pPr>
            <a:r>
              <a:rPr lang="en-US" altLang="ja-JP" b="1" spc="-30" dirty="0">
                <a:solidFill>
                  <a:srgbClr val="7030A0"/>
                </a:solidFill>
                <a:effectLst>
                  <a:outerShdw blurRad="38100" dist="38100" dir="2700000" algn="tl">
                    <a:srgbClr val="000000">
                      <a:alpha val="43137"/>
                    </a:srgbClr>
                  </a:outerShdw>
                </a:effectLst>
              </a:rPr>
              <a:t>---------------------------------------------------------------------------------------------------------------------------</a:t>
            </a:r>
          </a:p>
          <a:p>
            <a:pPr>
              <a:defRPr/>
            </a:pPr>
            <a:r>
              <a:rPr lang="ja-JP" altLang="ja-JP" sz="2000" b="1" u="sng" spc="-30" dirty="0">
                <a:solidFill>
                  <a:srgbClr val="FF0000"/>
                </a:solidFill>
                <a:effectLst>
                  <a:outerShdw blurRad="38100" dist="38100" dir="2700000" algn="tl">
                    <a:srgbClr val="000000">
                      <a:alpha val="43137"/>
                    </a:srgbClr>
                  </a:outerShdw>
                </a:effectLst>
              </a:rPr>
              <a:t>平成</a:t>
            </a:r>
            <a:r>
              <a:rPr lang="en-US" altLang="ja-JP" sz="2000" b="1" u="sng" spc="-30" dirty="0">
                <a:solidFill>
                  <a:srgbClr val="FF0000"/>
                </a:solidFill>
                <a:effectLst>
                  <a:outerShdw blurRad="38100" dist="38100" dir="2700000" algn="tl">
                    <a:srgbClr val="000000">
                      <a:alpha val="43137"/>
                    </a:srgbClr>
                  </a:outerShdw>
                </a:effectLst>
              </a:rPr>
              <a:t>30</a:t>
            </a:r>
            <a:r>
              <a:rPr lang="ja-JP" altLang="ja-JP" sz="2000" b="1" u="sng" spc="-30" dirty="0">
                <a:solidFill>
                  <a:srgbClr val="FF0000"/>
                </a:solidFill>
                <a:effectLst>
                  <a:outerShdw blurRad="38100" dist="38100" dir="2700000" algn="tl">
                    <a:srgbClr val="000000">
                      <a:alpha val="43137"/>
                    </a:srgbClr>
                  </a:outerShdw>
                </a:effectLst>
              </a:rPr>
              <a:t>年（</a:t>
            </a:r>
            <a:r>
              <a:rPr lang="ja-JP" altLang="en-US" sz="2000" b="1" u="sng" spc="-30" dirty="0">
                <a:solidFill>
                  <a:srgbClr val="FF0000"/>
                </a:solidFill>
                <a:effectLst>
                  <a:outerShdw blurRad="38100" dist="38100" dir="2700000" algn="tl">
                    <a:srgbClr val="000000">
                      <a:alpha val="43137"/>
                    </a:srgbClr>
                  </a:outerShdw>
                </a:effectLst>
              </a:rPr>
              <a:t>ネ</a:t>
            </a:r>
            <a:r>
              <a:rPr lang="ja-JP" altLang="ja-JP" sz="2000" b="1" u="sng" spc="-30" dirty="0">
                <a:solidFill>
                  <a:srgbClr val="FF0000"/>
                </a:solidFill>
                <a:effectLst>
                  <a:outerShdw blurRad="38100" dist="38100" dir="2700000" algn="tl">
                    <a:srgbClr val="000000">
                      <a:alpha val="43137"/>
                    </a:srgbClr>
                  </a:outerShdw>
                </a:effectLst>
              </a:rPr>
              <a:t>）</a:t>
            </a:r>
            <a:r>
              <a:rPr lang="en-US" altLang="ja-JP" sz="2000" b="1" u="sng" spc="-30" dirty="0">
                <a:solidFill>
                  <a:srgbClr val="FF0000"/>
                </a:solidFill>
                <a:effectLst>
                  <a:outerShdw blurRad="38100" dist="38100" dir="2700000" algn="tl">
                    <a:srgbClr val="000000">
                      <a:alpha val="43137"/>
                    </a:srgbClr>
                  </a:outerShdw>
                </a:effectLst>
              </a:rPr>
              <a:t>10006『</a:t>
            </a:r>
            <a:r>
              <a:rPr lang="ja-JP" altLang="ja-JP" sz="2000" b="1" u="sng" spc="-30" dirty="0">
                <a:solidFill>
                  <a:srgbClr val="FF0000"/>
                </a:solidFill>
                <a:effectLst>
                  <a:outerShdw blurRad="38100" dist="38100" dir="2700000" algn="tl">
                    <a:srgbClr val="000000">
                      <a:alpha val="43137"/>
                    </a:srgbClr>
                  </a:outerShdw>
                </a:effectLst>
              </a:rPr>
              <a:t>システム作動方法</a:t>
            </a:r>
            <a:r>
              <a:rPr lang="en-US" altLang="ja-JP" sz="2000" b="1" u="sng" spc="-30" dirty="0">
                <a:solidFill>
                  <a:srgbClr val="FF0000"/>
                </a:solidFill>
                <a:effectLst>
                  <a:outerShdw blurRad="38100" dist="38100" dir="2700000" algn="tl">
                    <a:srgbClr val="000000">
                      <a:alpha val="43137"/>
                    </a:srgbClr>
                  </a:outerShdw>
                </a:effectLst>
              </a:rPr>
              <a:t>』</a:t>
            </a:r>
            <a:r>
              <a:rPr lang="ja-JP" altLang="en-US" sz="2000" b="1" u="sng" spc="-30" dirty="0">
                <a:solidFill>
                  <a:srgbClr val="FF0000"/>
                </a:solidFill>
                <a:effectLst>
                  <a:outerShdw blurRad="38100" dist="38100" dir="2700000" algn="tl">
                    <a:srgbClr val="000000">
                      <a:alpha val="43137"/>
                    </a:srgbClr>
                  </a:outerShdw>
                </a:effectLst>
              </a:rPr>
              <a:t>事件（</a:t>
            </a:r>
            <a:r>
              <a:rPr lang="ja-JP" altLang="ja-JP" sz="2000" b="1" u="sng" spc="-30" dirty="0">
                <a:solidFill>
                  <a:srgbClr val="FF0000"/>
                </a:solidFill>
                <a:effectLst>
                  <a:outerShdw blurRad="38100" dist="38100" dir="2700000" algn="tl">
                    <a:srgbClr val="000000">
                      <a:alpha val="43137"/>
                    </a:srgbClr>
                  </a:outerShdw>
                </a:effectLst>
              </a:rPr>
              <a:t>カプコン</a:t>
            </a:r>
            <a:r>
              <a:rPr lang="en-US" altLang="ja-JP" sz="2000" b="1" u="sng" spc="-30" dirty="0">
                <a:solidFill>
                  <a:srgbClr val="FF0000"/>
                </a:solidFill>
                <a:effectLst>
                  <a:outerShdw blurRad="38100" dist="38100" dir="2700000" algn="tl">
                    <a:srgbClr val="000000">
                      <a:alpha val="43137"/>
                    </a:srgbClr>
                  </a:outerShdw>
                </a:effectLst>
              </a:rPr>
              <a:t>v.</a:t>
            </a:r>
            <a:r>
              <a:rPr lang="ja-JP" altLang="ja-JP" sz="2000" b="1" u="sng" spc="-30" dirty="0">
                <a:solidFill>
                  <a:srgbClr val="FF0000"/>
                </a:solidFill>
                <a:effectLst>
                  <a:outerShdw blurRad="38100" dist="38100" dir="2700000" algn="tl">
                    <a:srgbClr val="000000">
                      <a:alpha val="43137"/>
                    </a:srgbClr>
                  </a:outerShdw>
                </a:effectLst>
              </a:rPr>
              <a:t>コーエー</a:t>
            </a:r>
            <a:r>
              <a:rPr lang="ja-JP" altLang="en-US" sz="2000" b="1" u="sng" spc="-30" dirty="0">
                <a:solidFill>
                  <a:srgbClr val="FF0000"/>
                </a:solidFill>
                <a:effectLst>
                  <a:outerShdw blurRad="38100" dist="38100" dir="2700000" algn="tl">
                    <a:srgbClr val="000000">
                      <a:alpha val="43137"/>
                    </a:srgbClr>
                  </a:outerShdw>
                </a:effectLst>
              </a:rPr>
              <a:t>）＜鶴岡＞</a:t>
            </a:r>
            <a:endParaRPr lang="en-US" altLang="ja-JP" sz="2000" b="1" u="sng" spc="-30" dirty="0">
              <a:solidFill>
                <a:srgbClr val="FF0000"/>
              </a:solidFill>
              <a:effectLst>
                <a:outerShdw blurRad="38100" dist="38100" dir="2700000" algn="tl">
                  <a:srgbClr val="000000">
                    <a:alpha val="43137"/>
                  </a:srgbClr>
                </a:outerShdw>
              </a:effectLst>
            </a:endParaRPr>
          </a:p>
          <a:p>
            <a:pPr eaLnBrk="1" hangingPunct="1">
              <a:spcBef>
                <a:spcPct val="20000"/>
              </a:spcBef>
              <a:buClr>
                <a:schemeClr val="bg2"/>
              </a:buClr>
              <a:buSzPct val="75000"/>
              <a:defRPr/>
            </a:pPr>
            <a:endParaRPr lang="en-US" altLang="ja-JP" sz="1100" b="1" u="sng" spc="-30" dirty="0">
              <a:solidFill>
                <a:srgbClr val="FF0000"/>
              </a:solidFill>
              <a:effectLst>
                <a:outerShdw blurRad="38100" dist="38100" dir="2700000" algn="tl">
                  <a:srgbClr val="000000">
                    <a:alpha val="43137"/>
                  </a:srgbClr>
                </a:outerShdw>
              </a:effectLst>
            </a:endParaRPr>
          </a:p>
          <a:p>
            <a:pPr algn="just">
              <a:defRPr/>
            </a:pPr>
            <a:r>
              <a:rPr lang="ja-JP" altLang="ja-JP" b="1" spc="-30" dirty="0">
                <a:solidFill>
                  <a:srgbClr val="7030A0"/>
                </a:solidFill>
              </a:rPr>
              <a:t>【請求項】</a:t>
            </a:r>
            <a:r>
              <a:rPr lang="ja-JP" altLang="en-US" b="1" spc="-30" dirty="0">
                <a:solidFill>
                  <a:srgbClr val="7030A0"/>
                </a:solidFill>
              </a:rPr>
              <a:t>「</a:t>
            </a:r>
            <a:r>
              <a:rPr lang="ja-JP" altLang="ja-JP" b="1" spc="-30" dirty="0">
                <a:solidFill>
                  <a:srgbClr val="7030A0"/>
                </a:solidFill>
              </a:rPr>
              <a:t>記憶媒体</a:t>
            </a:r>
            <a:r>
              <a:rPr lang="ja-JP" altLang="ja-JP" b="1" spc="-30" dirty="0">
                <a:solidFill>
                  <a:srgbClr val="7030A0"/>
                </a:solidFill>
                <a:highlight>
                  <a:srgbClr val="FFFF00"/>
                </a:highlight>
              </a:rPr>
              <a:t>（ただし，セーブデータを記憶可能な記憶媒体を除く。）</a:t>
            </a:r>
            <a:r>
              <a:rPr lang="ja-JP" altLang="ja-JP" b="1" spc="-30" dirty="0">
                <a:solidFill>
                  <a:srgbClr val="7030A0"/>
                </a:solidFill>
              </a:rPr>
              <a:t>を</a:t>
            </a:r>
            <a:r>
              <a:rPr lang="ja-JP" altLang="en-US" b="1" spc="-30" dirty="0">
                <a:solidFill>
                  <a:srgbClr val="7030A0"/>
                </a:solidFill>
              </a:rPr>
              <a:t>有する</a:t>
            </a:r>
            <a:r>
              <a:rPr lang="ja-JP" altLang="ja-JP" b="1" spc="-30" dirty="0">
                <a:solidFill>
                  <a:srgbClr val="7030A0"/>
                </a:solidFill>
              </a:rPr>
              <a:t>ゲーム</a:t>
            </a:r>
            <a:r>
              <a:rPr lang="en-US" altLang="ja-JP" b="1" spc="-30" dirty="0">
                <a:solidFill>
                  <a:srgbClr val="7030A0"/>
                </a:solidFill>
              </a:rPr>
              <a:t>…</a:t>
            </a:r>
            <a:r>
              <a:rPr lang="ja-JP" altLang="en-US" b="1" spc="-30" dirty="0">
                <a:solidFill>
                  <a:srgbClr val="7030A0"/>
                </a:solidFill>
              </a:rPr>
              <a:t>」</a:t>
            </a:r>
            <a:endParaRPr lang="ja-JP" altLang="ja-JP" b="1" spc="-30" dirty="0">
              <a:solidFill>
                <a:srgbClr val="7030A0"/>
              </a:solidFill>
            </a:endParaRPr>
          </a:p>
          <a:p>
            <a:pPr algn="just">
              <a:defRPr/>
            </a:pPr>
            <a:endParaRPr lang="en-US" altLang="ja-JP" sz="1100" b="1" spc="-30" dirty="0"/>
          </a:p>
          <a:p>
            <a:pPr algn="just">
              <a:defRPr/>
            </a:pPr>
            <a:r>
              <a:rPr lang="ja-JP" altLang="en-US" b="1" spc="-30" dirty="0"/>
              <a:t>⇒引用例</a:t>
            </a:r>
            <a:r>
              <a:rPr lang="ja-JP" altLang="ja-JP" b="1" spc="-30" dirty="0"/>
              <a:t>において，セーブデータを記憶可能</a:t>
            </a:r>
            <a:r>
              <a:rPr lang="ja-JP" altLang="en-US" b="1" spc="-30" dirty="0"/>
              <a:t>でない</a:t>
            </a:r>
            <a:r>
              <a:rPr lang="ja-JP" altLang="ja-JP" b="1" spc="-30" dirty="0"/>
              <a:t>記憶媒体</a:t>
            </a:r>
            <a:r>
              <a:rPr lang="ja-JP" altLang="en-US" b="1" spc="-30" dirty="0"/>
              <a:t>は</a:t>
            </a:r>
            <a:r>
              <a:rPr lang="ja-JP" altLang="ja-JP" b="1" spc="-30" dirty="0"/>
              <a:t>阻害要因</a:t>
            </a:r>
            <a:r>
              <a:rPr lang="ja-JP" altLang="en-US" b="1" spc="-30" dirty="0"/>
              <a:t>がある。</a:t>
            </a:r>
            <a:r>
              <a:rPr lang="ja-JP" altLang="en-US" b="1" spc="-30" dirty="0">
                <a:solidFill>
                  <a:srgbClr val="7030A0"/>
                </a:solidFill>
                <a:effectLst>
                  <a:outerShdw blurRad="38100" dist="38100" dir="2700000" algn="tl">
                    <a:srgbClr val="000000">
                      <a:alpha val="43137"/>
                    </a:srgbClr>
                  </a:outerShdw>
                </a:effectLst>
              </a:rPr>
              <a:t>⇒進歩性〇</a:t>
            </a:r>
            <a:endParaRPr lang="en-US" altLang="ja-JP" b="1" spc="-30" dirty="0">
              <a:solidFill>
                <a:srgbClr val="7030A0"/>
              </a:solidFill>
              <a:effectLst>
                <a:outerShdw blurRad="38100" dist="38100" dir="2700000" algn="tl">
                  <a:srgbClr val="000000">
                    <a:alpha val="43137"/>
                  </a:srgbClr>
                </a:outerShdw>
              </a:effectLst>
            </a:endParaRPr>
          </a:p>
          <a:p>
            <a:pPr algn="just">
              <a:defRPr/>
            </a:pPr>
            <a:r>
              <a:rPr lang="en-US" altLang="ja-JP" sz="1200" b="1" spc="-30" dirty="0">
                <a:solidFill>
                  <a:srgbClr val="7030A0"/>
                </a:solidFill>
                <a:effectLst>
                  <a:outerShdw blurRad="38100" dist="38100" dir="2700000" algn="tl">
                    <a:srgbClr val="000000">
                      <a:alpha val="43137"/>
                    </a:srgbClr>
                  </a:outerShdw>
                </a:effectLst>
              </a:rPr>
              <a:t>----------------------------------------------------------------------------------------------------------------------------------------------------------------------------------------------</a:t>
            </a:r>
          </a:p>
          <a:p>
            <a:pPr algn="just">
              <a:defRPr/>
            </a:pPr>
            <a:r>
              <a:rPr lang="ja-JP" altLang="en-US" sz="2400" b="1" spc="-30" dirty="0">
                <a:solidFill>
                  <a:srgbClr val="7030A0"/>
                </a:solidFill>
                <a:effectLst>
                  <a:outerShdw blurRad="38100" dist="38100" dir="2700000" algn="tl">
                    <a:srgbClr val="000000">
                      <a:alpha val="43137"/>
                    </a:srgbClr>
                  </a:outerShdw>
                </a:effectLst>
                <a:highlight>
                  <a:srgbClr val="FFFF00"/>
                </a:highlight>
              </a:rPr>
              <a:t>★引用例の必須構成を「除く」クレーム⇒進歩性〇</a:t>
            </a:r>
            <a:r>
              <a:rPr lang="en-US" altLang="ja-JP" sz="2400" b="1" spc="-30" dirty="0">
                <a:solidFill>
                  <a:srgbClr val="7030A0"/>
                </a:solidFill>
                <a:effectLst>
                  <a:outerShdw blurRad="38100" dist="38100" dir="2700000" algn="tl">
                    <a:srgbClr val="000000">
                      <a:alpha val="43137"/>
                    </a:srgbClr>
                  </a:outerShdw>
                </a:effectLst>
                <a:highlight>
                  <a:srgbClr val="FFFF00"/>
                </a:highlight>
              </a:rPr>
              <a:t>‼</a:t>
            </a:r>
          </a:p>
        </p:txBody>
      </p:sp>
      <p:pic>
        <p:nvPicPr>
          <p:cNvPr id="36868" name="図 3">
            <a:extLst>
              <a:ext uri="{FF2B5EF4-FFF2-40B4-BE49-F238E27FC236}">
                <a16:creationId xmlns:a16="http://schemas.microsoft.com/office/drawing/2014/main" id="{E13A300D-4B8A-4635-854E-1F882D339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763" y="17463"/>
            <a:ext cx="18764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DF752266-308E-4617-91BF-9D40E3222B86}"/>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6F3C8FEC-920F-4DE0-AC0E-80E323AC1230}"/>
              </a:ext>
            </a:extLst>
          </p:cNvPr>
          <p:cNvSpPr txBox="1"/>
          <p:nvPr/>
        </p:nvSpPr>
        <p:spPr>
          <a:xfrm>
            <a:off x="26224" y="0"/>
            <a:ext cx="7066056" cy="4750531"/>
          </a:xfrm>
          <a:prstGeom prst="rect">
            <a:avLst/>
          </a:prstGeom>
          <a:noFill/>
        </p:spPr>
        <p:txBody>
          <a:bodyPr>
            <a:spAutoFit/>
          </a:bodyPr>
          <a:lstStyle/>
          <a:p>
            <a:pPr>
              <a:defRPr/>
            </a:pPr>
            <a:r>
              <a:rPr lang="ja-JP" altLang="en-US" sz="4400" b="1" u="sng" dirty="0">
                <a:solidFill>
                  <a:srgbClr val="0000FF"/>
                </a:solidFill>
                <a:effectLst>
                  <a:outerShdw blurRad="38100" dist="38100" dir="2700000" algn="tl">
                    <a:srgbClr val="000000">
                      <a:alpha val="43137"/>
                    </a:srgbClr>
                  </a:outerShdw>
                </a:effectLst>
                <a:highlight>
                  <a:srgbClr val="C0C0C0"/>
                </a:highlight>
              </a:rPr>
              <a:t>⑦数値限定・パラメータ発明</a:t>
            </a:r>
            <a:endParaRPr lang="en-US" altLang="ja-JP" sz="44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1050" b="1" dirty="0">
              <a:solidFill>
                <a:srgbClr val="0000FF"/>
              </a:solidFill>
              <a:effectLst>
                <a:outerShdw blurRad="38100" dist="38100" dir="2700000" algn="tl">
                  <a:srgbClr val="000000">
                    <a:alpha val="43137"/>
                  </a:srgbClr>
                </a:outerShdw>
              </a:effectLst>
            </a:endParaRPr>
          </a:p>
          <a:p>
            <a:pPr>
              <a:defRPr/>
            </a:pPr>
            <a:r>
              <a:rPr lang="ja-JP" altLang="en-US" sz="2800" b="1" dirty="0">
                <a:solidFill>
                  <a:srgbClr val="FF0066"/>
                </a:solidFill>
                <a:effectLst>
                  <a:outerShdw blurRad="38100" dist="38100" dir="2700000" algn="tl">
                    <a:srgbClr val="000000">
                      <a:alpha val="43137"/>
                    </a:srgbClr>
                  </a:outerShdw>
                </a:effectLst>
                <a:latin typeface="+mj-ea"/>
                <a:ea typeface="+mj-ea"/>
              </a:rPr>
              <a:t>新たな「課題」</a:t>
            </a:r>
            <a:r>
              <a:rPr lang="ja-JP" altLang="en-US" sz="2800" b="1" dirty="0">
                <a:effectLst>
                  <a:outerShdw blurRad="38100" dist="38100" dir="2700000" algn="tl">
                    <a:srgbClr val="000000">
                      <a:alpha val="43137"/>
                    </a:srgbClr>
                  </a:outerShdw>
                </a:effectLst>
                <a:latin typeface="+mj-ea"/>
                <a:ea typeface="+mj-ea"/>
              </a:rPr>
              <a:t>を解決することができる、新たな数値・パラメータを考案した発明。</a:t>
            </a:r>
            <a:r>
              <a:rPr lang="ja-JP" altLang="en-US" sz="2800" b="1" dirty="0">
                <a:solidFill>
                  <a:srgbClr val="FF0000"/>
                </a:solidFill>
                <a:effectLst>
                  <a:outerShdw blurRad="38100" dist="38100" dir="2700000" algn="tl">
                    <a:srgbClr val="000000">
                      <a:alpha val="43137"/>
                    </a:srgbClr>
                  </a:outerShdw>
                </a:effectLst>
                <a:latin typeface="+mj-ea"/>
                <a:ea typeface="+mj-ea"/>
              </a:rPr>
              <a:t>⇒</a:t>
            </a:r>
            <a:r>
              <a:rPr lang="ja-JP" altLang="en-US" sz="2800" b="1" dirty="0">
                <a:solidFill>
                  <a:srgbClr val="FF0000"/>
                </a:solidFill>
                <a:effectLst>
                  <a:outerShdw blurRad="38100" dist="38100" dir="2700000" algn="tl">
                    <a:srgbClr val="000000">
                      <a:alpha val="43137"/>
                    </a:srgbClr>
                  </a:outerShdw>
                </a:effectLst>
                <a:highlight>
                  <a:srgbClr val="FFFF00"/>
                </a:highlight>
                <a:latin typeface="+mj-ea"/>
                <a:ea typeface="+mj-ea"/>
              </a:rPr>
              <a:t>当該課題を解決するために、当該パラメータに着目することは容易でなかった</a:t>
            </a:r>
            <a:r>
              <a:rPr lang="ja-JP" altLang="en-US" sz="2800" b="1" dirty="0">
                <a:effectLst>
                  <a:outerShdw blurRad="38100" dist="38100" dir="2700000" algn="tl">
                    <a:srgbClr val="000000">
                      <a:alpha val="43137"/>
                    </a:srgbClr>
                  </a:outerShdw>
                </a:effectLst>
                <a:highlight>
                  <a:srgbClr val="FFFF00"/>
                </a:highlight>
                <a:latin typeface="+mj-ea"/>
                <a:ea typeface="+mj-ea"/>
              </a:rPr>
              <a:t>、という裁判例が多い。</a:t>
            </a:r>
            <a:endParaRPr lang="en-US" altLang="ja-JP" sz="2800" b="1" dirty="0">
              <a:effectLst>
                <a:outerShdw blurRad="38100" dist="38100" dir="2700000" algn="tl">
                  <a:srgbClr val="000000">
                    <a:alpha val="43137"/>
                  </a:srgbClr>
                </a:outerShdw>
              </a:effectLst>
              <a:highlight>
                <a:srgbClr val="FFFF00"/>
              </a:highlight>
              <a:latin typeface="+mj-ea"/>
              <a:ea typeface="+mj-ea"/>
            </a:endParaRPr>
          </a:p>
          <a:p>
            <a:pPr>
              <a:defRPr/>
            </a:pPr>
            <a:endParaRPr lang="en-US" altLang="ja-JP" sz="1100" b="1" dirty="0">
              <a:effectLst>
                <a:outerShdw blurRad="38100" dist="38100" dir="2700000" algn="tl">
                  <a:srgbClr val="000000">
                    <a:alpha val="43137"/>
                  </a:srgbClr>
                </a:outerShdw>
              </a:effectLst>
              <a:latin typeface="+mj-ea"/>
              <a:ea typeface="+mj-ea"/>
            </a:endParaRPr>
          </a:p>
          <a:p>
            <a:pPr>
              <a:defRPr/>
            </a:pPr>
            <a:r>
              <a:rPr lang="ja-JP" altLang="en-US" sz="3600" b="1" spc="-30" dirty="0">
                <a:solidFill>
                  <a:srgbClr val="0000FF"/>
                </a:solidFill>
                <a:effectLst>
                  <a:outerShdw blurRad="38100" dist="38100" dir="2700000" algn="tl">
                    <a:srgbClr val="000000">
                      <a:alpha val="43137"/>
                    </a:srgbClr>
                  </a:outerShdw>
                </a:effectLst>
                <a:latin typeface="+mj-ea"/>
                <a:ea typeface="+mj-ea"/>
              </a:rPr>
              <a:t>＝</a:t>
            </a:r>
            <a:r>
              <a:rPr lang="ja-JP" altLang="en-US" sz="3600" b="1" spc="-30" dirty="0">
                <a:solidFill>
                  <a:srgbClr val="FF0066"/>
                </a:solidFill>
                <a:effectLst>
                  <a:outerShdw blurRad="38100" dist="38100" dir="2700000" algn="tl">
                    <a:srgbClr val="000000">
                      <a:alpha val="43137"/>
                    </a:srgbClr>
                  </a:outerShdw>
                </a:effectLst>
                <a:latin typeface="+mj-ea"/>
                <a:ea typeface="+mj-ea"/>
              </a:rPr>
              <a:t>新たな「課題」</a:t>
            </a:r>
            <a:r>
              <a:rPr lang="ja-JP" altLang="en-US" sz="3600" b="1" spc="-30" dirty="0">
                <a:solidFill>
                  <a:srgbClr val="0000FF"/>
                </a:solidFill>
                <a:effectLst>
                  <a:outerShdw blurRad="38100" dist="38100" dir="2700000" algn="tl">
                    <a:srgbClr val="000000">
                      <a:alpha val="43137"/>
                    </a:srgbClr>
                  </a:outerShdw>
                </a:effectLst>
                <a:latin typeface="+mj-ea"/>
                <a:ea typeface="+mj-ea"/>
              </a:rPr>
              <a:t>とセットでパラメータを作ると、進歩性を否定し難い</a:t>
            </a:r>
            <a:r>
              <a:rPr lang="en-US" altLang="ja-JP" sz="3600" b="1" spc="-30" dirty="0">
                <a:solidFill>
                  <a:srgbClr val="0000FF"/>
                </a:solidFill>
                <a:effectLst>
                  <a:outerShdw blurRad="38100" dist="38100" dir="2700000" algn="tl">
                    <a:srgbClr val="000000">
                      <a:alpha val="43137"/>
                    </a:srgbClr>
                  </a:outerShdw>
                </a:effectLst>
                <a:latin typeface="+mj-ea"/>
                <a:ea typeface="+mj-ea"/>
              </a:rPr>
              <a:t>‼</a:t>
            </a:r>
          </a:p>
          <a:p>
            <a:pPr>
              <a:defRPr/>
            </a:pPr>
            <a:endParaRPr lang="en-US" altLang="ja-JP" sz="1600" b="1" spc="-30" dirty="0">
              <a:effectLst>
                <a:outerShdw blurRad="38100" dist="38100" dir="2700000" algn="tl">
                  <a:srgbClr val="000000">
                    <a:alpha val="43137"/>
                  </a:srgbClr>
                </a:outerShdw>
              </a:effectLst>
              <a:latin typeface="+mj-ea"/>
              <a:ea typeface="+mj-ea"/>
            </a:endParaRPr>
          </a:p>
          <a:p>
            <a:pPr>
              <a:defRPr/>
            </a:pPr>
            <a:r>
              <a:rPr lang="en-US" altLang="ja-JP" sz="1860" b="1" u="sng" spc="-30" dirty="0">
                <a:effectLst>
                  <a:outerShdw blurRad="38100" dist="38100" dir="2700000" algn="tl">
                    <a:srgbClr val="000000">
                      <a:alpha val="43137"/>
                    </a:srgbClr>
                  </a:outerShdw>
                </a:effectLst>
                <a:latin typeface="+mj-ea"/>
                <a:ea typeface="+mj-ea"/>
              </a:rPr>
              <a:t>※</a:t>
            </a:r>
            <a:r>
              <a:rPr lang="ja-JP" altLang="en-US" sz="1860" b="1" u="sng" spc="-30" dirty="0">
                <a:effectLst>
                  <a:outerShdw blurRad="38100" dist="38100" dir="2700000" algn="tl">
                    <a:srgbClr val="000000">
                      <a:alpha val="43137"/>
                    </a:srgbClr>
                  </a:outerShdw>
                </a:effectLst>
                <a:latin typeface="+mj-ea"/>
                <a:ea typeface="+mj-ea"/>
              </a:rPr>
              <a:t>明細書に当該課題を、当該パラメータで制御できる旨の作用機序を記載し、実施例を用意すれば、サポート要件も〇</a:t>
            </a:r>
            <a:r>
              <a:rPr lang="ja-JP" altLang="en-US" sz="1370" b="1" u="sng" spc="-30" dirty="0">
                <a:effectLst>
                  <a:outerShdw blurRad="38100" dist="38100" dir="2700000" algn="tl">
                    <a:srgbClr val="000000">
                      <a:alpha val="43137"/>
                    </a:srgbClr>
                  </a:outerShdw>
                </a:effectLst>
                <a:latin typeface="+mj-ea"/>
                <a:ea typeface="+mj-ea"/>
              </a:rPr>
              <a:t>（＝</a:t>
            </a:r>
            <a:r>
              <a:rPr lang="ja-JP" altLang="ja-JP" sz="1370" b="1" u="sng" spc="-30" dirty="0">
                <a:effectLst>
                  <a:outerShdw blurRad="38100" dist="38100" dir="2700000" algn="tl">
                    <a:srgbClr val="000000">
                      <a:alpha val="43137"/>
                    </a:srgbClr>
                  </a:outerShdw>
                </a:effectLst>
                <a:latin typeface="+mj-ea"/>
                <a:ea typeface="+mj-ea"/>
              </a:rPr>
              <a:t>令和</a:t>
            </a:r>
            <a:r>
              <a:rPr lang="en-US" altLang="ja-JP" sz="1370" b="1" u="sng" spc="-30" dirty="0">
                <a:effectLst>
                  <a:outerShdw blurRad="38100" dist="38100" dir="2700000" algn="tl">
                    <a:srgbClr val="000000">
                      <a:alpha val="43137"/>
                    </a:srgbClr>
                  </a:outerShdw>
                </a:effectLst>
                <a:latin typeface="+mj-ea"/>
                <a:ea typeface="+mj-ea"/>
              </a:rPr>
              <a:t>1</a:t>
            </a:r>
            <a:r>
              <a:rPr lang="ja-JP" altLang="ja-JP" sz="1370" b="1" u="sng" spc="-30" dirty="0">
                <a:effectLst>
                  <a:outerShdw blurRad="38100" dist="38100" dir="2700000" algn="tl">
                    <a:srgbClr val="000000">
                      <a:alpha val="43137"/>
                    </a:srgbClr>
                  </a:outerShdw>
                </a:effectLst>
                <a:latin typeface="+mj-ea"/>
                <a:ea typeface="+mj-ea"/>
              </a:rPr>
              <a:t>年</a:t>
            </a:r>
            <a:r>
              <a:rPr lang="en-US" altLang="ja-JP" sz="1370" b="1" u="sng" spc="-30" dirty="0">
                <a:effectLst>
                  <a:outerShdw blurRad="38100" dist="38100" dir="2700000" algn="tl">
                    <a:srgbClr val="000000">
                      <a:alpha val="43137"/>
                    </a:srgbClr>
                  </a:outerShdw>
                </a:effectLst>
                <a:latin typeface="+mj-ea"/>
                <a:ea typeface="+mj-ea"/>
              </a:rPr>
              <a:t>(</a:t>
            </a:r>
            <a:r>
              <a:rPr lang="ja-JP" altLang="ja-JP" sz="1370" b="1" u="sng" spc="-30" dirty="0">
                <a:effectLst>
                  <a:outerShdw blurRad="38100" dist="38100" dir="2700000" algn="tl">
                    <a:srgbClr val="000000">
                      <a:alpha val="43137"/>
                    </a:srgbClr>
                  </a:outerShdw>
                </a:effectLst>
                <a:latin typeface="+mj-ea"/>
                <a:ea typeface="+mj-ea"/>
              </a:rPr>
              <a:t>行ケ</a:t>
            </a:r>
            <a:r>
              <a:rPr lang="en-US" altLang="ja-JP" sz="1370" b="1" u="sng" spc="-30" dirty="0">
                <a:effectLst>
                  <a:outerShdw blurRad="38100" dist="38100" dir="2700000" algn="tl">
                    <a:srgbClr val="000000">
                      <a:alpha val="43137"/>
                    </a:srgbClr>
                  </a:outerShdw>
                </a:effectLst>
                <a:latin typeface="+mj-ea"/>
                <a:ea typeface="+mj-ea"/>
              </a:rPr>
              <a:t>)</a:t>
            </a:r>
            <a:r>
              <a:rPr lang="ja-JP" altLang="ja-JP" sz="1370" b="1" u="sng" spc="-30" dirty="0">
                <a:effectLst>
                  <a:outerShdw blurRad="38100" dist="38100" dir="2700000" algn="tl">
                    <a:srgbClr val="000000">
                      <a:alpha val="43137"/>
                    </a:srgbClr>
                  </a:outerShdw>
                </a:effectLst>
                <a:latin typeface="+mj-ea"/>
                <a:ea typeface="+mj-ea"/>
              </a:rPr>
              <a:t>第</a:t>
            </a:r>
            <a:r>
              <a:rPr lang="en-US" altLang="ja-JP" sz="1370" b="1" u="sng" spc="-30" dirty="0">
                <a:effectLst>
                  <a:outerShdw blurRad="38100" dist="38100" dir="2700000" algn="tl">
                    <a:srgbClr val="000000">
                      <a:alpha val="43137"/>
                    </a:srgbClr>
                  </a:outerShdw>
                </a:effectLst>
                <a:latin typeface="+mj-ea"/>
                <a:ea typeface="+mj-ea"/>
              </a:rPr>
              <a:t>10128</a:t>
            </a:r>
            <a:r>
              <a:rPr lang="ja-JP" altLang="ja-JP" sz="1370" b="1" u="sng" spc="-30" dirty="0">
                <a:effectLst>
                  <a:outerShdw blurRad="38100" dist="38100" dir="2700000" algn="tl">
                    <a:srgbClr val="000000">
                      <a:alpha val="43137"/>
                    </a:srgbClr>
                  </a:outerShdw>
                </a:effectLst>
                <a:latin typeface="+mj-ea"/>
                <a:ea typeface="+mj-ea"/>
              </a:rPr>
              <a:t>号</a:t>
            </a:r>
            <a:r>
              <a:rPr lang="ja-JP" altLang="en-US" sz="1370" b="1" u="sng" spc="-30" dirty="0">
                <a:effectLst>
                  <a:outerShdw blurRad="38100" dist="38100" dir="2700000" algn="tl">
                    <a:srgbClr val="000000">
                      <a:alpha val="43137"/>
                    </a:srgbClr>
                  </a:outerShdw>
                </a:effectLst>
                <a:latin typeface="+mj-ea"/>
                <a:ea typeface="+mj-ea"/>
              </a:rPr>
              <a:t>）</a:t>
            </a:r>
            <a:endParaRPr lang="en-US" altLang="ja-JP" sz="1370" b="1" u="sng" spc="-30" dirty="0">
              <a:effectLst>
                <a:outerShdw blurRad="38100" dist="38100" dir="2700000" algn="tl">
                  <a:srgbClr val="000000">
                    <a:alpha val="43137"/>
                  </a:srgbClr>
                </a:outerShdw>
              </a:effectLst>
              <a:latin typeface="+mj-ea"/>
              <a:ea typeface="+mj-ea"/>
            </a:endParaRPr>
          </a:p>
        </p:txBody>
      </p:sp>
      <p:pic>
        <p:nvPicPr>
          <p:cNvPr id="37892" name="図 3">
            <a:hlinkClick r:id="rId2"/>
            <a:extLst>
              <a:ext uri="{FF2B5EF4-FFF2-40B4-BE49-F238E27FC236}">
                <a16:creationId xmlns:a16="http://schemas.microsoft.com/office/drawing/2014/main" id="{B9EDBF83-BF28-4385-AC48-DE013066B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9525"/>
            <a:ext cx="2093913"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図 5">
            <a:hlinkClick r:id="rId4"/>
            <a:extLst>
              <a:ext uri="{FF2B5EF4-FFF2-40B4-BE49-F238E27FC236}">
                <a16:creationId xmlns:a16="http://schemas.microsoft.com/office/drawing/2014/main" id="{AAA30F57-95D3-4F35-B611-ED259C02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203325"/>
            <a:ext cx="20970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図 7">
            <a:hlinkClick r:id="rId6"/>
            <a:extLst>
              <a:ext uri="{FF2B5EF4-FFF2-40B4-BE49-F238E27FC236}">
                <a16:creationId xmlns:a16="http://schemas.microsoft.com/office/drawing/2014/main" id="{F22A5537-092A-4AB8-B563-472213CC07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2427288"/>
            <a:ext cx="2097088"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図 9">
            <a:hlinkClick r:id="rId8"/>
            <a:extLst>
              <a:ext uri="{FF2B5EF4-FFF2-40B4-BE49-F238E27FC236}">
                <a16:creationId xmlns:a16="http://schemas.microsoft.com/office/drawing/2014/main" id="{31E9EF1F-E68D-415A-8F2B-12EDEBDC9D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5163" y="3651250"/>
            <a:ext cx="2100262"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C0D84976-6F5A-4B6E-9DAD-407C37C4D28C}"/>
              </a:ext>
            </a:extLst>
          </p:cNvPr>
          <p:cNvSpPr txBox="1"/>
          <p:nvPr/>
        </p:nvSpPr>
        <p:spPr>
          <a:xfrm>
            <a:off x="168969" y="4803775"/>
            <a:ext cx="9324975" cy="338138"/>
          </a:xfrm>
          <a:prstGeom prst="rect">
            <a:avLst/>
          </a:prstGeom>
          <a:noFill/>
        </p:spPr>
        <p:txBody>
          <a:bodyPr wrap="square">
            <a:spAutoFit/>
          </a:bodyPr>
          <a:lstStyle/>
          <a:p>
            <a:pPr>
              <a:defRPr/>
            </a:pPr>
            <a:r>
              <a:rPr lang="ja-JP" altLang="en-US"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高石秀樹</a:t>
            </a:r>
            <a:r>
              <a:rPr lang="ja-JP" altLang="ja-JP"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「パラメータ発明の進歩性判断」（日本工業所有権法学会年報　第</a:t>
            </a:r>
            <a:r>
              <a:rPr lang="en-US" altLang="ja-JP" sz="1600" b="1" u="sng" dirty="0">
                <a:effectLst>
                  <a:outerShdw blurRad="38100" dist="38100" dir="2700000" algn="tl">
                    <a:srgbClr val="000000">
                      <a:alpha val="43137"/>
                    </a:srgbClr>
                  </a:outerShdw>
                </a:effectLst>
                <a:latin typeface="+mj-ea"/>
                <a:ea typeface="+mj-ea"/>
                <a:hlinkClick r:id="rId10"/>
              </a:rPr>
              <a:t>44</a:t>
            </a:r>
            <a:r>
              <a:rPr lang="ja-JP" altLang="ja-JP"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号（</a:t>
            </a:r>
            <a:r>
              <a:rPr lang="en-US" altLang="ja-JP" sz="1600" b="1" u="sng" dirty="0">
                <a:effectLst>
                  <a:outerShdw blurRad="38100" dist="38100" dir="2700000" algn="tl">
                    <a:srgbClr val="000000">
                      <a:alpha val="43137"/>
                    </a:srgbClr>
                  </a:outerShdw>
                </a:effectLst>
                <a:latin typeface="+mj-ea"/>
                <a:ea typeface="+mj-ea"/>
                <a:hlinkClick r:id="rId10"/>
              </a:rPr>
              <a:t>2021</a:t>
            </a:r>
            <a:r>
              <a:rPr lang="ja-JP" altLang="ja-JP"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年））</a:t>
            </a:r>
            <a:r>
              <a:rPr lang="en-US" altLang="ja-JP" sz="1600" b="1" u="sng" dirty="0">
                <a:effectLst>
                  <a:outerShdw blurRad="38100" dist="38100" dir="2700000" algn="tl">
                    <a:srgbClr val="000000">
                      <a:alpha val="43137"/>
                    </a:srgbClr>
                  </a:outerShdw>
                </a:effectLst>
                <a:latin typeface="+mj-ea"/>
                <a:ea typeface="+mj-ea"/>
                <a:hlinkClick r:id="rId10"/>
              </a:rPr>
              <a:t>215</a:t>
            </a:r>
            <a:r>
              <a:rPr lang="ja-JP" altLang="ja-JP"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a:t>
            </a:r>
            <a:r>
              <a:rPr lang="en-US" altLang="ja-JP" sz="1600" b="1" u="sng" dirty="0">
                <a:effectLst>
                  <a:outerShdw blurRad="38100" dist="38100" dir="2700000" algn="tl">
                    <a:srgbClr val="000000">
                      <a:alpha val="43137"/>
                    </a:srgbClr>
                  </a:outerShdw>
                </a:effectLst>
                <a:latin typeface="+mj-ea"/>
                <a:ea typeface="+mj-ea"/>
                <a:hlinkClick r:id="rId10"/>
              </a:rPr>
              <a:t>242</a:t>
            </a:r>
            <a:r>
              <a:rPr lang="ja-JP" altLang="ja-JP" sz="1600" b="1" u="sng" dirty="0">
                <a:effectLst>
                  <a:outerShdw blurRad="38100" dist="38100" dir="2700000" algn="tl">
                    <a:srgbClr val="000000">
                      <a:alpha val="43137"/>
                    </a:srgbClr>
                  </a:outerShdw>
                </a:effectLst>
                <a:latin typeface="+mj-ea"/>
                <a:ea typeface="+mj-ea"/>
                <a:cs typeface="Times New Roman" panose="02020603050405020304" pitchFamily="18" charset="0"/>
                <a:hlinkClick r:id="rId10"/>
              </a:rPr>
              <a:t>頁　</a:t>
            </a:r>
            <a:endParaRPr lang="en-US" altLang="ja-JP" b="1" u="sng" dirty="0">
              <a:effectLst>
                <a:outerShdw blurRad="38100" dist="38100" dir="2700000" algn="tl">
                  <a:srgbClr val="000000">
                    <a:alpha val="43137"/>
                  </a:srgbClr>
                </a:outerShdw>
              </a:effectLst>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AE819ACF-C4EE-4E90-BC29-DE0CA316B833}"/>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39FD2E44-67F9-499B-A570-268998764561}"/>
              </a:ext>
            </a:extLst>
          </p:cNvPr>
          <p:cNvSpPr txBox="1"/>
          <p:nvPr/>
        </p:nvSpPr>
        <p:spPr>
          <a:xfrm>
            <a:off x="26988" y="0"/>
            <a:ext cx="9251950" cy="5209118"/>
          </a:xfrm>
          <a:prstGeom prst="rect">
            <a:avLst/>
          </a:prstGeom>
          <a:noFill/>
        </p:spPr>
        <p:txBody>
          <a:bodyPr>
            <a:spAutoFit/>
          </a:bodyPr>
          <a:lstStyle/>
          <a:p>
            <a:pPr>
              <a:defRPr/>
            </a:pPr>
            <a:r>
              <a:rPr lang="ja-JP" altLang="en-US" sz="4800" b="1" u="sng" dirty="0">
                <a:solidFill>
                  <a:srgbClr val="0000FF"/>
                </a:solidFill>
                <a:effectLst>
                  <a:outerShdw blurRad="38100" dist="38100" dir="2700000" algn="tl">
                    <a:srgbClr val="000000">
                      <a:alpha val="43137"/>
                    </a:srgbClr>
                  </a:outerShdw>
                </a:effectLst>
                <a:highlight>
                  <a:srgbClr val="C0C0C0"/>
                </a:highlight>
              </a:rPr>
              <a:t>⑧効果のクレームアップ</a:t>
            </a:r>
            <a:endParaRPr lang="en-US" altLang="ja-JP" sz="4800" b="1" u="sng" dirty="0">
              <a:solidFill>
                <a:srgbClr val="0000FF"/>
              </a:solidFill>
              <a:effectLst>
                <a:outerShdw blurRad="38100" dist="38100" dir="2700000" algn="tl">
                  <a:srgbClr val="000000">
                    <a:alpha val="43137"/>
                  </a:srgbClr>
                </a:outerShdw>
              </a:effectLst>
              <a:highlight>
                <a:srgbClr val="C0C0C0"/>
              </a:highlight>
            </a:endParaRPr>
          </a:p>
          <a:p>
            <a:pPr>
              <a:defRPr/>
            </a:pPr>
            <a:r>
              <a:rPr lang="ja-JP" altLang="en-US" sz="3200" b="1" spc="-160" dirty="0">
                <a:solidFill>
                  <a:srgbClr val="0000FF"/>
                </a:solidFill>
                <a:effectLst>
                  <a:outerShdw blurRad="38100" dist="38100" dir="2700000" algn="tl">
                    <a:srgbClr val="000000">
                      <a:alpha val="43137"/>
                    </a:srgbClr>
                  </a:outerShdw>
                </a:effectLst>
                <a:highlight>
                  <a:srgbClr val="C0C0C0"/>
                </a:highlight>
              </a:rPr>
              <a:t> </a:t>
            </a:r>
            <a:r>
              <a:rPr lang="ja-JP" altLang="en-US" sz="3100" b="1" dirty="0">
                <a:solidFill>
                  <a:srgbClr val="0000FF"/>
                </a:solidFill>
                <a:effectLst>
                  <a:outerShdw blurRad="38100" dist="38100" dir="2700000" algn="tl">
                    <a:srgbClr val="000000">
                      <a:alpha val="43137"/>
                    </a:srgbClr>
                  </a:outerShdw>
                </a:effectLst>
                <a:highlight>
                  <a:srgbClr val="C0C0C0"/>
                </a:highlight>
              </a:rPr>
              <a:t>（構成容易を免れない場合の</a:t>
            </a:r>
            <a:r>
              <a:rPr lang="ja-JP" altLang="en-US" sz="3100" b="1" u="sng" dirty="0">
                <a:solidFill>
                  <a:srgbClr val="0000FF"/>
                </a:solidFill>
                <a:effectLst>
                  <a:outerShdw blurRad="38100" dist="38100" dir="2700000" algn="tl">
                    <a:srgbClr val="000000">
                      <a:alpha val="43137"/>
                    </a:srgbClr>
                  </a:outerShdw>
                </a:effectLst>
                <a:highlight>
                  <a:srgbClr val="C0C0C0"/>
                </a:highlight>
              </a:rPr>
              <a:t>最終奥義</a:t>
            </a:r>
            <a:r>
              <a:rPr lang="ja-JP" altLang="en-US" sz="3100" b="1" dirty="0">
                <a:solidFill>
                  <a:srgbClr val="0000FF"/>
                </a:solidFill>
                <a:effectLst>
                  <a:outerShdw blurRad="38100" dist="38100" dir="2700000" algn="tl">
                    <a:srgbClr val="000000">
                      <a:alpha val="43137"/>
                    </a:srgbClr>
                  </a:outerShdw>
                </a:effectLst>
                <a:highlight>
                  <a:srgbClr val="C0C0C0"/>
                </a:highlight>
              </a:rPr>
              <a:t>）</a:t>
            </a:r>
            <a:endParaRPr lang="en-US" altLang="ja-JP" sz="3100" b="1" dirty="0">
              <a:solidFill>
                <a:srgbClr val="0000FF"/>
              </a:solidFill>
              <a:effectLst>
                <a:outerShdw blurRad="38100" dist="38100" dir="2700000" algn="tl">
                  <a:srgbClr val="000000">
                    <a:alpha val="43137"/>
                  </a:srgbClr>
                </a:outerShdw>
              </a:effectLst>
              <a:highlight>
                <a:srgbClr val="C0C0C0"/>
              </a:highlight>
            </a:endParaRPr>
          </a:p>
          <a:p>
            <a:pPr algn="just">
              <a:defRPr/>
            </a:pPr>
            <a:endParaRPr lang="en-US" altLang="ja-JP" sz="800" b="1" dirty="0"/>
          </a:p>
          <a:p>
            <a:pPr algn="just">
              <a:defRPr/>
            </a:pPr>
            <a:r>
              <a:rPr lang="ja-JP" altLang="en-US" sz="2000" b="1" dirty="0"/>
              <a:t>発明の「効果」をクレームアップした場合は、</a:t>
            </a:r>
            <a:r>
              <a:rPr lang="ja-JP" altLang="en-US" sz="2000" b="1" dirty="0">
                <a:solidFill>
                  <a:srgbClr val="FF0000"/>
                </a:solidFill>
              </a:rPr>
              <a:t>当該構成がかかる「効果」を必ず奏する</a:t>
            </a:r>
            <a:endParaRPr lang="en-US" altLang="ja-JP" sz="2000" b="1" dirty="0">
              <a:solidFill>
                <a:srgbClr val="FF0000"/>
              </a:solidFill>
            </a:endParaRPr>
          </a:p>
          <a:p>
            <a:pPr algn="just">
              <a:defRPr/>
            </a:pPr>
            <a:r>
              <a:rPr lang="ja-JP" altLang="en-US" sz="2000" b="1" dirty="0">
                <a:solidFill>
                  <a:srgbClr val="FF0000"/>
                </a:solidFill>
              </a:rPr>
              <a:t>場合でない限り、発明特定事項</a:t>
            </a:r>
            <a:r>
              <a:rPr lang="ja-JP" altLang="en-US" sz="2000" b="1" dirty="0"/>
              <a:t>と認める裁判例が多数。</a:t>
            </a:r>
            <a:endParaRPr lang="en-US" altLang="ja-JP" sz="2000" b="1" dirty="0"/>
          </a:p>
          <a:p>
            <a:pPr algn="just">
              <a:defRPr/>
            </a:pPr>
            <a:endParaRPr lang="en-US" altLang="ja-JP" sz="1050" b="1" dirty="0"/>
          </a:p>
          <a:p>
            <a:pPr algn="just">
              <a:defRPr/>
            </a:pPr>
            <a:r>
              <a:rPr lang="ja-JP" altLang="en-US" sz="2000" b="1" dirty="0"/>
              <a:t>⇒</a:t>
            </a:r>
            <a:r>
              <a:rPr lang="ja-JP" altLang="en-US" sz="2000" b="1" dirty="0">
                <a:highlight>
                  <a:srgbClr val="FFFF00"/>
                </a:highlight>
              </a:rPr>
              <a:t>当該「効果」が容易想到でなければ、進歩性〇。</a:t>
            </a:r>
            <a:endParaRPr lang="en-US" altLang="ja-JP" sz="2000" b="1" dirty="0">
              <a:highlight>
                <a:srgbClr val="FFFF00"/>
              </a:highlight>
            </a:endParaRPr>
          </a:p>
          <a:p>
            <a:pPr algn="just">
              <a:defRPr/>
            </a:pPr>
            <a:endParaRPr lang="en-US" altLang="ja-JP" sz="1000" b="1" dirty="0"/>
          </a:p>
          <a:p>
            <a:pPr algn="just">
              <a:defRPr/>
            </a:pPr>
            <a:r>
              <a:rPr lang="ja-JP" altLang="en-US" sz="2000" b="1" dirty="0"/>
              <a:t>⇒「効果」をクレームアップしてもしなくても，充足論で</a:t>
            </a:r>
            <a:endParaRPr lang="en-US" altLang="ja-JP" sz="2000" b="1" dirty="0"/>
          </a:p>
          <a:p>
            <a:pPr algn="just">
              <a:defRPr/>
            </a:pPr>
            <a:r>
              <a:rPr lang="ja-JP" altLang="en-US" sz="2000" b="1" dirty="0"/>
              <a:t>「効果」を奏するものとクレーム文言解釈されるから</a:t>
            </a:r>
            <a:endParaRPr lang="en-US" altLang="ja-JP" sz="2000" b="1" dirty="0"/>
          </a:p>
          <a:p>
            <a:pPr algn="just">
              <a:defRPr/>
            </a:pPr>
            <a:r>
              <a:rPr lang="ja-JP" altLang="en-US" sz="2000" b="1" dirty="0"/>
              <a:t>（特許法</a:t>
            </a:r>
            <a:r>
              <a:rPr lang="en-US" altLang="ja-JP" sz="2000" b="1" dirty="0"/>
              <a:t>70</a:t>
            </a:r>
            <a:r>
              <a:rPr lang="ja-JP" altLang="en-US" sz="2000" b="1" dirty="0"/>
              <a:t>条</a:t>
            </a:r>
            <a:r>
              <a:rPr lang="en-US" altLang="ja-JP" sz="2000" b="1" dirty="0"/>
              <a:t>2</a:t>
            </a:r>
            <a:r>
              <a:rPr lang="ja-JP" altLang="en-US" sz="2000" b="1" dirty="0"/>
              <a:t>項）、</a:t>
            </a:r>
            <a:r>
              <a:rPr lang="ja-JP" altLang="en-US" sz="2000" b="1" dirty="0">
                <a:highlight>
                  <a:srgbClr val="FFFF00"/>
                </a:highlight>
              </a:rPr>
              <a:t>「効果」を</a:t>
            </a:r>
            <a:endParaRPr lang="en-US" altLang="ja-JP" sz="2000" b="1" dirty="0">
              <a:highlight>
                <a:srgbClr val="FFFF00"/>
              </a:highlight>
            </a:endParaRPr>
          </a:p>
          <a:p>
            <a:pPr algn="just">
              <a:defRPr/>
            </a:pPr>
            <a:r>
              <a:rPr lang="ja-JP" altLang="en-US" sz="2000" b="1" dirty="0">
                <a:highlight>
                  <a:srgbClr val="FFFF00"/>
                </a:highlight>
              </a:rPr>
              <a:t>クレームアップしても、発明の</a:t>
            </a:r>
            <a:endParaRPr lang="en-US" altLang="ja-JP" sz="2000" b="1" dirty="0">
              <a:highlight>
                <a:srgbClr val="FFFF00"/>
              </a:highlight>
            </a:endParaRPr>
          </a:p>
          <a:p>
            <a:pPr algn="just">
              <a:defRPr/>
            </a:pPr>
            <a:r>
              <a:rPr lang="ja-JP" altLang="en-US" sz="2000" b="1" dirty="0">
                <a:highlight>
                  <a:srgbClr val="FFFF00"/>
                </a:highlight>
              </a:rPr>
              <a:t>技術的範囲は狭まらない</a:t>
            </a:r>
            <a:r>
              <a:rPr lang="en-US" altLang="ja-JP" sz="2000" b="1" dirty="0">
                <a:highlight>
                  <a:srgbClr val="FFFF00"/>
                </a:highlight>
              </a:rPr>
              <a:t>‼</a:t>
            </a:r>
          </a:p>
          <a:p>
            <a:pPr algn="just">
              <a:defRPr/>
            </a:pPr>
            <a:endParaRPr lang="en-US" altLang="ja-JP" sz="1600" b="1" u="sng" dirty="0">
              <a:solidFill>
                <a:srgbClr val="FF0066"/>
              </a:solidFill>
              <a:effectLst>
                <a:outerShdw blurRad="38100" dist="38100" dir="2700000" algn="tl">
                  <a:srgbClr val="000000">
                    <a:alpha val="43137"/>
                  </a:srgbClr>
                </a:outerShdw>
              </a:effectLst>
              <a:highlight>
                <a:srgbClr val="FFFF00"/>
              </a:highlight>
            </a:endParaRPr>
          </a:p>
          <a:p>
            <a:pPr algn="just">
              <a:defRPr/>
            </a:pPr>
            <a:r>
              <a:rPr lang="ja-JP" altLang="en-US" sz="1600" b="1" u="sng" dirty="0">
                <a:solidFill>
                  <a:srgbClr val="FF0066"/>
                </a:solidFill>
                <a:effectLst>
                  <a:outerShdw blurRad="38100" dist="38100" dir="2700000" algn="tl">
                    <a:srgbClr val="000000">
                      <a:alpha val="43137"/>
                    </a:srgbClr>
                  </a:outerShdw>
                </a:effectLst>
                <a:highlight>
                  <a:srgbClr val="FFFF00"/>
                </a:highlight>
              </a:rPr>
              <a:t>平成</a:t>
            </a:r>
            <a:r>
              <a:rPr lang="en-US" altLang="ja-JP" sz="1600" b="1" u="sng" dirty="0">
                <a:solidFill>
                  <a:srgbClr val="FF0066"/>
                </a:solidFill>
                <a:effectLst>
                  <a:outerShdw blurRad="38100" dist="38100" dir="2700000" algn="tl">
                    <a:srgbClr val="000000">
                      <a:alpha val="43137"/>
                    </a:srgbClr>
                  </a:outerShdw>
                </a:effectLst>
                <a:highlight>
                  <a:srgbClr val="FFFF00"/>
                </a:highlight>
              </a:rPr>
              <a:t>29</a:t>
            </a:r>
            <a:r>
              <a:rPr lang="ja-JP" altLang="en-US" sz="1600" b="1" u="sng" dirty="0">
                <a:solidFill>
                  <a:srgbClr val="FF0066"/>
                </a:solidFill>
                <a:effectLst>
                  <a:outerShdw blurRad="38100" dist="38100" dir="2700000" algn="tl">
                    <a:srgbClr val="000000">
                      <a:alpha val="43137"/>
                    </a:srgbClr>
                  </a:outerShdw>
                </a:effectLst>
                <a:highlight>
                  <a:srgbClr val="FFFF00"/>
                </a:highlight>
              </a:rPr>
              <a:t>年（行ケ）</a:t>
            </a:r>
            <a:r>
              <a:rPr lang="en-US" altLang="ja-JP" sz="1600" b="1" u="sng" dirty="0">
                <a:solidFill>
                  <a:srgbClr val="FF0066"/>
                </a:solidFill>
                <a:effectLst>
                  <a:outerShdw blurRad="38100" dist="38100" dir="2700000" algn="tl">
                    <a:srgbClr val="000000">
                      <a:alpha val="43137"/>
                    </a:srgbClr>
                  </a:outerShdw>
                </a:effectLst>
                <a:highlight>
                  <a:srgbClr val="FFFF00"/>
                </a:highlight>
              </a:rPr>
              <a:t>10041</a:t>
            </a:r>
            <a:r>
              <a:rPr lang="ja-JP" altLang="en-US" sz="1600" b="1" u="sng" dirty="0">
                <a:solidFill>
                  <a:srgbClr val="FF0066"/>
                </a:solidFill>
                <a:effectLst>
                  <a:outerShdw blurRad="38100" dist="38100" dir="2700000" algn="tl">
                    <a:srgbClr val="000000">
                      <a:alpha val="43137"/>
                    </a:srgbClr>
                  </a:outerShdw>
                </a:effectLst>
                <a:highlight>
                  <a:srgbClr val="FFFF00"/>
                </a:highlight>
              </a:rPr>
              <a:t>「熱間プレス部材」、、</a:t>
            </a:r>
            <a:endParaRPr lang="en-US" altLang="ja-JP" sz="1600" b="1" u="sng" dirty="0">
              <a:solidFill>
                <a:srgbClr val="FF0066"/>
              </a:solidFill>
              <a:effectLst>
                <a:outerShdw blurRad="38100" dist="38100" dir="2700000" algn="tl">
                  <a:srgbClr val="000000">
                    <a:alpha val="43137"/>
                  </a:srgbClr>
                </a:outerShdw>
              </a:effectLst>
              <a:highlight>
                <a:srgbClr val="FFFF00"/>
              </a:highlight>
            </a:endParaRPr>
          </a:p>
          <a:p>
            <a:pPr algn="just">
              <a:defRPr/>
            </a:pPr>
            <a:r>
              <a:rPr lang="ja-JP" altLang="en-US" sz="1600" b="1" u="sng" dirty="0">
                <a:solidFill>
                  <a:srgbClr val="FF0066"/>
                </a:solidFill>
                <a:effectLst>
                  <a:outerShdw blurRad="38100" dist="38100" dir="2700000" algn="tl">
                    <a:srgbClr val="000000">
                      <a:alpha val="43137"/>
                    </a:srgbClr>
                  </a:outerShdw>
                </a:effectLst>
                <a:highlight>
                  <a:srgbClr val="FFFF00"/>
                </a:highlight>
              </a:rPr>
              <a:t>令和</a:t>
            </a:r>
            <a:r>
              <a:rPr lang="en-US" altLang="ja-JP" sz="1600" b="1" u="sng" dirty="0">
                <a:solidFill>
                  <a:srgbClr val="FF0066"/>
                </a:solidFill>
                <a:effectLst>
                  <a:outerShdw blurRad="38100" dist="38100" dir="2700000" algn="tl">
                    <a:srgbClr val="000000">
                      <a:alpha val="43137"/>
                    </a:srgbClr>
                  </a:outerShdw>
                </a:effectLst>
                <a:highlight>
                  <a:srgbClr val="FFFF00"/>
                </a:highlight>
              </a:rPr>
              <a:t>2</a:t>
            </a:r>
            <a:r>
              <a:rPr lang="ja-JP" altLang="en-US" sz="1600" b="1" u="sng" dirty="0">
                <a:solidFill>
                  <a:srgbClr val="FF0066"/>
                </a:solidFill>
                <a:effectLst>
                  <a:outerShdw blurRad="38100" dist="38100" dir="2700000" algn="tl">
                    <a:srgbClr val="000000">
                      <a:alpha val="43137"/>
                    </a:srgbClr>
                  </a:outerShdw>
                </a:effectLst>
                <a:highlight>
                  <a:srgbClr val="FFFF00"/>
                </a:highlight>
              </a:rPr>
              <a:t>年（行ケ）</a:t>
            </a:r>
            <a:r>
              <a:rPr lang="en-US" altLang="ja-JP" sz="1600" b="1" u="sng" dirty="0">
                <a:solidFill>
                  <a:srgbClr val="FF0066"/>
                </a:solidFill>
                <a:effectLst>
                  <a:outerShdw blurRad="38100" dist="38100" dir="2700000" algn="tl">
                    <a:srgbClr val="000000">
                      <a:alpha val="43137"/>
                    </a:srgbClr>
                  </a:outerShdw>
                </a:effectLst>
                <a:highlight>
                  <a:srgbClr val="FFFF00"/>
                </a:highlight>
              </a:rPr>
              <a:t>10015</a:t>
            </a:r>
            <a:r>
              <a:rPr lang="ja-JP" altLang="en-US" sz="1600" b="1" u="sng" dirty="0">
                <a:solidFill>
                  <a:srgbClr val="FF0066"/>
                </a:solidFill>
                <a:effectLst>
                  <a:outerShdw blurRad="38100" dist="38100" dir="2700000" algn="tl">
                    <a:srgbClr val="000000">
                      <a:alpha val="43137"/>
                    </a:srgbClr>
                  </a:outerShdw>
                </a:effectLst>
                <a:highlight>
                  <a:srgbClr val="FFFF00"/>
                </a:highlight>
              </a:rPr>
              <a:t>「</a:t>
            </a:r>
            <a:r>
              <a:rPr lang="en-US" altLang="ja-JP" sz="1600" b="1" u="sng" dirty="0">
                <a:solidFill>
                  <a:srgbClr val="FF0066"/>
                </a:solidFill>
                <a:effectLst>
                  <a:outerShdw blurRad="38100" dist="38100" dir="2700000" algn="tl">
                    <a:srgbClr val="000000">
                      <a:alpha val="43137"/>
                    </a:srgbClr>
                  </a:outerShdw>
                </a:effectLst>
                <a:highlight>
                  <a:srgbClr val="FFFF00"/>
                </a:highlight>
              </a:rPr>
              <a:t>…</a:t>
            </a:r>
            <a:r>
              <a:rPr lang="zh-CN" altLang="ja-JP" sz="1600" b="1" u="sng" dirty="0">
                <a:solidFill>
                  <a:srgbClr val="FF0066"/>
                </a:solidFill>
                <a:effectLst>
                  <a:outerShdw blurRad="38100" dist="38100" dir="2700000" algn="tl">
                    <a:srgbClr val="000000">
                      <a:alpha val="43137"/>
                    </a:srgbClr>
                  </a:outerShdw>
                </a:effectLst>
                <a:highlight>
                  <a:srgbClr val="FFFF00"/>
                </a:highlight>
              </a:rPr>
              <a:t>新規製剤</a:t>
            </a:r>
            <a:r>
              <a:rPr lang="ja-JP" altLang="en-US" sz="1600" b="1" u="sng" dirty="0">
                <a:solidFill>
                  <a:srgbClr val="FF0066"/>
                </a:solidFill>
                <a:effectLst>
                  <a:outerShdw blurRad="38100" dist="38100" dir="2700000" algn="tl">
                    <a:srgbClr val="000000">
                      <a:alpha val="43137"/>
                    </a:srgbClr>
                  </a:outerShdw>
                </a:effectLst>
                <a:highlight>
                  <a:srgbClr val="FFFF00"/>
                </a:highlight>
              </a:rPr>
              <a:t>」は、</a:t>
            </a:r>
            <a:endParaRPr lang="en-US" altLang="ja-JP" sz="1600" b="1" u="sng" dirty="0">
              <a:solidFill>
                <a:srgbClr val="FF0066"/>
              </a:solidFill>
              <a:effectLst>
                <a:outerShdw blurRad="38100" dist="38100" dir="2700000" algn="tl">
                  <a:srgbClr val="000000">
                    <a:alpha val="43137"/>
                  </a:srgbClr>
                </a:outerShdw>
              </a:effectLst>
              <a:highlight>
                <a:srgbClr val="FFFF00"/>
              </a:highlight>
            </a:endParaRPr>
          </a:p>
          <a:p>
            <a:pPr algn="just">
              <a:defRPr/>
            </a:pPr>
            <a:r>
              <a:rPr lang="ja-JP" altLang="en-US" sz="1600" b="1" spc="-50" dirty="0">
                <a:solidFill>
                  <a:srgbClr val="FF0066"/>
                </a:solidFill>
                <a:effectLst>
                  <a:outerShdw blurRad="38100" dist="38100" dir="2700000" algn="tl">
                    <a:srgbClr val="000000">
                      <a:alpha val="43137"/>
                    </a:srgbClr>
                  </a:outerShdw>
                </a:effectLst>
                <a:highlight>
                  <a:srgbClr val="FFFF00"/>
                </a:highlight>
              </a:rPr>
              <a:t>クレームアップされた「効果」が優先日当時の当業者が認識できたものでない限り進歩性〇という判断枠組み</a:t>
            </a:r>
          </a:p>
        </p:txBody>
      </p:sp>
      <p:pic>
        <p:nvPicPr>
          <p:cNvPr id="38916" name="図 2">
            <a:extLst>
              <a:ext uri="{FF2B5EF4-FFF2-40B4-BE49-F238E27FC236}">
                <a16:creationId xmlns:a16="http://schemas.microsoft.com/office/drawing/2014/main" id="{7C25D7EE-21B1-45C3-A653-29AEC1D78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4288"/>
            <a:ext cx="22320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5044F9CA-3986-4F86-BFEE-335C8200C63C}"/>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pic>
        <p:nvPicPr>
          <p:cNvPr id="38918" name="図 4">
            <a:hlinkClick r:id="rId3"/>
            <a:extLst>
              <a:ext uri="{FF2B5EF4-FFF2-40B4-BE49-F238E27FC236}">
                <a16:creationId xmlns:a16="http://schemas.microsoft.com/office/drawing/2014/main" id="{2A8FE2EB-046B-4CA0-99B1-5CE8B69B0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0" y="3219450"/>
            <a:ext cx="223361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図 6">
            <a:hlinkClick r:id="rId5"/>
            <a:extLst>
              <a:ext uri="{FF2B5EF4-FFF2-40B4-BE49-F238E27FC236}">
                <a16:creationId xmlns:a16="http://schemas.microsoft.com/office/drawing/2014/main" id="{E81A2FDA-D596-451E-97E4-8234F197F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350" y="1676400"/>
            <a:ext cx="31670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図 9">
            <a:extLst>
              <a:ext uri="{FF2B5EF4-FFF2-40B4-BE49-F238E27FC236}">
                <a16:creationId xmlns:a16="http://schemas.microsoft.com/office/drawing/2014/main" id="{2FA58686-0CF4-4D5A-9479-1DF98C6659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0" y="4779963"/>
            <a:ext cx="3167063"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a:extLst>
              <a:ext uri="{FF2B5EF4-FFF2-40B4-BE49-F238E27FC236}">
                <a16:creationId xmlns:a16="http://schemas.microsoft.com/office/drawing/2014/main" id="{82BAB6E0-A9B3-49CC-8DFE-A132D64DD6B1}"/>
              </a:ext>
            </a:extLst>
          </p:cNvPr>
          <p:cNvSpPr/>
          <p:nvPr/>
        </p:nvSpPr>
        <p:spPr>
          <a:xfrm>
            <a:off x="5989638" y="4276725"/>
            <a:ext cx="2709862" cy="3889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星: 6 pt 15">
            <a:extLst>
              <a:ext uri="{FF2B5EF4-FFF2-40B4-BE49-F238E27FC236}">
                <a16:creationId xmlns:a16="http://schemas.microsoft.com/office/drawing/2014/main" id="{0F96D2BF-46FF-415E-A4A1-30DC0A2BFC83}"/>
              </a:ext>
            </a:extLst>
          </p:cNvPr>
          <p:cNvSpPr/>
          <p:nvPr/>
        </p:nvSpPr>
        <p:spPr>
          <a:xfrm>
            <a:off x="8723313" y="4146550"/>
            <a:ext cx="236537" cy="258763"/>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EF7952D3-F6CF-483F-A368-01FAD20A57AD}"/>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856839DB-B48C-475D-A820-06B7C29B5667}"/>
              </a:ext>
            </a:extLst>
          </p:cNvPr>
          <p:cNvSpPr txBox="1"/>
          <p:nvPr/>
        </p:nvSpPr>
        <p:spPr>
          <a:xfrm>
            <a:off x="26224" y="0"/>
            <a:ext cx="9154288" cy="5401479"/>
          </a:xfrm>
          <a:prstGeom prst="rect">
            <a:avLst/>
          </a:prstGeom>
          <a:noFill/>
        </p:spPr>
        <p:txBody>
          <a:bodyPr wrap="square">
            <a:spAutoFit/>
          </a:bodyPr>
          <a:lstStyle/>
          <a:p>
            <a:pPr>
              <a:defRPr/>
            </a:pPr>
            <a:r>
              <a:rPr lang="ja-JP" altLang="en-US" sz="4800" b="1" u="sng" dirty="0">
                <a:solidFill>
                  <a:srgbClr val="0000FF"/>
                </a:solidFill>
                <a:effectLst>
                  <a:outerShdw blurRad="38100" dist="38100" dir="2700000" algn="tl">
                    <a:srgbClr val="000000">
                      <a:alpha val="43137"/>
                    </a:srgbClr>
                  </a:outerShdw>
                </a:effectLst>
                <a:highlight>
                  <a:srgbClr val="C0C0C0"/>
                </a:highlight>
              </a:rPr>
              <a:t>⑨「製造方法」の発明</a:t>
            </a:r>
            <a:endParaRPr lang="en-US" altLang="ja-JP" sz="48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400" b="1" dirty="0">
              <a:solidFill>
                <a:srgbClr val="0000FF"/>
              </a:solidFill>
              <a:effectLst>
                <a:outerShdw blurRad="38100" dist="38100" dir="2700000" algn="tl">
                  <a:srgbClr val="000000">
                    <a:alpha val="43137"/>
                  </a:srgbClr>
                </a:outerShdw>
              </a:effectLst>
            </a:endParaRPr>
          </a:p>
          <a:p>
            <a:pPr algn="just" eaLnBrk="1" hangingPunct="1">
              <a:buFont typeface="Wingdings" pitchFamily="2" charset="2"/>
              <a:buNone/>
              <a:defRPr/>
            </a:pPr>
            <a:r>
              <a:rPr lang="ja-JP" altLang="en-US" b="1" u="sng" spc="-50" dirty="0">
                <a:solidFill>
                  <a:srgbClr val="FF0000"/>
                </a:solidFill>
                <a:effectLst>
                  <a:outerShdw blurRad="38100" dist="38100" dir="2700000" algn="tl">
                    <a:srgbClr val="000000">
                      <a:alpha val="43137"/>
                    </a:srgbClr>
                  </a:outerShdw>
                </a:effectLst>
              </a:rPr>
              <a:t>特許法２条３項～発明の「実施」の定義</a:t>
            </a:r>
            <a:endParaRPr lang="en-US" altLang="ja-JP" b="1" u="sng" spc="-50" dirty="0">
              <a:solidFill>
                <a:srgbClr val="FF0000"/>
              </a:solidFill>
              <a:effectLst>
                <a:outerShdw blurRad="38100" dist="38100" dir="2700000" algn="tl">
                  <a:srgbClr val="000000">
                    <a:alpha val="43137"/>
                  </a:srgbClr>
                </a:outerShdw>
              </a:effectLst>
            </a:endParaRPr>
          </a:p>
          <a:p>
            <a:pPr algn="just">
              <a:defRPr/>
            </a:pPr>
            <a:r>
              <a:rPr lang="ja-JP" altLang="en-US" b="1" spc="-50" dirty="0"/>
              <a:t>一　</a:t>
            </a:r>
            <a:r>
              <a:rPr lang="ja-JP" altLang="en-US" b="1" spc="-50" dirty="0">
                <a:solidFill>
                  <a:srgbClr val="FF0066"/>
                </a:solidFill>
                <a:effectLst>
                  <a:outerShdw blurRad="38100" dist="38100" dir="2700000" algn="tl">
                    <a:srgbClr val="000000">
                      <a:alpha val="43137"/>
                    </a:srgbClr>
                  </a:outerShdw>
                </a:effectLst>
              </a:rPr>
              <a:t>物</a:t>
            </a:r>
            <a:r>
              <a:rPr lang="ja-JP" altLang="en-US" b="1" spc="-50" dirty="0"/>
              <a:t>（プログラム等を含む。以下同じ。）の発明にあつては、その物の生産、</a:t>
            </a:r>
            <a:r>
              <a:rPr lang="ja-JP" altLang="en-US" b="1" spc="-50" dirty="0">
                <a:solidFill>
                  <a:srgbClr val="FF0066"/>
                </a:solidFill>
                <a:effectLst>
                  <a:outerShdw blurRad="38100" dist="38100" dir="2700000" algn="tl">
                    <a:srgbClr val="000000">
                      <a:alpha val="43137"/>
                    </a:srgbClr>
                  </a:outerShdw>
                </a:effectLst>
              </a:rPr>
              <a:t>使用、譲渡等</a:t>
            </a:r>
            <a:r>
              <a:rPr lang="ja-JP" altLang="en-US" b="1" spc="-50" dirty="0"/>
              <a:t>（譲渡及び貸渡しをいい、その物がプログラム等である場合には、電気通信回線を通じた提供を含む。以下同じ。）、輸出若しくは輸入又は譲渡等の申出（譲渡等のための展示を含む</a:t>
            </a:r>
            <a:r>
              <a:rPr lang="en-US" altLang="ja-JP" b="1" spc="-50" dirty="0"/>
              <a:t>…</a:t>
            </a:r>
            <a:r>
              <a:rPr lang="ja-JP" altLang="en-US" b="1" spc="-50" dirty="0"/>
              <a:t>）をする行為</a:t>
            </a:r>
          </a:p>
          <a:p>
            <a:pPr algn="just">
              <a:defRPr/>
            </a:pPr>
            <a:endParaRPr lang="en-US" altLang="ja-JP" sz="500" b="1" spc="-50" dirty="0"/>
          </a:p>
          <a:p>
            <a:pPr algn="just">
              <a:defRPr/>
            </a:pPr>
            <a:r>
              <a:rPr lang="ja-JP" altLang="en-US" b="1" spc="-50" dirty="0"/>
              <a:t>二　</a:t>
            </a:r>
            <a:r>
              <a:rPr lang="ja-JP" altLang="en-US" b="1" spc="-50" dirty="0">
                <a:solidFill>
                  <a:srgbClr val="0000FF"/>
                </a:solidFill>
                <a:effectLst>
                  <a:outerShdw blurRad="38100" dist="38100" dir="2700000" algn="tl">
                    <a:srgbClr val="000000">
                      <a:alpha val="43137"/>
                    </a:srgbClr>
                  </a:outerShdw>
                </a:effectLst>
              </a:rPr>
              <a:t>方法の発明</a:t>
            </a:r>
            <a:r>
              <a:rPr lang="ja-JP" altLang="en-US" b="1" spc="-50" dirty="0"/>
              <a:t>にあつては、その</a:t>
            </a:r>
            <a:r>
              <a:rPr lang="ja-JP" altLang="en-US" b="1" spc="-50" dirty="0">
                <a:solidFill>
                  <a:srgbClr val="0000FF"/>
                </a:solidFill>
                <a:effectLst>
                  <a:outerShdw blurRad="38100" dist="38100" dir="2700000" algn="tl">
                    <a:srgbClr val="000000">
                      <a:alpha val="43137"/>
                    </a:srgbClr>
                  </a:outerShdw>
                </a:effectLst>
              </a:rPr>
              <a:t>方法の使用</a:t>
            </a:r>
            <a:r>
              <a:rPr lang="ja-JP" altLang="en-US" b="1" spc="-50" dirty="0"/>
              <a:t>をする行為</a:t>
            </a:r>
          </a:p>
          <a:p>
            <a:pPr algn="just">
              <a:defRPr/>
            </a:pPr>
            <a:endParaRPr lang="en-US" altLang="ja-JP" sz="500" b="1" spc="-50" dirty="0"/>
          </a:p>
          <a:p>
            <a:pPr algn="just">
              <a:defRPr/>
            </a:pPr>
            <a:r>
              <a:rPr lang="ja-JP" altLang="en-US" b="1" spc="-50" dirty="0"/>
              <a:t>三　</a:t>
            </a:r>
            <a:r>
              <a:rPr lang="ja-JP" altLang="en-US" b="1" spc="-50" dirty="0">
                <a:solidFill>
                  <a:srgbClr val="FF0000"/>
                </a:solidFill>
                <a:effectLst>
                  <a:outerShdw blurRad="38100" dist="38100" dir="2700000" algn="tl">
                    <a:srgbClr val="000000">
                      <a:alpha val="43137"/>
                    </a:srgbClr>
                  </a:outerShdw>
                </a:effectLst>
              </a:rPr>
              <a:t>物を生産する方法の発明</a:t>
            </a:r>
            <a:r>
              <a:rPr lang="ja-JP" altLang="en-US" b="1" spc="-50" dirty="0"/>
              <a:t>にあつては、前号に掲げるもののほか、</a:t>
            </a:r>
            <a:r>
              <a:rPr lang="ja-JP" altLang="en-US" b="1" u="sng" spc="-50" dirty="0">
                <a:solidFill>
                  <a:srgbClr val="FF0000"/>
                </a:solidFill>
                <a:effectLst>
                  <a:outerShdw blurRad="38100" dist="38100" dir="2700000" algn="tl">
                    <a:srgbClr val="000000">
                      <a:alpha val="43137"/>
                    </a:srgbClr>
                  </a:outerShdw>
                </a:effectLst>
              </a:rPr>
              <a:t>その方法により生産した物</a:t>
            </a:r>
            <a:r>
              <a:rPr lang="ja-JP" altLang="en-US" b="1" spc="-50" dirty="0">
                <a:solidFill>
                  <a:srgbClr val="FF0000"/>
                </a:solidFill>
                <a:effectLst>
                  <a:outerShdw blurRad="38100" dist="38100" dir="2700000" algn="tl">
                    <a:srgbClr val="000000">
                      <a:alpha val="43137"/>
                    </a:srgbClr>
                  </a:outerShdw>
                </a:effectLst>
              </a:rPr>
              <a:t>の使用、譲渡等</a:t>
            </a:r>
            <a:r>
              <a:rPr lang="ja-JP" altLang="en-US" b="1" spc="-50" dirty="0"/>
              <a:t>、輸出若しくは輸入又は譲渡等の申出をする行為」</a:t>
            </a:r>
            <a:endParaRPr lang="en-US" altLang="ja-JP" b="1" spc="-50" dirty="0"/>
          </a:p>
          <a:p>
            <a:pPr algn="just">
              <a:defRPr/>
            </a:pPr>
            <a:endParaRPr lang="en-US" altLang="ja-JP" sz="1400" spc="-50" dirty="0"/>
          </a:p>
          <a:p>
            <a:pPr algn="just">
              <a:defRPr/>
            </a:pPr>
            <a:r>
              <a:rPr lang="en-US" altLang="ja-JP" sz="1200" spc="-50" dirty="0"/>
              <a:t>※</a:t>
            </a:r>
            <a:r>
              <a:rPr lang="ja-JP" altLang="ja-JP" sz="1200" u="sng" spc="-50" dirty="0"/>
              <a:t>東京地</a:t>
            </a:r>
            <a:r>
              <a:rPr lang="ja-JP" altLang="en-US" sz="1200" u="sng" spc="-50" dirty="0"/>
              <a:t>判</a:t>
            </a:r>
            <a:r>
              <a:rPr lang="ja-JP" altLang="ja-JP" sz="1200" u="sng" spc="-50" dirty="0"/>
              <a:t>平成</a:t>
            </a:r>
            <a:r>
              <a:rPr lang="en-US" altLang="ja-JP" sz="1200" u="sng" spc="-50" dirty="0"/>
              <a:t>28</a:t>
            </a:r>
            <a:r>
              <a:rPr lang="ja-JP" altLang="ja-JP" sz="1200" u="sng" spc="-50" dirty="0"/>
              <a:t>年（ワ）第</a:t>
            </a:r>
            <a:r>
              <a:rPr lang="en-US" altLang="ja-JP" sz="1200" u="sng" spc="-50" dirty="0"/>
              <a:t>25436</a:t>
            </a:r>
            <a:r>
              <a:rPr lang="ja-JP" altLang="ja-JP" sz="1200" u="sng" spc="-50" dirty="0"/>
              <a:t>号</a:t>
            </a:r>
            <a:r>
              <a:rPr lang="en-US" altLang="ja-JP" sz="1200" u="sng" spc="-50" dirty="0"/>
              <a:t>【</a:t>
            </a:r>
            <a:r>
              <a:rPr lang="ja-JP" altLang="ja-JP" sz="1200" u="sng" spc="-50" dirty="0"/>
              <a:t>Ｌ－グルタミン酸の製造方法</a:t>
            </a:r>
            <a:r>
              <a:rPr lang="ja-JP" altLang="en-US" sz="1200" u="sng" spc="-50" dirty="0"/>
              <a:t>事件</a:t>
            </a:r>
            <a:r>
              <a:rPr lang="en-US" altLang="ja-JP" sz="1200" u="sng" spc="-50" dirty="0"/>
              <a:t>】</a:t>
            </a:r>
            <a:r>
              <a:rPr lang="ja-JP" altLang="ja-JP" sz="1200" u="sng" spc="-50" dirty="0"/>
              <a:t>＜矢野＞</a:t>
            </a:r>
            <a:r>
              <a:rPr lang="ja-JP" altLang="en-US" sz="1200" spc="-50" dirty="0"/>
              <a:t>は、製造方法の特許発明で、</a:t>
            </a:r>
            <a:endParaRPr lang="en-US" altLang="ja-JP" sz="1200" spc="-50" dirty="0"/>
          </a:p>
          <a:p>
            <a:pPr algn="just">
              <a:defRPr/>
            </a:pPr>
            <a:r>
              <a:rPr lang="ja-JP" altLang="en-US" sz="1200" spc="-50" dirty="0"/>
              <a:t>外国で製造された物を侵害物として、日本の特許権侵害が成立した。（後掲）</a:t>
            </a:r>
            <a:endParaRPr lang="en-US" altLang="ja-JP" sz="1200" spc="-50" dirty="0"/>
          </a:p>
          <a:p>
            <a:pPr algn="just">
              <a:defRPr/>
            </a:pPr>
            <a:endParaRPr lang="en-US" altLang="ja-JP" sz="1100" b="1" spc="-50" dirty="0"/>
          </a:p>
          <a:p>
            <a:pPr algn="just">
              <a:defRPr/>
            </a:pPr>
            <a:r>
              <a:rPr lang="ja-JP" altLang="en-US" sz="2400" b="1" u="sng" spc="-50" dirty="0">
                <a:solidFill>
                  <a:srgbClr val="FF0000"/>
                </a:solidFill>
                <a:effectLst>
                  <a:outerShdw blurRad="38100" dist="38100" dir="2700000" algn="tl">
                    <a:srgbClr val="000000">
                      <a:alpha val="43137"/>
                    </a:srgbClr>
                  </a:outerShdw>
                </a:effectLst>
              </a:rPr>
              <a:t>⇒</a:t>
            </a:r>
            <a:r>
              <a:rPr lang="ja-JP" altLang="ja-JP" sz="2400" b="1" u="sng" spc="-50" dirty="0">
                <a:solidFill>
                  <a:srgbClr val="FF0000"/>
                </a:solidFill>
                <a:effectLst>
                  <a:outerShdw blurRad="38100" dist="38100" dir="2700000" algn="tl">
                    <a:srgbClr val="000000">
                      <a:alpha val="43137"/>
                    </a:srgbClr>
                  </a:outerShdw>
                </a:effectLst>
              </a:rPr>
              <a:t>特許法概説〔第</a:t>
            </a:r>
            <a:r>
              <a:rPr lang="en-US" altLang="ja-JP" sz="2400" b="1" u="sng" spc="-50" dirty="0">
                <a:solidFill>
                  <a:srgbClr val="FF0000"/>
                </a:solidFill>
                <a:effectLst>
                  <a:outerShdw blurRad="38100" dist="38100" dir="2700000" algn="tl">
                    <a:srgbClr val="000000">
                      <a:alpha val="43137"/>
                    </a:srgbClr>
                  </a:outerShdw>
                </a:effectLst>
              </a:rPr>
              <a:t>13</a:t>
            </a:r>
            <a:r>
              <a:rPr lang="ja-JP" altLang="ja-JP" sz="2400" b="1" u="sng" spc="-50" dirty="0">
                <a:solidFill>
                  <a:srgbClr val="FF0000"/>
                </a:solidFill>
                <a:effectLst>
                  <a:outerShdw blurRad="38100" dist="38100" dir="2700000" algn="tl">
                    <a:srgbClr val="000000">
                      <a:alpha val="43137"/>
                    </a:srgbClr>
                  </a:outerShdw>
                </a:effectLst>
              </a:rPr>
              <a:t>版〕（吉藤）</a:t>
            </a:r>
            <a:r>
              <a:rPr lang="ja-JP" altLang="en-US" sz="2400" b="1" u="sng" spc="-50" dirty="0">
                <a:solidFill>
                  <a:srgbClr val="FF0000"/>
                </a:solidFill>
                <a:effectLst>
                  <a:outerShdw blurRad="38100" dist="38100" dir="2700000" algn="tl">
                    <a:srgbClr val="000000">
                      <a:alpha val="43137"/>
                    </a:srgbClr>
                  </a:outerShdw>
                </a:effectLst>
              </a:rPr>
              <a:t>、</a:t>
            </a:r>
            <a:r>
              <a:rPr lang="ja-JP" altLang="ja-JP" sz="2400" b="1" u="sng" spc="-50" dirty="0">
                <a:solidFill>
                  <a:srgbClr val="FF0000"/>
                </a:solidFill>
                <a:effectLst>
                  <a:outerShdw blurRad="38100" dist="38100" dir="2700000" algn="tl">
                    <a:srgbClr val="000000">
                      <a:alpha val="43137"/>
                    </a:srgbClr>
                  </a:outerShdw>
                </a:effectLst>
              </a:rPr>
              <a:t>新・注解特許法〔第</a:t>
            </a:r>
            <a:r>
              <a:rPr lang="en-US" altLang="ja-JP" sz="2400" b="1" u="sng" spc="-50" dirty="0">
                <a:solidFill>
                  <a:srgbClr val="FF0000"/>
                </a:solidFill>
                <a:effectLst>
                  <a:outerShdw blurRad="38100" dist="38100" dir="2700000" algn="tl">
                    <a:srgbClr val="000000">
                      <a:alpha val="43137"/>
                    </a:srgbClr>
                  </a:outerShdw>
                </a:effectLst>
              </a:rPr>
              <a:t>2</a:t>
            </a:r>
            <a:r>
              <a:rPr lang="ja-JP" altLang="ja-JP" sz="2400" b="1" u="sng" spc="-50" dirty="0">
                <a:solidFill>
                  <a:srgbClr val="FF0000"/>
                </a:solidFill>
                <a:effectLst>
                  <a:outerShdw blurRad="38100" dist="38100" dir="2700000" algn="tl">
                    <a:srgbClr val="000000">
                      <a:alpha val="43137"/>
                    </a:srgbClr>
                  </a:outerShdw>
                </a:effectLst>
              </a:rPr>
              <a:t>版〕（平嶋）</a:t>
            </a:r>
            <a:r>
              <a:rPr lang="ja-JP" altLang="en-US" sz="2400" b="1" u="sng" spc="-50" dirty="0">
                <a:solidFill>
                  <a:srgbClr val="FF0000"/>
                </a:solidFill>
                <a:effectLst>
                  <a:outerShdw blurRad="38100" dist="38100" dir="2700000" algn="tl">
                    <a:srgbClr val="000000">
                      <a:alpha val="43137"/>
                    </a:srgbClr>
                  </a:outerShdw>
                </a:effectLst>
              </a:rPr>
              <a:t>ともに、「</a:t>
            </a:r>
            <a:r>
              <a:rPr lang="ja-JP" altLang="ja-JP" sz="2400" b="1" u="sng" spc="-50" dirty="0">
                <a:solidFill>
                  <a:srgbClr val="FF0000"/>
                </a:solidFill>
                <a:effectLst>
                  <a:outerShdw blurRad="38100" dist="38100" dir="2700000" algn="tl">
                    <a:srgbClr val="000000">
                      <a:alpha val="43137"/>
                    </a:srgbClr>
                  </a:outerShdw>
                </a:effectLst>
              </a:rPr>
              <a:t>直接生産物</a:t>
            </a:r>
            <a:r>
              <a:rPr lang="ja-JP" altLang="en-US" sz="2400" b="1" u="sng" spc="-50" dirty="0">
                <a:solidFill>
                  <a:srgbClr val="FF0000"/>
                </a:solidFill>
                <a:effectLst>
                  <a:outerShdw blurRad="38100" dist="38100" dir="2700000" algn="tl">
                    <a:srgbClr val="000000">
                      <a:alpha val="43137"/>
                    </a:srgbClr>
                  </a:outerShdw>
                </a:effectLst>
              </a:rPr>
              <a:t>」</a:t>
            </a:r>
            <a:r>
              <a:rPr lang="ja-JP" altLang="ja-JP" sz="2400" b="1" u="sng" spc="-50" dirty="0">
                <a:solidFill>
                  <a:srgbClr val="FF0000"/>
                </a:solidFill>
                <a:effectLst>
                  <a:outerShdw blurRad="38100" dist="38100" dir="2700000" algn="tl">
                    <a:srgbClr val="000000">
                      <a:alpha val="43137"/>
                    </a:srgbClr>
                  </a:outerShdw>
                </a:effectLst>
              </a:rPr>
              <a:t>に限定さ</a:t>
            </a:r>
            <a:r>
              <a:rPr lang="ja-JP" altLang="en-US" sz="2400" b="1" u="sng" spc="-50" dirty="0">
                <a:solidFill>
                  <a:srgbClr val="FF0000"/>
                </a:solidFill>
                <a:effectLst>
                  <a:outerShdw blurRad="38100" dist="38100" dir="2700000" algn="tl">
                    <a:srgbClr val="000000">
                      <a:alpha val="43137"/>
                    </a:srgbClr>
                  </a:outerShdw>
                </a:effectLst>
              </a:rPr>
              <a:t>れず、「間接生産物」に及び得るとする。</a:t>
            </a:r>
            <a:endParaRPr lang="en-US" altLang="ja-JP" sz="2400" b="1" u="sng" spc="-50" dirty="0">
              <a:solidFill>
                <a:srgbClr val="FF0000"/>
              </a:solidFill>
              <a:effectLst>
                <a:outerShdw blurRad="38100" dist="38100" dir="2700000" algn="tl">
                  <a:srgbClr val="000000">
                    <a:alpha val="43137"/>
                  </a:srgbClr>
                </a:outerShdw>
              </a:effectLst>
            </a:endParaRPr>
          </a:p>
          <a:p>
            <a:pPr algn="just">
              <a:defRPr/>
            </a:pPr>
            <a:r>
              <a:rPr lang="en-US" altLang="ja-JP" sz="2400" b="1" spc="-50" dirty="0">
                <a:effectLst>
                  <a:outerShdw blurRad="38100" dist="38100" dir="2700000" algn="tl">
                    <a:srgbClr val="000000">
                      <a:alpha val="43137"/>
                    </a:srgbClr>
                  </a:outerShdw>
                </a:effectLst>
              </a:rPr>
              <a:t>※</a:t>
            </a:r>
            <a:r>
              <a:rPr lang="ja-JP" altLang="ja-JP" sz="2400" b="1" spc="-50" dirty="0">
                <a:effectLst>
                  <a:outerShdw blurRad="38100" dist="38100" dir="2700000" algn="tl">
                    <a:srgbClr val="000000">
                      <a:alpha val="43137"/>
                    </a:srgbClr>
                  </a:outerShdw>
                </a:effectLst>
                <a:highlight>
                  <a:srgbClr val="FFFF00"/>
                </a:highlight>
              </a:rPr>
              <a:t>直接生産物に係る物の発明</a:t>
            </a:r>
            <a:r>
              <a:rPr lang="ja-JP" altLang="en-US" sz="2400" b="1" spc="-50" dirty="0">
                <a:effectLst>
                  <a:outerShdw blurRad="38100" dist="38100" dir="2700000" algn="tl">
                    <a:srgbClr val="000000">
                      <a:alpha val="43137"/>
                    </a:srgbClr>
                  </a:outerShdw>
                </a:effectLst>
                <a:highlight>
                  <a:srgbClr val="FFFF00"/>
                </a:highlight>
              </a:rPr>
              <a:t>よりも、</a:t>
            </a:r>
            <a:r>
              <a:rPr lang="ja-JP" altLang="ja-JP" sz="2400" b="1" spc="-50" dirty="0">
                <a:effectLst>
                  <a:outerShdw blurRad="38100" dist="38100" dir="2700000" algn="tl">
                    <a:srgbClr val="000000">
                      <a:alpha val="43137"/>
                    </a:srgbClr>
                  </a:outerShdw>
                </a:effectLst>
                <a:highlight>
                  <a:srgbClr val="FFFF00"/>
                </a:highlight>
              </a:rPr>
              <a:t>製造方法の発明に係る特許権</a:t>
            </a:r>
            <a:r>
              <a:rPr lang="ja-JP" altLang="en-US" sz="2400" b="1" spc="-50" dirty="0">
                <a:effectLst>
                  <a:outerShdw blurRad="38100" dist="38100" dir="2700000" algn="tl">
                    <a:srgbClr val="000000">
                      <a:alpha val="43137"/>
                    </a:srgbClr>
                  </a:outerShdw>
                </a:effectLst>
                <a:highlight>
                  <a:srgbClr val="FFFF00"/>
                </a:highlight>
              </a:rPr>
              <a:t>が間接生産物まで広く及び得る</a:t>
            </a:r>
            <a:r>
              <a:rPr lang="ja-JP" altLang="en-US" sz="2400" b="1" spc="-50" dirty="0">
                <a:effectLst>
                  <a:outerShdw blurRad="38100" dist="38100" dir="2700000" algn="tl">
                    <a:srgbClr val="000000">
                      <a:alpha val="43137"/>
                    </a:srgbClr>
                  </a:outerShdw>
                </a:effectLst>
              </a:rPr>
              <a:t>こととなる。⇒製造方法のクレームを創る</a:t>
            </a:r>
            <a:r>
              <a:rPr lang="en-US" altLang="ja-JP" sz="2400" b="1" spc="-50" dirty="0">
                <a:effectLst>
                  <a:outerShdw blurRad="38100" dist="38100" dir="2700000" algn="tl">
                    <a:srgbClr val="000000">
                      <a:alpha val="43137"/>
                    </a:srgbClr>
                  </a:outerShdw>
                </a:effectLst>
              </a:rPr>
              <a:t>‼</a:t>
            </a:r>
            <a:endParaRPr kumimoji="1" lang="ja-JP" altLang="ja-JP" sz="2400" b="1" spc="-50" dirty="0">
              <a:solidFill>
                <a:srgbClr val="FF0000"/>
              </a:solidFill>
            </a:endParaRPr>
          </a:p>
        </p:txBody>
      </p:sp>
      <p:pic>
        <p:nvPicPr>
          <p:cNvPr id="39940" name="図 3">
            <a:hlinkClick r:id="rId2"/>
            <a:extLst>
              <a:ext uri="{FF2B5EF4-FFF2-40B4-BE49-F238E27FC236}">
                <a16:creationId xmlns:a16="http://schemas.microsoft.com/office/drawing/2014/main" id="{709FD959-F2EF-47D6-941D-2B7840EC2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2700"/>
            <a:ext cx="19685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a:extLst>
              <a:ext uri="{FF2B5EF4-FFF2-40B4-BE49-F238E27FC236}">
                <a16:creationId xmlns:a16="http://schemas.microsoft.com/office/drawing/2014/main" id="{5846DC04-5537-4542-8AC5-E239163488D5}"/>
              </a:ext>
            </a:extLst>
          </p:cNvPr>
          <p:cNvCxnSpPr>
            <a:cxnSpLocks/>
          </p:cNvCxnSpPr>
          <p:nvPr/>
        </p:nvCxnSpPr>
        <p:spPr>
          <a:xfrm flipH="1">
            <a:off x="7308850" y="2643188"/>
            <a:ext cx="576263" cy="100806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658C5B2F-2CEC-4562-8F55-713CD778CC5E}"/>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20EB8C0C-BDF2-412D-B9FA-9B7F4685F6E5}"/>
              </a:ext>
            </a:extLst>
          </p:cNvPr>
          <p:cNvSpPr txBox="1"/>
          <p:nvPr/>
        </p:nvSpPr>
        <p:spPr>
          <a:xfrm>
            <a:off x="26224" y="0"/>
            <a:ext cx="9154288" cy="5232202"/>
          </a:xfrm>
          <a:prstGeom prst="rect">
            <a:avLst/>
          </a:prstGeom>
          <a:noFill/>
        </p:spPr>
        <p:txBody>
          <a:bodyPr wrap="square">
            <a:spAutoFit/>
          </a:bodyPr>
          <a:lstStyle/>
          <a:p>
            <a:pPr>
              <a:defRPr/>
            </a:pPr>
            <a:r>
              <a:rPr lang="ja-JP" altLang="en-US" sz="4800" b="1" u="sng" dirty="0">
                <a:solidFill>
                  <a:srgbClr val="0000FF"/>
                </a:solidFill>
                <a:effectLst>
                  <a:outerShdw blurRad="38100" dist="38100" dir="2700000" algn="tl">
                    <a:srgbClr val="000000">
                      <a:alpha val="43137"/>
                    </a:srgbClr>
                  </a:outerShdw>
                </a:effectLst>
                <a:highlight>
                  <a:srgbClr val="C0C0C0"/>
                </a:highlight>
              </a:rPr>
              <a:t>⑩別出願の利活用</a:t>
            </a:r>
            <a:r>
              <a:rPr lang="ja-JP" altLang="en-US" sz="2800" b="1" u="sng" dirty="0">
                <a:solidFill>
                  <a:srgbClr val="0000FF"/>
                </a:solidFill>
                <a:effectLst>
                  <a:outerShdw blurRad="38100" dist="38100" dir="2700000" algn="tl">
                    <a:srgbClr val="000000">
                      <a:alpha val="43137"/>
                    </a:srgbClr>
                  </a:outerShdw>
                </a:effectLst>
                <a:highlight>
                  <a:srgbClr val="C0C0C0"/>
                </a:highlight>
              </a:rPr>
              <a:t>（「Ａ」と「Ａ以外」の別出願）</a:t>
            </a:r>
            <a:endParaRPr lang="en-US" altLang="ja-JP" sz="48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400" b="1" dirty="0">
              <a:solidFill>
                <a:srgbClr val="0000FF"/>
              </a:solidFill>
              <a:effectLst>
                <a:outerShdw blurRad="38100" dist="38100" dir="2700000" algn="tl">
                  <a:srgbClr val="000000">
                    <a:alpha val="43137"/>
                  </a:srgbClr>
                </a:outerShdw>
              </a:effectLst>
            </a:endParaRPr>
          </a:p>
          <a:p>
            <a:pPr>
              <a:defRPr/>
            </a:pPr>
            <a:endParaRPr lang="en-US" altLang="ja-JP" sz="300" b="1" dirty="0">
              <a:solidFill>
                <a:srgbClr val="0000FF"/>
              </a:solidFill>
              <a:effectLst>
                <a:outerShdw blurRad="38100" dist="38100" dir="2700000" algn="tl">
                  <a:srgbClr val="000000">
                    <a:alpha val="43137"/>
                  </a:srgbClr>
                </a:outerShdw>
              </a:effectLst>
            </a:endParaRPr>
          </a:p>
          <a:p>
            <a:pPr>
              <a:defRPr/>
            </a:pPr>
            <a:r>
              <a:rPr lang="ja-JP" altLang="en-US" sz="2800" b="1" spc="-30" dirty="0">
                <a:solidFill>
                  <a:srgbClr val="FF0000"/>
                </a:solidFill>
                <a:effectLst>
                  <a:outerShdw blurRad="38100" dist="38100" dir="2700000" algn="tl">
                    <a:srgbClr val="000000">
                      <a:alpha val="43137"/>
                    </a:srgbClr>
                  </a:outerShdw>
                </a:effectLst>
                <a:latin typeface="+mj-ea"/>
                <a:ea typeface="+mj-ea"/>
              </a:rPr>
              <a:t>（１）</a:t>
            </a:r>
            <a:r>
              <a:rPr lang="ja-JP" altLang="en-US" sz="2800" b="1" spc="-30" dirty="0">
                <a:solidFill>
                  <a:srgbClr val="FF0000"/>
                </a:solidFill>
                <a:effectLst>
                  <a:outerShdw blurRad="38100" dist="38100" dir="2700000" algn="tl">
                    <a:srgbClr val="000000">
                      <a:alpha val="43137"/>
                    </a:srgbClr>
                  </a:outerShdw>
                </a:effectLst>
                <a:highlight>
                  <a:srgbClr val="FFFF00"/>
                </a:highlight>
                <a:latin typeface="+mj-ea"/>
                <a:ea typeface="+mj-ea"/>
              </a:rPr>
              <a:t>着目した因子（数値範囲）を、発明毎に異なって設定する</a:t>
            </a:r>
            <a:endParaRPr lang="en-US" altLang="ja-JP" sz="2800" b="1" spc="-30" dirty="0">
              <a:solidFill>
                <a:srgbClr val="FF0000"/>
              </a:solidFill>
              <a:effectLst>
                <a:outerShdw blurRad="38100" dist="38100" dir="2700000" algn="tl">
                  <a:srgbClr val="000000">
                    <a:alpha val="43137"/>
                  </a:srgbClr>
                </a:outerShdw>
              </a:effectLst>
              <a:highlight>
                <a:srgbClr val="FFFF00"/>
              </a:highlight>
              <a:latin typeface="+mj-ea"/>
              <a:ea typeface="+mj-ea"/>
            </a:endParaRPr>
          </a:p>
          <a:p>
            <a:pPr algn="just">
              <a:defRPr/>
            </a:pPr>
            <a:r>
              <a:rPr lang="ja-JP" altLang="en-US"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平成</a:t>
            </a:r>
            <a:r>
              <a:rPr lang="en-US" altLang="ja-JP" b="1" u="sng" spc="-30" dirty="0">
                <a:effectLst>
                  <a:outerShdw blurRad="38100" dist="38100" dir="2700000" algn="tl">
                    <a:srgbClr val="000000">
                      <a:alpha val="43137"/>
                    </a:srgbClr>
                  </a:outerShdw>
                </a:effectLst>
              </a:rPr>
              <a:t>28</a:t>
            </a:r>
            <a:r>
              <a:rPr lang="ja-JP" altLang="ja-JP" b="1" u="sng" spc="-30" dirty="0">
                <a:effectLst>
                  <a:outerShdw blurRad="38100" dist="38100" dir="2700000" algn="tl">
                    <a:srgbClr val="000000">
                      <a:alpha val="43137"/>
                    </a:srgbClr>
                  </a:outerShdw>
                </a:effectLst>
              </a:rPr>
              <a:t>年</a:t>
            </a:r>
            <a:r>
              <a:rPr lang="en-US" altLang="ja-JP"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行ケ</a:t>
            </a:r>
            <a:r>
              <a:rPr lang="en-US" altLang="ja-JP" b="1" u="sng" spc="-30" dirty="0">
                <a:effectLst>
                  <a:outerShdw blurRad="38100" dist="38100" dir="2700000" algn="tl">
                    <a:srgbClr val="000000">
                      <a:alpha val="43137"/>
                    </a:srgbClr>
                  </a:outerShdw>
                </a:effectLst>
              </a:rPr>
              <a:t>)10180</a:t>
            </a:r>
            <a:r>
              <a:rPr lang="ja-JP" altLang="en-US"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ランフラットタイヤ</a:t>
            </a:r>
            <a:r>
              <a:rPr lang="ja-JP" altLang="en-US" b="1" u="sng" spc="-30" dirty="0">
                <a:effectLst>
                  <a:outerShdw blurRad="38100" dist="38100" dir="2700000" algn="tl">
                    <a:srgbClr val="000000">
                      <a:alpha val="43137"/>
                    </a:srgbClr>
                  </a:outerShdw>
                </a:effectLst>
              </a:rPr>
              <a:t>」（特許</a:t>
            </a:r>
            <a:r>
              <a:rPr lang="en-US" altLang="ja-JP" b="1" u="sng" spc="-30" dirty="0">
                <a:effectLst>
                  <a:outerShdw blurRad="38100" dist="38100" dir="2700000" algn="tl">
                    <a:srgbClr val="000000">
                      <a:alpha val="43137"/>
                    </a:srgbClr>
                  </a:outerShdw>
                </a:effectLst>
              </a:rPr>
              <a:t>5361064/</a:t>
            </a:r>
            <a:r>
              <a:rPr lang="ja-JP" altLang="en-US" b="1" u="sng" spc="-30" dirty="0">
                <a:effectLst>
                  <a:outerShdw blurRad="38100" dist="38100" dir="2700000" algn="tl">
                    <a:srgbClr val="000000">
                      <a:alpha val="43137"/>
                    </a:srgbClr>
                  </a:outerShdw>
                </a:effectLst>
              </a:rPr>
              <a:t>ブリヂストン）</a:t>
            </a:r>
            <a:r>
              <a:rPr lang="ja-JP" altLang="en-US" b="1" u="sng" spc="-30" dirty="0">
                <a:solidFill>
                  <a:srgbClr val="0000FF"/>
                </a:solidFill>
                <a:effectLst>
                  <a:outerShdw blurRad="38100" dist="38100" dir="2700000" algn="tl">
                    <a:srgbClr val="000000">
                      <a:alpha val="43137"/>
                    </a:srgbClr>
                  </a:outerShdw>
                </a:effectLst>
              </a:rPr>
              <a:t>⇒進歩性〇</a:t>
            </a:r>
            <a:endParaRPr lang="ja-JP" altLang="ja-JP" b="1" u="sng" spc="-30" dirty="0">
              <a:solidFill>
                <a:srgbClr val="0000FF"/>
              </a:solidFill>
              <a:effectLst>
                <a:outerShdw blurRad="38100" dist="38100" dir="2700000" algn="tl">
                  <a:srgbClr val="000000">
                    <a:alpha val="43137"/>
                  </a:srgbClr>
                </a:outerShdw>
              </a:effectLst>
            </a:endParaRPr>
          </a:p>
          <a:p>
            <a:pPr>
              <a:defRPr/>
            </a:pPr>
            <a:r>
              <a:rPr lang="ja-JP" altLang="ja-JP" sz="1200" b="1" spc="-30" dirty="0">
                <a:solidFill>
                  <a:schemeClr val="bg2">
                    <a:lumMod val="50000"/>
                  </a:schemeClr>
                </a:solidFill>
                <a:effectLst>
                  <a:outerShdw blurRad="38100" dist="38100" dir="2700000" algn="tl">
                    <a:srgbClr val="000000">
                      <a:alpha val="43137"/>
                    </a:srgbClr>
                  </a:outerShdw>
                </a:effectLst>
              </a:rPr>
              <a:t>【請求項１】…ゴム補強層に，動的貯蔵弾性率の１７０℃から２００℃までの変動が２．９ＭＰａ以下…を特徴とするランフラットタイヤ。</a:t>
            </a:r>
          </a:p>
          <a:p>
            <a:pPr>
              <a:defRPr/>
            </a:pPr>
            <a:r>
              <a:rPr lang="ja-JP" altLang="en-US" spc="-30" dirty="0"/>
              <a:t>　「</a:t>
            </a:r>
            <a:r>
              <a:rPr lang="ja-JP" altLang="ja-JP" spc="-30" dirty="0"/>
              <a:t>本件特許の原出願日当時において，ランフラットタイヤの補強用ゴム組成物の温度範囲は，</a:t>
            </a:r>
            <a:r>
              <a:rPr lang="ja-JP" altLang="ja-JP" spc="-60" dirty="0"/>
              <a:t>せいぜい１５０℃以下の温度範囲で着目されていたものにすぎず，ランフラットタイヤの補強用ゴム</a:t>
            </a:r>
            <a:r>
              <a:rPr lang="ja-JP" altLang="ja-JP" spc="-30" dirty="0"/>
              <a:t>組成物において，</a:t>
            </a:r>
            <a:r>
              <a:rPr lang="ja-JP" altLang="ja-JP" u="sng" spc="-30" dirty="0">
                <a:solidFill>
                  <a:srgbClr val="FF0000"/>
                </a:solidFill>
              </a:rPr>
              <a:t>１７０℃から２００℃までの温度範囲に着目されていたということはできない</a:t>
            </a:r>
            <a:r>
              <a:rPr lang="ja-JP" altLang="ja-JP" spc="-30" dirty="0"/>
              <a:t>。</a:t>
            </a:r>
            <a:r>
              <a:rPr lang="ja-JP" altLang="en-US" spc="-30" dirty="0"/>
              <a:t>」</a:t>
            </a:r>
            <a:endParaRPr lang="ja-JP" altLang="ja-JP" spc="-30" dirty="0"/>
          </a:p>
          <a:p>
            <a:pPr>
              <a:defRPr/>
            </a:pPr>
            <a:endParaRPr lang="en-US" altLang="ja-JP" sz="1100" spc="-30" dirty="0"/>
          </a:p>
          <a:p>
            <a:pPr>
              <a:defRPr/>
            </a:pPr>
            <a:r>
              <a:rPr lang="ja-JP" altLang="en-US"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平成</a:t>
            </a:r>
            <a:r>
              <a:rPr lang="en-US" altLang="ja-JP" b="1" u="sng" spc="-30" dirty="0">
                <a:effectLst>
                  <a:outerShdw blurRad="38100" dist="38100" dir="2700000" algn="tl">
                    <a:srgbClr val="000000">
                      <a:alpha val="43137"/>
                    </a:srgbClr>
                  </a:outerShdw>
                </a:effectLst>
              </a:rPr>
              <a:t>29</a:t>
            </a:r>
            <a:r>
              <a:rPr lang="ja-JP" altLang="ja-JP" b="1" u="sng" spc="-30" dirty="0">
                <a:effectLst>
                  <a:outerShdw blurRad="38100" dist="38100" dir="2700000" algn="tl">
                    <a:srgbClr val="000000">
                      <a:alpha val="43137"/>
                    </a:srgbClr>
                  </a:outerShdw>
                </a:effectLst>
              </a:rPr>
              <a:t>年</a:t>
            </a:r>
            <a:r>
              <a:rPr lang="en-US" altLang="ja-JP"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行ケ</a:t>
            </a:r>
            <a:r>
              <a:rPr lang="en-US" altLang="ja-JP" b="1" u="sng" spc="-30" dirty="0">
                <a:effectLst>
                  <a:outerShdw blurRad="38100" dist="38100" dir="2700000" algn="tl">
                    <a:srgbClr val="000000">
                      <a:alpha val="43137"/>
                    </a:srgbClr>
                  </a:outerShdw>
                </a:effectLst>
              </a:rPr>
              <a:t>)10006</a:t>
            </a:r>
            <a:r>
              <a:rPr lang="ja-JP" altLang="en-US" b="1" u="sng" spc="-30" dirty="0">
                <a:effectLst>
                  <a:outerShdw blurRad="38100" dist="38100" dir="2700000" algn="tl">
                    <a:srgbClr val="000000">
                      <a:alpha val="43137"/>
                    </a:srgbClr>
                  </a:outerShdw>
                </a:effectLst>
              </a:rPr>
              <a:t>、</a:t>
            </a:r>
            <a:r>
              <a:rPr lang="en-US" altLang="ja-JP" b="1" u="sng" spc="-30" dirty="0">
                <a:effectLst>
                  <a:outerShdw blurRad="38100" dist="38100" dir="2700000" algn="tl">
                    <a:srgbClr val="000000">
                      <a:alpha val="43137"/>
                    </a:srgbClr>
                  </a:outerShdw>
                </a:effectLst>
              </a:rPr>
              <a:t>10015</a:t>
            </a:r>
            <a:r>
              <a:rPr lang="ja-JP" altLang="en-US" b="1" u="sng" spc="-30" dirty="0">
                <a:effectLst>
                  <a:outerShdw blurRad="38100" dist="38100" dir="2700000" algn="tl">
                    <a:srgbClr val="000000">
                      <a:alpha val="43137"/>
                    </a:srgbClr>
                  </a:outerShdw>
                </a:effectLst>
              </a:rPr>
              <a:t>「</a:t>
            </a:r>
            <a:r>
              <a:rPr lang="ja-JP" altLang="ja-JP" b="1" u="sng" spc="-30" dirty="0">
                <a:effectLst>
                  <a:outerShdw blurRad="38100" dist="38100" dir="2700000" algn="tl">
                    <a:srgbClr val="000000">
                      <a:alpha val="43137"/>
                    </a:srgbClr>
                  </a:outerShdw>
                </a:effectLst>
              </a:rPr>
              <a:t>ランフラットタイヤ</a:t>
            </a:r>
            <a:r>
              <a:rPr lang="ja-JP" altLang="en-US" b="1" u="sng" spc="-30" dirty="0">
                <a:effectLst>
                  <a:outerShdw blurRad="38100" dist="38100" dir="2700000" algn="tl">
                    <a:srgbClr val="000000">
                      <a:alpha val="43137"/>
                    </a:srgbClr>
                  </a:outerShdw>
                </a:effectLst>
              </a:rPr>
              <a:t>」（特許</a:t>
            </a:r>
            <a:r>
              <a:rPr lang="en-US" altLang="ja-JP" b="1" u="sng" spc="-30" dirty="0">
                <a:effectLst>
                  <a:outerShdw blurRad="38100" dist="38100" dir="2700000" algn="tl">
                    <a:srgbClr val="000000">
                      <a:alpha val="43137"/>
                    </a:srgbClr>
                  </a:outerShdw>
                </a:effectLst>
              </a:rPr>
              <a:t>4886810/</a:t>
            </a:r>
            <a:r>
              <a:rPr lang="ja-JP" altLang="en-US" b="1" u="sng" spc="-30" dirty="0">
                <a:effectLst>
                  <a:outerShdw blurRad="38100" dist="38100" dir="2700000" algn="tl">
                    <a:srgbClr val="000000">
                      <a:alpha val="43137"/>
                    </a:srgbClr>
                  </a:outerShdw>
                </a:effectLst>
              </a:rPr>
              <a:t>ブリヂストン）</a:t>
            </a:r>
            <a:r>
              <a:rPr lang="ja-JP" altLang="en-US" b="1" u="sng" spc="-30" dirty="0">
                <a:solidFill>
                  <a:srgbClr val="0000FF"/>
                </a:solidFill>
                <a:effectLst>
                  <a:outerShdw blurRad="38100" dist="38100" dir="2700000" algn="tl">
                    <a:srgbClr val="000000">
                      <a:alpha val="43137"/>
                    </a:srgbClr>
                  </a:outerShdw>
                </a:effectLst>
              </a:rPr>
              <a:t>⇒進歩性〇</a:t>
            </a:r>
            <a:endParaRPr lang="ja-JP" altLang="ja-JP" b="1" u="sng" spc="-30" dirty="0">
              <a:effectLst>
                <a:outerShdw blurRad="38100" dist="38100" dir="2700000" algn="tl">
                  <a:srgbClr val="000000">
                    <a:alpha val="43137"/>
                  </a:srgbClr>
                </a:outerShdw>
              </a:effectLst>
            </a:endParaRPr>
          </a:p>
          <a:p>
            <a:pPr>
              <a:defRPr/>
            </a:pPr>
            <a:r>
              <a:rPr lang="ja-JP" altLang="ja-JP" sz="1200" b="1" spc="-30" dirty="0">
                <a:solidFill>
                  <a:schemeClr val="bg2">
                    <a:lumMod val="50000"/>
                  </a:schemeClr>
                </a:solidFill>
                <a:effectLst>
                  <a:outerShdw blurRad="38100" dist="38100" dir="2700000" algn="tl">
                    <a:srgbClr val="000000">
                      <a:alpha val="43137"/>
                    </a:srgbClr>
                  </a:outerShdw>
                </a:effectLst>
              </a:rPr>
              <a:t>【請求項６】…１８０℃から２００℃における貯蔵弾性率の最大値と最小値の差ΔＥ’が２</a:t>
            </a:r>
            <a:r>
              <a:rPr lang="en-US" altLang="ja-JP" sz="1200" b="1" spc="-30" dirty="0">
                <a:solidFill>
                  <a:schemeClr val="bg2">
                    <a:lumMod val="50000"/>
                  </a:schemeClr>
                </a:solidFill>
                <a:effectLst>
                  <a:outerShdw blurRad="38100" dist="38100" dir="2700000" algn="tl">
                    <a:srgbClr val="000000">
                      <a:alpha val="43137"/>
                    </a:srgbClr>
                  </a:outerShdw>
                </a:effectLst>
              </a:rPr>
              <a:t>.</a:t>
            </a:r>
            <a:r>
              <a:rPr lang="ja-JP" altLang="ja-JP" sz="1200" b="1" spc="-30" dirty="0">
                <a:solidFill>
                  <a:schemeClr val="bg2">
                    <a:lumMod val="50000"/>
                  </a:schemeClr>
                </a:solidFill>
                <a:effectLst>
                  <a:outerShdw blurRad="38100" dist="38100" dir="2700000" algn="tl">
                    <a:srgbClr val="000000">
                      <a:alpha val="43137"/>
                    </a:srgbClr>
                  </a:outerShdw>
                </a:effectLst>
              </a:rPr>
              <a:t>３メガパスカル（ＭＰａ）以下…ランフラットタイヤ。</a:t>
            </a:r>
            <a:endParaRPr lang="ja-JP" altLang="ja-JP" sz="4000" b="1" spc="-30" dirty="0">
              <a:solidFill>
                <a:schemeClr val="bg2">
                  <a:lumMod val="50000"/>
                </a:schemeClr>
              </a:solidFill>
              <a:effectLst>
                <a:outerShdw blurRad="38100" dist="38100" dir="2700000" algn="tl">
                  <a:srgbClr val="000000">
                    <a:alpha val="43137"/>
                  </a:srgbClr>
                </a:outerShdw>
              </a:effectLst>
            </a:endParaRPr>
          </a:p>
          <a:p>
            <a:pPr>
              <a:defRPr/>
            </a:pPr>
            <a:r>
              <a:rPr lang="ja-JP" altLang="en-US" spc="-30" dirty="0"/>
              <a:t>「</a:t>
            </a:r>
            <a:r>
              <a:rPr lang="ja-JP" altLang="ja-JP" spc="-30" dirty="0"/>
              <a:t>ランフラットタイヤのサイド部の補強用ゴム組成物の温度範囲は，せいぜい１５０℃以下の温度</a:t>
            </a:r>
            <a:r>
              <a:rPr lang="ja-JP" altLang="ja-JP" spc="-70" dirty="0"/>
              <a:t>範囲で着目されていたものにすぎず，ランフラットタイヤのサイド部の補強用ゴム組成物において</a:t>
            </a:r>
            <a:r>
              <a:rPr lang="ja-JP" altLang="ja-JP" spc="-30" dirty="0"/>
              <a:t>，</a:t>
            </a:r>
            <a:r>
              <a:rPr lang="ja-JP" altLang="ja-JP" u="sng" spc="-30" dirty="0">
                <a:solidFill>
                  <a:srgbClr val="FF0000"/>
                </a:solidFill>
              </a:rPr>
              <a:t>１８０℃から２００℃までの温度範囲に着目されていたということはできない。</a:t>
            </a:r>
            <a:r>
              <a:rPr lang="ja-JP" altLang="en-US" spc="-30" dirty="0"/>
              <a:t>」</a:t>
            </a:r>
            <a:endParaRPr lang="ja-JP" altLang="ja-JP" spc="-30" dirty="0"/>
          </a:p>
          <a:p>
            <a:pPr>
              <a:defRPr/>
            </a:pPr>
            <a:endParaRPr lang="en-US" altLang="ja-JP" sz="500" spc="-30" dirty="0"/>
          </a:p>
          <a:p>
            <a:pPr>
              <a:defRPr/>
            </a:pPr>
            <a:endParaRPr lang="en-US" altLang="ja-JP" sz="1100" b="1" spc="-30" dirty="0">
              <a:effectLst>
                <a:outerShdw blurRad="38100" dist="38100" dir="2700000" algn="tl">
                  <a:srgbClr val="000000">
                    <a:alpha val="43137"/>
                  </a:srgbClr>
                </a:outerShdw>
              </a:effectLst>
              <a:latin typeface="+mj-ea"/>
              <a:ea typeface="+mj-ea"/>
            </a:endParaRPr>
          </a:p>
          <a:p>
            <a:pPr>
              <a:defRPr/>
            </a:pPr>
            <a:r>
              <a:rPr lang="ja-JP" altLang="en-US" sz="2800" b="1" spc="-30" dirty="0">
                <a:solidFill>
                  <a:srgbClr val="FF0000"/>
                </a:solidFill>
                <a:effectLst>
                  <a:outerShdw blurRad="38100" dist="38100" dir="2700000" algn="tl">
                    <a:srgbClr val="000000">
                      <a:alpha val="43137"/>
                    </a:srgbClr>
                  </a:outerShdw>
                </a:effectLst>
                <a:latin typeface="+mj-ea"/>
                <a:ea typeface="+mj-ea"/>
              </a:rPr>
              <a:t>（２）包袋禁反言を回避できる。（</a:t>
            </a:r>
            <a:r>
              <a:rPr lang="ja-JP" altLang="en-US" sz="2800" b="1" spc="-30" dirty="0">
                <a:solidFill>
                  <a:srgbClr val="FF0000"/>
                </a:solidFill>
                <a:effectLst>
                  <a:outerShdw blurRad="38100" dist="38100" dir="2700000" algn="tl">
                    <a:srgbClr val="000000">
                      <a:alpha val="43137"/>
                    </a:srgbClr>
                  </a:outerShdw>
                </a:effectLst>
                <a:highlight>
                  <a:srgbClr val="FFFF00"/>
                </a:highlight>
                <a:latin typeface="+mj-ea"/>
                <a:ea typeface="+mj-ea"/>
              </a:rPr>
              <a:t>特許権者自身の</a:t>
            </a:r>
            <a:endParaRPr lang="en-US" altLang="ja-JP" sz="2800" b="1" spc="-30" dirty="0">
              <a:solidFill>
                <a:srgbClr val="FF0000"/>
              </a:solidFill>
              <a:effectLst>
                <a:outerShdw blurRad="38100" dist="38100" dir="2700000" algn="tl">
                  <a:srgbClr val="000000">
                    <a:alpha val="43137"/>
                  </a:srgbClr>
                </a:outerShdw>
              </a:effectLst>
              <a:highlight>
                <a:srgbClr val="FFFF00"/>
              </a:highlight>
              <a:latin typeface="+mj-ea"/>
              <a:ea typeface="+mj-ea"/>
            </a:endParaRPr>
          </a:p>
          <a:p>
            <a:pPr>
              <a:defRPr/>
            </a:pPr>
            <a:r>
              <a:rPr lang="ja-JP" altLang="en-US" sz="2800" b="1" spc="-50" dirty="0">
                <a:solidFill>
                  <a:srgbClr val="FF0000"/>
                </a:solidFill>
                <a:effectLst>
                  <a:outerShdw blurRad="38100" dist="38100" dir="2700000" algn="tl">
                    <a:srgbClr val="000000">
                      <a:alpha val="43137"/>
                    </a:srgbClr>
                  </a:outerShdw>
                </a:effectLst>
                <a:highlight>
                  <a:srgbClr val="FFFF00"/>
                </a:highlight>
                <a:latin typeface="+mj-ea"/>
                <a:ea typeface="+mj-ea"/>
              </a:rPr>
              <a:t>原出願における主張は、後願の解釈に影響する。</a:t>
            </a:r>
            <a:r>
              <a:rPr lang="ja-JP" altLang="en-US" sz="2800" b="1" spc="-50" dirty="0">
                <a:solidFill>
                  <a:srgbClr val="FF0000"/>
                </a:solidFill>
                <a:effectLst>
                  <a:outerShdw blurRad="38100" dist="38100" dir="2700000" algn="tl">
                    <a:srgbClr val="000000">
                      <a:alpha val="43137"/>
                    </a:srgbClr>
                  </a:outerShdw>
                </a:effectLst>
                <a:latin typeface="+mj-ea"/>
                <a:ea typeface="+mj-ea"/>
              </a:rPr>
              <a:t>）</a:t>
            </a:r>
            <a:endParaRPr lang="en-US" altLang="ja-JP" sz="1600" b="1" spc="-50" dirty="0">
              <a:solidFill>
                <a:srgbClr val="7030A0"/>
              </a:solidFill>
              <a:effectLst>
                <a:outerShdw blurRad="38100" dist="38100" dir="2700000" algn="tl">
                  <a:srgbClr val="000000">
                    <a:alpha val="43137"/>
                  </a:srgbClr>
                </a:outerShdw>
              </a:effectLst>
              <a:latin typeface="+mj-ea"/>
              <a:ea typeface="+mj-ea"/>
            </a:endParaRPr>
          </a:p>
        </p:txBody>
      </p:sp>
      <p:pic>
        <p:nvPicPr>
          <p:cNvPr id="40964" name="図 3">
            <a:hlinkClick r:id="rId2"/>
            <a:extLst>
              <a:ext uri="{FF2B5EF4-FFF2-40B4-BE49-F238E27FC236}">
                <a16:creationId xmlns:a16="http://schemas.microsoft.com/office/drawing/2014/main" id="{CAA50C0A-208D-45FE-9A8F-6BD2F770A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38" y="4237038"/>
            <a:ext cx="15906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6F0BA46-30B3-46AA-B1B0-969BEBBB9F11}"/>
              </a:ext>
            </a:extLst>
          </p:cNvPr>
          <p:cNvSpPr txBox="1"/>
          <p:nvPr/>
        </p:nvSpPr>
        <p:spPr>
          <a:xfrm>
            <a:off x="-21187" y="-51728"/>
            <a:ext cx="9196937" cy="5493812"/>
          </a:xfrm>
          <a:prstGeom prst="rect">
            <a:avLst/>
          </a:prstGeom>
          <a:noFill/>
        </p:spPr>
        <p:txBody>
          <a:bodyPr wrap="square">
            <a:spAutoFit/>
          </a:bodyPr>
          <a:lstStyle/>
          <a:p>
            <a:pPr indent="3175" algn="just">
              <a:spcAft>
                <a:spcPts val="0"/>
              </a:spcAft>
            </a:pPr>
            <a:r>
              <a:rPr lang="ja-JP" altLang="en-US" sz="1300" b="1" spc="-10" dirty="0">
                <a:latin typeface="+mn-ea"/>
                <a:ea typeface="+mn-ea"/>
              </a:rPr>
              <a:t>＜緒言＞　　　</a:t>
            </a:r>
            <a:r>
              <a:rPr lang="ja-JP" altLang="ja-JP" sz="1300" b="1" spc="-10" dirty="0">
                <a:latin typeface="+mn-ea"/>
                <a:ea typeface="+mn-ea"/>
              </a:rPr>
              <a:t>本稿は、①当初明細書を工夫して特許出願の価値を最大化するとともに、②クレーム文言を多様な表現で工夫して、</a:t>
            </a:r>
            <a:r>
              <a:rPr lang="ja-JP" altLang="ja-JP" sz="1300" b="1" spc="-10" dirty="0">
                <a:solidFill>
                  <a:srgbClr val="FF0000"/>
                </a:solidFill>
                <a:highlight>
                  <a:srgbClr val="FFFF00"/>
                </a:highlight>
                <a:latin typeface="+mn-ea"/>
                <a:ea typeface="+mn-ea"/>
              </a:rPr>
              <a:t>特許権“群”としての価値の総和を最大化する</a:t>
            </a:r>
            <a:r>
              <a:rPr lang="ja-JP" altLang="ja-JP" sz="1300" b="1" spc="-10" dirty="0">
                <a:latin typeface="+mn-ea"/>
                <a:ea typeface="+mn-ea"/>
              </a:rPr>
              <a:t>方針を提示する。</a:t>
            </a:r>
          </a:p>
          <a:p>
            <a:pPr indent="3175" algn="just">
              <a:spcAft>
                <a:spcPts val="0"/>
              </a:spcAft>
            </a:pPr>
            <a:r>
              <a:rPr lang="ja-JP" altLang="ja-JP" sz="1300" b="1" spc="-10" dirty="0">
                <a:latin typeface="+mn-ea"/>
                <a:ea typeface="+mn-ea"/>
              </a:rPr>
              <a:t>　</a:t>
            </a:r>
            <a:r>
              <a:rPr lang="en-US" altLang="ja-JP" sz="1300" b="1" spc="-10" dirty="0">
                <a:latin typeface="+mn-ea"/>
                <a:ea typeface="+mn-ea"/>
              </a:rPr>
              <a:t> </a:t>
            </a:r>
            <a:r>
              <a:rPr lang="ja-JP" altLang="ja-JP" sz="1300" b="1" dirty="0">
                <a:latin typeface="+mn-ea"/>
                <a:ea typeface="+mn-ea"/>
              </a:rPr>
              <a:t>特許権の価値は、条文上は特許発明の実施権を占有することであるが（特許法６８条）、その真価は、審査段階では指摘されなかった</a:t>
            </a:r>
            <a:r>
              <a:rPr lang="ja-JP" altLang="ja-JP" sz="1300" b="1" spc="-10" dirty="0">
                <a:latin typeface="+mn-ea"/>
                <a:ea typeface="+mn-ea"/>
              </a:rPr>
              <a:t>進歩性、記載要件等の無効理由が現れたときに減縮訂正で乗り越える“ネタ”が明細書中にどれだけ埋め込まれているかを含む。すなわち、広過ぎる現行クレームが維持できない場面において、適切な範囲のクレームに減縮訂正して（訂正の再抗弁を主張</a:t>
            </a:r>
            <a:r>
              <a:rPr lang="ja-JP" altLang="ja-JP" sz="1300" b="1" spc="10" dirty="0">
                <a:latin typeface="+mn-ea"/>
                <a:ea typeface="+mn-ea"/>
              </a:rPr>
              <a:t>して）特許権侵害訴訟を継続したいが、明細書の開示が不十分であると、適切な範囲のクレームが新規事項追加と判断され、狭いクレームに減縮せざるを得なくなる。（※均等論で復活する余地は残されているが、戦略上依拠できる裁判例数ではない。）</a:t>
            </a:r>
          </a:p>
          <a:p>
            <a:pPr indent="3175" algn="just">
              <a:spcAft>
                <a:spcPts val="0"/>
              </a:spcAft>
            </a:pPr>
            <a:r>
              <a:rPr lang="ja-JP" altLang="ja-JP" sz="1300" b="1" spc="-10" dirty="0">
                <a:latin typeface="+mn-ea"/>
                <a:ea typeface="+mn-ea"/>
              </a:rPr>
              <a:t>　</a:t>
            </a:r>
            <a:r>
              <a:rPr lang="en-US" altLang="ja-JP" sz="1300" b="1" spc="-10" dirty="0">
                <a:latin typeface="+mn-ea"/>
                <a:ea typeface="+mn-ea"/>
              </a:rPr>
              <a:t> </a:t>
            </a:r>
            <a:r>
              <a:rPr lang="ja-JP" altLang="ja-JP" sz="1300" b="1" spc="-10" dirty="0">
                <a:latin typeface="+mn-ea"/>
                <a:ea typeface="+mn-ea"/>
              </a:rPr>
              <a:t>特許権の価値とは別に、特許出願（特許を受ける権利）の価値を最大化するという視点も、特許出願戦略上、極めて重要である。</a:t>
            </a:r>
            <a:r>
              <a:rPr lang="ja-JP" altLang="ja-JP" sz="1300" b="1" spc="-30" dirty="0">
                <a:latin typeface="+mn-ea"/>
                <a:ea typeface="+mn-ea"/>
              </a:rPr>
              <a:t>特許付与後は訂正によりクレームを減縮することしかできないが、特許出願段階においては、特許査定時にクレームを拡張・変更する分割出願が可能である。分割出願を繰り返すことで、原出願で特許権を確保した上で、広い特許取得に挑戦できるとともに、競合製品を過不足なくカバーするクレームを創ることも可能である。そうすると、</a:t>
            </a:r>
            <a:r>
              <a:rPr lang="ja-JP" altLang="ja-JP" sz="1300" b="1" spc="-30" dirty="0">
                <a:solidFill>
                  <a:srgbClr val="FF0000"/>
                </a:solidFill>
                <a:highlight>
                  <a:srgbClr val="FFFF00"/>
                </a:highlight>
                <a:latin typeface="+mn-ea"/>
                <a:ea typeface="+mn-ea"/>
              </a:rPr>
              <a:t>分割出願においてより広いクレーム、変更された別のクレーム</a:t>
            </a:r>
            <a:r>
              <a:rPr lang="ja-JP" altLang="ja-JP" sz="1300" b="1" spc="-10" dirty="0">
                <a:solidFill>
                  <a:srgbClr val="FF0000"/>
                </a:solidFill>
                <a:highlight>
                  <a:srgbClr val="FFFF00"/>
                </a:highlight>
                <a:latin typeface="+mn-ea"/>
                <a:ea typeface="+mn-ea"/>
              </a:rPr>
              <a:t>が新規事項追加と判断されないための“ネタ”が明細書中にどれだけ埋め込まれているかは、特許出願から将来特許化できる範囲が</a:t>
            </a:r>
            <a:r>
              <a:rPr lang="ja-JP" altLang="ja-JP" sz="1300" b="1" spc="-30" dirty="0">
                <a:solidFill>
                  <a:srgbClr val="FF0000"/>
                </a:solidFill>
                <a:highlight>
                  <a:srgbClr val="FFFF00"/>
                </a:highlight>
                <a:latin typeface="+mn-ea"/>
                <a:ea typeface="+mn-ea"/>
              </a:rPr>
              <a:t>広いことと同義であるから、経済的に言えば、広い『オプション権』を有していることと同義である。</a:t>
            </a:r>
            <a:r>
              <a:rPr lang="ja-JP" altLang="ja-JP" sz="1300" b="1" spc="-30" dirty="0">
                <a:latin typeface="+mn-ea"/>
                <a:ea typeface="+mn-ea"/>
              </a:rPr>
              <a:t>したがって、多数の分割出願を行って特許群を構築するという戦略（関連意匠群の構築と同じ）が王道であるとしても、費用面から出願数を絞らなければならない場合でも</a:t>
            </a:r>
            <a:r>
              <a:rPr lang="ja-JP" altLang="ja-JP" sz="1300" b="1" spc="-10" dirty="0">
                <a:latin typeface="+mn-ea"/>
                <a:ea typeface="+mn-ea"/>
              </a:rPr>
              <a:t>、</a:t>
            </a:r>
            <a:r>
              <a:rPr lang="ja-JP" altLang="ja-JP" sz="1300" b="1" spc="-30" dirty="0">
                <a:latin typeface="+mn-ea"/>
                <a:ea typeface="+mn-ea"/>
              </a:rPr>
              <a:t>豊富な“ネタ”を含む当初明細書で１件出願して審査を遅らせておけば、競合他社に対し、補正・分割により特許化される範囲で実施を控えさせる効果を有するから、結果的に広い特許権を有していることに近い事業戦略上の効果を得られる。仮に競合他社が参入して</a:t>
            </a:r>
            <a:r>
              <a:rPr lang="ja-JP" altLang="ja-JP" sz="1300" b="1" spc="-10" dirty="0">
                <a:latin typeface="+mn-ea"/>
                <a:ea typeface="+mn-ea"/>
              </a:rPr>
              <a:t>きた場合は、対象製品等の構成に合わせて補正・分割して抑えることができる。</a:t>
            </a:r>
          </a:p>
          <a:p>
            <a:pPr indent="3175" algn="just">
              <a:spcAft>
                <a:spcPts val="0"/>
              </a:spcAft>
            </a:pPr>
            <a:r>
              <a:rPr lang="ja-JP" altLang="ja-JP" sz="1300" b="1" spc="-10" dirty="0">
                <a:latin typeface="+mn-ea"/>
                <a:ea typeface="+mn-ea"/>
              </a:rPr>
              <a:t>　</a:t>
            </a:r>
            <a:r>
              <a:rPr lang="en-US" altLang="ja-JP" sz="1300" b="1" spc="-10" dirty="0">
                <a:latin typeface="+mn-ea"/>
                <a:ea typeface="+mn-ea"/>
              </a:rPr>
              <a:t> </a:t>
            </a:r>
            <a:r>
              <a:rPr lang="ja-JP" altLang="ja-JP" sz="1300" b="1" spc="-30" dirty="0">
                <a:latin typeface="+mn-ea"/>
                <a:ea typeface="+mn-ea"/>
              </a:rPr>
              <a:t>したがって、新たな無効理由に対応するための柔軟な減縮訂正を可能とするために、また、広く特許化できる『オプション権』を確保するためにも、当初明細書の記載は最重要であり、裁判例に基づく工夫の余地が大きいところである。工夫のポイントは多岐に亘るが、</a:t>
            </a:r>
            <a:r>
              <a:rPr lang="ja-JP" altLang="ja-JP" sz="1300" b="1" dirty="0">
                <a:latin typeface="+mn-ea"/>
                <a:ea typeface="+mn-ea"/>
              </a:rPr>
              <a:t>例えば、実施例の文章、データ、図面等が同一であっても、発明の課題次第でクレームアップできる内容が異なる、換言すれば、実施例に記載された具体的な発明を、どの程度“抽象化”してクレームアップすることが許容される程度が異なることが挙げられる。</a:t>
            </a:r>
          </a:p>
          <a:p>
            <a:pPr indent="3175" algn="just">
              <a:spcAft>
                <a:spcPts val="0"/>
              </a:spcAft>
            </a:pPr>
            <a:r>
              <a:rPr lang="ja-JP" altLang="ja-JP" sz="1300" b="1" spc="-10" dirty="0">
                <a:latin typeface="+mn-ea"/>
                <a:ea typeface="+mn-ea"/>
              </a:rPr>
              <a:t>　</a:t>
            </a:r>
            <a:r>
              <a:rPr lang="en-US" altLang="ja-JP" sz="1300" b="1" spc="-30" dirty="0">
                <a:latin typeface="+mn-ea"/>
                <a:ea typeface="+mn-ea"/>
              </a:rPr>
              <a:t> </a:t>
            </a:r>
            <a:r>
              <a:rPr lang="ja-JP" altLang="ja-JP" sz="1300" b="1" spc="-50" dirty="0">
                <a:latin typeface="+mn-ea"/>
                <a:ea typeface="+mn-ea"/>
              </a:rPr>
              <a:t>以上は、特許出願の『オプション権』としての価値に着目したが、特許権の技術的範囲は、最終的には、発明の詳細な説明及び図面を</a:t>
            </a:r>
            <a:r>
              <a:rPr lang="ja-JP" altLang="ja-JP" sz="1300" b="1" spc="-30" dirty="0">
                <a:latin typeface="+mn-ea"/>
                <a:ea typeface="+mn-ea"/>
              </a:rPr>
              <a:t>考慮して解釈されるクレーム文言により定まる。そうであるところ、クレーム文言は、物／単純方法／製造方法の区別に留まらず、物の</a:t>
            </a:r>
            <a:r>
              <a:rPr lang="ja-JP" altLang="ja-JP" sz="1300" b="1" spc="-10" dirty="0">
                <a:latin typeface="+mn-ea"/>
                <a:ea typeface="+mn-ea"/>
              </a:rPr>
              <a:t>発明としても多様な表現形式が許容されているから（特許法３６条５項）、従属項も駆使して、多様なクレーム文言で発明を表現する請求</a:t>
            </a:r>
            <a:r>
              <a:rPr lang="ja-JP" altLang="ja-JP" sz="1300" b="1" spc="-30" dirty="0">
                <a:latin typeface="+mn-ea"/>
                <a:ea typeface="+mn-ea"/>
              </a:rPr>
              <a:t>項を多数作成することにより、各請求項の発明が重なり合いながらも異なる技術的範囲を有し、その総和である特許権</a:t>
            </a:r>
            <a:r>
              <a:rPr lang="ja-JP" altLang="ja-JP" sz="1300" b="1" spc="-10" dirty="0">
                <a:latin typeface="+mn-ea"/>
                <a:ea typeface="+mn-ea"/>
              </a:rPr>
              <a:t>“群”としての価値を最大化できる。本稿においては、クレーム文言の表現形式として、１２個の工夫を提示する。</a:t>
            </a:r>
          </a:p>
        </p:txBody>
      </p:sp>
    </p:spTree>
    <p:extLst>
      <p:ext uri="{BB962C8B-B14F-4D97-AF65-F5344CB8AC3E}">
        <p14:creationId xmlns:p14="http://schemas.microsoft.com/office/powerpoint/2010/main" val="2121628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234CBBE9-12CF-4796-B547-65055A444AC3}"/>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D97F5D5A-361F-4B29-92A5-DC1530393F5E}"/>
              </a:ext>
            </a:extLst>
          </p:cNvPr>
          <p:cNvSpPr txBox="1"/>
          <p:nvPr/>
        </p:nvSpPr>
        <p:spPr>
          <a:xfrm>
            <a:off x="26224" y="0"/>
            <a:ext cx="9154288" cy="5438412"/>
          </a:xfrm>
          <a:prstGeom prst="rect">
            <a:avLst/>
          </a:prstGeom>
          <a:noFill/>
        </p:spPr>
        <p:txBody>
          <a:bodyPr wrap="square">
            <a:spAutoFit/>
          </a:bodyPr>
          <a:lstStyle/>
          <a:p>
            <a:pPr>
              <a:defRPr/>
            </a:pPr>
            <a:r>
              <a:rPr lang="ja-JP" altLang="en-US" sz="4400" b="1" u="sng" dirty="0">
                <a:solidFill>
                  <a:srgbClr val="0000FF"/>
                </a:solidFill>
                <a:effectLst>
                  <a:outerShdw blurRad="38100" dist="38100" dir="2700000" algn="tl">
                    <a:srgbClr val="000000">
                      <a:alpha val="43137"/>
                    </a:srgbClr>
                  </a:outerShdw>
                </a:effectLst>
                <a:highlight>
                  <a:srgbClr val="C0C0C0"/>
                </a:highlight>
              </a:rPr>
              <a:t>⑪程度を表わすクレーム文言</a:t>
            </a:r>
            <a:endParaRPr lang="en-US" altLang="ja-JP" sz="44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400" b="1"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300" b="1" dirty="0">
              <a:solidFill>
                <a:srgbClr val="0000FF"/>
              </a:solidFill>
              <a:effectLst>
                <a:outerShdw blurRad="38100" dist="38100" dir="2700000" algn="tl">
                  <a:srgbClr val="000000">
                    <a:alpha val="43137"/>
                  </a:srgbClr>
                </a:outerShdw>
              </a:effectLst>
            </a:endParaRPr>
          </a:p>
          <a:p>
            <a:pPr>
              <a:defRPr/>
            </a:pPr>
            <a:endParaRPr lang="en-US" altLang="ja-JP" sz="300" b="1" dirty="0">
              <a:solidFill>
                <a:srgbClr val="0000FF"/>
              </a:solidFill>
              <a:effectLst>
                <a:outerShdw blurRad="38100" dist="38100" dir="2700000" algn="tl">
                  <a:srgbClr val="000000">
                    <a:alpha val="43137"/>
                  </a:srgbClr>
                </a:outerShdw>
              </a:effectLst>
            </a:endParaRPr>
          </a:p>
          <a:p>
            <a:pPr eaLnBrk="1" hangingPunct="1">
              <a:spcBef>
                <a:spcPct val="20000"/>
              </a:spcBef>
              <a:buClr>
                <a:schemeClr val="bg2"/>
              </a:buClr>
              <a:buSzPct val="75000"/>
              <a:defRPr/>
            </a:pPr>
            <a:r>
              <a:rPr lang="ja-JP" altLang="ja-JP" sz="2800" b="1" spc="-30" dirty="0">
                <a:highlight>
                  <a:srgbClr val="FFFF00"/>
                </a:highlight>
              </a:rPr>
              <a:t>「十分に」「略」「実質的に」等</a:t>
            </a:r>
            <a:r>
              <a:rPr lang="ja-JP" altLang="ja-JP" sz="2800" b="1" spc="-30" dirty="0"/>
              <a:t>の“程度を表わす</a:t>
            </a:r>
            <a:r>
              <a:rPr lang="en-US" altLang="ja-JP" sz="2800" b="1" spc="-30" dirty="0"/>
              <a:t>                     </a:t>
            </a:r>
            <a:r>
              <a:rPr lang="ja-JP" altLang="ja-JP" sz="2800" b="1" spc="-30" dirty="0"/>
              <a:t>文言”</a:t>
            </a:r>
            <a:r>
              <a:rPr lang="ja-JP" altLang="en-US" sz="2800" b="1" spc="-30" dirty="0"/>
              <a:t>が問題となった</a:t>
            </a:r>
            <a:r>
              <a:rPr lang="ja-JP" altLang="ja-JP" sz="2800" b="1" spc="-30" dirty="0"/>
              <a:t>事案は多いが、</a:t>
            </a:r>
            <a:r>
              <a:rPr lang="ja-JP" altLang="ja-JP" sz="2800" b="1" spc="-30" dirty="0">
                <a:solidFill>
                  <a:srgbClr val="FF0000"/>
                </a:solidFill>
              </a:rPr>
              <a:t>この</a:t>
            </a:r>
            <a:r>
              <a:rPr lang="ja-JP" altLang="en-US" sz="2800" b="1" spc="-30" dirty="0">
                <a:solidFill>
                  <a:srgbClr val="FF0000"/>
                </a:solidFill>
              </a:rPr>
              <a:t>点のみを理由に   </a:t>
            </a:r>
            <a:r>
              <a:rPr lang="ja-JP" altLang="ja-JP" sz="2800" b="1" u="sng" spc="-30" dirty="0">
                <a:solidFill>
                  <a:srgbClr val="FF0066"/>
                </a:solidFill>
                <a:effectLst>
                  <a:outerShdw blurRad="38100" dist="38100" dir="2700000" algn="tl">
                    <a:srgbClr val="000000">
                      <a:alpha val="43137"/>
                    </a:srgbClr>
                  </a:outerShdw>
                </a:effectLst>
              </a:rPr>
              <a:t>明確性要件</a:t>
            </a:r>
            <a:r>
              <a:rPr lang="ja-JP" altLang="ja-JP" sz="2800" b="1" spc="-30" dirty="0">
                <a:solidFill>
                  <a:srgbClr val="FF0000"/>
                </a:solidFill>
              </a:rPr>
              <a:t>違反とされたり、非充足とされた裁判例は</a:t>
            </a:r>
            <a:r>
              <a:rPr lang="ja-JP" altLang="en-US" sz="2800" b="1" spc="-30" dirty="0">
                <a:solidFill>
                  <a:srgbClr val="FF0000"/>
                </a:solidFill>
              </a:rPr>
              <a:t>少</a:t>
            </a:r>
            <a:r>
              <a:rPr lang="ja-JP" altLang="ja-JP" sz="2800" b="1" spc="-30" dirty="0">
                <a:solidFill>
                  <a:srgbClr val="FF0000"/>
                </a:solidFill>
              </a:rPr>
              <a:t>ない。</a:t>
            </a:r>
            <a:endParaRPr lang="en-US" altLang="ja-JP" sz="2800" b="1" spc="-30" dirty="0">
              <a:solidFill>
                <a:srgbClr val="FF0000"/>
              </a:solidFill>
            </a:endParaRPr>
          </a:p>
          <a:p>
            <a:pPr eaLnBrk="1" hangingPunct="1">
              <a:spcBef>
                <a:spcPct val="20000"/>
              </a:spcBef>
              <a:buClr>
                <a:schemeClr val="bg2"/>
              </a:buClr>
              <a:buSzPct val="75000"/>
              <a:defRPr/>
            </a:pPr>
            <a:endParaRPr lang="en-US" altLang="ja-JP" sz="1100" b="1" spc="-30" dirty="0"/>
          </a:p>
          <a:p>
            <a:pPr algn="just" eaLnBrk="1" hangingPunct="1">
              <a:spcBef>
                <a:spcPct val="20000"/>
              </a:spcBef>
              <a:buClr>
                <a:schemeClr val="bg2"/>
              </a:buClr>
              <a:buSzPct val="75000"/>
              <a:defRPr/>
            </a:pPr>
            <a:r>
              <a:rPr lang="ja-JP" altLang="ja-JP" sz="2800" b="1" spc="-70" dirty="0"/>
              <a:t>「直近」「十分に」「緊密に」「充分に」「略」「近傍」「一定の」等の程度を表わすクレーム文言の充足性・明確性は、</a:t>
            </a:r>
            <a:r>
              <a:rPr lang="ja-JP" altLang="ja-JP" sz="2800" b="1" spc="-70" dirty="0">
                <a:solidFill>
                  <a:srgbClr val="FF0000"/>
                </a:solidFill>
              </a:rPr>
              <a:t>発明の課題を</a:t>
            </a:r>
            <a:r>
              <a:rPr lang="ja-JP" altLang="ja-JP" sz="2800" b="1" spc="-60" dirty="0">
                <a:solidFill>
                  <a:srgbClr val="FF0000"/>
                </a:solidFill>
              </a:rPr>
              <a:t>解決できるか否かという観点から当業者がその範囲を理解可能であるならば</a:t>
            </a:r>
            <a:r>
              <a:rPr lang="ja-JP" altLang="ja-JP" sz="2800" b="1" spc="-60" dirty="0"/>
              <a:t>、その</a:t>
            </a:r>
            <a:r>
              <a:rPr lang="ja-JP" altLang="en-US" sz="2800" b="1" spc="-60" dirty="0"/>
              <a:t>ような</a:t>
            </a:r>
            <a:r>
              <a:rPr lang="ja-JP" altLang="ja-JP" sz="2800" b="1" spc="-60" dirty="0"/>
              <a:t>範囲</a:t>
            </a:r>
            <a:r>
              <a:rPr lang="ja-JP" altLang="en-US" sz="2800" b="1" spc="-60" dirty="0"/>
              <a:t>の発明</a:t>
            </a:r>
            <a:r>
              <a:rPr lang="ja-JP" altLang="ja-JP" sz="2800" b="1" spc="-60" dirty="0"/>
              <a:t>として明確であり、</a:t>
            </a:r>
            <a:r>
              <a:rPr lang="ja-JP" altLang="en-US" sz="2800" b="1" spc="-60" dirty="0"/>
              <a:t>　また、</a:t>
            </a:r>
            <a:r>
              <a:rPr lang="ja-JP" altLang="ja-JP" sz="2800" b="1" spc="-60" dirty="0"/>
              <a:t>被告製品</a:t>
            </a:r>
            <a:r>
              <a:rPr lang="ja-JP" altLang="en-US" sz="2800" b="1" spc="-60" dirty="0"/>
              <a:t>・方法</a:t>
            </a:r>
            <a:r>
              <a:rPr lang="ja-JP" altLang="ja-JP" sz="2800" b="1" spc="-60" dirty="0"/>
              <a:t>が</a:t>
            </a:r>
            <a:r>
              <a:rPr lang="ja-JP" altLang="en-US" sz="2800" b="1" spc="-60" dirty="0"/>
              <a:t>かかる</a:t>
            </a:r>
            <a:r>
              <a:rPr lang="ja-JP" altLang="ja-JP" sz="2800" b="1" spc="-60" dirty="0"/>
              <a:t>範囲に含まれる限り</a:t>
            </a:r>
            <a:r>
              <a:rPr lang="ja-JP" altLang="ja-JP" sz="2800" b="1" u="sng" spc="-60" dirty="0">
                <a:solidFill>
                  <a:srgbClr val="FF0066"/>
                </a:solidFill>
                <a:effectLst>
                  <a:outerShdw blurRad="38100" dist="38100" dir="2700000" algn="tl">
                    <a:srgbClr val="000000">
                      <a:alpha val="43137"/>
                    </a:srgbClr>
                  </a:outerShdw>
                </a:effectLst>
              </a:rPr>
              <a:t>充足性</a:t>
            </a:r>
            <a:r>
              <a:rPr lang="ja-JP" altLang="ja-JP" sz="2800" b="1" spc="-60" dirty="0"/>
              <a:t>が認められると整理できる</a:t>
            </a:r>
            <a:r>
              <a:rPr lang="ja-JP" altLang="en-US" sz="2800" b="1" u="sng" spc="-60" dirty="0">
                <a:solidFill>
                  <a:srgbClr val="7030A0"/>
                </a:solidFill>
                <a:effectLst>
                  <a:outerShdw blurRad="38100" dist="38100" dir="2700000" algn="tl">
                    <a:srgbClr val="000000">
                      <a:alpha val="43137"/>
                    </a:srgbClr>
                  </a:outerShdw>
                </a:effectLst>
              </a:rPr>
              <a:t>（ 「</a:t>
            </a:r>
            <a:r>
              <a:rPr lang="ja-JP" altLang="ja-JP" sz="2800" b="1" u="sng" spc="-60" dirty="0">
                <a:solidFill>
                  <a:srgbClr val="7030A0"/>
                </a:solidFill>
                <a:effectLst>
                  <a:outerShdw blurRad="38100" dist="38100" dir="2700000" algn="tl">
                    <a:srgbClr val="000000">
                      <a:alpha val="43137"/>
                    </a:srgbClr>
                  </a:outerShdw>
                </a:effectLst>
              </a:rPr>
              <a:t>改修引戸装置</a:t>
            </a:r>
            <a:r>
              <a:rPr lang="ja-JP" altLang="en-US" sz="2800" b="1" u="sng" spc="-60" dirty="0">
                <a:solidFill>
                  <a:srgbClr val="7030A0"/>
                </a:solidFill>
                <a:effectLst>
                  <a:outerShdw blurRad="38100" dist="38100" dir="2700000" algn="tl">
                    <a:srgbClr val="000000">
                      <a:alpha val="43137"/>
                    </a:srgbClr>
                  </a:outerShdw>
                </a:effectLst>
              </a:rPr>
              <a:t>」控訴審は非充足）</a:t>
            </a:r>
            <a:endParaRPr lang="ja-JP" altLang="ja-JP" sz="3200" b="1" u="sng" spc="-60" dirty="0">
              <a:solidFill>
                <a:srgbClr val="7030A0"/>
              </a:solidFill>
              <a:effectLst>
                <a:outerShdw blurRad="38100" dist="38100" dir="2700000" algn="tl">
                  <a:srgbClr val="000000">
                    <a:alpha val="43137"/>
                  </a:srgbClr>
                </a:outerShdw>
              </a:effectLst>
            </a:endParaRPr>
          </a:p>
          <a:p>
            <a:pPr>
              <a:defRPr/>
            </a:pPr>
            <a:endParaRPr lang="en-US" altLang="ja-JP" sz="1600" b="1" dirty="0">
              <a:solidFill>
                <a:srgbClr val="7030A0"/>
              </a:solidFill>
              <a:effectLst>
                <a:outerShdw blurRad="38100" dist="38100" dir="2700000" algn="tl">
                  <a:srgbClr val="000000">
                    <a:alpha val="43137"/>
                  </a:srgbClr>
                </a:outerShdw>
              </a:effectLst>
              <a:latin typeface="+mj-ea"/>
              <a:ea typeface="+mj-ea"/>
            </a:endParaRPr>
          </a:p>
        </p:txBody>
      </p:sp>
      <p:pic>
        <p:nvPicPr>
          <p:cNvPr id="41988" name="図 5">
            <a:hlinkClick r:id="rId2"/>
            <a:extLst>
              <a:ext uri="{FF2B5EF4-FFF2-40B4-BE49-F238E27FC236}">
                <a16:creationId xmlns:a16="http://schemas.microsoft.com/office/drawing/2014/main" id="{E9C675F5-ED42-47BA-8BCE-202620B61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79" y="104428"/>
            <a:ext cx="2024733" cy="113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86A88A5C-0C16-4CAB-B664-721E20D9556F}"/>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AD97A73C-C84A-47AB-96BE-7505DC002C49}"/>
              </a:ext>
            </a:extLst>
          </p:cNvPr>
          <p:cNvSpPr txBox="1"/>
          <p:nvPr/>
        </p:nvSpPr>
        <p:spPr>
          <a:xfrm>
            <a:off x="26224" y="0"/>
            <a:ext cx="9154288" cy="5247590"/>
          </a:xfrm>
          <a:prstGeom prst="rect">
            <a:avLst/>
          </a:prstGeom>
          <a:noFill/>
        </p:spPr>
        <p:txBody>
          <a:bodyPr wrap="square">
            <a:spAutoFit/>
          </a:bodyPr>
          <a:lstStyle/>
          <a:p>
            <a:pPr>
              <a:defRPr/>
            </a:pPr>
            <a:r>
              <a:rPr lang="ja-JP" altLang="en-US" sz="3800" b="1" u="sng" dirty="0">
                <a:solidFill>
                  <a:srgbClr val="0000FF"/>
                </a:solidFill>
                <a:effectLst>
                  <a:outerShdw blurRad="38100" dist="38100" dir="2700000" algn="tl">
                    <a:srgbClr val="000000">
                      <a:alpha val="43137"/>
                    </a:srgbClr>
                  </a:outerShdw>
                </a:effectLst>
                <a:highlight>
                  <a:srgbClr val="C0C0C0"/>
                </a:highlight>
              </a:rPr>
              <a:t>⑫間接侵害、複数主体侵害の想定</a:t>
            </a:r>
            <a:endParaRPr lang="en-US" altLang="ja-JP" sz="3800" b="1" u="sng" dirty="0">
              <a:solidFill>
                <a:srgbClr val="0000FF"/>
              </a:solidFill>
              <a:effectLst>
                <a:outerShdw blurRad="38100" dist="38100" dir="2700000" algn="tl">
                  <a:srgbClr val="000000">
                    <a:alpha val="43137"/>
                  </a:srgbClr>
                </a:outerShdw>
              </a:effectLst>
              <a:highlight>
                <a:srgbClr val="C0C0C0"/>
              </a:highlight>
            </a:endParaRPr>
          </a:p>
          <a:p>
            <a:pPr>
              <a:defRPr/>
            </a:pPr>
            <a:endParaRPr lang="en-US" altLang="ja-JP" sz="200" b="1" dirty="0">
              <a:solidFill>
                <a:srgbClr val="0000FF"/>
              </a:solidFill>
              <a:effectLst>
                <a:outerShdw blurRad="38100" dist="38100" dir="2700000" algn="tl">
                  <a:srgbClr val="000000">
                    <a:alpha val="43137"/>
                  </a:srgbClr>
                </a:outerShdw>
              </a:effectLst>
            </a:endParaRPr>
          </a:p>
          <a:p>
            <a:pPr>
              <a:defRPr/>
            </a:pPr>
            <a:endParaRPr lang="en-US" altLang="ja-JP" sz="300" b="1" dirty="0">
              <a:solidFill>
                <a:srgbClr val="0000FF"/>
              </a:solidFill>
              <a:effectLst>
                <a:outerShdw blurRad="38100" dist="38100" dir="2700000" algn="tl">
                  <a:srgbClr val="000000">
                    <a:alpha val="43137"/>
                  </a:srgbClr>
                </a:outerShdw>
              </a:effectLst>
            </a:endParaRPr>
          </a:p>
          <a:p>
            <a:pPr>
              <a:defRPr/>
            </a:pPr>
            <a:r>
              <a:rPr lang="ja-JP" altLang="en-US" sz="1600" b="1" dirty="0">
                <a:solidFill>
                  <a:srgbClr val="0000FF"/>
                </a:solidFill>
                <a:effectLst>
                  <a:outerShdw blurRad="38100" dist="38100" dir="2700000" algn="tl">
                    <a:srgbClr val="000000">
                      <a:alpha val="43137"/>
                    </a:srgbClr>
                  </a:outerShdw>
                </a:effectLst>
              </a:rPr>
              <a:t>　　　　　　　　　　　　　　　　　　　　　　　</a:t>
            </a:r>
            <a:r>
              <a:rPr lang="en-US" altLang="ja-JP" sz="1600" b="1" dirty="0">
                <a:solidFill>
                  <a:srgbClr val="0000FF"/>
                </a:solidFill>
                <a:effectLst>
                  <a:outerShdw blurRad="38100" dist="38100" dir="2700000" algn="tl">
                    <a:srgbClr val="000000">
                      <a:alpha val="43137"/>
                    </a:srgbClr>
                  </a:outerShdw>
                </a:effectLst>
              </a:rPr>
              <a:t>           </a:t>
            </a:r>
            <a:r>
              <a:rPr lang="ja-JP" altLang="en-US" sz="1600" b="1" dirty="0">
                <a:solidFill>
                  <a:srgbClr val="0000FF"/>
                </a:solidFill>
                <a:effectLst>
                  <a:outerShdw blurRad="38100" dist="38100" dir="2700000" algn="tl">
                    <a:srgbClr val="000000">
                      <a:alpha val="43137"/>
                    </a:srgbClr>
                  </a:outerShdw>
                </a:effectLst>
              </a:rPr>
              <a:t>　　　 　　　　</a:t>
            </a:r>
            <a:r>
              <a:rPr lang="ja-JP" altLang="en-US" sz="1600" b="1" dirty="0">
                <a:solidFill>
                  <a:srgbClr val="0000FF"/>
                </a:solidFill>
                <a:effectLst>
                  <a:outerShdw blurRad="38100" dist="38100" dir="2700000" algn="tl">
                    <a:srgbClr val="000000">
                      <a:alpha val="43137"/>
                    </a:srgbClr>
                  </a:outerShdw>
                </a:effectLst>
                <a:highlight>
                  <a:srgbClr val="FFFF00"/>
                </a:highlight>
              </a:rPr>
              <a:t>（システムクレームの見直し）</a:t>
            </a:r>
            <a:endParaRPr lang="en-US" altLang="ja-JP" sz="1600" b="1" dirty="0">
              <a:solidFill>
                <a:srgbClr val="0000FF"/>
              </a:solidFill>
              <a:effectLst>
                <a:outerShdw blurRad="38100" dist="38100" dir="2700000" algn="tl">
                  <a:srgbClr val="000000">
                    <a:alpha val="43137"/>
                  </a:srgbClr>
                </a:outerShdw>
              </a:effectLst>
              <a:highlight>
                <a:srgbClr val="FFFF00"/>
              </a:highlight>
            </a:endParaRPr>
          </a:p>
          <a:p>
            <a:pPr algn="just">
              <a:defRPr/>
            </a:pPr>
            <a:r>
              <a:rPr lang="ja-JP" altLang="en-US" sz="3200" b="1" spc="-50" dirty="0">
                <a:effectLst>
                  <a:outerShdw blurRad="38100" dist="38100" dir="2700000" algn="tl">
                    <a:srgbClr val="000000">
                      <a:alpha val="43137"/>
                    </a:srgbClr>
                  </a:outerShdw>
                </a:effectLst>
                <a:latin typeface="+mj-ea"/>
                <a:ea typeface="+mj-ea"/>
              </a:rPr>
              <a:t>（用途発明、サブコンビネーションクレームと同様に、）</a:t>
            </a:r>
            <a:r>
              <a:rPr lang="ja-JP" altLang="en-US" sz="3200" b="1" u="sng" spc="-50" dirty="0">
                <a:solidFill>
                  <a:srgbClr val="FF0000"/>
                </a:solidFill>
                <a:effectLst>
                  <a:outerShdw blurRad="38100" dist="38100" dir="2700000" algn="tl">
                    <a:srgbClr val="000000">
                      <a:alpha val="43137"/>
                    </a:srgbClr>
                  </a:outerShdw>
                </a:effectLst>
                <a:latin typeface="+mj-ea"/>
                <a:ea typeface="+mj-ea"/>
              </a:rPr>
              <a:t>直接侵害が存在するが、「のみ」「不可欠」要件を欠くとして間接侵害不成立と判断された裁判例は少ない</a:t>
            </a:r>
            <a:endParaRPr lang="en-US" altLang="ja-JP" sz="3200" b="1" u="sng" spc="-50" dirty="0">
              <a:solidFill>
                <a:srgbClr val="FF0000"/>
              </a:solidFill>
              <a:effectLst>
                <a:outerShdw blurRad="38100" dist="38100" dir="2700000" algn="tl">
                  <a:srgbClr val="000000">
                    <a:alpha val="43137"/>
                  </a:srgbClr>
                </a:outerShdw>
              </a:effectLst>
              <a:latin typeface="+mj-ea"/>
              <a:ea typeface="+mj-ea"/>
            </a:endParaRPr>
          </a:p>
          <a:p>
            <a:pPr algn="just">
              <a:defRPr/>
            </a:pPr>
            <a:endParaRPr lang="en-US" altLang="ja-JP" sz="1000" b="1" u="sng" spc="-50" dirty="0">
              <a:solidFill>
                <a:srgbClr val="FF0000"/>
              </a:solidFill>
              <a:effectLst>
                <a:outerShdw blurRad="38100" dist="38100" dir="2700000" algn="tl">
                  <a:srgbClr val="000000">
                    <a:alpha val="43137"/>
                  </a:srgbClr>
                </a:outerShdw>
              </a:effectLst>
              <a:latin typeface="+mj-ea"/>
              <a:ea typeface="+mj-ea"/>
            </a:endParaRPr>
          </a:p>
          <a:p>
            <a:pPr algn="just">
              <a:defRPr/>
            </a:pPr>
            <a:r>
              <a:rPr lang="ja-JP" altLang="en-US" sz="3200" b="1" spc="-50" dirty="0">
                <a:solidFill>
                  <a:srgbClr val="0000FF"/>
                </a:solidFill>
                <a:effectLst>
                  <a:outerShdw blurRad="38100" dist="38100" dir="2700000" algn="tl">
                    <a:srgbClr val="000000">
                      <a:alpha val="43137"/>
                    </a:srgbClr>
                  </a:outerShdw>
                </a:effectLst>
                <a:latin typeface="+mj-ea"/>
                <a:ea typeface="+mj-ea"/>
              </a:rPr>
              <a:t>⇒</a:t>
            </a:r>
            <a:r>
              <a:rPr lang="ja-JP" altLang="en-US" sz="3200" b="1" u="sng" spc="-50" dirty="0">
                <a:solidFill>
                  <a:srgbClr val="0000FF"/>
                </a:solidFill>
                <a:effectLst>
                  <a:outerShdw blurRad="38100" dist="38100" dir="2700000" algn="tl">
                    <a:srgbClr val="000000">
                      <a:alpha val="43137"/>
                    </a:srgbClr>
                  </a:outerShdw>
                </a:effectLst>
                <a:latin typeface="+mj-ea"/>
                <a:ea typeface="+mj-ea"/>
              </a:rPr>
              <a:t>近時、間接侵害成立多数。（均等論と同時成立も</a:t>
            </a:r>
            <a:r>
              <a:rPr lang="en-US" altLang="ja-JP" sz="3200" b="1" u="sng" spc="-50" dirty="0">
                <a:solidFill>
                  <a:srgbClr val="0000FF"/>
                </a:solidFill>
                <a:effectLst>
                  <a:outerShdw blurRad="38100" dist="38100" dir="2700000" algn="tl">
                    <a:srgbClr val="000000">
                      <a:alpha val="43137"/>
                    </a:srgbClr>
                  </a:outerShdw>
                </a:effectLst>
                <a:latin typeface="+mj-ea"/>
                <a:ea typeface="+mj-ea"/>
              </a:rPr>
              <a:t>!!</a:t>
            </a:r>
            <a:r>
              <a:rPr lang="ja-JP" altLang="en-US" sz="3200" b="1" u="sng" spc="-50" dirty="0">
                <a:solidFill>
                  <a:srgbClr val="0000FF"/>
                </a:solidFill>
                <a:effectLst>
                  <a:outerShdw blurRad="38100" dist="38100" dir="2700000" algn="tl">
                    <a:srgbClr val="000000">
                      <a:alpha val="43137"/>
                    </a:srgbClr>
                  </a:outerShdw>
                </a:effectLst>
                <a:latin typeface="+mj-ea"/>
                <a:ea typeface="+mj-ea"/>
              </a:rPr>
              <a:t>）</a:t>
            </a:r>
            <a:endParaRPr lang="en-US" altLang="ja-JP" sz="3200" b="1" u="sng" spc="-50" dirty="0">
              <a:solidFill>
                <a:srgbClr val="0000FF"/>
              </a:solidFill>
              <a:effectLst>
                <a:outerShdw blurRad="38100" dist="38100" dir="2700000" algn="tl">
                  <a:srgbClr val="000000">
                    <a:alpha val="43137"/>
                  </a:srgbClr>
                </a:outerShdw>
              </a:effectLst>
              <a:latin typeface="+mj-ea"/>
              <a:ea typeface="+mj-ea"/>
            </a:endParaRPr>
          </a:p>
          <a:p>
            <a:pPr algn="just">
              <a:defRPr/>
            </a:pPr>
            <a:endParaRPr lang="en-US" altLang="ja-JP" sz="1000" b="1" spc="-50" dirty="0">
              <a:solidFill>
                <a:srgbClr val="0000FF"/>
              </a:solidFill>
              <a:effectLst>
                <a:outerShdw blurRad="38100" dist="38100" dir="2700000" algn="tl">
                  <a:srgbClr val="000000">
                    <a:alpha val="43137"/>
                  </a:srgbClr>
                </a:outerShdw>
              </a:effectLst>
              <a:latin typeface="+mj-ea"/>
              <a:ea typeface="+mj-ea"/>
            </a:endParaRPr>
          </a:p>
          <a:p>
            <a:pPr algn="just">
              <a:defRPr/>
            </a:pPr>
            <a:r>
              <a:rPr lang="ja-JP" altLang="en-US" sz="3200" b="1" spc="-50" dirty="0">
                <a:effectLst>
                  <a:outerShdw blurRad="38100" dist="38100" dir="2700000" algn="tl">
                    <a:srgbClr val="000000">
                      <a:alpha val="43137"/>
                    </a:srgbClr>
                  </a:outerShdw>
                </a:effectLst>
                <a:latin typeface="+mj-ea"/>
                <a:ea typeface="+mj-ea"/>
              </a:rPr>
              <a:t>⇒「Ａ＋Ｂ」を発明したときは</a:t>
            </a:r>
            <a:r>
              <a:rPr lang="en-US" altLang="ja-JP" sz="3200" b="1" spc="-50" dirty="0">
                <a:effectLst>
                  <a:outerShdw blurRad="38100" dist="38100" dir="2700000" algn="tl">
                    <a:srgbClr val="000000">
                      <a:alpha val="43137"/>
                    </a:srgbClr>
                  </a:outerShdw>
                </a:effectLst>
                <a:latin typeface="+mj-ea"/>
                <a:ea typeface="+mj-ea"/>
              </a:rPr>
              <a:t>…</a:t>
            </a:r>
            <a:r>
              <a:rPr lang="ja-JP" altLang="en-US" sz="3200" b="1" spc="-50" dirty="0">
                <a:effectLst>
                  <a:outerShdw blurRad="38100" dist="38100" dir="2700000" algn="tl">
                    <a:srgbClr val="000000">
                      <a:alpha val="43137"/>
                    </a:srgbClr>
                  </a:outerShdw>
                </a:effectLst>
                <a:latin typeface="+mj-ea"/>
                <a:ea typeface="+mj-ea"/>
              </a:rPr>
              <a:t>、 「Ａ」「Ｂ」はもちろん、「Ａと使う（ことができる）」という“サブコンビネーションクレーム”に留まらず、</a:t>
            </a:r>
            <a:r>
              <a:rPr lang="ja-JP" altLang="en-US" sz="3200" b="1" spc="-50" dirty="0">
                <a:solidFill>
                  <a:srgbClr val="FF0000"/>
                </a:solidFill>
                <a:effectLst>
                  <a:outerShdw blurRad="38100" dist="38100" dir="2700000" algn="tl">
                    <a:srgbClr val="000000">
                      <a:alpha val="43137"/>
                    </a:srgbClr>
                  </a:outerShdw>
                </a:effectLst>
                <a:latin typeface="+mj-ea"/>
                <a:ea typeface="+mj-ea"/>
              </a:rPr>
              <a:t>最初から間接侵害も考慮して、「Ａ</a:t>
            </a:r>
            <a:r>
              <a:rPr lang="en-US" altLang="ja-JP" sz="3200" b="1" spc="-50" dirty="0">
                <a:solidFill>
                  <a:srgbClr val="FF0000"/>
                </a:solidFill>
                <a:effectLst>
                  <a:outerShdw blurRad="38100" dist="38100" dir="2700000" algn="tl">
                    <a:srgbClr val="000000">
                      <a:alpha val="43137"/>
                    </a:srgbClr>
                  </a:outerShdw>
                </a:effectLst>
                <a:latin typeface="+mj-ea"/>
                <a:ea typeface="+mj-ea"/>
              </a:rPr>
              <a:t>+</a:t>
            </a:r>
            <a:r>
              <a:rPr lang="ja-JP" altLang="en-US" sz="3200" b="1" spc="-50" dirty="0">
                <a:solidFill>
                  <a:srgbClr val="FF0000"/>
                </a:solidFill>
                <a:effectLst>
                  <a:outerShdw blurRad="38100" dist="38100" dir="2700000" algn="tl">
                    <a:srgbClr val="000000">
                      <a:alpha val="43137"/>
                    </a:srgbClr>
                  </a:outerShdw>
                </a:effectLst>
                <a:latin typeface="+mj-ea"/>
                <a:ea typeface="+mj-ea"/>
              </a:rPr>
              <a:t>Ｂ</a:t>
            </a:r>
            <a:r>
              <a:rPr lang="en-US" altLang="ja-JP" sz="3200" b="1" spc="-50" dirty="0">
                <a:solidFill>
                  <a:srgbClr val="FF0000"/>
                </a:solidFill>
                <a:effectLst>
                  <a:outerShdw blurRad="38100" dist="38100" dir="2700000" algn="tl">
                    <a:srgbClr val="000000">
                      <a:alpha val="43137"/>
                    </a:srgbClr>
                  </a:outerShdw>
                </a:effectLst>
                <a:latin typeface="+mj-ea"/>
                <a:ea typeface="+mj-ea"/>
              </a:rPr>
              <a:t>+α</a:t>
            </a:r>
            <a:r>
              <a:rPr lang="ja-JP" altLang="en-US" sz="3200" b="1" spc="-50" dirty="0">
                <a:solidFill>
                  <a:srgbClr val="FF0000"/>
                </a:solidFill>
                <a:effectLst>
                  <a:outerShdw blurRad="38100" dist="38100" dir="2700000" algn="tl">
                    <a:srgbClr val="000000">
                      <a:alpha val="43137"/>
                    </a:srgbClr>
                  </a:outerShdw>
                </a:effectLst>
                <a:latin typeface="+mj-ea"/>
                <a:ea typeface="+mj-ea"/>
              </a:rPr>
              <a:t>」も検討する</a:t>
            </a:r>
            <a:r>
              <a:rPr lang="ja-JP" altLang="en-US" sz="2000" b="1" spc="-50" dirty="0">
                <a:effectLst>
                  <a:outerShdw blurRad="38100" dist="38100" dir="2700000" algn="tl">
                    <a:srgbClr val="000000">
                      <a:alpha val="43137"/>
                    </a:srgbClr>
                  </a:outerShdw>
                </a:effectLst>
                <a:latin typeface="+mj-ea"/>
                <a:ea typeface="+mj-ea"/>
              </a:rPr>
              <a:t>。</a:t>
            </a:r>
            <a:r>
              <a:rPr lang="ja-JP" altLang="en-US" sz="2000" b="1" u="sng" spc="-50" dirty="0">
                <a:solidFill>
                  <a:srgbClr val="7030A0"/>
                </a:solidFill>
                <a:effectLst>
                  <a:outerShdw blurRad="38100" dist="38100" dir="2700000" algn="tl">
                    <a:srgbClr val="000000">
                      <a:alpha val="43137"/>
                    </a:srgbClr>
                  </a:outerShdw>
                </a:effectLst>
                <a:latin typeface="+mj-ea"/>
                <a:ea typeface="+mj-ea"/>
              </a:rPr>
              <a:t>（</a:t>
            </a:r>
            <a:r>
              <a:rPr lang="en-US" altLang="ja-JP" sz="2000" b="1" u="sng" spc="-50" dirty="0">
                <a:solidFill>
                  <a:srgbClr val="7030A0"/>
                </a:solidFill>
                <a:effectLst>
                  <a:outerShdw blurRad="38100" dist="38100" dir="2700000" algn="tl">
                    <a:srgbClr val="000000">
                      <a:alpha val="43137"/>
                    </a:srgbClr>
                  </a:outerShdw>
                </a:effectLst>
                <a:latin typeface="+mj-ea"/>
                <a:ea typeface="+mj-ea"/>
              </a:rPr>
              <a:t>α</a:t>
            </a:r>
            <a:r>
              <a:rPr lang="ja-JP" altLang="en-US" sz="2000" b="1" u="sng" spc="-50" dirty="0">
                <a:solidFill>
                  <a:srgbClr val="7030A0"/>
                </a:solidFill>
                <a:effectLst>
                  <a:outerShdw blurRad="38100" dist="38100" dir="2700000" algn="tl">
                    <a:srgbClr val="000000">
                      <a:alpha val="43137"/>
                    </a:srgbClr>
                  </a:outerShdw>
                </a:effectLst>
                <a:latin typeface="+mj-ea"/>
                <a:ea typeface="+mj-ea"/>
              </a:rPr>
              <a:t>が進歩性に貢献し得る。 </a:t>
            </a:r>
            <a:r>
              <a:rPr lang="en-US" altLang="ja-JP" sz="2000" b="1" u="sng" spc="-50" dirty="0">
                <a:solidFill>
                  <a:srgbClr val="7030A0"/>
                </a:solidFill>
                <a:effectLst>
                  <a:outerShdw blurRad="38100" dist="38100" dir="2700000" algn="tl">
                    <a:srgbClr val="000000">
                      <a:alpha val="43137"/>
                    </a:srgbClr>
                  </a:outerShdw>
                </a:effectLst>
                <a:latin typeface="+mj-ea"/>
                <a:ea typeface="+mj-ea"/>
              </a:rPr>
              <a:t>Cf. </a:t>
            </a:r>
            <a:r>
              <a:rPr lang="ja-JP" altLang="en-US" sz="2000" b="1" u="sng" spc="-50" dirty="0">
                <a:solidFill>
                  <a:srgbClr val="7030A0"/>
                </a:solidFill>
                <a:effectLst>
                  <a:outerShdw blurRad="38100" dist="38100" dir="2700000" algn="tl">
                    <a:srgbClr val="000000">
                      <a:alpha val="43137"/>
                    </a:srgbClr>
                  </a:outerShdw>
                </a:effectLst>
                <a:latin typeface="+mj-ea"/>
                <a:ea typeface="+mj-ea"/>
              </a:rPr>
              <a:t>均等論第４要件）</a:t>
            </a:r>
            <a:endParaRPr lang="en-US" altLang="ja-JP" sz="3200" b="1" u="sng" spc="-50" dirty="0">
              <a:solidFill>
                <a:srgbClr val="7030A0"/>
              </a:solidFill>
              <a:effectLst>
                <a:outerShdw blurRad="38100" dist="38100" dir="2700000" algn="tl">
                  <a:srgbClr val="000000">
                    <a:alpha val="43137"/>
                  </a:srgbClr>
                </a:outerShdw>
              </a:effectLst>
              <a:latin typeface="+mj-ea"/>
              <a:ea typeface="+mj-ea"/>
            </a:endParaRPr>
          </a:p>
        </p:txBody>
      </p:sp>
      <p:pic>
        <p:nvPicPr>
          <p:cNvPr id="43012" name="図 2">
            <a:hlinkClick r:id="rId2"/>
            <a:extLst>
              <a:ext uri="{FF2B5EF4-FFF2-40B4-BE49-F238E27FC236}">
                <a16:creationId xmlns:a16="http://schemas.microsoft.com/office/drawing/2014/main" id="{DA72C1A4-E50A-4C49-9816-F32C44690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100" y="23813"/>
            <a:ext cx="17303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a:extLst>
              <a:ext uri="{FF2B5EF4-FFF2-40B4-BE49-F238E27FC236}">
                <a16:creationId xmlns:a16="http://schemas.microsoft.com/office/drawing/2014/main" id="{C44B98F6-700E-4774-A712-9BC3DA16536D}"/>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21D6FA65-6694-4930-B86A-0EBEF1E48943}"/>
              </a:ext>
            </a:extLst>
          </p:cNvPr>
          <p:cNvSpPr txBox="1"/>
          <p:nvPr/>
        </p:nvSpPr>
        <p:spPr>
          <a:xfrm>
            <a:off x="-21187" y="0"/>
            <a:ext cx="9514328" cy="5232202"/>
          </a:xfrm>
          <a:prstGeom prst="rect">
            <a:avLst/>
          </a:prstGeom>
          <a:noFill/>
        </p:spPr>
        <p:txBody>
          <a:bodyPr>
            <a:spAutoFit/>
          </a:bodyPr>
          <a:lstStyle/>
          <a:p>
            <a:pPr>
              <a:defRPr/>
            </a:pPr>
            <a:r>
              <a:rPr lang="ja-JP" altLang="en-US" sz="3600" b="1" u="sng" dirty="0">
                <a:solidFill>
                  <a:srgbClr val="7030A0"/>
                </a:solidFill>
                <a:effectLst>
                  <a:outerShdw blurRad="38100" dist="38100" dir="2700000" algn="tl">
                    <a:srgbClr val="000000">
                      <a:alpha val="43137"/>
                    </a:srgbClr>
                  </a:outerShdw>
                </a:effectLst>
                <a:highlight>
                  <a:srgbClr val="C0C0C0"/>
                </a:highlight>
              </a:rPr>
              <a:t>クレーム文言の工夫＜１２選＞</a:t>
            </a:r>
            <a:endParaRPr lang="en-US" altLang="ja-JP" sz="3600" b="1" u="sng" dirty="0">
              <a:solidFill>
                <a:srgbClr val="7030A0"/>
              </a:solidFill>
              <a:effectLst>
                <a:outerShdw blurRad="38100" dist="38100" dir="2700000" algn="tl">
                  <a:srgbClr val="000000">
                    <a:alpha val="43137"/>
                  </a:srgbClr>
                </a:outerShdw>
              </a:effectLst>
              <a:highlight>
                <a:srgbClr val="C0C0C0"/>
              </a:highlight>
            </a:endParaRPr>
          </a:p>
          <a:p>
            <a:pPr>
              <a:defRPr/>
            </a:pPr>
            <a:endParaRPr lang="ja-JP" altLang="en-US" sz="1600" b="1" u="sng" dirty="0">
              <a:solidFill>
                <a:srgbClr val="7030A0"/>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rPr>
              <a:t>①拒絶理由と、クレーム文言の補正</a:t>
            </a:r>
            <a:r>
              <a:rPr lang="ja-JP" altLang="en-US" sz="2800" b="1" dirty="0">
                <a:solidFill>
                  <a:srgbClr val="FF0000"/>
                </a:solidFill>
                <a:effectLst>
                  <a:outerShdw blurRad="38100" dist="38100" dir="2700000" algn="tl">
                    <a:srgbClr val="000000">
                      <a:alpha val="43137"/>
                    </a:srgbClr>
                  </a:outerShdw>
                </a:effectLst>
              </a:rPr>
              <a:t>～中間処理の工夫</a:t>
            </a:r>
            <a:r>
              <a:rPr lang="en-US" altLang="ja-JP" sz="2800" b="1" dirty="0">
                <a:solidFill>
                  <a:srgbClr val="FF0000"/>
                </a:solidFill>
                <a:effectLst>
                  <a:outerShdw blurRad="38100" dist="38100" dir="2700000" algn="tl">
                    <a:srgbClr val="000000">
                      <a:alpha val="43137"/>
                    </a:srgbClr>
                  </a:outerShdw>
                </a:effectLst>
              </a:rPr>
              <a:t>!!</a:t>
            </a:r>
          </a:p>
          <a:p>
            <a:pPr>
              <a:defRPr/>
            </a:pPr>
            <a:r>
              <a:rPr lang="ja-JP" altLang="en-US" sz="2800" b="1" dirty="0">
                <a:solidFill>
                  <a:srgbClr val="0000FF"/>
                </a:solidFill>
                <a:effectLst>
                  <a:outerShdw blurRad="38100" dist="38100" dir="2700000" algn="tl">
                    <a:srgbClr val="000000">
                      <a:alpha val="43137"/>
                    </a:srgbClr>
                  </a:outerShdw>
                </a:effectLst>
              </a:rPr>
              <a:t>②従属項の利活用</a:t>
            </a:r>
            <a:r>
              <a:rPr lang="ja-JP" altLang="en-US" sz="2800" b="1" dirty="0">
                <a:solidFill>
                  <a:srgbClr val="FF0000"/>
                </a:solidFill>
                <a:effectLst>
                  <a:outerShdw blurRad="38100" dist="38100" dir="2700000" algn="tl">
                    <a:srgbClr val="000000">
                      <a:alpha val="43137"/>
                    </a:srgbClr>
                  </a:outerShdw>
                </a:effectLst>
              </a:rPr>
              <a:t>～クレームディファレンシエーション</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u="sng" dirty="0">
                <a:solidFill>
                  <a:srgbClr val="FF0066"/>
                </a:solidFill>
                <a:effectLst>
                  <a:outerShdw blurRad="38100" dist="38100" dir="2700000" algn="tl">
                    <a:srgbClr val="000000">
                      <a:alpha val="43137"/>
                    </a:srgbClr>
                  </a:outerShdw>
                </a:effectLst>
                <a:highlight>
                  <a:srgbClr val="FFFF00"/>
                </a:highlight>
              </a:rPr>
              <a:t>③</a:t>
            </a:r>
            <a:r>
              <a:rPr lang="ja-JP" altLang="en-US" sz="2800" b="1" u="sng" dirty="0">
                <a:solidFill>
                  <a:srgbClr val="FF0066"/>
                </a:solidFill>
                <a:effectLst>
                  <a:outerShdw blurRad="38100" dist="38100" dir="2700000" algn="tl">
                    <a:srgbClr val="000000">
                      <a:alpha val="43137"/>
                    </a:srgbClr>
                  </a:outerShdw>
                </a:effectLst>
              </a:rPr>
              <a:t>機能的クレーム～</a:t>
            </a:r>
            <a:r>
              <a:rPr lang="ja-JP" altLang="en-US" sz="2800" b="1" u="sng" dirty="0">
                <a:solidFill>
                  <a:srgbClr val="FF0066"/>
                </a:solidFill>
                <a:effectLst>
                  <a:outerShdw blurRad="38100" dist="38100" dir="2700000" algn="tl">
                    <a:srgbClr val="000000">
                      <a:alpha val="43137"/>
                    </a:srgbClr>
                  </a:outerShdw>
                </a:effectLst>
                <a:highlight>
                  <a:srgbClr val="FFFF00"/>
                </a:highlight>
              </a:rPr>
              <a:t>全件、独立クレームとして検討に値する</a:t>
            </a:r>
            <a:r>
              <a:rPr lang="en-US" altLang="ja-JP" sz="2800" b="1" u="sng" dirty="0">
                <a:solidFill>
                  <a:srgbClr val="FF0066"/>
                </a:solidFill>
                <a:effectLst>
                  <a:outerShdw blurRad="38100" dist="38100" dir="2700000" algn="tl">
                    <a:srgbClr val="000000">
                      <a:alpha val="43137"/>
                    </a:srgbClr>
                  </a:outerShdw>
                </a:effectLst>
                <a:highlight>
                  <a:srgbClr val="FFFF00"/>
                </a:highlight>
              </a:rPr>
              <a:t>!!</a:t>
            </a:r>
          </a:p>
          <a:p>
            <a:pPr>
              <a:defRPr/>
            </a:pPr>
            <a:r>
              <a:rPr lang="ja-JP" altLang="en-US" sz="2800" b="1" dirty="0">
                <a:solidFill>
                  <a:srgbClr val="0000FF"/>
                </a:solidFill>
                <a:effectLst>
                  <a:outerShdw blurRad="38100" dist="38100" dir="2700000" algn="tl">
                    <a:srgbClr val="000000">
                      <a:alpha val="43137"/>
                    </a:srgbClr>
                  </a:outerShdw>
                </a:effectLst>
                <a:highlight>
                  <a:srgbClr val="00FF00"/>
                </a:highlight>
              </a:rPr>
              <a:t>④</a:t>
            </a:r>
            <a:r>
              <a:rPr lang="ja-JP" altLang="en-US" sz="2800" b="1" dirty="0">
                <a:solidFill>
                  <a:srgbClr val="0000FF"/>
                </a:solidFill>
                <a:effectLst>
                  <a:outerShdw blurRad="38100" dist="38100" dir="2700000" algn="tl">
                    <a:srgbClr val="000000">
                      <a:alpha val="43137"/>
                    </a:srgbClr>
                  </a:outerShdw>
                </a:effectLst>
              </a:rPr>
              <a:t>サブコンビネーションクレーム</a:t>
            </a:r>
            <a:r>
              <a:rPr lang="ja-JP" altLang="en-US" sz="2800" b="1" dirty="0">
                <a:solidFill>
                  <a:srgbClr val="FF0000"/>
                </a:solidFill>
                <a:effectLst>
                  <a:outerShdw blurRad="38100" dist="38100" dir="2700000" algn="tl">
                    <a:srgbClr val="000000">
                      <a:alpha val="43137"/>
                    </a:srgbClr>
                  </a:outerShdw>
                </a:effectLst>
              </a:rPr>
              <a:t>～使途相違の敗訴無し</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highlight>
                  <a:srgbClr val="00FF00"/>
                </a:highlight>
              </a:rPr>
              <a:t>⑤</a:t>
            </a:r>
            <a:r>
              <a:rPr lang="ja-JP" altLang="en-US" sz="2800" b="1" dirty="0">
                <a:solidFill>
                  <a:srgbClr val="0000FF"/>
                </a:solidFill>
                <a:effectLst>
                  <a:outerShdw blurRad="38100" dist="38100" dir="2700000" algn="tl">
                    <a:srgbClr val="000000">
                      <a:alpha val="43137"/>
                    </a:srgbClr>
                  </a:outerShdw>
                </a:effectLst>
              </a:rPr>
              <a:t>「用途」「使用態様」の特定</a:t>
            </a:r>
            <a:r>
              <a:rPr lang="ja-JP" altLang="en-US" sz="2800" b="1" dirty="0">
                <a:solidFill>
                  <a:srgbClr val="FF0000"/>
                </a:solidFill>
                <a:effectLst>
                  <a:outerShdw blurRad="38100" dist="38100" dir="2700000" algn="tl">
                    <a:srgbClr val="000000">
                      <a:alpha val="43137"/>
                    </a:srgbClr>
                  </a:outerShdw>
                </a:effectLst>
              </a:rPr>
              <a:t>～用途相違の敗訴は１件のみ</a:t>
            </a:r>
            <a:endParaRPr lang="en-US" altLang="ja-JP" sz="2800" b="1" dirty="0">
              <a:solidFill>
                <a:srgbClr val="0000FF"/>
              </a:solidFill>
              <a:effectLst>
                <a:outerShdw blurRad="38100" dist="38100" dir="2700000" algn="tl">
                  <a:srgbClr val="000000">
                    <a:alpha val="43137"/>
                  </a:srgbClr>
                </a:outerShdw>
              </a:effectLst>
            </a:endParaRPr>
          </a:p>
          <a:p>
            <a:pPr>
              <a:defRPr/>
            </a:pPr>
            <a:r>
              <a:rPr lang="ja-JP" altLang="en-US" sz="2800" b="1" dirty="0">
                <a:solidFill>
                  <a:srgbClr val="0000FF"/>
                </a:solidFill>
                <a:effectLst>
                  <a:outerShdw blurRad="38100" dist="38100" dir="2700000" algn="tl">
                    <a:srgbClr val="000000">
                      <a:alpha val="43137"/>
                    </a:srgbClr>
                  </a:outerShdw>
                </a:effectLst>
              </a:rPr>
              <a:t>⑥除くクレーム</a:t>
            </a:r>
            <a:r>
              <a:rPr lang="ja-JP" altLang="en-US" sz="2800" b="1" dirty="0">
                <a:solidFill>
                  <a:srgbClr val="FF0000"/>
                </a:solidFill>
                <a:effectLst>
                  <a:outerShdw blurRad="38100" dist="38100" dir="2700000" algn="tl">
                    <a:srgbClr val="000000">
                      <a:alpha val="43137"/>
                    </a:srgbClr>
                  </a:outerShdw>
                </a:effectLst>
              </a:rPr>
              <a:t>～主引例の必須要素を除くことで、進歩性〇</a:t>
            </a:r>
            <a:r>
              <a:rPr lang="en-US" altLang="ja-JP" sz="2800" b="1" dirty="0">
                <a:solidFill>
                  <a:srgbClr val="FF0000"/>
                </a:solidFill>
                <a:effectLst>
                  <a:outerShdw blurRad="38100" dist="38100" dir="2700000" algn="tl">
                    <a:srgbClr val="000000">
                      <a:alpha val="43137"/>
                    </a:srgbClr>
                  </a:outerShdw>
                </a:effectLst>
              </a:rPr>
              <a:t>!!</a:t>
            </a:r>
            <a:endParaRPr lang="en-US" altLang="ja-JP" sz="3600" b="1" dirty="0">
              <a:solidFill>
                <a:srgbClr val="0000FF"/>
              </a:solidFill>
              <a:effectLst>
                <a:outerShdw blurRad="38100" dist="38100" dir="2700000" algn="tl">
                  <a:srgbClr val="000000">
                    <a:alpha val="43137"/>
                  </a:srgbClr>
                </a:outerShdw>
              </a:effectLst>
            </a:endParaRPr>
          </a:p>
          <a:p>
            <a:pPr>
              <a:defRPr/>
            </a:pPr>
            <a:r>
              <a:rPr lang="ja-JP" altLang="en-US" sz="2800" b="1" u="sng" dirty="0">
                <a:solidFill>
                  <a:srgbClr val="FF0066"/>
                </a:solidFill>
                <a:effectLst>
                  <a:outerShdw blurRad="38100" dist="38100" dir="2700000" algn="tl">
                    <a:srgbClr val="000000">
                      <a:alpha val="43137"/>
                    </a:srgbClr>
                  </a:outerShdw>
                </a:effectLst>
              </a:rPr>
              <a:t>⑦数値限定・パラメータ発明～</a:t>
            </a:r>
            <a:r>
              <a:rPr lang="ja-JP" altLang="en-US" sz="2800" b="1" u="sng" dirty="0">
                <a:solidFill>
                  <a:srgbClr val="FF0066"/>
                </a:solidFill>
                <a:effectLst>
                  <a:outerShdw blurRad="38100" dist="38100" dir="2700000" algn="tl">
                    <a:srgbClr val="000000">
                      <a:alpha val="43137"/>
                    </a:srgbClr>
                  </a:outerShdw>
                </a:effectLst>
                <a:highlight>
                  <a:srgbClr val="00FFFF"/>
                </a:highlight>
              </a:rPr>
              <a:t>新たな「課題」とのセット</a:t>
            </a:r>
            <a:r>
              <a:rPr lang="en-US" altLang="ja-JP" sz="2800" b="1" u="sng" dirty="0">
                <a:solidFill>
                  <a:srgbClr val="FF0066"/>
                </a:solidFill>
                <a:effectLst>
                  <a:outerShdw blurRad="38100" dist="38100" dir="2700000" algn="tl">
                    <a:srgbClr val="000000">
                      <a:alpha val="43137"/>
                    </a:srgbClr>
                  </a:outerShdw>
                </a:effectLst>
                <a:highlight>
                  <a:srgbClr val="00FFFF"/>
                </a:highlight>
              </a:rPr>
              <a:t>!!</a:t>
            </a:r>
            <a:endParaRPr lang="en-US" altLang="ja-JP" sz="3200" b="1" u="sng" dirty="0">
              <a:solidFill>
                <a:srgbClr val="FF0066"/>
              </a:solidFill>
              <a:effectLst>
                <a:outerShdw blurRad="38100" dist="38100" dir="2700000" algn="tl">
                  <a:srgbClr val="000000">
                    <a:alpha val="43137"/>
                  </a:srgbClr>
                </a:outerShdw>
              </a:effectLst>
              <a:highlight>
                <a:srgbClr val="00FFFF"/>
              </a:highlight>
            </a:endParaRPr>
          </a:p>
          <a:p>
            <a:pPr>
              <a:defRPr/>
            </a:pPr>
            <a:r>
              <a:rPr lang="ja-JP" altLang="en-US" sz="2800" b="1" u="sng" spc="-160" dirty="0">
                <a:solidFill>
                  <a:srgbClr val="FF0066"/>
                </a:solidFill>
                <a:effectLst>
                  <a:outerShdw blurRad="38100" dist="38100" dir="2700000" algn="tl">
                    <a:srgbClr val="000000">
                      <a:alpha val="43137"/>
                    </a:srgbClr>
                  </a:outerShdw>
                </a:effectLst>
                <a:highlight>
                  <a:srgbClr val="FFFF00"/>
                </a:highlight>
              </a:rPr>
              <a:t>⑧</a:t>
            </a:r>
            <a:r>
              <a:rPr lang="ja-JP" altLang="en-US" sz="2800" b="1" u="sng" spc="-160" dirty="0">
                <a:solidFill>
                  <a:srgbClr val="FF0066"/>
                </a:solidFill>
                <a:effectLst>
                  <a:outerShdw blurRad="38100" dist="38100" dir="2700000" algn="tl">
                    <a:srgbClr val="000000">
                      <a:alpha val="43137"/>
                    </a:srgbClr>
                  </a:outerShdw>
                </a:effectLst>
              </a:rPr>
              <a:t>効果のクレームアップ～</a:t>
            </a:r>
            <a:r>
              <a:rPr lang="ja-JP" altLang="en-US" sz="2800" b="1" u="sng" spc="-70" dirty="0">
                <a:solidFill>
                  <a:srgbClr val="FF0066"/>
                </a:solidFill>
                <a:effectLst>
                  <a:outerShdw blurRad="38100" dist="38100" dir="2700000" algn="tl">
                    <a:srgbClr val="000000">
                      <a:alpha val="43137"/>
                    </a:srgbClr>
                  </a:outerShdw>
                </a:effectLst>
                <a:highlight>
                  <a:srgbClr val="FFFF00"/>
                </a:highlight>
              </a:rPr>
              <a:t>構成容易を免れない場合の最終奥義</a:t>
            </a:r>
            <a:endParaRPr lang="en-US" altLang="ja-JP" sz="3600" b="1" u="sng" spc="-70" dirty="0">
              <a:solidFill>
                <a:srgbClr val="FF0066"/>
              </a:solidFill>
              <a:effectLst>
                <a:outerShdw blurRad="38100" dist="38100" dir="2700000" algn="tl">
                  <a:srgbClr val="000000">
                    <a:alpha val="43137"/>
                  </a:srgbClr>
                </a:outerShdw>
              </a:effectLst>
              <a:highlight>
                <a:srgbClr val="FFFF00"/>
              </a:highlight>
            </a:endParaRPr>
          </a:p>
          <a:p>
            <a:pPr>
              <a:defRPr/>
            </a:pPr>
            <a:r>
              <a:rPr lang="ja-JP" altLang="en-US" sz="2800" b="1" spc="-20" dirty="0">
                <a:solidFill>
                  <a:srgbClr val="0000FF"/>
                </a:solidFill>
                <a:effectLst>
                  <a:outerShdw blurRad="38100" dist="38100" dir="2700000" algn="tl">
                    <a:srgbClr val="000000">
                      <a:alpha val="43137"/>
                    </a:srgbClr>
                  </a:outerShdw>
                </a:effectLst>
              </a:rPr>
              <a:t>⑨製造方法の発明、⑩別出願の活用、⑪程度を表わす文言、</a:t>
            </a:r>
            <a:r>
              <a:rPr lang="ja-JP" altLang="en-US" sz="2800" b="1" dirty="0">
                <a:solidFill>
                  <a:srgbClr val="0000FF"/>
                </a:solidFill>
                <a:effectLst>
                  <a:outerShdw blurRad="38100" dist="38100" dir="2700000" algn="tl">
                    <a:srgbClr val="000000">
                      <a:alpha val="43137"/>
                    </a:srgbClr>
                  </a:outerShdw>
                </a:effectLst>
              </a:rPr>
              <a:t>⑫間接侵害、複数主体侵害の想定</a:t>
            </a:r>
            <a:r>
              <a:rPr lang="ja-JP" altLang="en-US" sz="2000" b="1" dirty="0">
                <a:solidFill>
                  <a:srgbClr val="0000FF"/>
                </a:solidFill>
                <a:effectLst>
                  <a:outerShdw blurRad="38100" dist="38100" dir="2700000" algn="tl">
                    <a:srgbClr val="000000">
                      <a:alpha val="43137"/>
                    </a:srgbClr>
                  </a:outerShdw>
                </a:effectLst>
                <a:highlight>
                  <a:srgbClr val="FFFF00"/>
                </a:highlight>
              </a:rPr>
              <a:t>（システムクレームの見直し）</a:t>
            </a:r>
            <a:endParaRPr lang="en-US" altLang="ja-JP" sz="2000" b="1" dirty="0">
              <a:solidFill>
                <a:srgbClr val="0000FF"/>
              </a:solidFill>
              <a:effectLst>
                <a:outerShdw blurRad="38100" dist="38100" dir="2700000" algn="tl">
                  <a:srgbClr val="000000">
                    <a:alpha val="43137"/>
                  </a:srgbClr>
                </a:outerShdw>
              </a:effectLst>
              <a:highlight>
                <a:srgbClr val="FFFF00"/>
              </a:highlight>
            </a:endParaRPr>
          </a:p>
        </p:txBody>
      </p:sp>
      <p:pic>
        <p:nvPicPr>
          <p:cNvPr id="4" name="図 3">
            <a:hlinkClick r:id="rId2"/>
            <a:extLst>
              <a:ext uri="{FF2B5EF4-FFF2-40B4-BE49-F238E27FC236}">
                <a16:creationId xmlns:a16="http://schemas.microsoft.com/office/drawing/2014/main" id="{229A2CAC-05E2-41BB-8484-BBFE8221A016}"/>
              </a:ext>
            </a:extLst>
          </p:cNvPr>
          <p:cNvPicPr>
            <a:picLocks noChangeAspect="1"/>
          </p:cNvPicPr>
          <p:nvPr/>
        </p:nvPicPr>
        <p:blipFill>
          <a:blip r:embed="rId3"/>
          <a:stretch>
            <a:fillRect/>
          </a:stretch>
        </p:blipFill>
        <p:spPr>
          <a:xfrm>
            <a:off x="7617117" y="8092"/>
            <a:ext cx="1516744" cy="863174"/>
          </a:xfrm>
          <a:prstGeom prst="rect">
            <a:avLst/>
          </a:prstGeom>
        </p:spPr>
      </p:pic>
      <p:pic>
        <p:nvPicPr>
          <p:cNvPr id="5" name="図 4">
            <a:hlinkClick r:id="rId4"/>
            <a:extLst>
              <a:ext uri="{FF2B5EF4-FFF2-40B4-BE49-F238E27FC236}">
                <a16:creationId xmlns:a16="http://schemas.microsoft.com/office/drawing/2014/main" id="{C428C9B7-6DF7-4960-9CB8-380B9A4A9AAB}"/>
              </a:ext>
            </a:extLst>
          </p:cNvPr>
          <p:cNvPicPr>
            <a:picLocks noChangeAspect="1"/>
          </p:cNvPicPr>
          <p:nvPr/>
        </p:nvPicPr>
        <p:blipFill>
          <a:blip r:embed="rId5"/>
          <a:stretch>
            <a:fillRect/>
          </a:stretch>
        </p:blipFill>
        <p:spPr>
          <a:xfrm>
            <a:off x="6063387" y="-1"/>
            <a:ext cx="1538873" cy="863175"/>
          </a:xfrm>
          <a:prstGeom prst="rect">
            <a:avLst/>
          </a:prstGeom>
        </p:spPr>
      </p:pic>
    </p:spTree>
    <p:extLst>
      <p:ext uri="{BB962C8B-B14F-4D97-AF65-F5344CB8AC3E}">
        <p14:creationId xmlns:p14="http://schemas.microsoft.com/office/powerpoint/2010/main" val="3222598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6F0BA46-30B3-46AA-B1B0-969BEBBB9F11}"/>
              </a:ext>
            </a:extLst>
          </p:cNvPr>
          <p:cNvSpPr txBox="1"/>
          <p:nvPr/>
        </p:nvSpPr>
        <p:spPr>
          <a:xfrm>
            <a:off x="-21187" y="75272"/>
            <a:ext cx="9196937" cy="5016758"/>
          </a:xfrm>
          <a:prstGeom prst="rect">
            <a:avLst/>
          </a:prstGeom>
          <a:noFill/>
        </p:spPr>
        <p:txBody>
          <a:bodyPr wrap="square">
            <a:spAutoFit/>
          </a:bodyPr>
          <a:lstStyle/>
          <a:p>
            <a:pPr algn="just"/>
            <a:r>
              <a:rPr lang="ja-JP" altLang="en-US" sz="2000" b="1" spc="-10" dirty="0">
                <a:latin typeface="+mn-ea"/>
                <a:ea typeface="+mn-ea"/>
              </a:rPr>
              <a:t>＜</a:t>
            </a:r>
            <a:r>
              <a:rPr lang="ja-JP" altLang="ja-JP" sz="2000" b="1" spc="-10" dirty="0">
                <a:effectLst/>
                <a:latin typeface="+mn-ea"/>
                <a:ea typeface="+mn-ea"/>
              </a:rPr>
              <a:t>結語</a:t>
            </a:r>
            <a:r>
              <a:rPr lang="ja-JP" altLang="en-US" sz="2000" b="1" spc="-10" dirty="0">
                <a:effectLst/>
                <a:latin typeface="+mn-ea"/>
                <a:ea typeface="+mn-ea"/>
              </a:rPr>
              <a:t>＞　</a:t>
            </a:r>
            <a:r>
              <a:rPr lang="ja-JP" altLang="ja-JP" sz="2000" b="1" spc="-10" dirty="0">
                <a:effectLst/>
                <a:latin typeface="+mn-ea"/>
                <a:ea typeface="+mn-ea"/>
              </a:rPr>
              <a:t>日本の特許出願は減少傾向にあるとはいえ年間３０万件であるのに対し、</a:t>
            </a:r>
            <a:r>
              <a:rPr lang="ja-JP" altLang="ja-JP" sz="2000" b="1" spc="20" dirty="0">
                <a:effectLst/>
                <a:latin typeface="+mn-ea"/>
                <a:ea typeface="+mn-ea"/>
              </a:rPr>
              <a:t>特許権侵害訴訟は年間約１５０件であるから、単純計算すると、裁判所で権利行使される</a:t>
            </a:r>
            <a:r>
              <a:rPr lang="ja-JP" altLang="ja-JP" sz="2000" b="1" spc="-10" dirty="0">
                <a:effectLst/>
                <a:latin typeface="+mn-ea"/>
                <a:ea typeface="+mn-ea"/>
              </a:rPr>
              <a:t>割合は２０００分の１である。それ故、ともすると、特許出願の目的は特許権の</a:t>
            </a:r>
            <a:r>
              <a:rPr lang="ja-JP" altLang="ja-JP" sz="2000" b="1" spc="40" dirty="0">
                <a:effectLst/>
                <a:latin typeface="+mn-ea"/>
                <a:ea typeface="+mn-ea"/>
              </a:rPr>
              <a:t>取得であり、裁判所まで考慮した特許出願戦略を考慮しない出願もあると感じる。しかしながら</a:t>
            </a:r>
            <a:r>
              <a:rPr lang="ja-JP" altLang="ja-JP" sz="2000" b="1" spc="-10" dirty="0">
                <a:effectLst/>
                <a:latin typeface="+mn-ea"/>
                <a:ea typeface="+mn-ea"/>
              </a:rPr>
              <a:t>、</a:t>
            </a:r>
            <a:r>
              <a:rPr lang="ja-JP" altLang="ja-JP" sz="2000" b="1" spc="-10" dirty="0">
                <a:solidFill>
                  <a:srgbClr val="FF0000"/>
                </a:solidFill>
                <a:effectLst/>
                <a:latin typeface="+mn-ea"/>
                <a:ea typeface="+mn-ea"/>
              </a:rPr>
              <a:t>全ての特許出願は、特許化し、自社の独占実施権の顕在的及び潜在的範囲を最大化し、特許技術に基づく事業を有利にするために、全ての特許出願において裁判所まで考慮した特許出願戦略を念頭に置くべき</a:t>
            </a:r>
            <a:r>
              <a:rPr lang="ja-JP" altLang="ja-JP" sz="2000" b="1" spc="-10" dirty="0">
                <a:effectLst/>
                <a:latin typeface="+mn-ea"/>
                <a:ea typeface="+mn-ea"/>
              </a:rPr>
              <a:t>であり、また、そうしないと特許出願・維持費用の費用対効果を最大化できない。</a:t>
            </a:r>
          </a:p>
          <a:p>
            <a:pPr algn="just"/>
            <a:r>
              <a:rPr lang="ja-JP" altLang="ja-JP" sz="2000" b="1" spc="-10" dirty="0">
                <a:effectLst/>
                <a:latin typeface="+mn-ea"/>
                <a:ea typeface="+mn-ea"/>
              </a:rPr>
              <a:t>　最後にもう一つ、分割出願戦略の注意点を述べておく。当初明細書に多数の発明を記載し、競合他社製品を横目で見ながら分割出願を繰り返す戦術は有効である。ただし、そのような戦略を採ったのであれば、すなわち、当初明細書に多数の発明を記載したならば、分割出願を繰り返すことで係属させておかないと藪蛇になる。</a:t>
            </a:r>
            <a:r>
              <a:rPr lang="ja-JP" altLang="ja-JP" sz="2000" b="1" spc="-30" dirty="0">
                <a:effectLst/>
                <a:latin typeface="+mn-ea"/>
                <a:ea typeface="+mn-ea"/>
              </a:rPr>
              <a:t>何故なら、明細書に記載されているにもかかわらずクレームアップされてない発明は、所謂</a:t>
            </a:r>
            <a:r>
              <a:rPr lang="en-US" altLang="ja-JP" sz="2000" b="1" spc="-50" dirty="0">
                <a:effectLst/>
                <a:latin typeface="+mn-ea"/>
                <a:ea typeface="+mn-ea"/>
              </a:rPr>
              <a:t>Dedication</a:t>
            </a:r>
            <a:r>
              <a:rPr lang="ja-JP" altLang="ja-JP" sz="2000" b="1" spc="-50" dirty="0">
                <a:effectLst/>
                <a:latin typeface="+mn-ea"/>
                <a:ea typeface="+mn-ea"/>
              </a:rPr>
              <a:t>の法理により均等論第５要件が否定され、却って権利範囲を狭め、競合他</a:t>
            </a:r>
            <a:r>
              <a:rPr lang="ja-JP" altLang="ja-JP" sz="2000" b="1" spc="-30" dirty="0">
                <a:effectLst/>
                <a:latin typeface="+mn-ea"/>
                <a:ea typeface="+mn-ea"/>
              </a:rPr>
              <a:t>社</a:t>
            </a:r>
            <a:r>
              <a:rPr lang="ja-JP" altLang="ja-JP" sz="2000" b="1" spc="-40" dirty="0">
                <a:effectLst/>
                <a:latin typeface="+mn-ea"/>
                <a:ea typeface="+mn-ea"/>
              </a:rPr>
              <a:t>を利する足枷となるからである。その意味で、当初明細書の好ましい記載ボリュームは</a:t>
            </a:r>
            <a:r>
              <a:rPr lang="ja-JP" altLang="ja-JP" sz="2000" b="1" spc="-10" dirty="0">
                <a:effectLst/>
                <a:latin typeface="+mn-ea"/>
                <a:ea typeface="+mn-ea"/>
              </a:rPr>
              <a:t>出願後の分割戦略次第であるから、闇雲に多く記載すればよいというものではない。</a:t>
            </a:r>
          </a:p>
        </p:txBody>
      </p:sp>
    </p:spTree>
    <p:extLst>
      <p:ext uri="{BB962C8B-B14F-4D97-AF65-F5344CB8AC3E}">
        <p14:creationId xmlns:p14="http://schemas.microsoft.com/office/powerpoint/2010/main" val="218426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01 トラック 1">
            <a:hlinkClick r:id="" action="ppaction://media"/>
            <a:extLst>
              <a:ext uri="{FF2B5EF4-FFF2-40B4-BE49-F238E27FC236}">
                <a16:creationId xmlns:a16="http://schemas.microsoft.com/office/drawing/2014/main" id="{321ED7D3-0BD0-4768-BF37-C081C1B6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713" y="41386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B87C465C-D9F9-4E6D-A376-3E09B36B390A}"/>
              </a:ext>
            </a:extLst>
          </p:cNvPr>
          <p:cNvSpPr>
            <a:spLocks noChangeArrowheads="1"/>
          </p:cNvSpPr>
          <p:nvPr/>
        </p:nvSpPr>
        <p:spPr bwMode="auto">
          <a:xfrm>
            <a:off x="1042988" y="3324225"/>
            <a:ext cx="7921500" cy="1782026"/>
          </a:xfrm>
          <a:prstGeom prst="rect">
            <a:avLst/>
          </a:prstGeom>
          <a:noFill/>
          <a:ln>
            <a:noFill/>
          </a:ln>
          <a:effec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 typeface="Wingdings" panose="05000000000000000000" pitchFamily="2" charset="2"/>
              <a:buNone/>
              <a:defRPr/>
            </a:pPr>
            <a:r>
              <a:rPr lang="ja-JP" altLang="en-US" sz="1500" dirty="0"/>
              <a:t>中村合同特許法律事務所</a:t>
            </a:r>
            <a:endParaRPr lang="en-US" altLang="ja-JP" sz="1500" dirty="0"/>
          </a:p>
          <a:p>
            <a:pPr eaLnBrk="1" hangingPunct="1">
              <a:buFont typeface="Wingdings" panose="05000000000000000000" pitchFamily="2" charset="2"/>
              <a:buNone/>
              <a:defRPr/>
            </a:pPr>
            <a:r>
              <a:rPr lang="ja-JP" altLang="en-US" sz="1500" dirty="0"/>
              <a:t>弁護士・弁理士</a:t>
            </a:r>
            <a:r>
              <a:rPr lang="ja-JP" altLang="en-US" sz="1350" dirty="0"/>
              <a:t>・</a:t>
            </a:r>
            <a:r>
              <a:rPr lang="ja-JP" altLang="en-US" sz="1500" dirty="0"/>
              <a:t>米国</a:t>
            </a:r>
            <a:r>
              <a:rPr lang="en-US" altLang="ja-JP" sz="1500" dirty="0"/>
              <a:t>California</a:t>
            </a:r>
            <a:r>
              <a:rPr lang="ja-JP" altLang="en-US" sz="1500" dirty="0"/>
              <a:t>州弁護士</a:t>
            </a:r>
            <a:r>
              <a:rPr lang="ja-JP" altLang="en-US" sz="1350" dirty="0"/>
              <a:t>・</a:t>
            </a:r>
            <a:r>
              <a:rPr lang="ja-JP" altLang="en-US" sz="1500" dirty="0"/>
              <a:t>米国</a:t>
            </a:r>
            <a:r>
              <a:rPr lang="en-US" altLang="ja-JP" sz="1500" dirty="0"/>
              <a:t>Patent Agent</a:t>
            </a:r>
            <a:r>
              <a:rPr lang="ja-JP" altLang="en-US" sz="1500" dirty="0"/>
              <a:t>試験合格、高石秀樹</a:t>
            </a:r>
          </a:p>
          <a:p>
            <a:pPr eaLnBrk="1" hangingPunct="1">
              <a:buFont typeface="Wingdings" panose="05000000000000000000" pitchFamily="2" charset="2"/>
              <a:buNone/>
              <a:defRPr/>
            </a:pPr>
            <a:r>
              <a:rPr lang="en-US" altLang="ja-JP" sz="1500" dirty="0"/>
              <a:t>Tel : 03-3211-3437</a:t>
            </a:r>
            <a:r>
              <a:rPr lang="ja-JP" altLang="en-US" sz="1500" dirty="0"/>
              <a:t>（直通）、</a:t>
            </a:r>
            <a:r>
              <a:rPr lang="en-US" altLang="ja-JP" sz="1500" dirty="0"/>
              <a:t>E-mail : </a:t>
            </a:r>
            <a:r>
              <a:rPr lang="en-US" altLang="ja-JP" sz="1350" dirty="0">
                <a:hlinkClick r:id="rId3"/>
              </a:rPr>
              <a:t>h_takaishi@nakapat.gr.jp</a:t>
            </a:r>
            <a:endParaRPr lang="en-US" altLang="ja-JP" sz="1350" dirty="0"/>
          </a:p>
          <a:p>
            <a:pPr eaLnBrk="1" hangingPunct="1">
              <a:buFont typeface="Wingdings" panose="05000000000000000000" pitchFamily="2" charset="2"/>
              <a:buNone/>
              <a:defRPr/>
            </a:pPr>
            <a:r>
              <a:rPr lang="ja-JP" altLang="en-US" sz="1500" dirty="0">
                <a:solidFill>
                  <a:srgbClr val="0000FF"/>
                </a:solidFill>
              </a:rPr>
              <a:t>個人ＨＰ：</a:t>
            </a:r>
            <a:r>
              <a:rPr lang="en-US" altLang="ja-JP" sz="1500" u="sng" dirty="0">
                <a:solidFill>
                  <a:srgbClr val="0000FF"/>
                </a:solidFill>
                <a:hlinkClick r:id="rId4"/>
              </a:rPr>
              <a:t>https://www.takaishihideki.com</a:t>
            </a:r>
            <a:r>
              <a:rPr lang="ja-JP" altLang="en-US" sz="1500" dirty="0">
                <a:solidFill>
                  <a:srgbClr val="0000FF"/>
                </a:solidFill>
              </a:rPr>
              <a:t>　　　　　　　　　　　</a:t>
            </a:r>
            <a:r>
              <a:rPr lang="en-US" altLang="ja-JP" sz="1050" dirty="0"/>
              <a:t> </a:t>
            </a:r>
            <a:r>
              <a:rPr lang="en-US" altLang="ja-JP" sz="1400" dirty="0">
                <a:hlinkClick r:id="rId5"/>
              </a:rPr>
              <a:t>https://ameblo.jp/hideki-takaishi</a:t>
            </a:r>
            <a:endParaRPr lang="en-US" altLang="ja-JP" sz="1400" dirty="0"/>
          </a:p>
          <a:p>
            <a:pPr eaLnBrk="1" hangingPunct="1">
              <a:buFont typeface="Wingdings" panose="05000000000000000000" pitchFamily="2" charset="2"/>
              <a:buNone/>
              <a:defRPr/>
            </a:pPr>
            <a:r>
              <a:rPr lang="en-US" altLang="ja-JP" sz="1400" dirty="0">
                <a:solidFill>
                  <a:srgbClr val="0000FF"/>
                </a:solidFill>
              </a:rPr>
              <a:t>       </a:t>
            </a:r>
            <a:r>
              <a:rPr lang="en-US" altLang="ja-JP" sz="1400" u="sng" dirty="0">
                <a:solidFill>
                  <a:srgbClr val="0000FF"/>
                </a:solidFill>
              </a:rPr>
              <a:t>Twitter@CAL000000</a:t>
            </a:r>
            <a:r>
              <a:rPr lang="en-US" altLang="ja-JP" sz="1400" dirty="0">
                <a:solidFill>
                  <a:srgbClr val="0000FF"/>
                </a:solidFill>
              </a:rPr>
              <a:t>               </a:t>
            </a:r>
            <a:r>
              <a:rPr lang="en-US" altLang="ja-JP" sz="1400" u="sng" dirty="0">
                <a:solidFill>
                  <a:srgbClr val="0000FF"/>
                </a:solidFill>
                <a:hlinkClick r:id="rId6"/>
              </a:rPr>
              <a:t>https://www.facebook.com/hideki.takaishi.5</a:t>
            </a:r>
            <a:endParaRPr lang="en-US" altLang="ja-JP" sz="1400" u="sng" dirty="0">
              <a:solidFill>
                <a:srgbClr val="0000FF"/>
              </a:solidFill>
            </a:endParaRPr>
          </a:p>
          <a:p>
            <a:pPr eaLnBrk="1" hangingPunct="1">
              <a:buFont typeface="Wingdings" panose="05000000000000000000" pitchFamily="2" charset="2"/>
              <a:buNone/>
              <a:defRPr/>
            </a:pPr>
            <a:endParaRPr lang="en-US" altLang="ja-JP" sz="700" dirty="0">
              <a:solidFill>
                <a:srgbClr val="0000FF"/>
              </a:solidFill>
            </a:endParaRPr>
          </a:p>
          <a:p>
            <a:pPr eaLnBrk="1" hangingPunct="1">
              <a:buFont typeface="Wingdings" panose="05000000000000000000" pitchFamily="2" charset="2"/>
              <a:buNone/>
              <a:defRPr/>
            </a:pPr>
            <a:r>
              <a:rPr lang="en-US" altLang="ja-JP" sz="1200" dirty="0">
                <a:solidFill>
                  <a:srgbClr val="0000FF"/>
                </a:solidFill>
              </a:rPr>
              <a:t>                        </a:t>
            </a:r>
            <a:r>
              <a:rPr lang="en-US" altLang="ja-JP" sz="1200" u="sng" dirty="0">
                <a:solidFill>
                  <a:srgbClr val="0000FF"/>
                </a:solidFill>
                <a:hlinkClick r:id="rId7"/>
              </a:rPr>
              <a:t>https://www.youtube.com/channel/UCtat5mHDbIAGhozekrfeXTg</a:t>
            </a:r>
            <a:endParaRPr lang="ja-JP" altLang="en-US" sz="1200" u="sng" dirty="0">
              <a:solidFill>
                <a:srgbClr val="0000FF"/>
              </a:solidFill>
            </a:endParaRPr>
          </a:p>
        </p:txBody>
      </p:sp>
      <p:sp>
        <p:nvSpPr>
          <p:cNvPr id="45060" name="Rectangle 3">
            <a:extLst>
              <a:ext uri="{FF2B5EF4-FFF2-40B4-BE49-F238E27FC236}">
                <a16:creationId xmlns:a16="http://schemas.microsoft.com/office/drawing/2014/main" id="{B3D05AC2-D85A-4468-A655-A0704CE7B9CF}"/>
              </a:ext>
            </a:extLst>
          </p:cNvPr>
          <p:cNvSpPr>
            <a:spLocks noChangeArrowheads="1"/>
          </p:cNvSpPr>
          <p:nvPr/>
        </p:nvSpPr>
        <p:spPr bwMode="auto">
          <a:xfrm>
            <a:off x="1104900" y="925513"/>
            <a:ext cx="6157913" cy="3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buClr>
                <a:schemeClr val="bg2"/>
              </a:buClr>
              <a:buSzPct val="75000"/>
              <a:buFont typeface="Wingdings" panose="05000000000000000000" pitchFamily="2" charset="2"/>
              <a:buNone/>
            </a:pPr>
            <a:endParaRPr kumimoji="1" lang="ja-JP" altLang="en-US" sz="1500"/>
          </a:p>
        </p:txBody>
      </p:sp>
      <p:sp>
        <p:nvSpPr>
          <p:cNvPr id="9" name="Rectangle 2">
            <a:extLst>
              <a:ext uri="{FF2B5EF4-FFF2-40B4-BE49-F238E27FC236}">
                <a16:creationId xmlns:a16="http://schemas.microsoft.com/office/drawing/2014/main" id="{4FBF263A-6369-466F-BF92-105AE3E445CC}"/>
              </a:ext>
            </a:extLst>
          </p:cNvPr>
          <p:cNvSpPr>
            <a:spLocks noRot="1" noChangeArrowheads="1"/>
          </p:cNvSpPr>
          <p:nvPr/>
        </p:nvSpPr>
        <p:spPr bwMode="auto">
          <a:xfrm>
            <a:off x="34925" y="-134938"/>
            <a:ext cx="9217025" cy="1411288"/>
          </a:xfrm>
          <a:prstGeom prst="rect">
            <a:avLst/>
          </a:prstGeom>
          <a:noFill/>
          <a:ln>
            <a:noFill/>
          </a:ln>
          <a:effectLst/>
        </p:spPr>
        <p:txBody>
          <a:bodyPr anchor="ctr"/>
          <a:lstStyle/>
          <a:p>
            <a:pPr algn="ctr" eaLnBrk="1" hangingPunct="1">
              <a:defRPr/>
            </a:pPr>
            <a:r>
              <a:rPr kumimoji="1" lang="ja-JP" altLang="en-US" sz="4800" b="1" dirty="0">
                <a:solidFill>
                  <a:srgbClr val="FF0000"/>
                </a:solidFill>
                <a:effectLst>
                  <a:outerShdw blurRad="38100" dist="38100" dir="2700000" algn="tl">
                    <a:srgbClr val="C0C0C0"/>
                  </a:outerShdw>
                </a:effectLst>
                <a:latin typeface="Arial" charset="0"/>
              </a:rPr>
              <a:t>  ご清聴有難うございました</a:t>
            </a:r>
            <a:r>
              <a:rPr kumimoji="1" lang="en-US" altLang="ja-JP" sz="4800" b="1" dirty="0">
                <a:solidFill>
                  <a:srgbClr val="FF0000"/>
                </a:solidFill>
                <a:effectLst>
                  <a:outerShdw blurRad="38100" dist="38100" dir="2700000" algn="tl">
                    <a:srgbClr val="C0C0C0"/>
                  </a:outerShdw>
                </a:effectLst>
                <a:latin typeface="Arial" charset="0"/>
              </a:rPr>
              <a:t>!!</a:t>
            </a:r>
            <a:endParaRPr kumimoji="1" lang="en-US" altLang="ja-JP" sz="500" dirty="0">
              <a:solidFill>
                <a:schemeClr val="hlink"/>
              </a:solidFill>
              <a:effectLst>
                <a:outerShdw blurRad="38100" dist="38100" dir="2700000" algn="tl">
                  <a:srgbClr val="C0C0C0"/>
                </a:outerShdw>
              </a:effectLst>
              <a:latin typeface="Arial" charset="0"/>
            </a:endParaRPr>
          </a:p>
          <a:p>
            <a:pPr algn="ctr" eaLnBrk="1" hangingPunct="1">
              <a:defRPr/>
            </a:pPr>
            <a:r>
              <a:rPr kumimoji="1" lang="ja-JP" altLang="en-US" b="1" dirty="0">
                <a:solidFill>
                  <a:schemeClr val="hlink"/>
                </a:solidFill>
                <a:effectLst>
                  <a:outerShdw blurRad="38100" dist="38100" dir="2700000" algn="tl">
                    <a:srgbClr val="C0C0C0"/>
                  </a:outerShdw>
                </a:effectLst>
                <a:latin typeface="Arial" charset="0"/>
              </a:rPr>
              <a:t>（本資料の電子データを所望される方は、下記</a:t>
            </a:r>
            <a:r>
              <a:rPr kumimoji="1" lang="en-US" altLang="ja-JP" b="1" dirty="0">
                <a:solidFill>
                  <a:schemeClr val="hlink"/>
                </a:solidFill>
                <a:effectLst>
                  <a:outerShdw blurRad="38100" dist="38100" dir="2700000" algn="tl">
                    <a:srgbClr val="C0C0C0"/>
                  </a:outerShdw>
                </a:effectLst>
                <a:latin typeface="Arial" charset="0"/>
              </a:rPr>
              <a:t>email</a:t>
            </a:r>
            <a:r>
              <a:rPr kumimoji="1" lang="ja-JP" altLang="en-US" b="1" dirty="0">
                <a:solidFill>
                  <a:schemeClr val="hlink"/>
                </a:solidFill>
                <a:effectLst>
                  <a:outerShdw blurRad="38100" dist="38100" dir="2700000" algn="tl">
                    <a:srgbClr val="C0C0C0"/>
                  </a:outerShdw>
                </a:effectLst>
                <a:latin typeface="Arial" charset="0"/>
              </a:rPr>
              <a:t>にご連絡下さい。）</a:t>
            </a:r>
            <a:endParaRPr kumimoji="1" lang="en-US" altLang="ja-JP" b="1" dirty="0">
              <a:solidFill>
                <a:schemeClr val="hlink"/>
              </a:solidFill>
              <a:effectLst>
                <a:outerShdw blurRad="38100" dist="38100" dir="2700000" algn="tl">
                  <a:srgbClr val="C0C0C0"/>
                </a:outerShdw>
              </a:effectLst>
              <a:latin typeface="Arial" charset="0"/>
            </a:endParaRPr>
          </a:p>
          <a:p>
            <a:pPr algn="ctr" eaLnBrk="1" hangingPunct="1">
              <a:defRPr/>
            </a:pPr>
            <a:r>
              <a:rPr kumimoji="1" lang="ja-JP" altLang="en-US" sz="800" dirty="0">
                <a:solidFill>
                  <a:schemeClr val="hlink"/>
                </a:solidFill>
                <a:effectLst>
                  <a:outerShdw blurRad="38100" dist="38100" dir="2700000" algn="tl">
                    <a:srgbClr val="C0C0C0"/>
                  </a:outerShdw>
                </a:effectLst>
                <a:latin typeface="Arial" charset="0"/>
              </a:rPr>
              <a:t>　</a:t>
            </a:r>
            <a:endParaRPr kumimoji="1" lang="en-US" altLang="ja-JP" sz="600" dirty="0">
              <a:solidFill>
                <a:schemeClr val="hlink"/>
              </a:solidFill>
              <a:effectLst>
                <a:outerShdw blurRad="38100" dist="38100" dir="2700000" algn="tl">
                  <a:srgbClr val="C0C0C0"/>
                </a:outerShdw>
              </a:effectLst>
              <a:latin typeface="Arial" charset="0"/>
            </a:endParaRPr>
          </a:p>
        </p:txBody>
      </p:sp>
      <p:pic>
        <p:nvPicPr>
          <p:cNvPr id="45062" name="図 1">
            <a:hlinkClick r:id="rId8"/>
            <a:extLst>
              <a:ext uri="{FF2B5EF4-FFF2-40B4-BE49-F238E27FC236}">
                <a16:creationId xmlns:a16="http://schemas.microsoft.com/office/drawing/2014/main" id="{F228829B-FEDE-4BDE-907C-97DAA380412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1004888"/>
            <a:ext cx="1766888"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a:extLst>
              <a:ext uri="{FF2B5EF4-FFF2-40B4-BE49-F238E27FC236}">
                <a16:creationId xmlns:a16="http://schemas.microsoft.com/office/drawing/2014/main" id="{1F29EF47-A640-4DAE-A1D3-4315503700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900" y="4448175"/>
            <a:ext cx="288925" cy="28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4" name="Picture 2" descr="C:\Users\h_takaishi\Desktop\Ａ　一寸した作業結果\意匠勉強会資料\画像\555.JPG">
            <a:hlinkClick r:id="rId11"/>
            <a:extLst>
              <a:ext uri="{FF2B5EF4-FFF2-40B4-BE49-F238E27FC236}">
                <a16:creationId xmlns:a16="http://schemas.microsoft.com/office/drawing/2014/main" id="{434FF6AE-A5CF-4EDB-9042-00EF44745F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7363" y="1041400"/>
            <a:ext cx="159067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図 2">
            <a:extLst>
              <a:ext uri="{FF2B5EF4-FFF2-40B4-BE49-F238E27FC236}">
                <a16:creationId xmlns:a16="http://schemas.microsoft.com/office/drawing/2014/main" id="{479655AA-A357-4C42-9578-E34F0EB29B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500" y="4443413"/>
            <a:ext cx="309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図 4">
            <a:extLst>
              <a:ext uri="{FF2B5EF4-FFF2-40B4-BE49-F238E27FC236}">
                <a16:creationId xmlns:a16="http://schemas.microsoft.com/office/drawing/2014/main" id="{7668FD69-9321-415F-9E1F-DC4BC44337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900" y="4783138"/>
            <a:ext cx="9921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スライド番号プレースホルダー 1">
            <a:extLst>
              <a:ext uri="{FF2B5EF4-FFF2-40B4-BE49-F238E27FC236}">
                <a16:creationId xmlns:a16="http://schemas.microsoft.com/office/drawing/2014/main" id="{170B5705-093B-4016-9567-991F508E20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fld id="{3FC85675-36BC-48E6-83CF-98DF9BFFDE0A}" type="slidenum">
              <a:rPr lang="ja-JP" altLang="en-US" smtClean="0">
                <a:solidFill>
                  <a:srgbClr val="898989"/>
                </a:solidFill>
                <a:latin typeface="Arial Unicode MS" pitchFamily="50" charset="-128"/>
                <a:ea typeface="Arial Unicode MS" pitchFamily="50" charset="-128"/>
              </a:rPr>
              <a:pPr/>
              <a:t>34</a:t>
            </a:fld>
            <a:endParaRPr lang="en-US" altLang="ja-JP">
              <a:solidFill>
                <a:srgbClr val="898989"/>
              </a:solidFill>
              <a:latin typeface="Arial Unicode MS" pitchFamily="50" charset="-128"/>
              <a:ea typeface="Arial Unicode MS" pitchFamily="50" charset="-128"/>
            </a:endParaRPr>
          </a:p>
        </p:txBody>
      </p:sp>
      <p:pic>
        <p:nvPicPr>
          <p:cNvPr id="45068" name="図 4" descr="グラフィカル ユーザー インターフェイス&#10;&#10;低い精度で自動的に生成された説明">
            <a:hlinkClick r:id="rId15"/>
            <a:extLst>
              <a:ext uri="{FF2B5EF4-FFF2-40B4-BE49-F238E27FC236}">
                <a16:creationId xmlns:a16="http://schemas.microsoft.com/office/drawing/2014/main" id="{217F887D-378E-4C05-AAE2-3CC8DF82CB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8050" y="1058863"/>
            <a:ext cx="16287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CD77DE25-E182-4E1B-B3BD-84F913945E39}"/>
              </a:ext>
            </a:extLst>
          </p:cNvPr>
          <p:cNvPicPr>
            <a:picLocks noChangeAspect="1"/>
          </p:cNvPicPr>
          <p:nvPr/>
        </p:nvPicPr>
        <p:blipFill>
          <a:blip r:embed="rId17"/>
          <a:stretch>
            <a:fillRect/>
          </a:stretch>
        </p:blipFill>
        <p:spPr>
          <a:xfrm>
            <a:off x="5590351" y="4181951"/>
            <a:ext cx="305351" cy="3097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C161776-3182-4335-96AE-8988F053AC44}"/>
              </a:ext>
            </a:extLst>
          </p:cNvPr>
          <p:cNvSpPr txBox="1"/>
          <p:nvPr/>
        </p:nvSpPr>
        <p:spPr>
          <a:xfrm>
            <a:off x="0" y="-1488"/>
            <a:ext cx="9144000" cy="5262979"/>
          </a:xfrm>
          <a:prstGeom prst="rect">
            <a:avLst/>
          </a:prstGeom>
          <a:noFill/>
        </p:spPr>
        <p:txBody>
          <a:bodyPr wrap="square">
            <a:spAutoFit/>
          </a:bodyPr>
          <a:lstStyle/>
          <a:p>
            <a:r>
              <a:rPr lang="ja-JP" altLang="en-US" sz="2800" b="1" dirty="0">
                <a:solidFill>
                  <a:srgbClr val="FF0000"/>
                </a:solidFill>
                <a:effectLst>
                  <a:outerShdw blurRad="38100" dist="38100" dir="2700000" algn="tl">
                    <a:srgbClr val="000000">
                      <a:alpha val="43137"/>
                    </a:srgbClr>
                  </a:outerShdw>
                </a:effectLst>
              </a:rPr>
              <a:t>　　　　　　　　　　</a:t>
            </a:r>
            <a:r>
              <a:rPr lang="ja-JP" altLang="en-US" sz="3200" b="1" dirty="0">
                <a:effectLst>
                  <a:outerShdw blurRad="38100" dist="38100" dir="2700000" algn="tl">
                    <a:srgbClr val="000000">
                      <a:alpha val="43137"/>
                    </a:srgbClr>
                  </a:outerShdw>
                </a:effectLst>
              </a:rPr>
              <a:t>特許「出願」戦略の全体像</a:t>
            </a:r>
            <a:endParaRPr lang="en-US" altLang="ja-JP" sz="2800" b="1" dirty="0">
              <a:effectLst>
                <a:outerShdw blurRad="38100" dist="38100" dir="2700000" algn="tl">
                  <a:srgbClr val="000000">
                    <a:alpha val="43137"/>
                  </a:srgbClr>
                </a:outerShdw>
              </a:effectLst>
            </a:endParaRPr>
          </a:p>
          <a:p>
            <a:endParaRPr lang="en-US" altLang="ja-JP" sz="900" b="1" dirty="0">
              <a:effectLst>
                <a:outerShdw blurRad="38100" dist="38100" dir="2700000" algn="tl">
                  <a:srgbClr val="000000">
                    <a:alpha val="43137"/>
                  </a:srgbClr>
                </a:outerShdw>
              </a:effectLst>
            </a:endParaRPr>
          </a:p>
          <a:p>
            <a:r>
              <a:rPr lang="ja-JP" altLang="en-US" sz="2800" b="1" dirty="0">
                <a:solidFill>
                  <a:srgbClr val="0000FF"/>
                </a:solidFill>
                <a:effectLst>
                  <a:outerShdw blurRad="38100" dist="38100" dir="2700000" algn="tl">
                    <a:srgbClr val="000000">
                      <a:alpha val="43137"/>
                    </a:srgbClr>
                  </a:outerShdw>
                </a:effectLst>
                <a:highlight>
                  <a:srgbClr val="FFFF00"/>
                </a:highlight>
              </a:rPr>
              <a:t>①特許「出願」の価値を「オプション権」と捉えた最大化戦略</a:t>
            </a:r>
            <a:endParaRPr lang="en-US" altLang="ja-JP" sz="2800" b="1" dirty="0">
              <a:solidFill>
                <a:srgbClr val="0000FF"/>
              </a:solidFill>
              <a:effectLst>
                <a:outerShdw blurRad="38100" dist="38100" dir="2700000" algn="tl">
                  <a:srgbClr val="000000">
                    <a:alpha val="43137"/>
                  </a:srgbClr>
                </a:outerShdw>
              </a:effectLst>
              <a:highlight>
                <a:srgbClr val="FFFF00"/>
              </a:highligh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800" b="1" dirty="0">
              <a:solidFill>
                <a:srgbClr val="0000FF"/>
              </a:solidFill>
              <a:effectLst>
                <a:outerShdw blurRad="38100" dist="38100" dir="2700000" algn="tl">
                  <a:srgbClr val="000000">
                    <a:alpha val="43137"/>
                  </a:srgbClr>
                </a:outerShdw>
              </a:effectLst>
            </a:endParaRPr>
          </a:p>
          <a:p>
            <a:r>
              <a:rPr lang="ja-JP" altLang="en-US" sz="2800" b="1" dirty="0">
                <a:solidFill>
                  <a:srgbClr val="0000FF"/>
                </a:solidFill>
                <a:effectLst>
                  <a:outerShdw blurRad="38100" dist="38100" dir="2700000" algn="tl">
                    <a:srgbClr val="000000">
                      <a:alpha val="43137"/>
                    </a:srgbClr>
                  </a:outerShdw>
                </a:effectLst>
                <a:highlight>
                  <a:srgbClr val="FFFF00"/>
                </a:highlight>
              </a:rPr>
              <a:t>②裁判例に基づく、具体的な実務方針</a:t>
            </a:r>
            <a:endParaRPr lang="en-US" altLang="ja-JP" sz="2800" b="1" dirty="0">
              <a:solidFill>
                <a:srgbClr val="0000FF"/>
              </a:solidFill>
              <a:effectLst>
                <a:outerShdw blurRad="38100" dist="38100" dir="2700000" algn="tl">
                  <a:srgbClr val="000000">
                    <a:alpha val="43137"/>
                  </a:srgbClr>
                </a:outerShdw>
              </a:effectLst>
              <a:highlight>
                <a:srgbClr val="FFFF00"/>
              </a:highligh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800" b="1" dirty="0">
              <a:solidFill>
                <a:srgbClr val="0000FF"/>
              </a:solidFill>
              <a:effectLst>
                <a:outerShdw blurRad="38100" dist="38100" dir="2700000" algn="tl">
                  <a:srgbClr val="000000">
                    <a:alpha val="43137"/>
                  </a:srgbClr>
                </a:outerShdw>
              </a:effectLst>
            </a:endParaRPr>
          </a:p>
          <a:p>
            <a:endParaRPr lang="en-US" altLang="ja-JP" sz="2400" b="1" dirty="0">
              <a:solidFill>
                <a:srgbClr val="0000FF"/>
              </a:solidFill>
              <a:effectLst>
                <a:outerShdw blurRad="38100" dist="38100" dir="2700000" algn="tl">
                  <a:srgbClr val="000000">
                    <a:alpha val="43137"/>
                  </a:srgbClr>
                </a:outerShdw>
              </a:effectLst>
            </a:endParaRPr>
          </a:p>
          <a:p>
            <a:r>
              <a:rPr lang="ja-JP" altLang="en-US" b="1" dirty="0">
                <a:solidFill>
                  <a:srgbClr val="002060"/>
                </a:solidFill>
                <a:effectLst>
                  <a:outerShdw blurRad="38100" dist="38100" dir="2700000" algn="tl">
                    <a:srgbClr val="000000">
                      <a:alpha val="43137"/>
                    </a:srgbClr>
                  </a:outerShdw>
                </a:effectLst>
              </a:rPr>
              <a:t>　 （２時間ロングバージョン）　 　（２０分ショートバージョン）</a:t>
            </a:r>
            <a:endParaRPr lang="ja-JP" altLang="en-US" dirty="0">
              <a:solidFill>
                <a:srgbClr val="002060"/>
              </a:solidFill>
            </a:endParaRPr>
          </a:p>
        </p:txBody>
      </p:sp>
      <p:pic>
        <p:nvPicPr>
          <p:cNvPr id="7" name="図 6">
            <a:hlinkClick r:id="rId2"/>
            <a:extLst>
              <a:ext uri="{FF2B5EF4-FFF2-40B4-BE49-F238E27FC236}">
                <a16:creationId xmlns:a16="http://schemas.microsoft.com/office/drawing/2014/main" id="{CF76D84B-0E52-43CE-A3CF-F2B5E93DA4E6}"/>
              </a:ext>
            </a:extLst>
          </p:cNvPr>
          <p:cNvPicPr>
            <a:picLocks noChangeAspect="1"/>
          </p:cNvPicPr>
          <p:nvPr/>
        </p:nvPicPr>
        <p:blipFill>
          <a:blip r:embed="rId3"/>
          <a:stretch>
            <a:fillRect/>
          </a:stretch>
        </p:blipFill>
        <p:spPr>
          <a:xfrm>
            <a:off x="195262" y="3293765"/>
            <a:ext cx="2731843" cy="1554683"/>
          </a:xfrm>
          <a:prstGeom prst="rect">
            <a:avLst/>
          </a:prstGeom>
        </p:spPr>
      </p:pic>
      <p:sp>
        <p:nvSpPr>
          <p:cNvPr id="10" name="矢印: 下 9">
            <a:extLst>
              <a:ext uri="{FF2B5EF4-FFF2-40B4-BE49-F238E27FC236}">
                <a16:creationId xmlns:a16="http://schemas.microsoft.com/office/drawing/2014/main" id="{B1FD4939-7326-4090-B523-8DC6BEC589F8}"/>
              </a:ext>
            </a:extLst>
          </p:cNvPr>
          <p:cNvSpPr/>
          <p:nvPr/>
        </p:nvSpPr>
        <p:spPr>
          <a:xfrm>
            <a:off x="3607824" y="1264640"/>
            <a:ext cx="892168" cy="135156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hlinkClick r:id="rId4"/>
            <a:extLst>
              <a:ext uri="{FF2B5EF4-FFF2-40B4-BE49-F238E27FC236}">
                <a16:creationId xmlns:a16="http://schemas.microsoft.com/office/drawing/2014/main" id="{8A9452D1-4F74-413C-B870-E8256FC7332B}"/>
              </a:ext>
            </a:extLst>
          </p:cNvPr>
          <p:cNvPicPr>
            <a:picLocks noChangeAspect="1"/>
          </p:cNvPicPr>
          <p:nvPr/>
        </p:nvPicPr>
        <p:blipFill>
          <a:blip r:embed="rId5"/>
          <a:stretch>
            <a:fillRect/>
          </a:stretch>
        </p:blipFill>
        <p:spPr>
          <a:xfrm>
            <a:off x="3024438" y="3293765"/>
            <a:ext cx="2771698" cy="1554683"/>
          </a:xfrm>
          <a:prstGeom prst="rect">
            <a:avLst/>
          </a:prstGeom>
        </p:spPr>
      </p:pic>
      <p:cxnSp>
        <p:nvCxnSpPr>
          <p:cNvPr id="14" name="直線コネクタ 13">
            <a:extLst>
              <a:ext uri="{FF2B5EF4-FFF2-40B4-BE49-F238E27FC236}">
                <a16:creationId xmlns:a16="http://schemas.microsoft.com/office/drawing/2014/main" id="{83BF3083-F960-4D55-948C-E8BC440D9B8B}"/>
              </a:ext>
            </a:extLst>
          </p:cNvPr>
          <p:cNvCxnSpPr>
            <a:cxnSpLocks/>
          </p:cNvCxnSpPr>
          <p:nvPr/>
        </p:nvCxnSpPr>
        <p:spPr>
          <a:xfrm>
            <a:off x="5951272" y="1104032"/>
            <a:ext cx="28986" cy="3996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EE9DFAF-A48D-49A8-9540-BF4CD1B76E40}"/>
              </a:ext>
            </a:extLst>
          </p:cNvPr>
          <p:cNvCxnSpPr>
            <a:cxnSpLocks/>
          </p:cNvCxnSpPr>
          <p:nvPr/>
        </p:nvCxnSpPr>
        <p:spPr>
          <a:xfrm flipV="1">
            <a:off x="5937418" y="1123206"/>
            <a:ext cx="3180683" cy="153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3">
            <a:extLst>
              <a:ext uri="{FF2B5EF4-FFF2-40B4-BE49-F238E27FC236}">
                <a16:creationId xmlns:a16="http://schemas.microsoft.com/office/drawing/2014/main" id="{262AF7F6-8230-43BC-A3FC-82054C6B8F2B}"/>
              </a:ext>
            </a:extLst>
          </p:cNvPr>
          <p:cNvSpPr txBox="1">
            <a:spLocks noChangeArrowheads="1"/>
          </p:cNvSpPr>
          <p:nvPr/>
        </p:nvSpPr>
        <p:spPr bwMode="auto">
          <a:xfrm>
            <a:off x="5940152" y="1142374"/>
            <a:ext cx="32223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effectLst>
                  <a:outerShdw blurRad="38100" dist="38100" dir="2700000" algn="tl">
                    <a:srgbClr val="000000">
                      <a:alpha val="43137"/>
                    </a:srgbClr>
                  </a:outerShdw>
                </a:effectLst>
                <a:highlight>
                  <a:srgbClr val="00FFFF"/>
                </a:highlight>
              </a:rPr>
              <a:t>＜実務における裁判例等の活用＞</a:t>
            </a:r>
          </a:p>
        </p:txBody>
      </p:sp>
      <p:sp>
        <p:nvSpPr>
          <p:cNvPr id="19" name="テキスト ボックス 3">
            <a:extLst>
              <a:ext uri="{FF2B5EF4-FFF2-40B4-BE49-F238E27FC236}">
                <a16:creationId xmlns:a16="http://schemas.microsoft.com/office/drawing/2014/main" id="{344CBC0A-ABDC-44A2-BF55-AC08B6331D4C}"/>
              </a:ext>
            </a:extLst>
          </p:cNvPr>
          <p:cNvSpPr txBox="1">
            <a:spLocks noChangeArrowheads="1"/>
          </p:cNvSpPr>
          <p:nvPr/>
        </p:nvSpPr>
        <p:spPr bwMode="auto">
          <a:xfrm>
            <a:off x="5936450" y="3206672"/>
            <a:ext cx="3238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b="1" dirty="0">
                <a:effectLst>
                  <a:outerShdw blurRad="38100" dist="38100" dir="2700000" algn="tl">
                    <a:srgbClr val="000000">
                      <a:alpha val="43137"/>
                    </a:srgbClr>
                  </a:outerShdw>
                </a:effectLst>
                <a:highlight>
                  <a:srgbClr val="00FF00"/>
                </a:highlight>
              </a:rPr>
              <a:t>＜特許裁判実務と特許出願実務＞</a:t>
            </a:r>
          </a:p>
        </p:txBody>
      </p:sp>
      <p:pic>
        <p:nvPicPr>
          <p:cNvPr id="21" name="図 20">
            <a:hlinkClick r:id="rId6"/>
            <a:extLst>
              <a:ext uri="{FF2B5EF4-FFF2-40B4-BE49-F238E27FC236}">
                <a16:creationId xmlns:a16="http://schemas.microsoft.com/office/drawing/2014/main" id="{577D0E8A-24F2-489A-AD01-AA63C13332B8}"/>
              </a:ext>
            </a:extLst>
          </p:cNvPr>
          <p:cNvPicPr>
            <a:picLocks noChangeAspect="1"/>
          </p:cNvPicPr>
          <p:nvPr/>
        </p:nvPicPr>
        <p:blipFill>
          <a:blip r:embed="rId7"/>
          <a:stretch>
            <a:fillRect/>
          </a:stretch>
        </p:blipFill>
        <p:spPr>
          <a:xfrm>
            <a:off x="6032886" y="1455762"/>
            <a:ext cx="2952902" cy="1653927"/>
          </a:xfrm>
          <a:prstGeom prst="rect">
            <a:avLst/>
          </a:prstGeom>
        </p:spPr>
      </p:pic>
      <p:pic>
        <p:nvPicPr>
          <p:cNvPr id="23" name="図 22">
            <a:extLst>
              <a:ext uri="{FF2B5EF4-FFF2-40B4-BE49-F238E27FC236}">
                <a16:creationId xmlns:a16="http://schemas.microsoft.com/office/drawing/2014/main" id="{CE0DACA4-FFAE-4C3F-B5A3-FC9F50451C11}"/>
              </a:ext>
            </a:extLst>
          </p:cNvPr>
          <p:cNvPicPr>
            <a:picLocks noChangeAspect="1"/>
          </p:cNvPicPr>
          <p:nvPr/>
        </p:nvPicPr>
        <p:blipFill>
          <a:blip r:embed="rId8"/>
          <a:stretch>
            <a:fillRect/>
          </a:stretch>
        </p:blipFill>
        <p:spPr>
          <a:xfrm>
            <a:off x="6075870" y="3513134"/>
            <a:ext cx="2911100" cy="1635837"/>
          </a:xfrm>
          <a:prstGeom prst="rect">
            <a:avLst/>
          </a:prstGeom>
        </p:spPr>
      </p:pic>
      <p:pic>
        <p:nvPicPr>
          <p:cNvPr id="4" name="図 3">
            <a:hlinkClick r:id="rId9"/>
            <a:extLst>
              <a:ext uri="{FF2B5EF4-FFF2-40B4-BE49-F238E27FC236}">
                <a16:creationId xmlns:a16="http://schemas.microsoft.com/office/drawing/2014/main" id="{C6094A55-74C8-43BF-938A-B8130C7D6A63}"/>
              </a:ext>
            </a:extLst>
          </p:cNvPr>
          <p:cNvPicPr>
            <a:picLocks noChangeAspect="1"/>
          </p:cNvPicPr>
          <p:nvPr/>
        </p:nvPicPr>
        <p:blipFill>
          <a:blip r:embed="rId10"/>
          <a:stretch>
            <a:fillRect/>
          </a:stretch>
        </p:blipFill>
        <p:spPr>
          <a:xfrm>
            <a:off x="158211" y="1198865"/>
            <a:ext cx="2776409" cy="1554682"/>
          </a:xfrm>
          <a:prstGeom prst="rect">
            <a:avLst/>
          </a:prstGeom>
        </p:spPr>
      </p:pic>
    </p:spTree>
    <p:extLst>
      <p:ext uri="{BB962C8B-B14F-4D97-AF65-F5344CB8AC3E}">
        <p14:creationId xmlns:p14="http://schemas.microsoft.com/office/powerpoint/2010/main" val="285108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図 2">
            <a:hlinkClick r:id="rId2"/>
            <a:extLst>
              <a:ext uri="{FF2B5EF4-FFF2-40B4-BE49-F238E27FC236}">
                <a16:creationId xmlns:a16="http://schemas.microsoft.com/office/drawing/2014/main" id="{7C97B06F-03F1-411D-9F75-06A45860D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40528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図 6">
            <a:extLst>
              <a:ext uri="{FF2B5EF4-FFF2-40B4-BE49-F238E27FC236}">
                <a16:creationId xmlns:a16="http://schemas.microsoft.com/office/drawing/2014/main" id="{EA6B4648-B535-4566-98B8-E57454C47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0"/>
            <a:ext cx="413702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図 8">
            <a:extLst>
              <a:ext uri="{FF2B5EF4-FFF2-40B4-BE49-F238E27FC236}">
                <a16:creationId xmlns:a16="http://schemas.microsoft.com/office/drawing/2014/main" id="{787D1F01-58DD-42C2-A546-AAB55AB50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0388" y="3473450"/>
            <a:ext cx="22272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図 10">
            <a:extLst>
              <a:ext uri="{FF2B5EF4-FFF2-40B4-BE49-F238E27FC236}">
                <a16:creationId xmlns:a16="http://schemas.microsoft.com/office/drawing/2014/main" id="{EBAC6FCA-BCC6-4E2F-A6C8-3DBFDDE27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3592513"/>
            <a:ext cx="25590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a:extLst>
              <a:ext uri="{FF2B5EF4-FFF2-40B4-BE49-F238E27FC236}">
                <a16:creationId xmlns:a16="http://schemas.microsoft.com/office/drawing/2014/main" id="{A17781CC-40FC-46E9-AE42-4E59A1B5DEF8}"/>
              </a:ext>
            </a:extLst>
          </p:cNvPr>
          <p:cNvSpPr/>
          <p:nvPr/>
        </p:nvSpPr>
        <p:spPr>
          <a:xfrm>
            <a:off x="265113" y="3481388"/>
            <a:ext cx="863600" cy="1778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a:extLst>
              <a:ext uri="{FF2B5EF4-FFF2-40B4-BE49-F238E27FC236}">
                <a16:creationId xmlns:a16="http://schemas.microsoft.com/office/drawing/2014/main" id="{4FE8089D-9B0D-4C80-9F29-9E36D626684F}"/>
              </a:ext>
            </a:extLst>
          </p:cNvPr>
          <p:cNvSpPr/>
          <p:nvPr/>
        </p:nvSpPr>
        <p:spPr>
          <a:xfrm>
            <a:off x="4468813" y="0"/>
            <a:ext cx="1039812" cy="12382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正方形/長方形 17">
            <a:extLst>
              <a:ext uri="{FF2B5EF4-FFF2-40B4-BE49-F238E27FC236}">
                <a16:creationId xmlns:a16="http://schemas.microsoft.com/office/drawing/2014/main" id="{3FE1A1F9-2175-479A-8531-D6B8E12A818D}"/>
              </a:ext>
            </a:extLst>
          </p:cNvPr>
          <p:cNvSpPr/>
          <p:nvPr/>
        </p:nvSpPr>
        <p:spPr>
          <a:xfrm>
            <a:off x="5651500" y="2154238"/>
            <a:ext cx="288925" cy="157162"/>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Rectangle 4">
            <a:extLst>
              <a:ext uri="{FF2B5EF4-FFF2-40B4-BE49-F238E27FC236}">
                <a16:creationId xmlns:a16="http://schemas.microsoft.com/office/drawing/2014/main" id="{F0D213D8-D11A-496F-BB36-CB50400F8108}"/>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315E3608-F808-4A2B-8460-FB8AEE93394F}"/>
              </a:ext>
            </a:extLst>
          </p:cNvPr>
          <p:cNvSpPr txBox="1"/>
          <p:nvPr/>
        </p:nvSpPr>
        <p:spPr>
          <a:xfrm>
            <a:off x="3973513" y="4629150"/>
            <a:ext cx="4826000" cy="508000"/>
          </a:xfrm>
          <a:prstGeom prst="rect">
            <a:avLst/>
          </a:prstGeom>
          <a:noFill/>
        </p:spPr>
        <p:txBody>
          <a:bodyPr>
            <a:spAutoFit/>
          </a:bodyPr>
          <a:lstStyle/>
          <a:p>
            <a:pPr>
              <a:defRPr/>
            </a:pPr>
            <a:r>
              <a:rPr lang="ja-JP" altLang="en-US" sz="900" b="1" dirty="0">
                <a:solidFill>
                  <a:srgbClr val="0000FF"/>
                </a:solidFill>
                <a:effectLst>
                  <a:outerShdw blurRad="38100" dist="38100" dir="2700000" algn="tl">
                    <a:srgbClr val="000000">
                      <a:alpha val="43137"/>
                    </a:srgbClr>
                  </a:outerShdw>
                </a:effectLst>
                <a:latin typeface="+mj-ea"/>
                <a:ea typeface="+mj-ea"/>
              </a:rPr>
              <a:t>特許法７０条　</a:t>
            </a:r>
            <a:r>
              <a:rPr lang="en-US" altLang="ja-JP" sz="900" b="1" dirty="0">
                <a:solidFill>
                  <a:srgbClr val="0000FF"/>
                </a:solidFill>
                <a:effectLst>
                  <a:outerShdw blurRad="38100" dist="38100" dir="2700000" algn="tl">
                    <a:srgbClr val="000000">
                      <a:alpha val="43137"/>
                    </a:srgbClr>
                  </a:outerShdw>
                </a:effectLst>
                <a:latin typeface="+mj-ea"/>
                <a:ea typeface="+mj-ea"/>
              </a:rPr>
              <a:t> </a:t>
            </a:r>
            <a:r>
              <a:rPr lang="en-US" altLang="ja-JP" sz="900" b="1" dirty="0">
                <a:solidFill>
                  <a:srgbClr val="FF0000"/>
                </a:solidFill>
                <a:effectLst>
                  <a:outerShdw blurRad="38100" dist="38100" dir="2700000" algn="tl">
                    <a:srgbClr val="000000">
                      <a:alpha val="43137"/>
                    </a:srgbClr>
                  </a:outerShdw>
                </a:effectLst>
                <a:latin typeface="+mj-ea"/>
                <a:ea typeface="+mj-ea"/>
              </a:rPr>
              <a:t>…</a:t>
            </a:r>
            <a:r>
              <a:rPr lang="ja-JP" altLang="en-US" sz="900" b="1" dirty="0">
                <a:solidFill>
                  <a:srgbClr val="FF0000"/>
                </a:solidFill>
                <a:effectLst>
                  <a:outerShdw blurRad="38100" dist="38100" dir="2700000" algn="tl">
                    <a:srgbClr val="000000">
                      <a:alpha val="43137"/>
                    </a:srgbClr>
                  </a:outerShdw>
                </a:effectLst>
                <a:latin typeface="+mj-ea"/>
                <a:ea typeface="+mj-ea"/>
              </a:rPr>
              <a:t>特許発明の技術的範囲は、願書に添付した特許請求の範囲</a:t>
            </a:r>
            <a:endParaRPr lang="en-US" altLang="ja-JP" sz="900" b="1" dirty="0">
              <a:solidFill>
                <a:srgbClr val="FF0000"/>
              </a:solidFill>
              <a:effectLst>
                <a:outerShdw blurRad="38100" dist="38100" dir="2700000" algn="tl">
                  <a:srgbClr val="000000">
                    <a:alpha val="43137"/>
                  </a:srgbClr>
                </a:outerShdw>
              </a:effectLst>
              <a:latin typeface="+mj-ea"/>
              <a:ea typeface="+mj-ea"/>
            </a:endParaRPr>
          </a:p>
          <a:p>
            <a:pPr>
              <a:defRPr/>
            </a:pPr>
            <a:r>
              <a:rPr lang="ja-JP" altLang="en-US" sz="900" b="1" dirty="0">
                <a:solidFill>
                  <a:srgbClr val="FF0000"/>
                </a:solidFill>
                <a:effectLst>
                  <a:outerShdw blurRad="38100" dist="38100" dir="2700000" algn="tl">
                    <a:srgbClr val="000000">
                      <a:alpha val="43137"/>
                    </a:srgbClr>
                  </a:outerShdw>
                </a:effectLst>
                <a:latin typeface="+mj-ea"/>
                <a:ea typeface="+mj-ea"/>
              </a:rPr>
              <a:t>の記載に基づいて定めなければならない。</a:t>
            </a:r>
          </a:p>
          <a:p>
            <a:pPr>
              <a:defRPr/>
            </a:pPr>
            <a:r>
              <a:rPr lang="ja-JP" altLang="en-US" sz="900" b="1" dirty="0">
                <a:solidFill>
                  <a:srgbClr val="FF0000"/>
                </a:solidFill>
                <a:effectLst>
                  <a:outerShdw blurRad="38100" dist="38100" dir="2700000" algn="tl">
                    <a:srgbClr val="000000">
                      <a:alpha val="43137"/>
                    </a:srgbClr>
                  </a:outerShdw>
                </a:effectLst>
                <a:latin typeface="+mj-ea"/>
                <a:ea typeface="+mj-ea"/>
              </a:rPr>
              <a:t>２ </a:t>
            </a:r>
            <a:r>
              <a:rPr lang="en-US" altLang="ja-JP" sz="900" b="1" dirty="0">
                <a:solidFill>
                  <a:srgbClr val="FF0000"/>
                </a:solidFill>
                <a:effectLst>
                  <a:outerShdw blurRad="38100" dist="38100" dir="2700000" algn="tl">
                    <a:srgbClr val="000000">
                      <a:alpha val="43137"/>
                    </a:srgbClr>
                  </a:outerShdw>
                </a:effectLst>
                <a:latin typeface="+mj-ea"/>
                <a:ea typeface="+mj-ea"/>
              </a:rPr>
              <a:t>…</a:t>
            </a:r>
            <a:r>
              <a:rPr lang="ja-JP" altLang="en-US" sz="900" b="1" dirty="0">
                <a:solidFill>
                  <a:srgbClr val="FF0000"/>
                </a:solidFill>
                <a:effectLst>
                  <a:outerShdw blurRad="38100" dist="38100" dir="2700000" algn="tl">
                    <a:srgbClr val="000000">
                      <a:alpha val="43137"/>
                    </a:srgbClr>
                  </a:outerShdw>
                </a:effectLst>
                <a:latin typeface="+mj-ea"/>
                <a:ea typeface="+mj-ea"/>
              </a:rPr>
              <a:t>明細書の記載及び図面を考慮して、特許請求の範囲に記載された用語の意義を解釈する</a:t>
            </a:r>
            <a:r>
              <a:rPr lang="en-US" altLang="ja-JP" sz="900" b="1" dirty="0">
                <a:solidFill>
                  <a:srgbClr val="FF0000"/>
                </a:solidFill>
                <a:effectLst>
                  <a:outerShdw blurRad="38100" dist="38100" dir="2700000" algn="tl">
                    <a:srgbClr val="000000">
                      <a:alpha val="43137"/>
                    </a:srgbClr>
                  </a:outerShdw>
                </a:effectLst>
                <a:latin typeface="+mj-ea"/>
                <a:ea typeface="+mj-ea"/>
              </a:rPr>
              <a:t>…</a:t>
            </a:r>
            <a:endParaRPr lang="ja-JP" altLang="en-US" sz="900" b="1" dirty="0">
              <a:solidFill>
                <a:srgbClr val="FF0000"/>
              </a:solidFill>
              <a:effectLst>
                <a:outerShdw blurRad="38100" dist="38100" dir="2700000" algn="tl">
                  <a:srgbClr val="000000">
                    <a:alpha val="43137"/>
                  </a:srgbClr>
                </a:outerShdw>
              </a:effectLst>
              <a:latin typeface="+mj-ea"/>
              <a:ea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9388E687-8DFF-4396-9046-38F4B989E2C3}"/>
              </a:ext>
            </a:extLst>
          </p:cNvPr>
          <p:cNvSpPr>
            <a:spLocks noChangeArrowheads="1"/>
          </p:cNvSpPr>
          <p:nvPr/>
        </p:nvSpPr>
        <p:spPr bwMode="auto">
          <a:xfrm>
            <a:off x="3789363" y="-3175"/>
            <a:ext cx="5380037" cy="5262979"/>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ct val="20000"/>
              </a:spcBef>
              <a:buClr>
                <a:schemeClr val="bg2"/>
              </a:buClr>
              <a:buSzPct val="75000"/>
              <a:defRPr/>
            </a:pPr>
            <a:r>
              <a:rPr lang="ja-JP" altLang="en-US" sz="3600" b="1" spc="-30" dirty="0">
                <a:solidFill>
                  <a:srgbClr val="FF0000"/>
                </a:solidFill>
                <a:effectLst>
                  <a:outerShdw blurRad="38100" dist="38100" dir="2700000" algn="tl">
                    <a:srgbClr val="000000">
                      <a:alpha val="43137"/>
                    </a:srgbClr>
                  </a:outerShdw>
                </a:effectLst>
              </a:rPr>
              <a:t>　</a:t>
            </a:r>
            <a:r>
              <a:rPr lang="ja-JP" altLang="en-US" sz="3400" b="1" u="sng" spc="-30" dirty="0">
                <a:solidFill>
                  <a:srgbClr val="FF0000"/>
                </a:solidFill>
                <a:effectLst>
                  <a:outerShdw blurRad="38100" dist="38100" dir="2700000" algn="tl">
                    <a:srgbClr val="000000">
                      <a:alpha val="43137"/>
                    </a:srgbClr>
                  </a:outerShdw>
                </a:effectLst>
              </a:rPr>
              <a:t>特許出願のフローチャート</a:t>
            </a:r>
            <a:endParaRPr lang="en-US" altLang="ja-JP" sz="3400" b="1" u="sng" spc="-30" dirty="0">
              <a:solidFill>
                <a:srgbClr val="7030A0"/>
              </a:solidFill>
              <a:effectLst>
                <a:outerShdw blurRad="38100" dist="38100" dir="2700000" algn="tl">
                  <a:srgbClr val="000000">
                    <a:alpha val="43137"/>
                  </a:srgbClr>
                </a:outerShdw>
              </a:effectLst>
            </a:endParaRPr>
          </a:p>
          <a:p>
            <a:pPr algn="just">
              <a:defRPr/>
            </a:pPr>
            <a:endParaRPr lang="en-US" altLang="ja-JP" sz="1600" b="1" dirty="0">
              <a:solidFill>
                <a:srgbClr val="7030A0"/>
              </a:solidFill>
              <a:effectLst>
                <a:outerShdw blurRad="38100" dist="38100" dir="2700000" algn="tl">
                  <a:srgbClr val="000000">
                    <a:alpha val="43137"/>
                  </a:srgbClr>
                </a:outerShdw>
              </a:effectLst>
            </a:endParaRPr>
          </a:p>
          <a:p>
            <a:pPr algn="just">
              <a:defRPr/>
            </a:pPr>
            <a:r>
              <a:rPr lang="ja-JP" altLang="en-US" sz="3600" b="1" dirty="0">
                <a:solidFill>
                  <a:srgbClr val="7030A0"/>
                </a:solidFill>
                <a:effectLst>
                  <a:outerShdw blurRad="38100" dist="38100" dir="2700000" algn="tl">
                    <a:srgbClr val="000000">
                      <a:alpha val="43137"/>
                    </a:srgbClr>
                  </a:outerShdw>
                </a:effectLst>
              </a:rPr>
              <a:t>★</a:t>
            </a:r>
            <a:r>
              <a:rPr lang="ja-JP" altLang="en-US" sz="3600" b="1" u="sng" dirty="0">
                <a:solidFill>
                  <a:srgbClr val="7030A0"/>
                </a:solidFill>
                <a:effectLst>
                  <a:outerShdw blurRad="38100" dist="38100" dir="2700000" algn="tl">
                    <a:srgbClr val="000000">
                      <a:alpha val="43137"/>
                    </a:srgbClr>
                  </a:outerShdw>
                </a:effectLst>
                <a:highlight>
                  <a:srgbClr val="FFFF00"/>
                </a:highlight>
              </a:rPr>
              <a:t>分割</a:t>
            </a:r>
            <a:r>
              <a:rPr lang="ja-JP" altLang="en-US" sz="3600" b="1" u="sng" dirty="0">
                <a:solidFill>
                  <a:srgbClr val="7030A0"/>
                </a:solidFill>
                <a:effectLst>
                  <a:outerShdw blurRad="38100" dist="38100" dir="2700000" algn="tl">
                    <a:srgbClr val="000000">
                      <a:alpha val="43137"/>
                    </a:srgbClr>
                  </a:outerShdw>
                </a:effectLst>
              </a:rPr>
              <a:t>出願</a:t>
            </a:r>
            <a:r>
              <a:rPr lang="ja-JP" altLang="en-US" sz="3600" b="1" dirty="0">
                <a:solidFill>
                  <a:srgbClr val="7030A0"/>
                </a:solidFill>
                <a:effectLst>
                  <a:outerShdw blurRad="38100" dist="38100" dir="2700000" algn="tl">
                    <a:srgbClr val="000000">
                      <a:alpha val="43137"/>
                    </a:srgbClr>
                  </a:outerShdw>
                </a:effectLst>
              </a:rPr>
              <a:t>（特許法</a:t>
            </a:r>
            <a:r>
              <a:rPr lang="en-US" altLang="ja-JP" sz="3600" b="1" dirty="0">
                <a:solidFill>
                  <a:srgbClr val="7030A0"/>
                </a:solidFill>
                <a:effectLst>
                  <a:outerShdw blurRad="38100" dist="38100" dir="2700000" algn="tl">
                    <a:srgbClr val="000000">
                      <a:alpha val="43137"/>
                    </a:srgbClr>
                  </a:outerShdw>
                </a:effectLst>
              </a:rPr>
              <a:t>44</a:t>
            </a:r>
            <a:r>
              <a:rPr lang="ja-JP" altLang="en-US" sz="3600" b="1" dirty="0">
                <a:solidFill>
                  <a:srgbClr val="7030A0"/>
                </a:solidFill>
                <a:effectLst>
                  <a:outerShdw blurRad="38100" dist="38100" dir="2700000" algn="tl">
                    <a:srgbClr val="000000">
                      <a:alpha val="43137"/>
                    </a:srgbClr>
                  </a:outerShdw>
                </a:effectLst>
              </a:rPr>
              <a:t>条）</a:t>
            </a:r>
            <a:endParaRPr lang="en-US" altLang="ja-JP" sz="3600" b="1" dirty="0">
              <a:solidFill>
                <a:srgbClr val="7030A0"/>
              </a:solidFill>
              <a:effectLst>
                <a:outerShdw blurRad="38100" dist="38100" dir="2700000" algn="tl">
                  <a:srgbClr val="000000">
                    <a:alpha val="43137"/>
                  </a:srgbClr>
                </a:outerShdw>
              </a:effectLst>
            </a:endParaRPr>
          </a:p>
          <a:p>
            <a:pPr algn="just">
              <a:defRPr/>
            </a:pPr>
            <a:r>
              <a:rPr lang="ja-JP" altLang="en-US" sz="3200" b="1" dirty="0">
                <a:solidFill>
                  <a:srgbClr val="7030A0"/>
                </a:solidFill>
                <a:effectLst>
                  <a:outerShdw blurRad="38100" dist="38100" dir="2700000" algn="tl">
                    <a:srgbClr val="000000">
                      <a:alpha val="43137"/>
                    </a:srgbClr>
                  </a:outerShdw>
                </a:effectLst>
              </a:rPr>
              <a:t>①補正が可能な時期、</a:t>
            </a:r>
            <a:endParaRPr lang="en-US" altLang="ja-JP" sz="3200" b="1" dirty="0">
              <a:solidFill>
                <a:srgbClr val="7030A0"/>
              </a:solidFill>
              <a:effectLst>
                <a:outerShdw blurRad="38100" dist="38100" dir="2700000" algn="tl">
                  <a:srgbClr val="000000">
                    <a:alpha val="43137"/>
                  </a:srgbClr>
                </a:outerShdw>
              </a:effectLst>
            </a:endParaRPr>
          </a:p>
          <a:p>
            <a:pPr algn="just">
              <a:defRPr/>
            </a:pPr>
            <a:r>
              <a:rPr lang="ja-JP" altLang="en-US" sz="3200" b="1" dirty="0">
                <a:solidFill>
                  <a:srgbClr val="7030A0"/>
                </a:solidFill>
                <a:effectLst>
                  <a:outerShdw blurRad="38100" dist="38100" dir="2700000" algn="tl">
                    <a:srgbClr val="000000">
                      <a:alpha val="43137"/>
                    </a:srgbClr>
                  </a:outerShdw>
                </a:effectLst>
              </a:rPr>
              <a:t>②特許査定時、③拒絶査定時</a:t>
            </a:r>
            <a:endParaRPr lang="en-US" altLang="ja-JP" sz="3200" b="1" dirty="0">
              <a:solidFill>
                <a:srgbClr val="7030A0"/>
              </a:solidFill>
              <a:effectLst>
                <a:outerShdw blurRad="38100" dist="38100" dir="2700000" algn="tl">
                  <a:srgbClr val="000000">
                    <a:alpha val="43137"/>
                  </a:srgbClr>
                </a:outerShdw>
              </a:effectLst>
            </a:endParaRPr>
          </a:p>
          <a:p>
            <a:pPr algn="just">
              <a:defRPr/>
            </a:pPr>
            <a:endParaRPr lang="en-US" altLang="ja-JP" sz="1000" b="1" dirty="0">
              <a:solidFill>
                <a:srgbClr val="7030A0"/>
              </a:solidFill>
              <a:effectLst>
                <a:outerShdw blurRad="38100" dist="38100" dir="2700000" algn="tl">
                  <a:srgbClr val="000000">
                    <a:alpha val="43137"/>
                  </a:srgbClr>
                </a:outerShdw>
              </a:effectLst>
            </a:endParaRPr>
          </a:p>
          <a:p>
            <a:pPr algn="just">
              <a:defRPr/>
            </a:pPr>
            <a:r>
              <a:rPr lang="ja-JP" altLang="en-US" sz="2400" b="1" dirty="0">
                <a:effectLst>
                  <a:outerShdw blurRad="38100" dist="38100" dir="2700000" algn="tl">
                    <a:srgbClr val="000000">
                      <a:alpha val="43137"/>
                    </a:srgbClr>
                  </a:outerShdw>
                </a:effectLst>
              </a:rPr>
              <a:t>⇒</a:t>
            </a:r>
            <a:r>
              <a:rPr lang="ja-JP" altLang="en-US" sz="2400" b="1" dirty="0">
                <a:effectLst>
                  <a:outerShdw blurRad="38100" dist="38100" dir="2700000" algn="tl">
                    <a:srgbClr val="000000">
                      <a:alpha val="43137"/>
                    </a:srgbClr>
                  </a:outerShdw>
                </a:effectLst>
                <a:highlight>
                  <a:srgbClr val="FFFF00"/>
                </a:highlight>
              </a:rPr>
              <a:t>分割</a:t>
            </a:r>
            <a:r>
              <a:rPr lang="ja-JP" altLang="en-US" sz="2400" b="1" dirty="0">
                <a:effectLst>
                  <a:outerShdw blurRad="38100" dist="38100" dir="2700000" algn="tl">
                    <a:srgbClr val="000000">
                      <a:alpha val="43137"/>
                    </a:srgbClr>
                  </a:outerShdw>
                </a:effectLst>
              </a:rPr>
              <a:t>要件は、補正要件と同じ。</a:t>
            </a:r>
            <a:endParaRPr lang="en-US" altLang="ja-JP" sz="2400" b="1" dirty="0">
              <a:effectLst>
                <a:outerShdw blurRad="38100" dist="38100" dir="2700000" algn="tl">
                  <a:srgbClr val="000000">
                    <a:alpha val="43137"/>
                  </a:srgbClr>
                </a:outerShdw>
              </a:effectLst>
            </a:endParaRPr>
          </a:p>
          <a:p>
            <a:pPr algn="just">
              <a:defRPr/>
            </a:pPr>
            <a:r>
              <a:rPr lang="ja-JP" altLang="en-US" sz="1400" b="1" dirty="0">
                <a:effectLst>
                  <a:outerShdw blurRad="38100" dist="38100" dir="2700000" algn="tl">
                    <a:srgbClr val="000000">
                      <a:alpha val="43137"/>
                    </a:srgbClr>
                  </a:outerShdw>
                </a:effectLst>
              </a:rPr>
              <a:t>（</a:t>
            </a:r>
            <a:r>
              <a:rPr lang="ja-JP" altLang="ja-JP" sz="1400" b="1" dirty="0">
                <a:effectLst>
                  <a:outerShdw blurRad="38100" dist="38100" dir="2700000" algn="tl">
                    <a:srgbClr val="000000">
                      <a:alpha val="43137"/>
                    </a:srgbClr>
                  </a:outerShdw>
                </a:effectLst>
              </a:rPr>
              <a:t>東京地</a:t>
            </a:r>
            <a:r>
              <a:rPr lang="ja-JP" altLang="en-US" sz="1400" b="1" dirty="0">
                <a:effectLst>
                  <a:outerShdw blurRad="38100" dist="38100" dir="2700000" algn="tl">
                    <a:srgbClr val="000000">
                      <a:alpha val="43137"/>
                    </a:srgbClr>
                  </a:outerShdw>
                </a:effectLst>
              </a:rPr>
              <a:t>判</a:t>
            </a:r>
            <a:r>
              <a:rPr lang="ja-JP" altLang="ja-JP" sz="1400" b="1" dirty="0">
                <a:effectLst>
                  <a:outerShdw blurRad="38100" dist="38100" dir="2700000" algn="tl">
                    <a:srgbClr val="000000">
                      <a:alpha val="43137"/>
                    </a:srgbClr>
                  </a:outerShdw>
                </a:effectLst>
              </a:rPr>
              <a:t>平成</a:t>
            </a:r>
            <a:r>
              <a:rPr lang="en-US" altLang="ja-JP" sz="1400" b="1" dirty="0">
                <a:effectLst>
                  <a:outerShdw blurRad="38100" dist="38100" dir="2700000" algn="tl">
                    <a:srgbClr val="000000">
                      <a:alpha val="43137"/>
                    </a:srgbClr>
                  </a:outerShdw>
                </a:effectLst>
              </a:rPr>
              <a:t>15</a:t>
            </a:r>
            <a:r>
              <a:rPr lang="ja-JP" altLang="ja-JP" sz="1400" b="1" dirty="0">
                <a:effectLst>
                  <a:outerShdw blurRad="38100" dist="38100" dir="2700000" algn="tl">
                    <a:srgbClr val="000000">
                      <a:alpha val="43137"/>
                    </a:srgbClr>
                  </a:outerShdw>
                </a:effectLst>
              </a:rPr>
              <a:t>年</a:t>
            </a:r>
            <a:r>
              <a:rPr lang="ja-JP" altLang="en-US" sz="1400" b="1" dirty="0">
                <a:effectLst>
                  <a:outerShdw blurRad="38100" dist="38100" dir="2700000" algn="tl">
                    <a:srgbClr val="000000">
                      <a:alpha val="43137"/>
                    </a:srgbClr>
                  </a:outerShdw>
                </a:effectLst>
              </a:rPr>
              <a:t>（</a:t>
            </a:r>
            <a:r>
              <a:rPr lang="ja-JP" altLang="ja-JP" sz="1400" b="1" dirty="0">
                <a:effectLst>
                  <a:outerShdw blurRad="38100" dist="38100" dir="2700000" algn="tl">
                    <a:srgbClr val="000000">
                      <a:alpha val="43137"/>
                    </a:srgbClr>
                  </a:outerShdw>
                </a:effectLst>
              </a:rPr>
              <a:t>ワ</a:t>
            </a:r>
            <a:r>
              <a:rPr lang="ja-JP" altLang="en-US" sz="1400" b="1" dirty="0">
                <a:effectLst>
                  <a:outerShdw blurRad="38100" dist="38100" dir="2700000" algn="tl">
                    <a:srgbClr val="000000">
                      <a:alpha val="43137"/>
                    </a:srgbClr>
                  </a:outerShdw>
                </a:effectLst>
              </a:rPr>
              <a:t>）</a:t>
            </a:r>
            <a:r>
              <a:rPr lang="en-US" altLang="ja-JP" sz="1400" b="1" dirty="0">
                <a:effectLst>
                  <a:outerShdw blurRad="38100" dist="38100" dir="2700000" algn="tl">
                    <a:srgbClr val="000000">
                      <a:alpha val="43137"/>
                    </a:srgbClr>
                  </a:outerShdw>
                </a:effectLst>
              </a:rPr>
              <a:t>9215</a:t>
            </a:r>
            <a:r>
              <a:rPr lang="ja-JP" altLang="en-US" sz="1400" b="1" dirty="0">
                <a:effectLst>
                  <a:outerShdw blurRad="38100" dist="38100" dir="2700000" algn="tl">
                    <a:srgbClr val="000000">
                      <a:alpha val="43137"/>
                    </a:srgbClr>
                  </a:outerShdw>
                </a:effectLst>
              </a:rPr>
              <a:t>）</a:t>
            </a:r>
            <a:endParaRPr lang="en-US" altLang="ja-JP" sz="1400" b="1" dirty="0">
              <a:effectLst>
                <a:outerShdw blurRad="38100" dist="38100" dir="2700000" algn="tl">
                  <a:srgbClr val="000000">
                    <a:alpha val="43137"/>
                  </a:srgbClr>
                </a:outerShdw>
              </a:effectLst>
            </a:endParaRPr>
          </a:p>
          <a:p>
            <a:pPr algn="just">
              <a:defRPr/>
            </a:pPr>
            <a:r>
              <a:rPr lang="ja-JP" altLang="en-US" sz="1400" b="1" dirty="0">
                <a:solidFill>
                  <a:srgbClr val="FF0066"/>
                </a:solidFill>
                <a:effectLst>
                  <a:outerShdw blurRad="38100" dist="38100" dir="2700000" algn="tl">
                    <a:srgbClr val="000000">
                      <a:alpha val="43137"/>
                    </a:srgbClr>
                  </a:outerShdw>
                </a:effectLst>
              </a:rPr>
              <a:t>＝「最初の出願時の明細書又は</a:t>
            </a:r>
            <a:endParaRPr lang="en-US" altLang="ja-JP" sz="1400" b="1" dirty="0">
              <a:solidFill>
                <a:srgbClr val="FF0066"/>
              </a:solidFill>
              <a:effectLst>
                <a:outerShdw blurRad="38100" dist="38100" dir="2700000" algn="tl">
                  <a:srgbClr val="000000">
                    <a:alpha val="43137"/>
                  </a:srgbClr>
                </a:outerShdw>
              </a:effectLst>
            </a:endParaRPr>
          </a:p>
          <a:p>
            <a:pPr algn="just">
              <a:defRPr/>
            </a:pPr>
            <a:r>
              <a:rPr lang="ja-JP" altLang="en-US" sz="1400" b="1" dirty="0">
                <a:solidFill>
                  <a:srgbClr val="FF0066"/>
                </a:solidFill>
                <a:effectLst>
                  <a:outerShdw blurRad="38100" dist="38100" dir="2700000" algn="tl">
                    <a:srgbClr val="000000">
                      <a:alpha val="43137"/>
                    </a:srgbClr>
                  </a:outerShdw>
                </a:effectLst>
              </a:rPr>
              <a:t>図面に記載した事項」の範囲</a:t>
            </a:r>
            <a:endParaRPr lang="en-US" altLang="ja-JP" sz="1400" b="1" dirty="0">
              <a:solidFill>
                <a:srgbClr val="FF0066"/>
              </a:solidFill>
              <a:effectLst>
                <a:outerShdw blurRad="38100" dist="38100" dir="2700000" algn="tl">
                  <a:srgbClr val="000000">
                    <a:alpha val="43137"/>
                  </a:srgbClr>
                </a:outerShdw>
              </a:effectLst>
            </a:endParaRPr>
          </a:p>
          <a:p>
            <a:pPr algn="just">
              <a:defRPr/>
            </a:pPr>
            <a:r>
              <a:rPr lang="ja-JP" altLang="en-US" sz="2400" b="1" dirty="0">
                <a:solidFill>
                  <a:srgbClr val="0000FF"/>
                </a:solidFill>
                <a:effectLst>
                  <a:outerShdw blurRad="38100" dist="38100" dir="2700000" algn="tl">
                    <a:srgbClr val="000000">
                      <a:alpha val="43137"/>
                    </a:srgbClr>
                  </a:outerShdw>
                </a:effectLst>
              </a:rPr>
              <a:t>⇒子特許、孫特許、</a:t>
            </a:r>
            <a:endParaRPr lang="en-US" altLang="ja-JP" sz="2400" b="1" dirty="0">
              <a:solidFill>
                <a:srgbClr val="0000FF"/>
              </a:solidFill>
              <a:effectLst>
                <a:outerShdw blurRad="38100" dist="38100" dir="2700000" algn="tl">
                  <a:srgbClr val="000000">
                    <a:alpha val="43137"/>
                  </a:srgbClr>
                </a:outerShdw>
              </a:effectLst>
            </a:endParaRPr>
          </a:p>
          <a:p>
            <a:pPr algn="just">
              <a:defRPr/>
            </a:pPr>
            <a:r>
              <a:rPr lang="ja-JP" altLang="en-US" sz="2400" b="1" dirty="0">
                <a:solidFill>
                  <a:srgbClr val="0000FF"/>
                </a:solidFill>
                <a:effectLst>
                  <a:outerShdw blurRad="38100" dist="38100" dir="2700000" algn="tl">
                    <a:srgbClr val="000000">
                      <a:alpha val="43137"/>
                    </a:srgbClr>
                  </a:outerShdw>
                </a:effectLst>
              </a:rPr>
              <a:t>曾孫特許</a:t>
            </a:r>
            <a:r>
              <a:rPr lang="en-US" altLang="ja-JP" sz="2400" b="1" dirty="0">
                <a:solidFill>
                  <a:srgbClr val="0000FF"/>
                </a:solidFill>
                <a:effectLst>
                  <a:outerShdw blurRad="38100" dist="38100" dir="2700000" algn="tl">
                    <a:srgbClr val="000000">
                      <a:alpha val="43137"/>
                    </a:srgbClr>
                  </a:outerShdw>
                </a:effectLst>
              </a:rPr>
              <a:t>...</a:t>
            </a:r>
            <a:r>
              <a:rPr lang="ja-JP" altLang="en-US" sz="2400" b="1" dirty="0">
                <a:solidFill>
                  <a:srgbClr val="0000FF"/>
                </a:solidFill>
                <a:effectLst>
                  <a:outerShdw blurRad="38100" dist="38100" dir="2700000" algn="tl">
                    <a:srgbClr val="000000">
                      <a:alpha val="43137"/>
                    </a:srgbClr>
                  </a:outerShdw>
                </a:effectLst>
              </a:rPr>
              <a:t>を作れる</a:t>
            </a:r>
            <a:endParaRPr lang="en-US" altLang="ja-JP" sz="2400" b="1" dirty="0">
              <a:solidFill>
                <a:srgbClr val="0000FF"/>
              </a:solidFill>
              <a:effectLst>
                <a:outerShdw blurRad="38100" dist="38100" dir="2700000" algn="tl">
                  <a:srgbClr val="000000">
                    <a:alpha val="43137"/>
                  </a:srgbClr>
                </a:outerShdw>
              </a:effectLst>
            </a:endParaRPr>
          </a:p>
          <a:p>
            <a:pPr algn="just">
              <a:defRPr/>
            </a:pPr>
            <a:endParaRPr lang="en-US" altLang="ja-JP" sz="1050" b="1" dirty="0">
              <a:effectLst>
                <a:outerShdw blurRad="38100" dist="38100" dir="2700000" algn="tl">
                  <a:srgbClr val="000000">
                    <a:alpha val="43137"/>
                  </a:srgbClr>
                </a:outerShdw>
              </a:effectLst>
            </a:endParaRPr>
          </a:p>
          <a:p>
            <a:pPr algn="just">
              <a:defRPr/>
            </a:pPr>
            <a:r>
              <a:rPr lang="ja-JP" altLang="en-US" sz="2400" b="1" dirty="0">
                <a:solidFill>
                  <a:srgbClr val="FF0000"/>
                </a:solidFill>
                <a:effectLst>
                  <a:outerShdw blurRad="38100" dist="38100" dir="2700000" algn="tl">
                    <a:srgbClr val="000000">
                      <a:alpha val="43137"/>
                    </a:srgbClr>
                  </a:outerShdw>
                </a:effectLst>
                <a:highlight>
                  <a:srgbClr val="FFFF00"/>
                </a:highlight>
              </a:rPr>
              <a:t>分割</a:t>
            </a:r>
            <a:r>
              <a:rPr lang="ja-JP" altLang="en-US" sz="2400" b="1" dirty="0">
                <a:solidFill>
                  <a:srgbClr val="FF0000"/>
                </a:solidFill>
                <a:effectLst>
                  <a:outerShdw blurRad="38100" dist="38100" dir="2700000" algn="tl">
                    <a:srgbClr val="000000">
                      <a:alpha val="43137"/>
                    </a:srgbClr>
                  </a:outerShdw>
                </a:effectLst>
              </a:rPr>
              <a:t>出願を繰り返せば、当初明細書に記載された発明を、後から特許化できる</a:t>
            </a:r>
            <a:endParaRPr lang="en-US" altLang="ja-JP" sz="2400" b="1" dirty="0">
              <a:solidFill>
                <a:srgbClr val="FF0000"/>
              </a:solidFill>
              <a:effectLst>
                <a:outerShdw blurRad="38100" dist="38100" dir="2700000" algn="tl">
                  <a:srgbClr val="000000">
                    <a:alpha val="43137"/>
                  </a:srgbClr>
                </a:outerShdw>
              </a:effectLst>
            </a:endParaRPr>
          </a:p>
        </p:txBody>
      </p:sp>
      <p:pic>
        <p:nvPicPr>
          <p:cNvPr id="17411" name="図 2">
            <a:hlinkClick r:id="rId2"/>
            <a:extLst>
              <a:ext uri="{FF2B5EF4-FFF2-40B4-BE49-F238E27FC236}">
                <a16:creationId xmlns:a16="http://schemas.microsoft.com/office/drawing/2014/main" id="{337FF236-5784-4A81-8003-2B4ECCE2E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3787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矢印: 右 3">
            <a:extLst>
              <a:ext uri="{FF2B5EF4-FFF2-40B4-BE49-F238E27FC236}">
                <a16:creationId xmlns:a16="http://schemas.microsoft.com/office/drawing/2014/main" id="{7FA43AEF-08BE-4234-91B2-8FF2CE4DBA2E}"/>
              </a:ext>
            </a:extLst>
          </p:cNvPr>
          <p:cNvSpPr/>
          <p:nvPr/>
        </p:nvSpPr>
        <p:spPr>
          <a:xfrm flipH="1">
            <a:off x="3892550" y="233363"/>
            <a:ext cx="350838" cy="288925"/>
          </a:xfrm>
          <a:prstGeom prst="rightArrow">
            <a:avLst/>
          </a:prstGeom>
          <a:solidFill>
            <a:srgbClr val="FF00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17413" name="図 5">
            <a:hlinkClick r:id="rId4"/>
            <a:extLst>
              <a:ext uri="{FF2B5EF4-FFF2-40B4-BE49-F238E27FC236}">
                <a16:creationId xmlns:a16="http://schemas.microsoft.com/office/drawing/2014/main" id="{695C540A-5A02-4497-8D68-4EA41871A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1288" y="2884488"/>
            <a:ext cx="26638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コネクタ 7">
            <a:extLst>
              <a:ext uri="{FF2B5EF4-FFF2-40B4-BE49-F238E27FC236}">
                <a16:creationId xmlns:a16="http://schemas.microsoft.com/office/drawing/2014/main" id="{B034ADB1-A13B-47E6-8C76-3D4FC6F0AA76}"/>
              </a:ext>
            </a:extLst>
          </p:cNvPr>
          <p:cNvCxnSpPr/>
          <p:nvPr/>
        </p:nvCxnSpPr>
        <p:spPr>
          <a:xfrm>
            <a:off x="3789363" y="771525"/>
            <a:ext cx="535463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6A80004-BE2E-45D2-8331-DD482B9F1AE1}"/>
              </a:ext>
            </a:extLst>
          </p:cNvPr>
          <p:cNvCxnSpPr>
            <a:cxnSpLocks/>
          </p:cNvCxnSpPr>
          <p:nvPr/>
        </p:nvCxnSpPr>
        <p:spPr>
          <a:xfrm>
            <a:off x="3789363" y="771525"/>
            <a:ext cx="0" cy="438467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2A0EC3-02D4-472E-8C1B-982DE2DADFBC}"/>
              </a:ext>
            </a:extLst>
          </p:cNvPr>
          <p:cNvSpPr txBox="1"/>
          <p:nvPr/>
        </p:nvSpPr>
        <p:spPr>
          <a:xfrm>
            <a:off x="0" y="50800"/>
            <a:ext cx="9251950" cy="523875"/>
          </a:xfrm>
          <a:prstGeom prst="rect">
            <a:avLst/>
          </a:prstGeom>
          <a:noFill/>
        </p:spPr>
        <p:txBody>
          <a:bodyPr>
            <a:spAutoFit/>
          </a:bodyPr>
          <a:lstStyle/>
          <a:p>
            <a:pPr>
              <a:defRPr/>
            </a:pPr>
            <a:r>
              <a:rPr lang="ja-JP" altLang="en-US" sz="2800" b="1" dirty="0">
                <a:solidFill>
                  <a:srgbClr val="0000FF"/>
                </a:solidFill>
                <a:effectLst>
                  <a:outerShdw blurRad="38100" dist="38100" dir="2700000" algn="tl">
                    <a:srgbClr val="000000">
                      <a:alpha val="43137"/>
                    </a:srgbClr>
                  </a:outerShdw>
                </a:effectLst>
                <a:latin typeface="+mj-ea"/>
                <a:ea typeface="+mj-ea"/>
              </a:rPr>
              <a:t>①特許庁における審査スケジュール</a:t>
            </a:r>
          </a:p>
        </p:txBody>
      </p:sp>
      <p:sp>
        <p:nvSpPr>
          <p:cNvPr id="20483" name="テキスト ボックス 3">
            <a:extLst>
              <a:ext uri="{FF2B5EF4-FFF2-40B4-BE49-F238E27FC236}">
                <a16:creationId xmlns:a16="http://schemas.microsoft.com/office/drawing/2014/main" id="{40B7FBA5-52E8-49E9-99CB-969ED7F9FB1E}"/>
              </a:ext>
            </a:extLst>
          </p:cNvPr>
          <p:cNvSpPr txBox="1">
            <a:spLocks noChangeArrowheads="1"/>
          </p:cNvSpPr>
          <p:nvPr/>
        </p:nvSpPr>
        <p:spPr bwMode="auto">
          <a:xfrm>
            <a:off x="179388" y="830263"/>
            <a:ext cx="1797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a:t>当初明細書を提出</a:t>
            </a:r>
          </a:p>
        </p:txBody>
      </p:sp>
      <p:sp>
        <p:nvSpPr>
          <p:cNvPr id="6" name="楕円 5">
            <a:extLst>
              <a:ext uri="{FF2B5EF4-FFF2-40B4-BE49-F238E27FC236}">
                <a16:creationId xmlns:a16="http://schemas.microsoft.com/office/drawing/2014/main" id="{59D2BAED-A356-4464-A512-C34C9212E197}"/>
              </a:ext>
            </a:extLst>
          </p:cNvPr>
          <p:cNvSpPr/>
          <p:nvPr/>
        </p:nvSpPr>
        <p:spPr>
          <a:xfrm>
            <a:off x="774700" y="1598613"/>
            <a:ext cx="595313" cy="1046162"/>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出願</a:t>
            </a:r>
          </a:p>
        </p:txBody>
      </p:sp>
      <p:sp>
        <p:nvSpPr>
          <p:cNvPr id="7" name="正方形/長方形 6">
            <a:extLst>
              <a:ext uri="{FF2B5EF4-FFF2-40B4-BE49-F238E27FC236}">
                <a16:creationId xmlns:a16="http://schemas.microsoft.com/office/drawing/2014/main" id="{E3EC1D40-8140-48B3-B1FF-0FC805DC8080}"/>
              </a:ext>
            </a:extLst>
          </p:cNvPr>
          <p:cNvSpPr/>
          <p:nvPr/>
        </p:nvSpPr>
        <p:spPr>
          <a:xfrm>
            <a:off x="2446338" y="1568450"/>
            <a:ext cx="550862" cy="10795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審査請求</a:t>
            </a:r>
          </a:p>
        </p:txBody>
      </p:sp>
      <p:sp>
        <p:nvSpPr>
          <p:cNvPr id="8" name="正方形/長方形 7">
            <a:extLst>
              <a:ext uri="{FF2B5EF4-FFF2-40B4-BE49-F238E27FC236}">
                <a16:creationId xmlns:a16="http://schemas.microsoft.com/office/drawing/2014/main" id="{3D8F257B-8B2B-478E-B53B-BE7EE1E7792B}"/>
              </a:ext>
            </a:extLst>
          </p:cNvPr>
          <p:cNvSpPr/>
          <p:nvPr/>
        </p:nvSpPr>
        <p:spPr>
          <a:xfrm>
            <a:off x="4237038" y="1203325"/>
            <a:ext cx="550862" cy="244792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最初の拒絶理由通知</a:t>
            </a:r>
          </a:p>
        </p:txBody>
      </p:sp>
      <p:sp>
        <p:nvSpPr>
          <p:cNvPr id="9" name="正方形/長方形 8">
            <a:extLst>
              <a:ext uri="{FF2B5EF4-FFF2-40B4-BE49-F238E27FC236}">
                <a16:creationId xmlns:a16="http://schemas.microsoft.com/office/drawing/2014/main" id="{A7C7343B-CE88-40F1-B0C3-E8BD8DBC24F3}"/>
              </a:ext>
            </a:extLst>
          </p:cNvPr>
          <p:cNvSpPr/>
          <p:nvPr/>
        </p:nvSpPr>
        <p:spPr>
          <a:xfrm>
            <a:off x="6048375" y="1563688"/>
            <a:ext cx="503238" cy="208756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意見書・補正書</a:t>
            </a:r>
          </a:p>
        </p:txBody>
      </p:sp>
      <p:sp>
        <p:nvSpPr>
          <p:cNvPr id="10" name="正方形/長方形 9">
            <a:extLst>
              <a:ext uri="{FF2B5EF4-FFF2-40B4-BE49-F238E27FC236}">
                <a16:creationId xmlns:a16="http://schemas.microsoft.com/office/drawing/2014/main" id="{2CB84E15-224F-420A-8F7D-F001C62126FC}"/>
              </a:ext>
            </a:extLst>
          </p:cNvPr>
          <p:cNvSpPr/>
          <p:nvPr/>
        </p:nvSpPr>
        <p:spPr>
          <a:xfrm>
            <a:off x="7816850" y="1419225"/>
            <a:ext cx="503238" cy="258921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特許査定</a:t>
            </a:r>
            <a:r>
              <a:rPr kumimoji="1" lang="en-US" altLang="ja-JP" dirty="0"/>
              <a:t>or</a:t>
            </a:r>
            <a:r>
              <a:rPr kumimoji="1" lang="ja-JP" altLang="en-US" dirty="0"/>
              <a:t>拒絶査定</a:t>
            </a:r>
          </a:p>
        </p:txBody>
      </p:sp>
      <p:sp>
        <p:nvSpPr>
          <p:cNvPr id="17" name="正方形/長方形 16">
            <a:extLst>
              <a:ext uri="{FF2B5EF4-FFF2-40B4-BE49-F238E27FC236}">
                <a16:creationId xmlns:a16="http://schemas.microsoft.com/office/drawing/2014/main" id="{41A898AC-81AC-4C3A-B351-D2A7353B15BA}"/>
              </a:ext>
            </a:extLst>
          </p:cNvPr>
          <p:cNvSpPr/>
          <p:nvPr/>
        </p:nvSpPr>
        <p:spPr>
          <a:xfrm>
            <a:off x="6011987" y="259234"/>
            <a:ext cx="2266826" cy="368300"/>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1" lang="ja-JP" altLang="en-US" sz="1600" dirty="0"/>
              <a:t>（意匠への）変更出願</a:t>
            </a:r>
          </a:p>
        </p:txBody>
      </p:sp>
      <p:sp>
        <p:nvSpPr>
          <p:cNvPr id="18" name="正方形/長方形 17">
            <a:extLst>
              <a:ext uri="{FF2B5EF4-FFF2-40B4-BE49-F238E27FC236}">
                <a16:creationId xmlns:a16="http://schemas.microsoft.com/office/drawing/2014/main" id="{C53C01A5-BE81-4FE4-A461-308A8991555E}"/>
              </a:ext>
            </a:extLst>
          </p:cNvPr>
          <p:cNvSpPr/>
          <p:nvPr/>
        </p:nvSpPr>
        <p:spPr>
          <a:xfrm>
            <a:off x="6012160" y="727941"/>
            <a:ext cx="2268537" cy="36988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kumimoji="1" lang="ja-JP" altLang="en-US" sz="1600" dirty="0"/>
              <a:t>分割出願</a:t>
            </a:r>
          </a:p>
        </p:txBody>
      </p:sp>
      <p:sp>
        <p:nvSpPr>
          <p:cNvPr id="20493" name="テキスト ボックス 20">
            <a:extLst>
              <a:ext uri="{FF2B5EF4-FFF2-40B4-BE49-F238E27FC236}">
                <a16:creationId xmlns:a16="http://schemas.microsoft.com/office/drawing/2014/main" id="{2F3E5FFB-AB51-4461-8B9A-69FBA53E7BA9}"/>
              </a:ext>
            </a:extLst>
          </p:cNvPr>
          <p:cNvSpPr txBox="1">
            <a:spLocks noChangeArrowheads="1"/>
          </p:cNvSpPr>
          <p:nvPr/>
        </p:nvSpPr>
        <p:spPr bwMode="auto">
          <a:xfrm>
            <a:off x="225425" y="4511675"/>
            <a:ext cx="8929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dirty="0"/>
              <a:t>☆ベンチャー企業による出願で、実施関連出願であれば、スーパー早期審査</a:t>
            </a:r>
            <a:r>
              <a:rPr kumimoji="1" lang="en-US" altLang="ja-JP" sz="1600" dirty="0"/>
              <a:t>OK!!</a:t>
            </a:r>
          </a:p>
          <a:p>
            <a:r>
              <a:rPr kumimoji="1" lang="ja-JP" altLang="en-US" sz="1600" dirty="0"/>
              <a:t>☆</a:t>
            </a:r>
            <a:r>
              <a:rPr kumimoji="1" lang="ja-JP" altLang="en-US" sz="1600" dirty="0">
                <a:solidFill>
                  <a:srgbClr val="FF0000"/>
                </a:solidFill>
              </a:rPr>
              <a:t>最重要の発明を</a:t>
            </a:r>
            <a:r>
              <a:rPr kumimoji="1" lang="ja-JP" altLang="en-US" sz="1600" dirty="0">
                <a:solidFill>
                  <a:srgbClr val="FF0000"/>
                </a:solidFill>
                <a:highlight>
                  <a:srgbClr val="FFFF00"/>
                </a:highlight>
              </a:rPr>
              <a:t>スーパー早期審査</a:t>
            </a:r>
            <a:r>
              <a:rPr kumimoji="1" lang="ja-JP" altLang="en-US" sz="1600" dirty="0">
                <a:solidFill>
                  <a:srgbClr val="FF0000"/>
                </a:solidFill>
              </a:rPr>
              <a:t>で特許化した後、分割出願で更に広い特許化にチャレンジする。</a:t>
            </a:r>
          </a:p>
        </p:txBody>
      </p:sp>
      <p:sp>
        <p:nvSpPr>
          <p:cNvPr id="20494" name="テキスト ボックス 21">
            <a:extLst>
              <a:ext uri="{FF2B5EF4-FFF2-40B4-BE49-F238E27FC236}">
                <a16:creationId xmlns:a16="http://schemas.microsoft.com/office/drawing/2014/main" id="{6552C9C4-AFC7-4310-BC37-74ECA2E53DDB}"/>
              </a:ext>
            </a:extLst>
          </p:cNvPr>
          <p:cNvSpPr txBox="1">
            <a:spLocks noChangeArrowheads="1"/>
          </p:cNvSpPr>
          <p:nvPr/>
        </p:nvSpPr>
        <p:spPr bwMode="auto">
          <a:xfrm>
            <a:off x="1430338" y="2225675"/>
            <a:ext cx="1046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1400"/>
              <a:t>3</a:t>
            </a:r>
            <a:r>
              <a:rPr kumimoji="1" lang="ja-JP" altLang="en-US" sz="1400"/>
              <a:t>年以内</a:t>
            </a:r>
            <a:endParaRPr kumimoji="1" lang="en-US" altLang="ja-JP" sz="1400"/>
          </a:p>
          <a:p>
            <a:r>
              <a:rPr kumimoji="1" lang="ja-JP" altLang="en-US" sz="1400"/>
              <a:t>（同時も可）</a:t>
            </a:r>
          </a:p>
        </p:txBody>
      </p:sp>
      <p:cxnSp>
        <p:nvCxnSpPr>
          <p:cNvPr id="24" name="直線矢印コネクタ 23">
            <a:extLst>
              <a:ext uri="{FF2B5EF4-FFF2-40B4-BE49-F238E27FC236}">
                <a16:creationId xmlns:a16="http://schemas.microsoft.com/office/drawing/2014/main" id="{098FD6CB-5AA5-48CD-8B12-8E1F4742EC98}"/>
              </a:ext>
            </a:extLst>
          </p:cNvPr>
          <p:cNvCxnSpPr/>
          <p:nvPr/>
        </p:nvCxnSpPr>
        <p:spPr>
          <a:xfrm>
            <a:off x="1476375" y="2139950"/>
            <a:ext cx="863600"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直線矢印コネクタ 24">
            <a:extLst>
              <a:ext uri="{FF2B5EF4-FFF2-40B4-BE49-F238E27FC236}">
                <a16:creationId xmlns:a16="http://schemas.microsoft.com/office/drawing/2014/main" id="{B4C054C6-C2A1-4565-A13A-BF04AE72412C}"/>
              </a:ext>
            </a:extLst>
          </p:cNvPr>
          <p:cNvCxnSpPr>
            <a:cxnSpLocks/>
          </p:cNvCxnSpPr>
          <p:nvPr/>
        </p:nvCxnSpPr>
        <p:spPr>
          <a:xfrm>
            <a:off x="3067050" y="2139950"/>
            <a:ext cx="110331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BB4ECCC5-1AC9-419B-A2BF-CA97C4F39E95}"/>
              </a:ext>
            </a:extLst>
          </p:cNvPr>
          <p:cNvCxnSpPr>
            <a:cxnSpLocks/>
          </p:cNvCxnSpPr>
          <p:nvPr/>
        </p:nvCxnSpPr>
        <p:spPr>
          <a:xfrm>
            <a:off x="4859338" y="2139950"/>
            <a:ext cx="1135062"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40BCEA57-2865-4762-A2AD-8777BCDEE031}"/>
              </a:ext>
            </a:extLst>
          </p:cNvPr>
          <p:cNvCxnSpPr>
            <a:cxnSpLocks/>
          </p:cNvCxnSpPr>
          <p:nvPr/>
        </p:nvCxnSpPr>
        <p:spPr>
          <a:xfrm>
            <a:off x="6659563" y="2139950"/>
            <a:ext cx="1008062"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7F897A07-A88F-4F3F-87C9-C123AB8EA0B6}"/>
              </a:ext>
            </a:extLst>
          </p:cNvPr>
          <p:cNvCxnSpPr>
            <a:cxnSpLocks/>
            <a:stCxn id="9" idx="0"/>
          </p:cNvCxnSpPr>
          <p:nvPr/>
        </p:nvCxnSpPr>
        <p:spPr>
          <a:xfrm flipV="1">
            <a:off x="6300788" y="1125538"/>
            <a:ext cx="0" cy="43815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179993A2-770C-494D-8C92-76B6D5132DBD}"/>
              </a:ext>
            </a:extLst>
          </p:cNvPr>
          <p:cNvCxnSpPr>
            <a:cxnSpLocks/>
            <a:stCxn id="10" idx="0"/>
          </p:cNvCxnSpPr>
          <p:nvPr/>
        </p:nvCxnSpPr>
        <p:spPr>
          <a:xfrm flipH="1" flipV="1">
            <a:off x="8069263" y="1135063"/>
            <a:ext cx="0" cy="28416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0501" name="テキスト ボックス 33">
            <a:extLst>
              <a:ext uri="{FF2B5EF4-FFF2-40B4-BE49-F238E27FC236}">
                <a16:creationId xmlns:a16="http://schemas.microsoft.com/office/drawing/2014/main" id="{7EE6A3D3-6EE8-4713-84C6-909BF4839B1E}"/>
              </a:ext>
            </a:extLst>
          </p:cNvPr>
          <p:cNvSpPr txBox="1">
            <a:spLocks noChangeArrowheads="1"/>
          </p:cNvSpPr>
          <p:nvPr/>
        </p:nvSpPr>
        <p:spPr bwMode="auto">
          <a:xfrm>
            <a:off x="2989263" y="3502025"/>
            <a:ext cx="1231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a:t>（審査請求から）</a:t>
            </a:r>
            <a:endParaRPr kumimoji="1" lang="en-US" altLang="ja-JP" sz="1200"/>
          </a:p>
        </p:txBody>
      </p:sp>
      <p:sp>
        <p:nvSpPr>
          <p:cNvPr id="20502" name="テキスト ボックス 34">
            <a:extLst>
              <a:ext uri="{FF2B5EF4-FFF2-40B4-BE49-F238E27FC236}">
                <a16:creationId xmlns:a16="http://schemas.microsoft.com/office/drawing/2014/main" id="{001319EE-0844-4A46-AC20-194D528396ED}"/>
              </a:ext>
            </a:extLst>
          </p:cNvPr>
          <p:cNvSpPr txBox="1">
            <a:spLocks noChangeArrowheads="1"/>
          </p:cNvSpPr>
          <p:nvPr/>
        </p:nvSpPr>
        <p:spPr bwMode="auto">
          <a:xfrm>
            <a:off x="3363913" y="3721100"/>
            <a:ext cx="1389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dirty="0"/>
              <a:t>通常</a:t>
            </a:r>
            <a:endParaRPr kumimoji="1" lang="en-US" altLang="ja-JP" sz="1200" dirty="0"/>
          </a:p>
          <a:p>
            <a:r>
              <a:rPr kumimoji="1" lang="ja-JP" altLang="en-US" sz="1200" dirty="0"/>
              <a:t>早期審査</a:t>
            </a:r>
            <a:endParaRPr kumimoji="1" lang="en-US" altLang="ja-JP" sz="1200" dirty="0"/>
          </a:p>
          <a:p>
            <a:r>
              <a:rPr kumimoji="1" lang="ja-JP" altLang="en-US" sz="1200" dirty="0">
                <a:highlight>
                  <a:srgbClr val="FFFF00"/>
                </a:highlight>
              </a:rPr>
              <a:t>スーパー早期審査</a:t>
            </a:r>
          </a:p>
        </p:txBody>
      </p:sp>
      <p:sp>
        <p:nvSpPr>
          <p:cNvPr id="20503" name="テキスト ボックス 35">
            <a:extLst>
              <a:ext uri="{FF2B5EF4-FFF2-40B4-BE49-F238E27FC236}">
                <a16:creationId xmlns:a16="http://schemas.microsoft.com/office/drawing/2014/main" id="{1024B7CE-6C14-4C15-B345-A5323B7F6D00}"/>
              </a:ext>
            </a:extLst>
          </p:cNvPr>
          <p:cNvSpPr txBox="1">
            <a:spLocks noChangeArrowheads="1"/>
          </p:cNvSpPr>
          <p:nvPr/>
        </p:nvSpPr>
        <p:spPr bwMode="auto">
          <a:xfrm>
            <a:off x="635000" y="1109663"/>
            <a:ext cx="184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dirty="0"/>
              <a:t>出願後は実質的な内容を</a:t>
            </a:r>
            <a:endParaRPr kumimoji="1" lang="en-US" altLang="ja-JP" sz="1200" dirty="0"/>
          </a:p>
          <a:p>
            <a:r>
              <a:rPr kumimoji="1" lang="ja-JP" altLang="en-US" sz="1200" dirty="0"/>
              <a:t>追加・変更できない</a:t>
            </a:r>
          </a:p>
        </p:txBody>
      </p:sp>
      <p:cxnSp>
        <p:nvCxnSpPr>
          <p:cNvPr id="45" name="コネクタ: カギ線 44">
            <a:extLst>
              <a:ext uri="{FF2B5EF4-FFF2-40B4-BE49-F238E27FC236}">
                <a16:creationId xmlns:a16="http://schemas.microsoft.com/office/drawing/2014/main" id="{DA7A723D-E7F8-411D-9EE0-F61C0DBD9DDB}"/>
              </a:ext>
            </a:extLst>
          </p:cNvPr>
          <p:cNvCxnSpPr>
            <a:cxnSpLocks/>
          </p:cNvCxnSpPr>
          <p:nvPr/>
        </p:nvCxnSpPr>
        <p:spPr>
          <a:xfrm>
            <a:off x="454025" y="1158875"/>
            <a:ext cx="231775" cy="152400"/>
          </a:xfrm>
          <a:prstGeom prst="bentConnector3">
            <a:avLst>
              <a:gd name="adj1" fmla="val 428"/>
            </a:avLst>
          </a:prstGeom>
          <a:ln>
            <a:tailEnd type="triangle"/>
          </a:ln>
        </p:spPr>
        <p:style>
          <a:lnRef idx="1">
            <a:schemeClr val="dk1"/>
          </a:lnRef>
          <a:fillRef idx="0">
            <a:schemeClr val="dk1"/>
          </a:fillRef>
          <a:effectRef idx="0">
            <a:schemeClr val="dk1"/>
          </a:effectRef>
          <a:fontRef idx="minor">
            <a:schemeClr val="tx1"/>
          </a:fontRef>
        </p:style>
      </p:cxnSp>
      <p:sp>
        <p:nvSpPr>
          <p:cNvPr id="20505" name="テキスト ボックス 50">
            <a:extLst>
              <a:ext uri="{FF2B5EF4-FFF2-40B4-BE49-F238E27FC236}">
                <a16:creationId xmlns:a16="http://schemas.microsoft.com/office/drawing/2014/main" id="{A75A00F8-7C07-4BBC-B823-8F0EA48110DD}"/>
              </a:ext>
            </a:extLst>
          </p:cNvPr>
          <p:cNvSpPr txBox="1">
            <a:spLocks noChangeArrowheads="1"/>
          </p:cNvSpPr>
          <p:nvPr/>
        </p:nvSpPr>
        <p:spPr bwMode="auto">
          <a:xfrm>
            <a:off x="4606925" y="3725863"/>
            <a:ext cx="757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1200" dirty="0"/>
              <a:t>10.2</a:t>
            </a:r>
            <a:r>
              <a:rPr kumimoji="1" lang="ja-JP" altLang="en-US" sz="1200" dirty="0"/>
              <a:t>ヶ月</a:t>
            </a:r>
            <a:endParaRPr kumimoji="1" lang="en-US" altLang="ja-JP" sz="1200" dirty="0"/>
          </a:p>
          <a:p>
            <a:r>
              <a:rPr kumimoji="1" lang="ja-JP" altLang="en-US" sz="1200" dirty="0"/>
              <a:t>  </a:t>
            </a:r>
            <a:r>
              <a:rPr kumimoji="1" lang="en-US" altLang="ja-JP" sz="1200" dirty="0"/>
              <a:t>2.5</a:t>
            </a:r>
            <a:r>
              <a:rPr kumimoji="1" lang="ja-JP" altLang="en-US" sz="1200" dirty="0"/>
              <a:t>ヶ月</a:t>
            </a:r>
            <a:endParaRPr kumimoji="1" lang="en-US" altLang="ja-JP" sz="1200" dirty="0"/>
          </a:p>
          <a:p>
            <a:r>
              <a:rPr kumimoji="1" lang="ja-JP" altLang="en-US" sz="1200" dirty="0"/>
              <a:t>  </a:t>
            </a:r>
            <a:r>
              <a:rPr kumimoji="1" lang="en-US" altLang="ja-JP" sz="1200" dirty="0">
                <a:highlight>
                  <a:srgbClr val="FFFF00"/>
                </a:highlight>
              </a:rPr>
              <a:t>0.7</a:t>
            </a:r>
            <a:r>
              <a:rPr kumimoji="1" lang="ja-JP" altLang="en-US" sz="1200" dirty="0">
                <a:highlight>
                  <a:srgbClr val="FFFF00"/>
                </a:highlight>
              </a:rPr>
              <a:t>ヶ月</a:t>
            </a:r>
          </a:p>
        </p:txBody>
      </p:sp>
      <p:sp>
        <p:nvSpPr>
          <p:cNvPr id="20506" name="テキスト ボックス 55">
            <a:extLst>
              <a:ext uri="{FF2B5EF4-FFF2-40B4-BE49-F238E27FC236}">
                <a16:creationId xmlns:a16="http://schemas.microsoft.com/office/drawing/2014/main" id="{AEF5F474-D163-4603-AEC4-9193FAC8A551}"/>
              </a:ext>
            </a:extLst>
          </p:cNvPr>
          <p:cNvSpPr txBox="1">
            <a:spLocks noChangeArrowheads="1"/>
          </p:cNvSpPr>
          <p:nvPr/>
        </p:nvSpPr>
        <p:spPr bwMode="auto">
          <a:xfrm>
            <a:off x="6608763" y="3706813"/>
            <a:ext cx="1231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a:t>（審査請求から）</a:t>
            </a:r>
            <a:endParaRPr kumimoji="1" lang="en-US" altLang="ja-JP" sz="1200"/>
          </a:p>
        </p:txBody>
      </p:sp>
      <p:sp>
        <p:nvSpPr>
          <p:cNvPr id="20507" name="テキスト ボックス 56">
            <a:extLst>
              <a:ext uri="{FF2B5EF4-FFF2-40B4-BE49-F238E27FC236}">
                <a16:creationId xmlns:a16="http://schemas.microsoft.com/office/drawing/2014/main" id="{62BE6494-F6AC-4825-BD5D-7960E6D8CBDC}"/>
              </a:ext>
            </a:extLst>
          </p:cNvPr>
          <p:cNvSpPr txBox="1">
            <a:spLocks noChangeArrowheads="1"/>
          </p:cNvSpPr>
          <p:nvPr/>
        </p:nvSpPr>
        <p:spPr bwMode="auto">
          <a:xfrm>
            <a:off x="7035800" y="3937000"/>
            <a:ext cx="1389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200" dirty="0"/>
              <a:t>通常</a:t>
            </a:r>
            <a:endParaRPr kumimoji="1" lang="en-US" altLang="ja-JP" sz="1200" dirty="0"/>
          </a:p>
          <a:p>
            <a:r>
              <a:rPr kumimoji="1" lang="ja-JP" altLang="en-US" sz="1200" dirty="0"/>
              <a:t>早期審査</a:t>
            </a:r>
            <a:endParaRPr kumimoji="1" lang="en-US" altLang="ja-JP" sz="1200" dirty="0"/>
          </a:p>
          <a:p>
            <a:r>
              <a:rPr kumimoji="1" lang="ja-JP" altLang="en-US" sz="1200" dirty="0">
                <a:highlight>
                  <a:srgbClr val="FFFF00"/>
                </a:highlight>
              </a:rPr>
              <a:t>スーパー早期審査</a:t>
            </a:r>
          </a:p>
        </p:txBody>
      </p:sp>
      <p:sp>
        <p:nvSpPr>
          <p:cNvPr id="20508" name="テキスト ボックス 57">
            <a:extLst>
              <a:ext uri="{FF2B5EF4-FFF2-40B4-BE49-F238E27FC236}">
                <a16:creationId xmlns:a16="http://schemas.microsoft.com/office/drawing/2014/main" id="{F184239F-9ECD-46A9-8B14-62BB5E493AFB}"/>
              </a:ext>
            </a:extLst>
          </p:cNvPr>
          <p:cNvSpPr txBox="1">
            <a:spLocks noChangeArrowheads="1"/>
          </p:cNvSpPr>
          <p:nvPr/>
        </p:nvSpPr>
        <p:spPr bwMode="auto">
          <a:xfrm>
            <a:off x="8278813" y="3941763"/>
            <a:ext cx="757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1200" dirty="0"/>
              <a:t>15.0</a:t>
            </a:r>
            <a:r>
              <a:rPr kumimoji="1" lang="ja-JP" altLang="en-US" sz="1200" dirty="0"/>
              <a:t>ヶ月</a:t>
            </a:r>
            <a:endParaRPr kumimoji="1" lang="en-US" altLang="ja-JP" sz="1200" dirty="0"/>
          </a:p>
          <a:p>
            <a:r>
              <a:rPr kumimoji="1" lang="ja-JP" altLang="en-US" sz="1200" dirty="0"/>
              <a:t>  </a:t>
            </a:r>
            <a:r>
              <a:rPr kumimoji="1" lang="en-US" altLang="ja-JP" sz="1200" dirty="0"/>
              <a:t>5.3</a:t>
            </a:r>
            <a:r>
              <a:rPr kumimoji="1" lang="ja-JP" altLang="en-US" sz="1200" dirty="0"/>
              <a:t>ヶ月</a:t>
            </a:r>
            <a:endParaRPr kumimoji="1" lang="en-US" altLang="ja-JP" sz="1200" dirty="0"/>
          </a:p>
          <a:p>
            <a:r>
              <a:rPr kumimoji="1" lang="ja-JP" altLang="en-US" sz="1200" dirty="0"/>
              <a:t>  </a:t>
            </a:r>
            <a:r>
              <a:rPr kumimoji="1" lang="en-US" altLang="ja-JP" sz="1200" dirty="0">
                <a:highlight>
                  <a:srgbClr val="FFFF00"/>
                </a:highlight>
              </a:rPr>
              <a:t>2.3</a:t>
            </a:r>
            <a:r>
              <a:rPr kumimoji="1" lang="ja-JP" altLang="en-US" sz="1200" dirty="0">
                <a:highlight>
                  <a:srgbClr val="FFFF00"/>
                </a:highlight>
              </a:rPr>
              <a:t>ヶ月</a:t>
            </a:r>
          </a:p>
        </p:txBody>
      </p:sp>
      <p:sp>
        <p:nvSpPr>
          <p:cNvPr id="76" name="左大かっこ 75">
            <a:extLst>
              <a:ext uri="{FF2B5EF4-FFF2-40B4-BE49-F238E27FC236}">
                <a16:creationId xmlns:a16="http://schemas.microsoft.com/office/drawing/2014/main" id="{05E9DF52-2236-41BD-94F1-79A2CBDC566C}"/>
              </a:ext>
            </a:extLst>
          </p:cNvPr>
          <p:cNvSpPr/>
          <p:nvPr/>
        </p:nvSpPr>
        <p:spPr>
          <a:xfrm>
            <a:off x="3317875" y="3768725"/>
            <a:ext cx="101600" cy="569913"/>
          </a:xfrm>
          <a:prstGeom prst="leftBracket">
            <a:avLst>
              <a:gd name="adj" fmla="val 113340"/>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sp>
        <p:nvSpPr>
          <p:cNvPr id="85" name="左大かっこ 84">
            <a:extLst>
              <a:ext uri="{FF2B5EF4-FFF2-40B4-BE49-F238E27FC236}">
                <a16:creationId xmlns:a16="http://schemas.microsoft.com/office/drawing/2014/main" id="{4DF658CE-5BF7-4F54-83AC-8AD1B9A833EF}"/>
              </a:ext>
            </a:extLst>
          </p:cNvPr>
          <p:cNvSpPr/>
          <p:nvPr/>
        </p:nvSpPr>
        <p:spPr>
          <a:xfrm>
            <a:off x="7031038" y="3965575"/>
            <a:ext cx="101600" cy="569913"/>
          </a:xfrm>
          <a:prstGeom prst="leftBracket">
            <a:avLst>
              <a:gd name="adj" fmla="val 113340"/>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sp>
        <p:nvSpPr>
          <p:cNvPr id="88" name="円弧 87">
            <a:extLst>
              <a:ext uri="{FF2B5EF4-FFF2-40B4-BE49-F238E27FC236}">
                <a16:creationId xmlns:a16="http://schemas.microsoft.com/office/drawing/2014/main" id="{40393F1A-1E32-49E1-B41A-C86E20721C0D}"/>
              </a:ext>
            </a:extLst>
          </p:cNvPr>
          <p:cNvSpPr/>
          <p:nvPr/>
        </p:nvSpPr>
        <p:spPr>
          <a:xfrm rot="12084216">
            <a:off x="2727325" y="2462213"/>
            <a:ext cx="1390650" cy="1570037"/>
          </a:xfrm>
          <a:prstGeom prst="arc">
            <a:avLst>
              <a:gd name="adj1" fmla="val 15960729"/>
              <a:gd name="adj2" fmla="val 1416378"/>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sp>
        <p:nvSpPr>
          <p:cNvPr id="89" name="円弧 88">
            <a:extLst>
              <a:ext uri="{FF2B5EF4-FFF2-40B4-BE49-F238E27FC236}">
                <a16:creationId xmlns:a16="http://schemas.microsoft.com/office/drawing/2014/main" id="{8C10FB3A-B761-4D0E-ADCD-8B43666AAAE6}"/>
              </a:ext>
            </a:extLst>
          </p:cNvPr>
          <p:cNvSpPr/>
          <p:nvPr/>
        </p:nvSpPr>
        <p:spPr>
          <a:xfrm rot="10800000">
            <a:off x="2633663" y="2592388"/>
            <a:ext cx="4973637" cy="1970087"/>
          </a:xfrm>
          <a:prstGeom prst="arc">
            <a:avLst>
              <a:gd name="adj1" fmla="val 12058005"/>
              <a:gd name="adj2" fmla="val 351566"/>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sp>
        <p:nvSpPr>
          <p:cNvPr id="20513" name="テキスト ボックス 3">
            <a:extLst>
              <a:ext uri="{FF2B5EF4-FFF2-40B4-BE49-F238E27FC236}">
                <a16:creationId xmlns:a16="http://schemas.microsoft.com/office/drawing/2014/main" id="{B315F1CA-894E-4BCD-B219-F36B410447E3}"/>
              </a:ext>
            </a:extLst>
          </p:cNvPr>
          <p:cNvSpPr txBox="1">
            <a:spLocks noChangeArrowheads="1"/>
          </p:cNvSpPr>
          <p:nvPr/>
        </p:nvSpPr>
        <p:spPr bwMode="auto">
          <a:xfrm>
            <a:off x="12700" y="3003550"/>
            <a:ext cx="1797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sz="1600" dirty="0"/>
              <a:t>当初明細書を提出</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5E2CD1-0858-4DA1-9AC8-7053D0D724E1}"/>
              </a:ext>
            </a:extLst>
          </p:cNvPr>
          <p:cNvSpPr txBox="1"/>
          <p:nvPr/>
        </p:nvSpPr>
        <p:spPr>
          <a:xfrm>
            <a:off x="0" y="76200"/>
            <a:ext cx="9251950" cy="1116013"/>
          </a:xfrm>
          <a:prstGeom prst="rect">
            <a:avLst/>
          </a:prstGeom>
          <a:noFill/>
        </p:spPr>
        <p:txBody>
          <a:bodyPr>
            <a:spAutoFit/>
          </a:bodyPr>
          <a:lstStyle/>
          <a:p>
            <a:pPr>
              <a:defRPr/>
            </a:pPr>
            <a:r>
              <a:rPr lang="ja-JP" altLang="en-US" sz="2800" b="1" dirty="0">
                <a:solidFill>
                  <a:srgbClr val="0000FF"/>
                </a:solidFill>
                <a:effectLst>
                  <a:outerShdw blurRad="38100" dist="38100" dir="2700000" algn="tl">
                    <a:srgbClr val="000000">
                      <a:alpha val="43137"/>
                    </a:srgbClr>
                  </a:outerShdw>
                </a:effectLst>
                <a:latin typeface="+mj-ea"/>
                <a:ea typeface="+mj-ea"/>
              </a:rPr>
              <a:t>②当初明細書に「ネタ」を埋め込んでおいて、特許出願後に補正・訂正・分割出願で取り出して特許化できる</a:t>
            </a:r>
          </a:p>
          <a:p>
            <a:pPr>
              <a:defRPr/>
            </a:pPr>
            <a:endParaRPr lang="ja-JP" altLang="en-US" sz="1050" b="1" dirty="0">
              <a:solidFill>
                <a:srgbClr val="FF0000"/>
              </a:solidFill>
              <a:effectLst>
                <a:outerShdw blurRad="38100" dist="38100" dir="2700000" algn="tl">
                  <a:srgbClr val="000000">
                    <a:alpha val="43137"/>
                  </a:srgbClr>
                </a:outerShdw>
              </a:effectLst>
              <a:latin typeface="+mj-ea"/>
              <a:ea typeface="+mj-ea"/>
            </a:endParaRPr>
          </a:p>
        </p:txBody>
      </p:sp>
      <p:sp>
        <p:nvSpPr>
          <p:cNvPr id="6" name="正方形/長方形 5">
            <a:extLst>
              <a:ext uri="{FF2B5EF4-FFF2-40B4-BE49-F238E27FC236}">
                <a16:creationId xmlns:a16="http://schemas.microsoft.com/office/drawing/2014/main" id="{A87E10A2-F0EB-43DF-9A37-081DC7551C5E}"/>
              </a:ext>
            </a:extLst>
          </p:cNvPr>
          <p:cNvSpPr/>
          <p:nvPr/>
        </p:nvSpPr>
        <p:spPr>
          <a:xfrm>
            <a:off x="329183" y="1284288"/>
            <a:ext cx="2608263" cy="1287462"/>
          </a:xfrm>
          <a:prstGeom prst="rect">
            <a:avLst/>
          </a:prstGeom>
          <a:ln>
            <a:solidFill>
              <a:schemeClr val="accent3">
                <a:lumMod val="75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lstStyle/>
          <a:p>
            <a:pPr algn="ctr">
              <a:defRPr/>
            </a:pPr>
            <a:endParaRPr kumimoji="1" lang="ja-JP" altLang="en-US"/>
          </a:p>
        </p:txBody>
      </p:sp>
      <p:sp>
        <p:nvSpPr>
          <p:cNvPr id="7" name="楕円 6">
            <a:extLst>
              <a:ext uri="{FF2B5EF4-FFF2-40B4-BE49-F238E27FC236}">
                <a16:creationId xmlns:a16="http://schemas.microsoft.com/office/drawing/2014/main" id="{FCD7316C-254D-4D11-94A1-E89829BB0A1A}"/>
              </a:ext>
            </a:extLst>
          </p:cNvPr>
          <p:cNvSpPr/>
          <p:nvPr/>
        </p:nvSpPr>
        <p:spPr>
          <a:xfrm>
            <a:off x="616521" y="1860550"/>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１</a:t>
            </a:r>
          </a:p>
        </p:txBody>
      </p:sp>
      <p:sp>
        <p:nvSpPr>
          <p:cNvPr id="8" name="楕円 7">
            <a:extLst>
              <a:ext uri="{FF2B5EF4-FFF2-40B4-BE49-F238E27FC236}">
                <a16:creationId xmlns:a16="http://schemas.microsoft.com/office/drawing/2014/main" id="{20637546-7022-49A0-A719-41648E6B431D}"/>
              </a:ext>
            </a:extLst>
          </p:cNvPr>
          <p:cNvSpPr/>
          <p:nvPr/>
        </p:nvSpPr>
        <p:spPr>
          <a:xfrm>
            <a:off x="1408683" y="1860550"/>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２</a:t>
            </a:r>
          </a:p>
        </p:txBody>
      </p:sp>
      <p:sp>
        <p:nvSpPr>
          <p:cNvPr id="9" name="楕円 8">
            <a:extLst>
              <a:ext uri="{FF2B5EF4-FFF2-40B4-BE49-F238E27FC236}">
                <a16:creationId xmlns:a16="http://schemas.microsoft.com/office/drawing/2014/main" id="{AE5EA608-5275-446D-9C15-9EEFFB455BD8}"/>
              </a:ext>
            </a:extLst>
          </p:cNvPr>
          <p:cNvSpPr/>
          <p:nvPr/>
        </p:nvSpPr>
        <p:spPr>
          <a:xfrm>
            <a:off x="2200846" y="1860550"/>
            <a:ext cx="431800" cy="431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1" lang="ja-JP" altLang="en-US" dirty="0"/>
              <a:t>３</a:t>
            </a:r>
          </a:p>
        </p:txBody>
      </p:sp>
      <p:sp>
        <p:nvSpPr>
          <p:cNvPr id="17416" name="テキスト ボックス 11">
            <a:extLst>
              <a:ext uri="{FF2B5EF4-FFF2-40B4-BE49-F238E27FC236}">
                <a16:creationId xmlns:a16="http://schemas.microsoft.com/office/drawing/2014/main" id="{9E5A755D-F1A6-42D2-B5FD-275360DFB149}"/>
              </a:ext>
            </a:extLst>
          </p:cNvPr>
          <p:cNvSpPr txBox="1">
            <a:spLocks noChangeArrowheads="1"/>
          </p:cNvSpPr>
          <p:nvPr/>
        </p:nvSpPr>
        <p:spPr bwMode="auto">
          <a:xfrm>
            <a:off x="400621" y="1427163"/>
            <a:ext cx="814387"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dirty="0">
                <a:highlight>
                  <a:srgbClr val="00FF00"/>
                </a:highlight>
              </a:rPr>
              <a:t>クレーム</a:t>
            </a:r>
            <a:endParaRPr kumimoji="1" lang="en-US" altLang="ja-JP" sz="1100" dirty="0">
              <a:highlight>
                <a:srgbClr val="00FF00"/>
              </a:highlight>
            </a:endParaRPr>
          </a:p>
          <a:p>
            <a:pPr>
              <a:defRPr/>
            </a:pPr>
            <a:r>
              <a:rPr kumimoji="1" lang="ja-JP" altLang="en-US" sz="1100" dirty="0">
                <a:highlight>
                  <a:srgbClr val="00FF00"/>
                </a:highlight>
              </a:rPr>
              <a:t>されている</a:t>
            </a:r>
          </a:p>
        </p:txBody>
      </p:sp>
      <p:sp>
        <p:nvSpPr>
          <p:cNvPr id="17417" name="テキスト ボックス 14">
            <a:extLst>
              <a:ext uri="{FF2B5EF4-FFF2-40B4-BE49-F238E27FC236}">
                <a16:creationId xmlns:a16="http://schemas.microsoft.com/office/drawing/2014/main" id="{E9992F0D-CE6D-4D2E-BC6E-6768FEC7BEB6}"/>
              </a:ext>
            </a:extLst>
          </p:cNvPr>
          <p:cNvSpPr txBox="1">
            <a:spLocks noChangeArrowheads="1"/>
          </p:cNvSpPr>
          <p:nvPr/>
        </p:nvSpPr>
        <p:spPr bwMode="auto">
          <a:xfrm>
            <a:off x="1984946" y="1427163"/>
            <a:ext cx="952500"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dirty="0">
                <a:highlight>
                  <a:srgbClr val="FFFF00"/>
                </a:highlight>
              </a:rPr>
              <a:t>クレーム</a:t>
            </a:r>
            <a:endParaRPr kumimoji="1" lang="en-US" altLang="ja-JP" sz="1100" dirty="0">
              <a:highlight>
                <a:srgbClr val="FFFF00"/>
              </a:highlight>
            </a:endParaRPr>
          </a:p>
          <a:p>
            <a:pPr>
              <a:defRPr/>
            </a:pPr>
            <a:r>
              <a:rPr kumimoji="1" lang="ja-JP" altLang="en-US" sz="1100" dirty="0">
                <a:highlight>
                  <a:srgbClr val="FFFF00"/>
                </a:highlight>
              </a:rPr>
              <a:t>されていない</a:t>
            </a:r>
          </a:p>
        </p:txBody>
      </p:sp>
      <p:sp>
        <p:nvSpPr>
          <p:cNvPr id="17418" name="テキスト ボックス 15">
            <a:extLst>
              <a:ext uri="{FF2B5EF4-FFF2-40B4-BE49-F238E27FC236}">
                <a16:creationId xmlns:a16="http://schemas.microsoft.com/office/drawing/2014/main" id="{A384AFAC-157C-4703-BC7B-6E5D9F8B07A3}"/>
              </a:ext>
            </a:extLst>
          </p:cNvPr>
          <p:cNvSpPr txBox="1">
            <a:spLocks noChangeArrowheads="1"/>
          </p:cNvSpPr>
          <p:nvPr/>
        </p:nvSpPr>
        <p:spPr bwMode="auto">
          <a:xfrm>
            <a:off x="1121346" y="1427163"/>
            <a:ext cx="952500" cy="431800"/>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100">
                <a:highlight>
                  <a:srgbClr val="FFFF00"/>
                </a:highlight>
              </a:rPr>
              <a:t>クレーム</a:t>
            </a:r>
            <a:endParaRPr kumimoji="1" lang="en-US" altLang="ja-JP" sz="1100">
              <a:highlight>
                <a:srgbClr val="FFFF00"/>
              </a:highlight>
            </a:endParaRPr>
          </a:p>
          <a:p>
            <a:pPr>
              <a:defRPr/>
            </a:pPr>
            <a:r>
              <a:rPr kumimoji="1" lang="ja-JP" altLang="en-US" sz="1100">
                <a:highlight>
                  <a:srgbClr val="FFFF00"/>
                </a:highlight>
              </a:rPr>
              <a:t>されていない</a:t>
            </a:r>
          </a:p>
        </p:txBody>
      </p:sp>
      <p:sp>
        <p:nvSpPr>
          <p:cNvPr id="17419" name="テキスト ボックス 16">
            <a:extLst>
              <a:ext uri="{FF2B5EF4-FFF2-40B4-BE49-F238E27FC236}">
                <a16:creationId xmlns:a16="http://schemas.microsoft.com/office/drawing/2014/main" id="{0964E7AB-A3B3-4457-B7B6-0569B36BD8AD}"/>
              </a:ext>
            </a:extLst>
          </p:cNvPr>
          <p:cNvSpPr txBox="1">
            <a:spLocks noChangeArrowheads="1"/>
          </p:cNvSpPr>
          <p:nvPr/>
        </p:nvSpPr>
        <p:spPr bwMode="auto">
          <a:xfrm>
            <a:off x="35496" y="2641600"/>
            <a:ext cx="3611562" cy="954088"/>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400" dirty="0"/>
              <a:t>当初明細書</a:t>
            </a:r>
            <a:r>
              <a:rPr kumimoji="1" lang="ja-JP" altLang="en-US" sz="1200" dirty="0"/>
              <a:t>（出願時に提出する明細書は</a:t>
            </a:r>
            <a:endParaRPr kumimoji="1" lang="en-US" altLang="ja-JP" sz="1200" dirty="0"/>
          </a:p>
          <a:p>
            <a:pPr>
              <a:defRPr/>
            </a:pPr>
            <a:r>
              <a:rPr kumimoji="1" lang="ja-JP" altLang="en-US" sz="1200" dirty="0"/>
              <a:t>　　　実質的な内容を追加・変更できない。）</a:t>
            </a:r>
            <a:r>
              <a:rPr kumimoji="1" lang="ja-JP" altLang="en-US" sz="1400" dirty="0"/>
              <a:t>に、</a:t>
            </a:r>
            <a:endParaRPr kumimoji="1" lang="en-US" altLang="ja-JP" sz="1400" dirty="0"/>
          </a:p>
          <a:p>
            <a:pPr>
              <a:defRPr/>
            </a:pPr>
            <a:r>
              <a:rPr kumimoji="1" lang="ja-JP" altLang="en-US" sz="1400" dirty="0"/>
              <a:t>①②③の発明が具体的に記載されているが、</a:t>
            </a:r>
            <a:endParaRPr kumimoji="1" lang="en-US" altLang="ja-JP" sz="1400" dirty="0"/>
          </a:p>
          <a:p>
            <a:pPr>
              <a:defRPr/>
            </a:pPr>
            <a:r>
              <a:rPr kumimoji="1" lang="ja-JP" altLang="en-US" sz="1400" dirty="0">
                <a:highlight>
                  <a:srgbClr val="00FF00"/>
                </a:highlight>
              </a:rPr>
              <a:t>①の発明だけがクレームされていた場合</a:t>
            </a:r>
          </a:p>
        </p:txBody>
      </p:sp>
      <p:sp>
        <p:nvSpPr>
          <p:cNvPr id="17420" name="テキスト ボックス 18">
            <a:extLst>
              <a:ext uri="{FF2B5EF4-FFF2-40B4-BE49-F238E27FC236}">
                <a16:creationId xmlns:a16="http://schemas.microsoft.com/office/drawing/2014/main" id="{0AA49744-A937-4383-9CBF-F7B082A2DBE9}"/>
              </a:ext>
            </a:extLst>
          </p:cNvPr>
          <p:cNvSpPr txBox="1">
            <a:spLocks noChangeArrowheads="1"/>
          </p:cNvSpPr>
          <p:nvPr/>
        </p:nvSpPr>
        <p:spPr bwMode="auto">
          <a:xfrm>
            <a:off x="4386263" y="1408113"/>
            <a:ext cx="3315331" cy="369332"/>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dirty="0">
                <a:highlight>
                  <a:srgbClr val="00FF00"/>
                </a:highlight>
              </a:rPr>
              <a:t>発明①だけが特許となる</a:t>
            </a:r>
            <a:r>
              <a:rPr kumimoji="1" lang="ja-JP" altLang="en-US" dirty="0"/>
              <a:t>が、・・・</a:t>
            </a:r>
          </a:p>
        </p:txBody>
      </p:sp>
      <p:sp>
        <p:nvSpPr>
          <p:cNvPr id="21516" name="テキスト ボックス 19">
            <a:extLst>
              <a:ext uri="{FF2B5EF4-FFF2-40B4-BE49-F238E27FC236}">
                <a16:creationId xmlns:a16="http://schemas.microsoft.com/office/drawing/2014/main" id="{EF5607CD-4A82-42D0-9CC5-78C7324695A7}"/>
              </a:ext>
            </a:extLst>
          </p:cNvPr>
          <p:cNvSpPr txBox="1">
            <a:spLocks noChangeArrowheads="1"/>
          </p:cNvSpPr>
          <p:nvPr/>
        </p:nvSpPr>
        <p:spPr bwMode="auto">
          <a:xfrm>
            <a:off x="4360863" y="2355850"/>
            <a:ext cx="460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ja-JP" altLang="en-US"/>
              <a:t>発明②③を分割出願して、別に特許化できる</a:t>
            </a:r>
            <a:r>
              <a:rPr kumimoji="1" lang="en-US" altLang="ja-JP"/>
              <a:t>‼</a:t>
            </a:r>
          </a:p>
        </p:txBody>
      </p:sp>
      <p:sp>
        <p:nvSpPr>
          <p:cNvPr id="17422" name="テキスト ボックス 20">
            <a:extLst>
              <a:ext uri="{FF2B5EF4-FFF2-40B4-BE49-F238E27FC236}">
                <a16:creationId xmlns:a16="http://schemas.microsoft.com/office/drawing/2014/main" id="{95D9677A-82B4-430D-A64A-3C4BDACE23DA}"/>
              </a:ext>
            </a:extLst>
          </p:cNvPr>
          <p:cNvSpPr txBox="1">
            <a:spLocks noChangeArrowheads="1"/>
          </p:cNvSpPr>
          <p:nvPr/>
        </p:nvSpPr>
        <p:spPr bwMode="auto">
          <a:xfrm>
            <a:off x="4322763" y="2717800"/>
            <a:ext cx="4562467" cy="584775"/>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600" dirty="0">
                <a:solidFill>
                  <a:srgbClr val="FF0000"/>
                </a:solidFill>
                <a:highlight>
                  <a:srgbClr val="FFFF00"/>
                </a:highlight>
              </a:rPr>
              <a:t>（⇒発明②③についても特許化できる</a:t>
            </a:r>
            <a:endParaRPr kumimoji="1" lang="en-US" altLang="ja-JP" sz="1600" dirty="0">
              <a:solidFill>
                <a:srgbClr val="FF0000"/>
              </a:solidFill>
              <a:highlight>
                <a:srgbClr val="FFFF00"/>
              </a:highlight>
            </a:endParaRPr>
          </a:p>
          <a:p>
            <a:pPr>
              <a:defRPr/>
            </a:pPr>
            <a:r>
              <a:rPr kumimoji="1" lang="ja-JP" altLang="en-US" sz="1600" dirty="0">
                <a:solidFill>
                  <a:srgbClr val="FF0000"/>
                </a:solidFill>
                <a:highlight>
                  <a:srgbClr val="FFFF00"/>
                </a:highlight>
              </a:rPr>
              <a:t>　　　　　「オプション権」を持っていると同じである</a:t>
            </a:r>
            <a:r>
              <a:rPr kumimoji="1" lang="en-US" altLang="ja-JP" sz="1600" dirty="0">
                <a:solidFill>
                  <a:srgbClr val="FF0000"/>
                </a:solidFill>
                <a:highlight>
                  <a:srgbClr val="FFFF00"/>
                </a:highlight>
              </a:rPr>
              <a:t>!!</a:t>
            </a:r>
            <a:r>
              <a:rPr kumimoji="1" lang="ja-JP" altLang="en-US" sz="1600" dirty="0">
                <a:solidFill>
                  <a:srgbClr val="FF0000"/>
                </a:solidFill>
                <a:highlight>
                  <a:srgbClr val="FFFF00"/>
                </a:highlight>
              </a:rPr>
              <a:t>）</a:t>
            </a:r>
          </a:p>
        </p:txBody>
      </p:sp>
      <p:cxnSp>
        <p:nvCxnSpPr>
          <p:cNvPr id="22" name="直線矢印コネクタ 21">
            <a:extLst>
              <a:ext uri="{FF2B5EF4-FFF2-40B4-BE49-F238E27FC236}">
                <a16:creationId xmlns:a16="http://schemas.microsoft.com/office/drawing/2014/main" id="{B1E0A0D4-6C1F-4EED-B1D3-D317FFF3A377}"/>
              </a:ext>
            </a:extLst>
          </p:cNvPr>
          <p:cNvCxnSpPr/>
          <p:nvPr/>
        </p:nvCxnSpPr>
        <p:spPr>
          <a:xfrm>
            <a:off x="3276352" y="1635646"/>
            <a:ext cx="863600"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E630D3F0-E3CD-4D12-B2BA-A8F986F3A372}"/>
              </a:ext>
            </a:extLst>
          </p:cNvPr>
          <p:cNvCxnSpPr>
            <a:cxnSpLocks/>
          </p:cNvCxnSpPr>
          <p:nvPr/>
        </p:nvCxnSpPr>
        <p:spPr>
          <a:xfrm>
            <a:off x="5649913" y="1844675"/>
            <a:ext cx="0" cy="447675"/>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520" name="テキスト ボックス 25">
            <a:extLst>
              <a:ext uri="{FF2B5EF4-FFF2-40B4-BE49-F238E27FC236}">
                <a16:creationId xmlns:a16="http://schemas.microsoft.com/office/drawing/2014/main" id="{CE5A09C3-68E1-45D9-A8BE-6A2879C38D9A}"/>
              </a:ext>
            </a:extLst>
          </p:cNvPr>
          <p:cNvSpPr txBox="1">
            <a:spLocks noChangeArrowheads="1"/>
          </p:cNvSpPr>
          <p:nvPr/>
        </p:nvSpPr>
        <p:spPr bwMode="auto">
          <a:xfrm>
            <a:off x="3563887" y="3443346"/>
            <a:ext cx="5580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r>
              <a:rPr kumimoji="1" lang="en-US" altLang="ja-JP" sz="1600" dirty="0"/>
              <a:t>※</a:t>
            </a:r>
            <a:r>
              <a:rPr kumimoji="1" lang="ja-JP" altLang="en-US" sz="1600" dirty="0"/>
              <a:t>ライバル企業は、発明①のみならず、発明②③についても、特許化できる以上実施を控えておこうと考える。</a:t>
            </a:r>
          </a:p>
        </p:txBody>
      </p:sp>
      <p:sp>
        <p:nvSpPr>
          <p:cNvPr id="17426" name="テキスト ボックス 26">
            <a:extLst>
              <a:ext uri="{FF2B5EF4-FFF2-40B4-BE49-F238E27FC236}">
                <a16:creationId xmlns:a16="http://schemas.microsoft.com/office/drawing/2014/main" id="{4F480705-1F95-4609-8E31-4CE22E16DDD4}"/>
              </a:ext>
            </a:extLst>
          </p:cNvPr>
          <p:cNvSpPr txBox="1">
            <a:spLocks noChangeArrowheads="1"/>
          </p:cNvSpPr>
          <p:nvPr/>
        </p:nvSpPr>
        <p:spPr bwMode="auto">
          <a:xfrm>
            <a:off x="3595638" y="4045009"/>
            <a:ext cx="5656312" cy="1077218"/>
          </a:xfrm>
          <a:prstGeom prst="rect">
            <a:avLst/>
          </a:prstGeom>
          <a:noFill/>
          <a:ln>
            <a:noFill/>
          </a:ln>
        </p:spPr>
        <p:txBody>
          <a:bodyPr wrap="square">
            <a:spAutoFit/>
          </a:bodyPr>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defRPr/>
            </a:pPr>
            <a:r>
              <a:rPr kumimoji="1" lang="ja-JP" altLang="en-US" sz="1600" dirty="0"/>
              <a:t>⇒特許権の価値は、発明に係る事業の独占であるから、</a:t>
            </a:r>
            <a:endParaRPr kumimoji="1" lang="en-US" altLang="ja-JP" sz="1600" dirty="0"/>
          </a:p>
          <a:p>
            <a:pPr>
              <a:defRPr/>
            </a:pPr>
            <a:r>
              <a:rPr kumimoji="1" lang="ja-JP" altLang="en-US" sz="1600" dirty="0"/>
              <a:t>ライバル企業が発明②③の実施も控えるから、</a:t>
            </a:r>
            <a:r>
              <a:rPr kumimoji="1" lang="ja-JP" altLang="en-US" sz="1600" dirty="0">
                <a:solidFill>
                  <a:srgbClr val="FF0000"/>
                </a:solidFill>
                <a:highlight>
                  <a:srgbClr val="00FFFF"/>
                </a:highlight>
              </a:rPr>
              <a:t>（係属中は、）</a:t>
            </a:r>
            <a:endParaRPr kumimoji="1" lang="en-US" altLang="ja-JP" sz="1600" dirty="0">
              <a:solidFill>
                <a:srgbClr val="FF0000"/>
              </a:solidFill>
              <a:highlight>
                <a:srgbClr val="00FFFF"/>
              </a:highlight>
            </a:endParaRPr>
          </a:p>
          <a:p>
            <a:pPr>
              <a:defRPr/>
            </a:pPr>
            <a:r>
              <a:rPr kumimoji="1" lang="ja-JP" altLang="en-US" sz="1600" dirty="0">
                <a:highlight>
                  <a:srgbClr val="FFFF00"/>
                </a:highlight>
              </a:rPr>
              <a:t>②③の排他権も確保していると同じ効果がある</a:t>
            </a:r>
            <a:r>
              <a:rPr kumimoji="1" lang="en-US" altLang="ja-JP" sz="1600" dirty="0">
                <a:highlight>
                  <a:srgbClr val="FFFF00"/>
                </a:highlight>
              </a:rPr>
              <a:t>‼</a:t>
            </a:r>
          </a:p>
          <a:p>
            <a:pPr>
              <a:defRPr/>
            </a:pPr>
            <a:r>
              <a:rPr kumimoji="1" lang="ja-JP" altLang="en-US" sz="1600" dirty="0">
                <a:solidFill>
                  <a:srgbClr val="FF0000"/>
                </a:solidFill>
                <a:highlight>
                  <a:srgbClr val="00FFFF"/>
                </a:highlight>
              </a:rPr>
              <a:t>⇒特許査定後に分割出願しないと、「オプション権」は消滅する。</a:t>
            </a:r>
            <a:endParaRPr kumimoji="1" lang="en-US" altLang="ja-JP" sz="1600" dirty="0">
              <a:solidFill>
                <a:srgbClr val="FF0000"/>
              </a:solidFill>
              <a:highlight>
                <a:srgbClr val="00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4">
            <a:extLst>
              <a:ext uri="{FF2B5EF4-FFF2-40B4-BE49-F238E27FC236}">
                <a16:creationId xmlns:a16="http://schemas.microsoft.com/office/drawing/2014/main" id="{4C216A5E-1CA9-48A8-AAFB-B33C8E855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300" y="771525"/>
            <a:ext cx="2292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4">
            <a:extLst>
              <a:ext uri="{FF2B5EF4-FFF2-40B4-BE49-F238E27FC236}">
                <a16:creationId xmlns:a16="http://schemas.microsoft.com/office/drawing/2014/main" id="{F569BFE6-4DD3-4F5D-B14C-9CEDC50E19E8}"/>
              </a:ext>
            </a:extLst>
          </p:cNvPr>
          <p:cNvSpPr>
            <a:spLocks noChangeArrowheads="1"/>
          </p:cNvSpPr>
          <p:nvPr/>
        </p:nvSpPr>
        <p:spPr bwMode="auto">
          <a:xfrm>
            <a:off x="4067175" y="4659313"/>
            <a:ext cx="3167063" cy="461962"/>
          </a:xfrm>
          <a:prstGeom prst="rect">
            <a:avLst/>
          </a:prstGeom>
          <a:noFill/>
          <a:ln>
            <a:noFill/>
          </a:ln>
          <a:effec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spcBef>
                <a:spcPct val="20000"/>
              </a:spcBef>
              <a:buClr>
                <a:schemeClr val="bg2"/>
              </a:buClr>
              <a:buSzPct val="75000"/>
              <a:defRPr/>
            </a:pPr>
            <a:endParaRPr lang="en-US" altLang="ja-JP" sz="2400" b="1" dirty="0">
              <a:solidFill>
                <a:srgbClr val="7030A0"/>
              </a:solidFill>
              <a:effectLst>
                <a:outerShdw blurRad="38100" dist="38100" dir="2700000" algn="tl">
                  <a:srgbClr val="000000">
                    <a:alpha val="43137"/>
                  </a:srgbClr>
                </a:outerShdw>
              </a:effectLst>
            </a:endParaRPr>
          </a:p>
        </p:txBody>
      </p:sp>
      <p:sp>
        <p:nvSpPr>
          <p:cNvPr id="23" name="テキスト ボックス 22">
            <a:extLst>
              <a:ext uri="{FF2B5EF4-FFF2-40B4-BE49-F238E27FC236}">
                <a16:creationId xmlns:a16="http://schemas.microsoft.com/office/drawing/2014/main" id="{B1109B38-17A4-4218-ABB9-C70D7126FF45}"/>
              </a:ext>
            </a:extLst>
          </p:cNvPr>
          <p:cNvSpPr txBox="1"/>
          <p:nvPr/>
        </p:nvSpPr>
        <p:spPr>
          <a:xfrm>
            <a:off x="0" y="0"/>
            <a:ext cx="9252520" cy="5224507"/>
          </a:xfrm>
          <a:prstGeom prst="rect">
            <a:avLst/>
          </a:prstGeom>
          <a:noFill/>
        </p:spPr>
        <p:txBody>
          <a:bodyPr>
            <a:spAutoFit/>
          </a:bodyPr>
          <a:lstStyle/>
          <a:p>
            <a:pPr>
              <a:defRPr/>
            </a:pPr>
            <a:r>
              <a:rPr lang="ja-JP" altLang="en-US" sz="2000" b="1" dirty="0">
                <a:solidFill>
                  <a:srgbClr val="FF0000"/>
                </a:solidFill>
                <a:effectLst>
                  <a:outerShdw blurRad="38100" dist="38100" dir="2700000" algn="tl">
                    <a:srgbClr val="000000">
                      <a:alpha val="43137"/>
                    </a:srgbClr>
                  </a:outerShdw>
                </a:effectLst>
                <a:highlight>
                  <a:srgbClr val="00FFFF"/>
                </a:highlight>
              </a:rPr>
              <a:t>⇒分割出願を繰り返せば、当初明細書に記載された発明を、後から特許化できる。</a:t>
            </a:r>
            <a:endParaRPr lang="en-US" altLang="ja-JP" sz="2000" b="1" dirty="0">
              <a:solidFill>
                <a:srgbClr val="FF0000"/>
              </a:solidFill>
              <a:effectLst>
                <a:outerShdw blurRad="38100" dist="38100" dir="2700000" algn="tl">
                  <a:srgbClr val="000000">
                    <a:alpha val="43137"/>
                  </a:srgbClr>
                </a:outerShdw>
              </a:effectLst>
              <a:highlight>
                <a:srgbClr val="00FFFF"/>
              </a:highlight>
            </a:endParaRPr>
          </a:p>
          <a:p>
            <a:pPr>
              <a:defRPr/>
            </a:pPr>
            <a:r>
              <a:rPr lang="ja-JP" altLang="en-US" sz="1400" dirty="0">
                <a:solidFill>
                  <a:srgbClr val="FF0000"/>
                </a:solidFill>
              </a:rPr>
              <a:t>　　　　　　　　　　　　　　　　　　　　　　　　　　　　　　　　　　　　　　　　　　　　　　　　　　　　　　　　　</a:t>
            </a:r>
            <a:r>
              <a:rPr lang="ja-JP" altLang="en-US" sz="1400" b="1" dirty="0">
                <a:solidFill>
                  <a:schemeClr val="bg1">
                    <a:lumMod val="50000"/>
                  </a:schemeClr>
                </a:solidFill>
                <a:effectLst>
                  <a:outerShdw blurRad="38100" dist="38100" dir="2700000" algn="tl">
                    <a:srgbClr val="000000">
                      <a:alpha val="43137"/>
                    </a:srgbClr>
                  </a:outerShdw>
                </a:effectLst>
              </a:rPr>
              <a:t>平成２９年（ワ）第３６５０６号</a:t>
            </a:r>
            <a:endParaRPr lang="en-US" altLang="ja-JP" sz="1400" b="1" dirty="0">
              <a:solidFill>
                <a:schemeClr val="bg1">
                  <a:lumMod val="50000"/>
                </a:schemeClr>
              </a:solidFill>
              <a:effectLst>
                <a:outerShdw blurRad="38100" dist="38100" dir="2700000" algn="tl">
                  <a:srgbClr val="000000">
                    <a:alpha val="43137"/>
                  </a:srgbClr>
                </a:outerShdw>
              </a:effectLst>
            </a:endParaRPr>
          </a:p>
          <a:p>
            <a:pPr>
              <a:defRPr/>
            </a:pPr>
            <a:r>
              <a:rPr lang="ja-JP" altLang="en-US" sz="1400" b="1" dirty="0">
                <a:solidFill>
                  <a:schemeClr val="bg1">
                    <a:lumMod val="50000"/>
                  </a:schemeClr>
                </a:solidFill>
                <a:effectLst>
                  <a:outerShdw blurRad="38100" dist="38100" dir="2700000" algn="tl">
                    <a:srgbClr val="000000">
                      <a:alpha val="43137"/>
                    </a:srgbClr>
                  </a:outerShdw>
                </a:effectLst>
              </a:rPr>
              <a:t>　　　　　　　　　　　　　　　　　　　　　　　　　　　　　　　　　　　　　　　　　　　　　　　　　　　　　　　　ＬＩＮＥふるふる裁判の対象特許</a:t>
            </a:r>
            <a:endParaRPr lang="en-US" altLang="ja-JP" sz="1400" b="1" dirty="0">
              <a:solidFill>
                <a:schemeClr val="bg1">
                  <a:lumMod val="50000"/>
                </a:schemeClr>
              </a:solidFill>
              <a:effectLst>
                <a:outerShdw blurRad="38100" dist="38100" dir="2700000" algn="tl">
                  <a:srgbClr val="000000">
                    <a:alpha val="43137"/>
                  </a:srgbClr>
                </a:outerShdw>
              </a:effectLst>
            </a:endParaRPr>
          </a:p>
          <a:p>
            <a:pPr>
              <a:defRPr/>
            </a:pPr>
            <a:r>
              <a:rPr lang="ja-JP" altLang="en-US" sz="2400" b="1" dirty="0">
                <a:effectLst>
                  <a:outerShdw blurRad="38100" dist="38100" dir="2700000" algn="tl">
                    <a:srgbClr val="000000">
                      <a:alpha val="43137"/>
                    </a:srgbClr>
                  </a:outerShdw>
                </a:effectLst>
              </a:rPr>
              <a:t>⇒当初明細書に多数の発明を記載し、ライバル製品を</a:t>
            </a:r>
            <a:endParaRPr lang="en-US" altLang="ja-JP" sz="2400" b="1" dirty="0">
              <a:effectLst>
                <a:outerShdw blurRad="38100" dist="38100" dir="2700000" algn="tl">
                  <a:srgbClr val="000000">
                    <a:alpha val="43137"/>
                  </a:srgbClr>
                </a:outerShdw>
              </a:effectLst>
            </a:endParaRPr>
          </a:p>
          <a:p>
            <a:pPr>
              <a:defRPr/>
            </a:pPr>
            <a:r>
              <a:rPr lang="ja-JP" altLang="en-US" sz="2400" b="1" dirty="0">
                <a:effectLst>
                  <a:outerShdw blurRad="38100" dist="38100" dir="2700000" algn="tl">
                    <a:srgbClr val="000000">
                      <a:alpha val="43137"/>
                    </a:srgbClr>
                  </a:outerShdw>
                </a:effectLst>
              </a:rPr>
              <a:t>見た後に繰り返し分割出願して補足する戦略が有効</a:t>
            </a:r>
            <a:r>
              <a:rPr lang="en-US" altLang="ja-JP" sz="2400" b="1" dirty="0">
                <a:effectLst>
                  <a:outerShdw blurRad="38100" dist="38100" dir="2700000" algn="tl">
                    <a:srgbClr val="000000">
                      <a:alpha val="43137"/>
                    </a:srgbClr>
                  </a:outerShdw>
                </a:effectLst>
              </a:rPr>
              <a:t>‼</a:t>
            </a:r>
          </a:p>
          <a:p>
            <a:pPr>
              <a:defRPr/>
            </a:pPr>
            <a:endParaRPr lang="en-US" altLang="ja-JP" sz="500" b="1" dirty="0">
              <a:solidFill>
                <a:srgbClr val="0000FF"/>
              </a:solidFill>
              <a:effectLst>
                <a:outerShdw blurRad="38100" dist="38100" dir="2700000" algn="tl">
                  <a:srgbClr val="000000">
                    <a:alpha val="43137"/>
                  </a:srgbClr>
                </a:outerShdw>
              </a:effectLst>
            </a:endParaRPr>
          </a:p>
          <a:p>
            <a:pPr>
              <a:defRPr/>
            </a:pPr>
            <a:r>
              <a:rPr lang="ja-JP" altLang="en-US" sz="2400" b="1" dirty="0">
                <a:solidFill>
                  <a:srgbClr val="0000FF"/>
                </a:solidFill>
                <a:effectLst>
                  <a:outerShdw blurRad="38100" dist="38100" dir="2700000" algn="tl">
                    <a:srgbClr val="000000">
                      <a:alpha val="43137"/>
                    </a:srgbClr>
                  </a:outerShdw>
                </a:effectLst>
              </a:rPr>
              <a:t>⇒しかし、分割を繰り返していかないと藪蛇になる・・・</a:t>
            </a:r>
            <a:endParaRPr lang="en-US" altLang="ja-JP" sz="2400" b="1" dirty="0">
              <a:solidFill>
                <a:srgbClr val="0000FF"/>
              </a:solidFill>
              <a:effectLst>
                <a:outerShdw blurRad="38100" dist="38100" dir="2700000" algn="tl">
                  <a:srgbClr val="000000">
                    <a:alpha val="43137"/>
                  </a:srgbClr>
                </a:outerShdw>
              </a:effectLst>
            </a:endParaRPr>
          </a:p>
          <a:p>
            <a:pPr>
              <a:defRPr/>
            </a:pPr>
            <a:endParaRPr lang="en-US" altLang="ja-JP" sz="1400" b="1" dirty="0">
              <a:solidFill>
                <a:srgbClr val="0000FF"/>
              </a:solidFill>
              <a:effectLst>
                <a:outerShdw blurRad="38100" dist="38100" dir="2700000" algn="tl">
                  <a:srgbClr val="000000">
                    <a:alpha val="43137"/>
                  </a:srgbClr>
                </a:outerShdw>
              </a:effectLst>
            </a:endParaRPr>
          </a:p>
          <a:p>
            <a:pPr latinLnBrk="1">
              <a:buFont typeface="Wingdings" pitchFamily="2" charset="2"/>
              <a:buNone/>
              <a:defRPr/>
            </a:pPr>
            <a:r>
              <a:rPr lang="zh-CN" altLang="en-US" sz="2250" b="1" u="sng" spc="-30" dirty="0">
                <a:solidFill>
                  <a:srgbClr val="FF0000"/>
                </a:solidFill>
                <a:effectLst>
                  <a:outerShdw blurRad="38100" dist="38100" dir="2700000" algn="tl">
                    <a:srgbClr val="000000">
                      <a:alpha val="43137"/>
                    </a:srgbClr>
                  </a:outerShdw>
                </a:effectLst>
                <a:highlight>
                  <a:srgbClr val="FFFF00"/>
                </a:highlight>
              </a:rPr>
              <a:t>最</a:t>
            </a:r>
            <a:r>
              <a:rPr lang="ja-JP" altLang="en-US" sz="2250" b="1" u="sng" spc="-30" dirty="0">
                <a:solidFill>
                  <a:srgbClr val="FF0000"/>
                </a:solidFill>
                <a:effectLst>
                  <a:outerShdw blurRad="38100" dist="38100" dir="2700000" algn="tl">
                    <a:srgbClr val="000000">
                      <a:alpha val="43137"/>
                    </a:srgbClr>
                  </a:outerShdw>
                </a:effectLst>
                <a:highlight>
                  <a:srgbClr val="FFFF00"/>
                </a:highlight>
              </a:rPr>
              <a:t>判</a:t>
            </a:r>
            <a:r>
              <a:rPr lang="zh-CN" altLang="en-US" sz="2250" b="1" u="sng" spc="-30" dirty="0">
                <a:solidFill>
                  <a:srgbClr val="FF0000"/>
                </a:solidFill>
                <a:effectLst>
                  <a:outerShdw blurRad="38100" dist="38100" dir="2700000" algn="tl">
                    <a:srgbClr val="000000">
                      <a:alpha val="43137"/>
                    </a:srgbClr>
                  </a:outerShdw>
                </a:effectLst>
                <a:highlight>
                  <a:srgbClr val="FFFF00"/>
                </a:highlight>
              </a:rPr>
              <a:t>平成</a:t>
            </a:r>
            <a:r>
              <a:rPr lang="en-US" altLang="zh-CN" sz="2250" b="1" u="sng" spc="-30" dirty="0">
                <a:solidFill>
                  <a:srgbClr val="FF0000"/>
                </a:solidFill>
                <a:effectLst>
                  <a:outerShdw blurRad="38100" dist="38100" dir="2700000" algn="tl">
                    <a:srgbClr val="000000">
                      <a:alpha val="43137"/>
                    </a:srgbClr>
                  </a:outerShdw>
                </a:effectLst>
                <a:highlight>
                  <a:srgbClr val="FFFF00"/>
                </a:highlight>
              </a:rPr>
              <a:t>28</a:t>
            </a:r>
            <a:r>
              <a:rPr lang="zh-CN" altLang="en-US" sz="2250" b="1" u="sng" spc="-30" dirty="0">
                <a:solidFill>
                  <a:srgbClr val="FF0000"/>
                </a:solidFill>
                <a:effectLst>
                  <a:outerShdw blurRad="38100" dist="38100" dir="2700000" algn="tl">
                    <a:srgbClr val="000000">
                      <a:alpha val="43137"/>
                    </a:srgbClr>
                  </a:outerShdw>
                </a:effectLst>
                <a:highlight>
                  <a:srgbClr val="FFFF00"/>
                </a:highlight>
              </a:rPr>
              <a:t>年（受）</a:t>
            </a:r>
            <a:r>
              <a:rPr lang="ja-JP" altLang="en-US" sz="2250" b="1" u="sng" spc="-30" dirty="0">
                <a:solidFill>
                  <a:srgbClr val="FF0000"/>
                </a:solidFill>
                <a:effectLst>
                  <a:outerShdw blurRad="38100" dist="38100" dir="2700000" algn="tl">
                    <a:srgbClr val="000000">
                      <a:alpha val="43137"/>
                    </a:srgbClr>
                  </a:outerShdw>
                </a:effectLst>
                <a:highlight>
                  <a:srgbClr val="FFFF00"/>
                </a:highlight>
              </a:rPr>
              <a:t>第</a:t>
            </a:r>
            <a:r>
              <a:rPr lang="en-US" altLang="zh-CN" sz="2250" b="1" u="sng" spc="-30" dirty="0">
                <a:solidFill>
                  <a:srgbClr val="FF0000"/>
                </a:solidFill>
                <a:effectLst>
                  <a:outerShdw blurRad="38100" dist="38100" dir="2700000" algn="tl">
                    <a:srgbClr val="000000">
                      <a:alpha val="43137"/>
                    </a:srgbClr>
                  </a:outerShdw>
                </a:effectLst>
                <a:highlight>
                  <a:srgbClr val="FFFF00"/>
                </a:highlight>
              </a:rPr>
              <a:t>1242</a:t>
            </a:r>
            <a:r>
              <a:rPr lang="ja-JP" altLang="en-US" sz="2250" b="1" u="sng" spc="-30" dirty="0">
                <a:solidFill>
                  <a:srgbClr val="FF0000"/>
                </a:solidFill>
                <a:effectLst>
                  <a:outerShdw blurRad="38100" dist="38100" dir="2700000" algn="tl">
                    <a:srgbClr val="000000">
                      <a:alpha val="43137"/>
                    </a:srgbClr>
                  </a:outerShdw>
                </a:effectLst>
                <a:highlight>
                  <a:srgbClr val="FFFF00"/>
                </a:highlight>
              </a:rPr>
              <a:t>号「マキサカルシトール」事件</a:t>
            </a:r>
            <a:endParaRPr lang="en-US" altLang="ja-JP" sz="2250" b="1" u="sng" spc="-30" dirty="0">
              <a:solidFill>
                <a:srgbClr val="FF0000"/>
              </a:solidFill>
              <a:effectLst>
                <a:outerShdw blurRad="38100" dist="38100" dir="2700000" algn="tl">
                  <a:srgbClr val="000000">
                    <a:alpha val="43137"/>
                  </a:srgbClr>
                </a:outerShdw>
              </a:effectLst>
              <a:highlight>
                <a:srgbClr val="FFFF00"/>
              </a:highlight>
            </a:endParaRPr>
          </a:p>
          <a:p>
            <a:pPr eaLnBrk="1" hangingPunct="1">
              <a:buFont typeface="Wingdings" pitchFamily="2" charset="2"/>
              <a:buNone/>
              <a:defRPr/>
            </a:pPr>
            <a:endParaRPr lang="en-US" altLang="ja-JP" sz="700" b="1" spc="-30" dirty="0">
              <a:solidFill>
                <a:srgbClr val="FF0000"/>
              </a:solidFill>
              <a:effectLst>
                <a:outerShdw blurRad="38100" dist="38100" dir="2700000" algn="tl">
                  <a:srgbClr val="000000">
                    <a:alpha val="43137"/>
                  </a:srgbClr>
                </a:outerShdw>
              </a:effectLst>
            </a:endParaRPr>
          </a:p>
          <a:p>
            <a:pPr eaLnBrk="1" hangingPunct="1">
              <a:buFont typeface="Wingdings" pitchFamily="2" charset="2"/>
              <a:buNone/>
              <a:defRPr/>
            </a:pPr>
            <a:r>
              <a:rPr lang="ja-JP" altLang="en-US" sz="2000" b="1" spc="-30" dirty="0">
                <a:solidFill>
                  <a:srgbClr val="0000FF"/>
                </a:solidFill>
                <a:effectLst>
                  <a:outerShdw blurRad="38100" dist="38100" dir="2700000" algn="tl">
                    <a:srgbClr val="000000">
                      <a:alpha val="43137"/>
                    </a:srgbClr>
                  </a:outerShdw>
                </a:effectLst>
              </a:rPr>
              <a:t>①</a:t>
            </a:r>
            <a:r>
              <a:rPr lang="en-US" altLang="ja-JP" sz="2000" b="1" u="sng" spc="-30" dirty="0">
                <a:solidFill>
                  <a:srgbClr val="0000FF"/>
                </a:solidFill>
                <a:effectLst>
                  <a:outerShdw blurRad="38100" dist="38100" dir="2700000" algn="tl">
                    <a:srgbClr val="000000">
                      <a:alpha val="43137"/>
                    </a:srgbClr>
                  </a:outerShdw>
                </a:effectLst>
              </a:rPr>
              <a:t>Dedication</a:t>
            </a:r>
            <a:r>
              <a:rPr lang="ja-JP" altLang="en-US" sz="2000" b="1" u="sng" spc="-30" dirty="0">
                <a:solidFill>
                  <a:srgbClr val="0000FF"/>
                </a:solidFill>
                <a:effectLst>
                  <a:outerShdw blurRad="38100" dist="38100" dir="2700000" algn="tl">
                    <a:srgbClr val="000000">
                      <a:alpha val="43137"/>
                    </a:srgbClr>
                  </a:outerShdw>
                </a:effectLst>
              </a:rPr>
              <a:t>の法理</a:t>
            </a:r>
            <a:r>
              <a:rPr lang="en-US" altLang="ja-JP" sz="2000" b="1" spc="-30" dirty="0">
                <a:solidFill>
                  <a:srgbClr val="0000FF"/>
                </a:solidFill>
                <a:effectLst>
                  <a:outerShdw blurRad="38100" dist="38100" dir="2700000" algn="tl">
                    <a:srgbClr val="000000">
                      <a:alpha val="43137"/>
                    </a:srgbClr>
                  </a:outerShdw>
                </a:effectLst>
              </a:rPr>
              <a:t>=</a:t>
            </a:r>
            <a:r>
              <a:rPr lang="ja-JP" altLang="en-US" sz="2000" b="1" spc="-30" dirty="0">
                <a:solidFill>
                  <a:srgbClr val="0000FF"/>
                </a:solidFill>
                <a:effectLst>
                  <a:outerShdw blurRad="38100" dist="38100" dir="2700000" algn="tl">
                    <a:srgbClr val="000000">
                      <a:alpha val="43137"/>
                    </a:srgbClr>
                  </a:outerShdw>
                </a:effectLst>
              </a:rPr>
              <a:t>明細書で開示したがクレームしなかった。</a:t>
            </a:r>
            <a:endParaRPr lang="en-US" altLang="ja-JP" sz="2000" b="1" u="sng" spc="-30" dirty="0">
              <a:solidFill>
                <a:srgbClr val="0000FF"/>
              </a:solidFill>
              <a:effectLst>
                <a:outerShdw blurRad="38100" dist="38100" dir="2700000" algn="tl">
                  <a:srgbClr val="000000">
                    <a:alpha val="43137"/>
                  </a:srgbClr>
                </a:outerShdw>
              </a:effectLst>
            </a:endParaRPr>
          </a:p>
          <a:p>
            <a:pPr eaLnBrk="1" hangingPunct="1">
              <a:defRPr/>
            </a:pPr>
            <a:r>
              <a:rPr lang="ja-JP" altLang="en-US" sz="1600" b="1" spc="-30" dirty="0"/>
              <a:t>「出願人が</a:t>
            </a:r>
            <a:r>
              <a:rPr lang="en-US" altLang="ja-JP" sz="1600" b="1" spc="-30" dirty="0"/>
              <a:t>,</a:t>
            </a:r>
            <a:r>
              <a:rPr lang="ja-JP" altLang="en-US" sz="1600" b="1" spc="-30" dirty="0"/>
              <a:t>特許出願時に</a:t>
            </a:r>
            <a:r>
              <a:rPr lang="en-US" altLang="ja-JP" sz="1600" b="1" spc="-30" dirty="0"/>
              <a:t>,</a:t>
            </a:r>
            <a:r>
              <a:rPr lang="ja-JP" altLang="en-US" sz="1600" b="1" spc="-30" dirty="0"/>
              <a:t>特許請求の範囲に記載された構成中の対象製品等と</a:t>
            </a:r>
            <a:endParaRPr lang="en-US" altLang="ja-JP" sz="1600" b="1" spc="-30" dirty="0"/>
          </a:p>
          <a:p>
            <a:pPr eaLnBrk="1" hangingPunct="1">
              <a:defRPr/>
            </a:pPr>
            <a:r>
              <a:rPr lang="ja-JP" altLang="en-US" sz="1600" b="1" spc="-30" dirty="0"/>
              <a:t>異なる部分につき、対象製品等に係る構成を</a:t>
            </a:r>
            <a:r>
              <a:rPr lang="ja-JP" altLang="en-US" sz="1600" b="1" spc="-30" dirty="0">
                <a:solidFill>
                  <a:srgbClr val="FF0000"/>
                </a:solidFill>
              </a:rPr>
              <a:t>容易に想到することができた</a:t>
            </a:r>
            <a:r>
              <a:rPr lang="ja-JP" altLang="en-US" sz="1600" b="1" spc="-30" dirty="0"/>
              <a:t>にも</a:t>
            </a:r>
            <a:endParaRPr lang="en-US" altLang="ja-JP" sz="1600" b="1" spc="-30" dirty="0"/>
          </a:p>
          <a:p>
            <a:pPr eaLnBrk="1" hangingPunct="1">
              <a:defRPr/>
            </a:pPr>
            <a:r>
              <a:rPr lang="ja-JP" altLang="en-US" sz="1600" b="1" spc="-30" dirty="0"/>
              <a:t>かかわらず</a:t>
            </a:r>
            <a:r>
              <a:rPr lang="en-US" altLang="ja-JP" sz="1600" b="1" spc="-30" dirty="0"/>
              <a:t>,</a:t>
            </a:r>
            <a:r>
              <a:rPr lang="ja-JP" altLang="en-US" sz="1600" b="1" spc="-30" dirty="0"/>
              <a:t>それを特許請求の範囲に記載しなかった場合において、</a:t>
            </a:r>
            <a:r>
              <a:rPr lang="ja-JP" altLang="en-US" sz="1600" b="1" spc="-30" dirty="0">
                <a:solidFill>
                  <a:srgbClr val="FF0000"/>
                </a:solidFill>
              </a:rPr>
              <a:t>客観的、</a:t>
            </a:r>
            <a:endParaRPr lang="en-US" altLang="ja-JP" sz="1600" b="1" spc="-30" dirty="0">
              <a:solidFill>
                <a:srgbClr val="FF0000"/>
              </a:solidFill>
            </a:endParaRPr>
          </a:p>
          <a:p>
            <a:pPr eaLnBrk="1" hangingPunct="1">
              <a:defRPr/>
            </a:pPr>
            <a:r>
              <a:rPr lang="ja-JP" altLang="en-US" sz="1600" b="1" spc="-30" dirty="0">
                <a:solidFill>
                  <a:srgbClr val="FF0000"/>
                </a:solidFill>
              </a:rPr>
              <a:t>外形的にみて、対象製品等に係る構成が特許請求の範囲に記載された構成を</a:t>
            </a:r>
            <a:endParaRPr lang="en-US" altLang="ja-JP" sz="1600" b="1" spc="-30" dirty="0">
              <a:solidFill>
                <a:srgbClr val="FF0000"/>
              </a:solidFill>
            </a:endParaRPr>
          </a:p>
          <a:p>
            <a:pPr eaLnBrk="1" hangingPunct="1">
              <a:defRPr/>
            </a:pPr>
            <a:r>
              <a:rPr lang="ja-JP" altLang="en-US" sz="1600" b="1" spc="-60" dirty="0">
                <a:solidFill>
                  <a:srgbClr val="FF0000"/>
                </a:solidFill>
              </a:rPr>
              <a:t>代替すると認識しながらあえて特許請求の範囲に記載しなかった旨を表示していた</a:t>
            </a:r>
            <a:endParaRPr lang="en-US" altLang="ja-JP" sz="1600" b="1" spc="-60" dirty="0">
              <a:solidFill>
                <a:srgbClr val="FF0000"/>
              </a:solidFill>
            </a:endParaRPr>
          </a:p>
          <a:p>
            <a:pPr eaLnBrk="1" hangingPunct="1">
              <a:defRPr/>
            </a:pPr>
            <a:r>
              <a:rPr lang="ja-JP" altLang="en-US" sz="1600" b="1" spc="-60" dirty="0"/>
              <a:t>といえるときは</a:t>
            </a:r>
            <a:r>
              <a:rPr lang="en-US" altLang="ja-JP" sz="1600" b="1" spc="-60" dirty="0"/>
              <a:t>,</a:t>
            </a:r>
            <a:r>
              <a:rPr lang="ja-JP" altLang="en-US" sz="1600" b="1" spc="-60" dirty="0"/>
              <a:t>対象製品等が特許発明の特許出願手続において特許請求の範囲</a:t>
            </a:r>
            <a:endParaRPr lang="en-US" altLang="ja-JP" sz="1600" b="1" spc="-60" dirty="0"/>
          </a:p>
          <a:p>
            <a:pPr eaLnBrk="1" hangingPunct="1">
              <a:defRPr/>
            </a:pPr>
            <a:r>
              <a:rPr lang="ja-JP" altLang="en-US" sz="1600" b="1" spc="-30" dirty="0"/>
              <a:t>から意識的に除外されたものに当たるなど特段の事情が存する・・・」</a:t>
            </a:r>
            <a:r>
              <a:rPr lang="ja-JP" altLang="en-US" sz="1600" b="1" spc="-30" dirty="0">
                <a:solidFill>
                  <a:srgbClr val="0000FF"/>
                </a:solidFill>
              </a:rPr>
              <a:t>⇒均等論</a:t>
            </a:r>
            <a:r>
              <a:rPr lang="en-US" altLang="ja-JP" sz="1600" b="1" spc="-30" dirty="0">
                <a:solidFill>
                  <a:srgbClr val="0000FF"/>
                </a:solidFill>
              </a:rPr>
              <a:t>×</a:t>
            </a:r>
          </a:p>
          <a:p>
            <a:pPr>
              <a:defRPr/>
            </a:pPr>
            <a:endParaRPr lang="en-US" altLang="ja-JP" sz="900" b="1" spc="-30" dirty="0">
              <a:solidFill>
                <a:srgbClr val="0000FF"/>
              </a:solidFill>
              <a:effectLst>
                <a:outerShdw blurRad="38100" dist="38100" dir="2700000" algn="tl">
                  <a:srgbClr val="000000">
                    <a:alpha val="43137"/>
                  </a:srgbClr>
                </a:outerShdw>
              </a:effectLst>
            </a:endParaRPr>
          </a:p>
          <a:p>
            <a:pPr>
              <a:defRPr/>
            </a:pPr>
            <a:r>
              <a:rPr lang="ja-JP" altLang="en-US" sz="2400" b="1" spc="-30" dirty="0">
                <a:solidFill>
                  <a:srgbClr val="FF0000"/>
                </a:solidFill>
                <a:effectLst>
                  <a:outerShdw blurRad="38100" dist="38100" dir="2700000" algn="tl">
                    <a:srgbClr val="000000">
                      <a:alpha val="43137"/>
                    </a:srgbClr>
                  </a:outerShdw>
                </a:effectLst>
              </a:rPr>
              <a:t>⇒当初明細書の記載ボリュームは、出願後の分割戦略次第である</a:t>
            </a:r>
            <a:r>
              <a:rPr lang="en-US" altLang="ja-JP" sz="2400" b="1" spc="-30" dirty="0">
                <a:solidFill>
                  <a:srgbClr val="FF0000"/>
                </a:solidFill>
                <a:effectLst>
                  <a:outerShdw blurRad="38100" dist="38100" dir="2700000" algn="tl">
                    <a:srgbClr val="000000">
                      <a:alpha val="43137"/>
                    </a:srgbClr>
                  </a:outerShdw>
                </a:effectLst>
              </a:rPr>
              <a:t>‼</a:t>
            </a:r>
            <a:endParaRPr lang="en-US" altLang="ja-JP" sz="2400" b="1" spc="-30" dirty="0">
              <a:solidFill>
                <a:srgbClr val="FF0000"/>
              </a:solidFill>
              <a:effectLst>
                <a:outerShdw blurRad="38100" dist="38100" dir="2700000" algn="tl">
                  <a:srgbClr val="000000">
                    <a:alpha val="43137"/>
                  </a:srgbClr>
                </a:outerShdw>
              </a:effectLst>
              <a:highlight>
                <a:srgbClr val="00FFFF"/>
              </a:highlight>
            </a:endParaRPr>
          </a:p>
        </p:txBody>
      </p:sp>
      <p:sp>
        <p:nvSpPr>
          <p:cNvPr id="8" name="正方形/長方形 7">
            <a:extLst>
              <a:ext uri="{FF2B5EF4-FFF2-40B4-BE49-F238E27FC236}">
                <a16:creationId xmlns:a16="http://schemas.microsoft.com/office/drawing/2014/main" id="{C84B4A1B-9D62-4B2B-AC09-49BFFC95FEBA}"/>
              </a:ext>
            </a:extLst>
          </p:cNvPr>
          <p:cNvSpPr/>
          <p:nvPr/>
        </p:nvSpPr>
        <p:spPr>
          <a:xfrm>
            <a:off x="8734425" y="4954588"/>
            <a:ext cx="387350" cy="1730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3014" name="図 6">
            <a:hlinkClick r:id="rId3"/>
            <a:extLst>
              <a:ext uri="{FF2B5EF4-FFF2-40B4-BE49-F238E27FC236}">
                <a16:creationId xmlns:a16="http://schemas.microsoft.com/office/drawing/2014/main" id="{3EBD6ADA-7E30-4FB8-AFB5-F7F16453F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88" y="1844675"/>
            <a:ext cx="16446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図 11">
            <a:hlinkClick r:id="rId5"/>
            <a:extLst>
              <a:ext uri="{FF2B5EF4-FFF2-40B4-BE49-F238E27FC236}">
                <a16:creationId xmlns:a16="http://schemas.microsoft.com/office/drawing/2014/main" id="{54D20730-4E55-4C38-B5C1-83018EFBD0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5938" y="2854325"/>
            <a:ext cx="13874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図 13">
            <a:hlinkClick r:id="rId7"/>
            <a:extLst>
              <a:ext uri="{FF2B5EF4-FFF2-40B4-BE49-F238E27FC236}">
                <a16:creationId xmlns:a16="http://schemas.microsoft.com/office/drawing/2014/main" id="{0498369F-6C6E-47AF-837D-7EF50587C0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5938" y="3954463"/>
            <a:ext cx="13874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テーマ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33518</TotalTime>
  <Words>6804</Words>
  <Application>Microsoft Office PowerPoint</Application>
  <PresentationFormat>画面に合わせる (16:9)</PresentationFormat>
  <Paragraphs>407</Paragraphs>
  <Slides>34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34</vt:i4>
      </vt:variant>
    </vt:vector>
  </HeadingPairs>
  <TitlesOfParts>
    <vt:vector size="42" baseType="lpstr">
      <vt:lpstr>Arial Unicode MS</vt:lpstr>
      <vt:lpstr>HGP行書体</vt:lpstr>
      <vt:lpstr>ＭＳ Ｐゴシック</vt:lpstr>
      <vt:lpstr>Arial</vt:lpstr>
      <vt:lpstr>Calibri</vt:lpstr>
      <vt:lpstr>Times New Roman</vt:lpstr>
      <vt:lpstr>Wingdings</vt:lpstr>
      <vt:lpstr>テーマ2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中村合同特許法律事務所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ma_kobayashi</dc:creator>
  <cp:lastModifiedBy>高石 秀樹（Hideki_Takaishi）</cp:lastModifiedBy>
  <cp:revision>1282</cp:revision>
  <cp:lastPrinted>2022-04-15T04:55:57Z</cp:lastPrinted>
  <dcterms:created xsi:type="dcterms:W3CDTF">2012-10-02T07:09:09Z</dcterms:created>
  <dcterms:modified xsi:type="dcterms:W3CDTF">2022-04-22T10:00:21Z</dcterms:modified>
</cp:coreProperties>
</file>