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272" r:id="rId3"/>
    <p:sldId id="273" r:id="rId4"/>
    <p:sldId id="270" r:id="rId5"/>
    <p:sldId id="262" r:id="rId6"/>
    <p:sldId id="269" r:id="rId7"/>
    <p:sldId id="268" r:id="rId8"/>
    <p:sldId id="287" r:id="rId9"/>
    <p:sldId id="288" r:id="rId10"/>
    <p:sldId id="289" r:id="rId11"/>
    <p:sldId id="290" r:id="rId12"/>
    <p:sldId id="291" r:id="rId13"/>
    <p:sldId id="292" r:id="rId14"/>
    <p:sldId id="293" r:id="rId15"/>
    <p:sldId id="294" r:id="rId16"/>
    <p:sldId id="295" r:id="rId17"/>
    <p:sldId id="296" r:id="rId18"/>
    <p:sldId id="297" r:id="rId19"/>
    <p:sldId id="298" r:id="rId20"/>
    <p:sldId id="286" r:id="rId2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1124" y="-3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8234CD74-A554-4FCB-B02A-B1A3EF6795E4}" type="datetimeFigureOut">
              <a:rPr kumimoji="1" lang="ja-JP" altLang="en-US" smtClean="0"/>
              <a:t>2017/1/6</a:t>
            </a:fld>
            <a:endParaRPr kumimoji="1" lang="ja-JP" altLang="en-US"/>
          </a:p>
        </p:txBody>
      </p:sp>
      <p:sp>
        <p:nvSpPr>
          <p:cNvPr id="4" name="フッター プレースホルダー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8C73861A-3E55-4305-B150-D77D5AB956C6}" type="slidenum">
              <a:rPr kumimoji="1" lang="ja-JP" altLang="en-US" smtClean="0"/>
              <a:t>‹#›</a:t>
            </a:fld>
            <a:endParaRPr kumimoji="1" lang="ja-JP" altLang="en-US"/>
          </a:p>
        </p:txBody>
      </p:sp>
    </p:spTree>
    <p:extLst>
      <p:ext uri="{BB962C8B-B14F-4D97-AF65-F5344CB8AC3E}">
        <p14:creationId xmlns:p14="http://schemas.microsoft.com/office/powerpoint/2010/main" val="18205501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4" y="0"/>
            <a:ext cx="9121492" cy="6858000"/>
          </a:xfrm>
          <a:prstGeom prst="rect">
            <a:avLst/>
          </a:prstGeom>
        </p:spPr>
      </p:pic>
      <p:sp>
        <p:nvSpPr>
          <p:cNvPr id="2" name="タイトル 1"/>
          <p:cNvSpPr>
            <a:spLocks noGrp="1"/>
          </p:cNvSpPr>
          <p:nvPr>
            <p:ph type="ctrTitle" hasCustomPrompt="1"/>
          </p:nvPr>
        </p:nvSpPr>
        <p:spPr>
          <a:xfrm>
            <a:off x="685800" y="2130427"/>
            <a:ext cx="7772400" cy="1470025"/>
          </a:xfrm>
          <a:prstGeom prst="rect">
            <a:avLst/>
          </a:prstGeom>
        </p:spPr>
        <p:txBody>
          <a:bodyPr/>
          <a:lstStyle>
            <a:lvl1pPr>
              <a:defRPr sz="3600">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kumimoji="1" lang="en-US" altLang="ja-JP" dirty="0" smtClean="0"/>
              <a:t>MASTER TITLE</a:t>
            </a:r>
            <a:endParaRPr kumimoji="1" lang="ja-JP" altLang="en-US" dirty="0"/>
          </a:p>
        </p:txBody>
      </p:sp>
      <p:sp>
        <p:nvSpPr>
          <p:cNvPr id="3" name="サブタイトル 2"/>
          <p:cNvSpPr>
            <a:spLocks noGrp="1"/>
          </p:cNvSpPr>
          <p:nvPr>
            <p:ph type="subTitle" idx="1" hasCustomPrompt="1"/>
          </p:nvPr>
        </p:nvSpPr>
        <p:spPr>
          <a:xfrm>
            <a:off x="1371600" y="3886200"/>
            <a:ext cx="6400800" cy="1752600"/>
          </a:xfrm>
          <a:prstGeom prst="rect">
            <a:avLst/>
          </a:prstGeom>
        </p:spPr>
        <p:txBody>
          <a:bodyPr/>
          <a:lstStyle>
            <a:lvl1pPr marL="0" indent="0" algn="ctr">
              <a:buNone/>
              <a:defRPr baseline="0">
                <a:solidFill>
                  <a:schemeClr val="tx1">
                    <a:tint val="75000"/>
                  </a:schemeClr>
                </a:solidFill>
                <a:latin typeface="Arial Unicode MS" panose="020B0604020202020204" pitchFamily="50" charset="-128"/>
                <a:ea typeface="Arial Unicode MS" panose="020B0604020202020204" pitchFamily="50" charset="-128"/>
                <a:cs typeface="Arial Unicode MS" panose="020B060402020202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dirty="0" smtClean="0"/>
              <a:t>MASTER SUBTITLE</a:t>
            </a:r>
            <a:endParaRPr kumimoji="1" lang="ja-JP" altLang="en-US" dirty="0"/>
          </a:p>
        </p:txBody>
      </p:sp>
      <p:sp>
        <p:nvSpPr>
          <p:cNvPr id="4" name="日付プレースホルダ 3"/>
          <p:cNvSpPr>
            <a:spLocks noGrp="1"/>
          </p:cNvSpPr>
          <p:nvPr>
            <p:ph type="dt" sz="half" idx="10"/>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1B9785F7-D4E4-4CC2-9BD4-A451B485DEE6}" type="datetimeFigureOut">
              <a:rPr kumimoji="1" lang="ja-JP" altLang="en-US" smtClean="0"/>
              <a:t>2017/1/6</a:t>
            </a:fld>
            <a:endParaRPr kumimoji="1" lang="ja-JP" altLang="en-US"/>
          </a:p>
        </p:txBody>
      </p:sp>
      <p:sp>
        <p:nvSpPr>
          <p:cNvPr id="5" name="フッター プレースホルダ 4"/>
          <p:cNvSpPr>
            <a:spLocks noGrp="1"/>
          </p:cNvSpPr>
          <p:nvPr>
            <p:ph type="ftr" sz="quarter" idx="11"/>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endParaRPr kumimoji="1" lang="ja-JP" altLang="en-US"/>
          </a:p>
        </p:txBody>
      </p:sp>
      <p:sp>
        <p:nvSpPr>
          <p:cNvPr id="6" name="スライド番号プレースホルダ 5"/>
          <p:cNvSpPr>
            <a:spLocks noGrp="1"/>
          </p:cNvSpPr>
          <p:nvPr>
            <p:ph type="sldNum" sz="quarter" idx="12"/>
          </p:nvPr>
        </p:nvSpPr>
        <p:spPr>
          <a:xfrm>
            <a:off x="6974904" y="6356352"/>
            <a:ext cx="2133600" cy="365125"/>
          </a:xfrm>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F6B40C3A-B1A0-4FC1-A659-1770AA89CF37}"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タイトルと縦書きテキスト">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縦書きテキスト プレースホルダ 2"/>
          <p:cNvSpPr>
            <a:spLocks noGrp="1"/>
          </p:cNvSpPr>
          <p:nvPr>
            <p:ph type="body" orient="vert" idx="1" hasCustomPrompt="1"/>
          </p:nvPr>
        </p:nvSpPr>
        <p:spPr>
          <a:xfrm>
            <a:off x="457200" y="1600202"/>
            <a:ext cx="8229600" cy="4525963"/>
          </a:xfrm>
          <a:prstGeom prst="rect">
            <a:avLst/>
          </a:prstGeom>
        </p:spPr>
        <p:txBody>
          <a:bodyPr vert="horz"/>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vl2pPr>
              <a:defRPr>
                <a:latin typeface="Arial Unicode MS" panose="020B0604020202020204" pitchFamily="50" charset="-128"/>
                <a:ea typeface="Arial Unicode MS" panose="020B0604020202020204" pitchFamily="50" charset="-128"/>
                <a:cs typeface="Arial Unicode MS" panose="020B0604020202020204" pitchFamily="50" charset="-128"/>
              </a:defRPr>
            </a:lvl2pPr>
            <a:lvl3pPr>
              <a:defRPr>
                <a:latin typeface="Arial Unicode MS" panose="020B0604020202020204" pitchFamily="50" charset="-128"/>
                <a:ea typeface="Arial Unicode MS" panose="020B0604020202020204" pitchFamily="50" charset="-128"/>
                <a:cs typeface="Arial Unicode MS" panose="020B0604020202020204" pitchFamily="50" charset="-128"/>
              </a:defRPr>
            </a:lvl3pPr>
            <a:lvl4pPr>
              <a:defRPr>
                <a:latin typeface="Arial Unicode MS" panose="020B0604020202020204" pitchFamily="50" charset="-128"/>
                <a:ea typeface="Arial Unicode MS" panose="020B0604020202020204" pitchFamily="50" charset="-128"/>
                <a:cs typeface="Arial Unicode MS" panose="020B0604020202020204" pitchFamily="50" charset="-128"/>
              </a:defRPr>
            </a:lvl4pPr>
            <a:lvl5pPr>
              <a:defRPr>
                <a:latin typeface="Arial Unicode MS" panose="020B0604020202020204" pitchFamily="50" charset="-128"/>
                <a:ea typeface="Arial Unicode MS" panose="020B0604020202020204" pitchFamily="50" charset="-128"/>
                <a:cs typeface="Arial Unicode MS" panose="020B0604020202020204" pitchFamily="50" charset="-128"/>
              </a:defRPr>
            </a:lvl5pPr>
          </a:lstStyle>
          <a:p>
            <a:pPr lvl="0"/>
            <a:r>
              <a:rPr kumimoji="1" lang="en-US" altLang="ja-JP" dirty="0" smtClean="0"/>
              <a:t>MASTER TEXT</a:t>
            </a:r>
            <a:endParaRPr kumimoji="1" lang="ja-JP" altLang="en-US" dirty="0" smtClean="0"/>
          </a:p>
          <a:p>
            <a:pPr lvl="1"/>
            <a:r>
              <a:rPr kumimoji="1" lang="en-US" altLang="ja-JP" dirty="0" smtClean="0"/>
              <a:t>LEVEL 2</a:t>
            </a:r>
            <a:endParaRPr kumimoji="1" lang="ja-JP" altLang="en-US" dirty="0" smtClean="0"/>
          </a:p>
          <a:p>
            <a:pPr lvl="2"/>
            <a:r>
              <a:rPr kumimoji="1" lang="en-US" altLang="ja-JP" dirty="0" smtClean="0"/>
              <a:t>LEVEL 3</a:t>
            </a:r>
            <a:endParaRPr kumimoji="1" lang="ja-JP" altLang="en-US" dirty="0" smtClean="0"/>
          </a:p>
          <a:p>
            <a:pPr lvl="3"/>
            <a:r>
              <a:rPr kumimoji="1" lang="en-US" altLang="ja-JP" dirty="0" smtClean="0"/>
              <a:t>LEVEL 4</a:t>
            </a:r>
            <a:endParaRPr kumimoji="1" lang="ja-JP" altLang="en-US" dirty="0" smtClean="0"/>
          </a:p>
          <a:p>
            <a:pPr lvl="4"/>
            <a:r>
              <a:rPr kumimoji="1" lang="en-US" altLang="ja-JP" dirty="0" smtClean="0"/>
              <a:t>LEVEL 5</a:t>
            </a:r>
            <a:endParaRPr kumimoji="1" lang="ja-JP" altLang="en-US" dirty="0"/>
          </a:p>
        </p:txBody>
      </p:sp>
      <p:sp>
        <p:nvSpPr>
          <p:cNvPr id="4" name="日付プレースホルダ 3"/>
          <p:cNvSpPr>
            <a:spLocks noGrp="1"/>
          </p:cNvSpPr>
          <p:nvPr>
            <p:ph type="dt" sz="half" idx="10"/>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1B9785F7-D4E4-4CC2-9BD4-A451B485DEE6}" type="datetimeFigureOut">
              <a:rPr kumimoji="1" lang="ja-JP" altLang="en-US" smtClean="0"/>
              <a:t>2017/1/6</a:t>
            </a:fld>
            <a:endParaRPr kumimoji="1" lang="ja-JP" altLang="en-US"/>
          </a:p>
        </p:txBody>
      </p:sp>
      <p:sp>
        <p:nvSpPr>
          <p:cNvPr id="5" name="フッター プレースホルダ 4"/>
          <p:cNvSpPr>
            <a:spLocks noGrp="1"/>
          </p:cNvSpPr>
          <p:nvPr>
            <p:ph type="ftr" sz="quarter" idx="11"/>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F6B40C3A-B1A0-4FC1-A659-1770AA89CF37}" type="slidenum">
              <a:rPr kumimoji="1" lang="ja-JP" altLang="en-US" smtClean="0"/>
              <a:t>‹#›</a:t>
            </a:fld>
            <a:endParaRPr kumimoji="1" lang="ja-JP" altLang="en-US"/>
          </a:p>
        </p:txBody>
      </p:sp>
      <p:sp>
        <p:nvSpPr>
          <p:cNvPr id="7" name="タイトル 1"/>
          <p:cNvSpPr>
            <a:spLocks noGrp="1"/>
          </p:cNvSpPr>
          <p:nvPr>
            <p:ph type="title" hasCustomPrompt="1"/>
          </p:nvPr>
        </p:nvSpPr>
        <p:spPr>
          <a:xfrm>
            <a:off x="457200" y="476672"/>
            <a:ext cx="8229600" cy="792088"/>
          </a:xfrm>
          <a:prstGeom prst="rect">
            <a:avLst/>
          </a:prstGeom>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kumimoji="1" lang="en-US" altLang="ja-JP" dirty="0" smtClean="0"/>
              <a:t>MASTER TITLE</a:t>
            </a:r>
            <a:endParaRPr kumimoji="1" lang="ja-JP" alt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縦書きタイトルと縦書きテキスト">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日付プレースホルダ 3"/>
          <p:cNvSpPr>
            <a:spLocks noGrp="1"/>
          </p:cNvSpPr>
          <p:nvPr>
            <p:ph type="dt" sz="half" idx="10"/>
          </p:nvPr>
        </p:nvSpPr>
        <p:spPr/>
        <p:txBody>
          <a:bodyPr/>
          <a:lstStyle/>
          <a:p>
            <a:fld id="{1B9785F7-D4E4-4CC2-9BD4-A451B485DEE6}" type="datetimeFigureOut">
              <a:rPr kumimoji="1" lang="ja-JP" altLang="en-US" smtClean="0"/>
              <a:t>2017/1/6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6B40C3A-B1A0-4FC1-A659-1770AA89CF37}"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p:cNvSpPr>
            <a:spLocks noGrp="1"/>
          </p:cNvSpPr>
          <p:nvPr>
            <p:ph type="title" hasCustomPrompt="1"/>
          </p:nvPr>
        </p:nvSpPr>
        <p:spPr>
          <a:xfrm>
            <a:off x="457200" y="476672"/>
            <a:ext cx="8229600" cy="792088"/>
          </a:xfrm>
          <a:prstGeom prst="rect">
            <a:avLst/>
          </a:prstGeom>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kumimoji="1" lang="en-US" altLang="ja-JP" dirty="0" smtClean="0"/>
              <a:t>MASTER TITLE</a:t>
            </a:r>
            <a:endParaRPr kumimoji="1" lang="ja-JP" altLang="en-US" dirty="0"/>
          </a:p>
        </p:txBody>
      </p:sp>
      <p:sp>
        <p:nvSpPr>
          <p:cNvPr id="3" name="コンテンツ プレースホルダ 2"/>
          <p:cNvSpPr>
            <a:spLocks noGrp="1"/>
          </p:cNvSpPr>
          <p:nvPr>
            <p:ph idx="1" hasCustomPrompt="1"/>
          </p:nvPr>
        </p:nvSpPr>
        <p:spPr>
          <a:xfrm>
            <a:off x="457200" y="1600202"/>
            <a:ext cx="8229600" cy="4525963"/>
          </a:xfrm>
          <a:prstGeom prst="rect">
            <a:avLst/>
          </a:prstGeom>
        </p:spPr>
        <p:txBody>
          <a:bodyPr/>
          <a:lstStyle>
            <a:lvl1pPr>
              <a:defRPr baseline="0">
                <a:latin typeface="Arial Unicode MS" panose="020B0604020202020204" pitchFamily="50" charset="-128"/>
                <a:ea typeface="Arial Unicode MS" panose="020B0604020202020204" pitchFamily="50" charset="-128"/>
                <a:cs typeface="Arial Unicode MS" panose="020B0604020202020204" pitchFamily="50" charset="-128"/>
              </a:defRPr>
            </a:lvl1pPr>
            <a:lvl2pPr>
              <a:defRPr>
                <a:latin typeface="Arial Unicode MS" panose="020B0604020202020204" pitchFamily="50" charset="-128"/>
                <a:ea typeface="Arial Unicode MS" panose="020B0604020202020204" pitchFamily="50" charset="-128"/>
                <a:cs typeface="Arial Unicode MS" panose="020B0604020202020204" pitchFamily="50" charset="-128"/>
              </a:defRPr>
            </a:lvl2pPr>
            <a:lvl3pPr>
              <a:defRPr>
                <a:latin typeface="Arial Unicode MS" panose="020B0604020202020204" pitchFamily="50" charset="-128"/>
                <a:ea typeface="Arial Unicode MS" panose="020B0604020202020204" pitchFamily="50" charset="-128"/>
                <a:cs typeface="Arial Unicode MS" panose="020B0604020202020204" pitchFamily="50" charset="-128"/>
              </a:defRPr>
            </a:lvl3pPr>
            <a:lvl4pPr>
              <a:defRPr>
                <a:latin typeface="Arial Unicode MS" panose="020B0604020202020204" pitchFamily="50" charset="-128"/>
                <a:ea typeface="Arial Unicode MS" panose="020B0604020202020204" pitchFamily="50" charset="-128"/>
                <a:cs typeface="Arial Unicode MS" panose="020B0604020202020204" pitchFamily="50" charset="-128"/>
              </a:defRPr>
            </a:lvl4pPr>
            <a:lvl5pPr>
              <a:defRPr>
                <a:latin typeface="Arial Unicode MS" panose="020B0604020202020204" pitchFamily="50" charset="-128"/>
                <a:ea typeface="Arial Unicode MS" panose="020B0604020202020204" pitchFamily="50" charset="-128"/>
                <a:cs typeface="Arial Unicode MS" panose="020B0604020202020204" pitchFamily="50" charset="-128"/>
              </a:defRPr>
            </a:lvl5pPr>
          </a:lstStyle>
          <a:p>
            <a:pPr lvl="0"/>
            <a:r>
              <a:rPr kumimoji="1" lang="en-US" altLang="ja-JP" dirty="0" smtClean="0"/>
              <a:t>MASTER TEXT</a:t>
            </a:r>
            <a:endParaRPr kumimoji="1" lang="ja-JP" altLang="en-US" dirty="0" smtClean="0"/>
          </a:p>
          <a:p>
            <a:pPr lvl="1"/>
            <a:r>
              <a:rPr kumimoji="1" lang="en-US" altLang="ja-JP" dirty="0" smtClean="0"/>
              <a:t>LEVEL 2</a:t>
            </a:r>
            <a:endParaRPr kumimoji="1" lang="ja-JP" altLang="en-US" dirty="0" smtClean="0"/>
          </a:p>
          <a:p>
            <a:pPr lvl="2"/>
            <a:r>
              <a:rPr kumimoji="1" lang="en-US" altLang="ja-JP" dirty="0" smtClean="0"/>
              <a:t>LEVEL 3</a:t>
            </a:r>
            <a:endParaRPr kumimoji="1" lang="ja-JP" altLang="en-US" dirty="0" smtClean="0"/>
          </a:p>
          <a:p>
            <a:pPr lvl="3"/>
            <a:r>
              <a:rPr kumimoji="1" lang="en-US" altLang="ja-JP" dirty="0" smtClean="0"/>
              <a:t>LEVEL 4</a:t>
            </a:r>
            <a:endParaRPr kumimoji="1" lang="ja-JP" altLang="en-US" dirty="0" smtClean="0"/>
          </a:p>
          <a:p>
            <a:pPr lvl="4"/>
            <a:r>
              <a:rPr kumimoji="1" lang="en-US" altLang="ja-JP" dirty="0" smtClean="0"/>
              <a:t>LEVEL 5</a:t>
            </a:r>
            <a:endParaRPr kumimoji="1" lang="ja-JP" altLang="en-US" dirty="0"/>
          </a:p>
        </p:txBody>
      </p:sp>
      <p:sp>
        <p:nvSpPr>
          <p:cNvPr id="4" name="日付プレースホルダ 3"/>
          <p:cNvSpPr>
            <a:spLocks noGrp="1"/>
          </p:cNvSpPr>
          <p:nvPr>
            <p:ph type="dt" sz="half" idx="10"/>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1B9785F7-D4E4-4CC2-9BD4-A451B485DEE6}" type="datetimeFigureOut">
              <a:rPr kumimoji="1" lang="ja-JP" altLang="en-US" smtClean="0"/>
              <a:t>2017/1/6</a:t>
            </a:fld>
            <a:endParaRPr kumimoji="1" lang="ja-JP" altLang="en-US"/>
          </a:p>
        </p:txBody>
      </p:sp>
      <p:sp>
        <p:nvSpPr>
          <p:cNvPr id="5" name="フッター プレースホルダ 4"/>
          <p:cNvSpPr>
            <a:spLocks noGrp="1"/>
          </p:cNvSpPr>
          <p:nvPr>
            <p:ph type="ftr" sz="quarter" idx="11"/>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F6B40C3A-B1A0-4FC1-A659-1770AA89CF37}"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p:cNvSpPr>
            <a:spLocks noGrp="1"/>
          </p:cNvSpPr>
          <p:nvPr>
            <p:ph type="title" hasCustomPrompt="1"/>
          </p:nvPr>
        </p:nvSpPr>
        <p:spPr>
          <a:xfrm>
            <a:off x="722313" y="4406902"/>
            <a:ext cx="7772400" cy="1362075"/>
          </a:xfrm>
          <a:prstGeom prst="rect">
            <a:avLst/>
          </a:prstGeom>
        </p:spPr>
        <p:txBody>
          <a:bodyPr anchor="t"/>
          <a:lstStyle>
            <a:lvl1pPr algn="l">
              <a:defRPr sz="4000" b="1" cap="a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kumimoji="1" lang="en-US" altLang="ja-JP" dirty="0" smtClean="0"/>
              <a:t>MASTER TITLE</a:t>
            </a:r>
            <a:endParaRPr kumimoji="1" lang="ja-JP" altLang="en-US" dirty="0"/>
          </a:p>
        </p:txBody>
      </p:sp>
      <p:sp>
        <p:nvSpPr>
          <p:cNvPr id="3" name="テキスト プレースホルダ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Unicode MS" panose="020B0604020202020204" pitchFamily="50" charset="-128"/>
                <a:ea typeface="Arial Unicode MS" panose="020B0604020202020204" pitchFamily="50" charset="-128"/>
                <a:cs typeface="Arial Unicode MS" panose="020B0604020202020204" pitchFamily="50" charset="-128"/>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dirty="0" smtClean="0"/>
              <a:t>MASTER TEXT</a:t>
            </a:r>
            <a:endParaRPr kumimoji="1" lang="ja-JP" altLang="en-US" dirty="0" smtClean="0"/>
          </a:p>
        </p:txBody>
      </p:sp>
      <p:sp>
        <p:nvSpPr>
          <p:cNvPr id="4" name="日付プレースホルダ 3"/>
          <p:cNvSpPr>
            <a:spLocks noGrp="1"/>
          </p:cNvSpPr>
          <p:nvPr>
            <p:ph type="dt" sz="half" idx="10"/>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1B9785F7-D4E4-4CC2-9BD4-A451B485DEE6}" type="datetimeFigureOut">
              <a:rPr kumimoji="1" lang="ja-JP" altLang="en-US" smtClean="0"/>
              <a:t>2017/1/6</a:t>
            </a:fld>
            <a:endParaRPr kumimoji="1" lang="ja-JP" altLang="en-US"/>
          </a:p>
        </p:txBody>
      </p:sp>
      <p:sp>
        <p:nvSpPr>
          <p:cNvPr id="5" name="フッター プレースホルダ 4"/>
          <p:cNvSpPr>
            <a:spLocks noGrp="1"/>
          </p:cNvSpPr>
          <p:nvPr>
            <p:ph type="ftr" sz="quarter" idx="11"/>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endParaRPr kumimoji="1" lang="ja-JP" altLang="en-US"/>
          </a:p>
        </p:txBody>
      </p:sp>
      <p:sp>
        <p:nvSpPr>
          <p:cNvPr id="6" name="スライド番号プレースホルダ 5"/>
          <p:cNvSpPr>
            <a:spLocks noGrp="1"/>
          </p:cNvSpPr>
          <p:nvPr>
            <p:ph type="sldNum" sz="quarter" idx="12"/>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F6B40C3A-B1A0-4FC1-A659-1770AA89CF37}"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 つのコンテンツ">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コンテンツ プレースホルダ 2"/>
          <p:cNvSpPr>
            <a:spLocks noGrp="1"/>
          </p:cNvSpPr>
          <p:nvPr>
            <p:ph sz="half" idx="1" hasCustomPrompt="1"/>
          </p:nvPr>
        </p:nvSpPr>
        <p:spPr>
          <a:xfrm>
            <a:off x="457200" y="1628800"/>
            <a:ext cx="4038600" cy="4497365"/>
          </a:xfrm>
          <a:prstGeom prst="rect">
            <a:avLst/>
          </a:prstGeom>
        </p:spPr>
        <p:txBody>
          <a:bodyPr/>
          <a:lstStyle>
            <a:lvl1pPr>
              <a:defRPr sz="2800" baseline="0">
                <a:latin typeface="Arial Unicode MS" panose="020B0604020202020204" pitchFamily="50" charset="-128"/>
                <a:ea typeface="Arial Unicode MS" panose="020B0604020202020204" pitchFamily="50" charset="-128"/>
                <a:cs typeface="Arial Unicode MS" panose="020B0604020202020204" pitchFamily="50" charset="-128"/>
              </a:defRPr>
            </a:lvl1pPr>
            <a:lvl2pPr>
              <a:defRPr sz="2400" baseline="0">
                <a:latin typeface="Arial Unicode MS" panose="020B0604020202020204" pitchFamily="50" charset="-128"/>
                <a:ea typeface="Arial Unicode MS" panose="020B0604020202020204" pitchFamily="50" charset="-128"/>
                <a:cs typeface="Arial Unicode MS" panose="020B0604020202020204" pitchFamily="50" charset="-128"/>
              </a:defRPr>
            </a:lvl2pPr>
            <a:lvl3pPr>
              <a:defRPr sz="2000" baseline="0">
                <a:latin typeface="Arial Unicode MS" panose="020B0604020202020204" pitchFamily="50" charset="-128"/>
                <a:ea typeface="Arial Unicode MS" panose="020B0604020202020204" pitchFamily="50" charset="-128"/>
                <a:cs typeface="Arial Unicode MS" panose="020B0604020202020204" pitchFamily="50" charset="-128"/>
              </a:defRPr>
            </a:lvl3pPr>
            <a:lvl4pPr>
              <a:defRPr sz="1800">
                <a:latin typeface="Arial Unicode MS" panose="020B0604020202020204" pitchFamily="50" charset="-128"/>
                <a:ea typeface="Arial Unicode MS" panose="020B0604020202020204" pitchFamily="50" charset="-128"/>
                <a:cs typeface="Arial Unicode MS" panose="020B0604020202020204" pitchFamily="50" charset="-128"/>
              </a:defRPr>
            </a:lvl4pPr>
            <a:lvl5pPr>
              <a:defRPr sz="1800">
                <a:latin typeface="Arial Unicode MS" panose="020B0604020202020204" pitchFamily="50" charset="-128"/>
                <a:ea typeface="Arial Unicode MS" panose="020B0604020202020204" pitchFamily="50" charset="-128"/>
                <a:cs typeface="Arial Unicode MS" panose="020B0604020202020204" pitchFamily="50" charset="-128"/>
              </a:defRPr>
            </a:lvl5pPr>
            <a:lvl6pPr>
              <a:defRPr sz="1800"/>
            </a:lvl6pPr>
            <a:lvl7pPr>
              <a:defRPr sz="1800"/>
            </a:lvl7pPr>
            <a:lvl8pPr>
              <a:defRPr sz="1800"/>
            </a:lvl8pPr>
            <a:lvl9pPr>
              <a:defRPr sz="1800"/>
            </a:lvl9pPr>
          </a:lstStyle>
          <a:p>
            <a:pPr lvl="0"/>
            <a:r>
              <a:rPr kumimoji="1" lang="en-US" altLang="ja-JP" dirty="0" smtClean="0"/>
              <a:t>MASTER TEXT</a:t>
            </a:r>
            <a:endParaRPr kumimoji="1" lang="ja-JP" altLang="en-US" dirty="0" smtClean="0"/>
          </a:p>
          <a:p>
            <a:pPr lvl="1"/>
            <a:r>
              <a:rPr kumimoji="1" lang="en-US" altLang="ja-JP" dirty="0" smtClean="0"/>
              <a:t>LEVEL 2</a:t>
            </a:r>
            <a:endParaRPr kumimoji="1" lang="ja-JP" altLang="en-US" dirty="0" smtClean="0"/>
          </a:p>
          <a:p>
            <a:pPr lvl="2"/>
            <a:r>
              <a:rPr kumimoji="1" lang="en-US" altLang="ja-JP" dirty="0" smtClean="0"/>
              <a:t>LEVEL 3</a:t>
            </a:r>
            <a:endParaRPr kumimoji="1" lang="ja-JP" altLang="en-US" dirty="0" smtClean="0"/>
          </a:p>
          <a:p>
            <a:pPr lvl="3"/>
            <a:r>
              <a:rPr kumimoji="1" lang="en-US" altLang="ja-JP" dirty="0" smtClean="0"/>
              <a:t>LEVEL 4</a:t>
            </a:r>
            <a:endParaRPr kumimoji="1" lang="ja-JP" altLang="en-US" dirty="0" smtClean="0"/>
          </a:p>
          <a:p>
            <a:pPr lvl="4"/>
            <a:r>
              <a:rPr kumimoji="1" lang="en-US" altLang="ja-JP" dirty="0" smtClean="0"/>
              <a:t>LEVEL 5</a:t>
            </a:r>
            <a:endParaRPr kumimoji="1" lang="ja-JP" altLang="en-US" dirty="0"/>
          </a:p>
        </p:txBody>
      </p:sp>
      <p:sp>
        <p:nvSpPr>
          <p:cNvPr id="5" name="日付プレースホルダ 4"/>
          <p:cNvSpPr>
            <a:spLocks noGrp="1"/>
          </p:cNvSpPr>
          <p:nvPr>
            <p:ph type="dt" sz="half" idx="10"/>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1B9785F7-D4E4-4CC2-9BD4-A451B485DEE6}" type="datetimeFigureOut">
              <a:rPr kumimoji="1" lang="ja-JP" altLang="en-US" smtClean="0"/>
              <a:t>2017/1/6</a:t>
            </a:fld>
            <a:endParaRPr kumimoji="1" lang="ja-JP" altLang="en-US"/>
          </a:p>
        </p:txBody>
      </p:sp>
      <p:sp>
        <p:nvSpPr>
          <p:cNvPr id="6" name="フッター プレースホルダ 5"/>
          <p:cNvSpPr>
            <a:spLocks noGrp="1"/>
          </p:cNvSpPr>
          <p:nvPr>
            <p:ph type="ftr" sz="quarter" idx="11"/>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F6B40C3A-B1A0-4FC1-A659-1770AA89CF37}" type="slidenum">
              <a:rPr kumimoji="1" lang="ja-JP" altLang="en-US" smtClean="0"/>
              <a:t>‹#›</a:t>
            </a:fld>
            <a:endParaRPr kumimoji="1" lang="ja-JP" altLang="en-US"/>
          </a:p>
        </p:txBody>
      </p:sp>
      <p:sp>
        <p:nvSpPr>
          <p:cNvPr id="10" name="コンテンツ プレースホルダ 2"/>
          <p:cNvSpPr>
            <a:spLocks noGrp="1"/>
          </p:cNvSpPr>
          <p:nvPr>
            <p:ph sz="half" idx="13" hasCustomPrompt="1"/>
          </p:nvPr>
        </p:nvSpPr>
        <p:spPr>
          <a:xfrm>
            <a:off x="4644008" y="1628800"/>
            <a:ext cx="4038600" cy="4525963"/>
          </a:xfrm>
          <a:prstGeom prst="rect">
            <a:avLst/>
          </a:prstGeom>
        </p:spPr>
        <p:txBody>
          <a:bodyPr/>
          <a:lstStyle>
            <a:lvl1pPr>
              <a:defRPr sz="2800" baseline="0">
                <a:latin typeface="Arial Unicode MS" panose="020B0604020202020204" pitchFamily="50" charset="-128"/>
                <a:ea typeface="Arial Unicode MS" panose="020B0604020202020204" pitchFamily="50" charset="-128"/>
                <a:cs typeface="Arial Unicode MS" panose="020B0604020202020204" pitchFamily="50" charset="-128"/>
              </a:defRPr>
            </a:lvl1pPr>
            <a:lvl2pPr>
              <a:defRPr sz="2400" baseline="0">
                <a:latin typeface="Arial Unicode MS" panose="020B0604020202020204" pitchFamily="50" charset="-128"/>
                <a:ea typeface="Arial Unicode MS" panose="020B0604020202020204" pitchFamily="50" charset="-128"/>
                <a:cs typeface="Arial Unicode MS" panose="020B0604020202020204" pitchFamily="50" charset="-128"/>
              </a:defRPr>
            </a:lvl2pPr>
            <a:lvl3pPr>
              <a:defRPr sz="2000" baseline="0">
                <a:latin typeface="Arial Unicode MS" panose="020B0604020202020204" pitchFamily="50" charset="-128"/>
                <a:ea typeface="Arial Unicode MS" panose="020B0604020202020204" pitchFamily="50" charset="-128"/>
                <a:cs typeface="Arial Unicode MS" panose="020B0604020202020204" pitchFamily="50" charset="-128"/>
              </a:defRPr>
            </a:lvl3pPr>
            <a:lvl4pPr>
              <a:defRPr sz="1800">
                <a:latin typeface="Arial Unicode MS" panose="020B0604020202020204" pitchFamily="50" charset="-128"/>
                <a:ea typeface="Arial Unicode MS" panose="020B0604020202020204" pitchFamily="50" charset="-128"/>
                <a:cs typeface="Arial Unicode MS" panose="020B0604020202020204" pitchFamily="50" charset="-128"/>
              </a:defRPr>
            </a:lvl4pPr>
            <a:lvl5pPr>
              <a:defRPr sz="1800">
                <a:latin typeface="Arial Unicode MS" panose="020B0604020202020204" pitchFamily="50" charset="-128"/>
                <a:ea typeface="Arial Unicode MS" panose="020B0604020202020204" pitchFamily="50" charset="-128"/>
                <a:cs typeface="Arial Unicode MS" panose="020B0604020202020204" pitchFamily="50" charset="-128"/>
              </a:defRPr>
            </a:lvl5pPr>
            <a:lvl6pPr>
              <a:defRPr sz="1800"/>
            </a:lvl6pPr>
            <a:lvl7pPr>
              <a:defRPr sz="1800"/>
            </a:lvl7pPr>
            <a:lvl8pPr>
              <a:defRPr sz="1800"/>
            </a:lvl8pPr>
            <a:lvl9pPr>
              <a:defRPr sz="1800"/>
            </a:lvl9pPr>
          </a:lstStyle>
          <a:p>
            <a:pPr lvl="0"/>
            <a:r>
              <a:rPr kumimoji="1" lang="en-US" altLang="ja-JP" dirty="0" smtClean="0"/>
              <a:t>MASTER TEXT</a:t>
            </a:r>
            <a:endParaRPr kumimoji="1" lang="ja-JP" altLang="en-US" dirty="0" smtClean="0"/>
          </a:p>
          <a:p>
            <a:pPr lvl="1"/>
            <a:r>
              <a:rPr kumimoji="1" lang="en-US" altLang="ja-JP" dirty="0" smtClean="0"/>
              <a:t>LEVEL 2</a:t>
            </a:r>
            <a:endParaRPr kumimoji="1" lang="ja-JP" altLang="en-US" dirty="0" smtClean="0"/>
          </a:p>
          <a:p>
            <a:pPr lvl="2"/>
            <a:r>
              <a:rPr kumimoji="1" lang="en-US" altLang="ja-JP" dirty="0" smtClean="0"/>
              <a:t>LEVEL 3</a:t>
            </a:r>
            <a:endParaRPr kumimoji="1" lang="ja-JP" altLang="en-US" dirty="0" smtClean="0"/>
          </a:p>
          <a:p>
            <a:pPr lvl="3"/>
            <a:r>
              <a:rPr kumimoji="1" lang="en-US" altLang="ja-JP" dirty="0" smtClean="0"/>
              <a:t>LEVEL 4</a:t>
            </a:r>
            <a:endParaRPr kumimoji="1" lang="ja-JP" altLang="en-US" dirty="0" smtClean="0"/>
          </a:p>
          <a:p>
            <a:pPr lvl="4"/>
            <a:r>
              <a:rPr kumimoji="1" lang="en-US" altLang="ja-JP" dirty="0" smtClean="0"/>
              <a:t>LEVEL 5</a:t>
            </a:r>
            <a:endParaRPr kumimoji="1" lang="ja-JP" altLang="en-US" dirty="0"/>
          </a:p>
        </p:txBody>
      </p:sp>
      <p:sp>
        <p:nvSpPr>
          <p:cNvPr id="13" name="タイトル 1"/>
          <p:cNvSpPr>
            <a:spLocks noGrp="1"/>
          </p:cNvSpPr>
          <p:nvPr>
            <p:ph type="title" hasCustomPrompt="1"/>
          </p:nvPr>
        </p:nvSpPr>
        <p:spPr>
          <a:xfrm>
            <a:off x="457200" y="476672"/>
            <a:ext cx="8229600" cy="792088"/>
          </a:xfrm>
          <a:prstGeom prst="rect">
            <a:avLst/>
          </a:prstGeom>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kumimoji="1" lang="en-US" altLang="ja-JP" dirty="0" smtClean="0"/>
              <a:t>MASTER TITLE</a:t>
            </a:r>
            <a:endParaRPr kumimoji="1" lang="ja-JP"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pic>
        <p:nvPicPr>
          <p:cNvPr id="11" name="図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テキスト プレースホルダ 2"/>
          <p:cNvSpPr>
            <a:spLocks noGrp="1"/>
          </p:cNvSpPr>
          <p:nvPr>
            <p:ph type="body" idx="1" hasCustomPrompt="1"/>
          </p:nvPr>
        </p:nvSpPr>
        <p:spPr>
          <a:xfrm>
            <a:off x="457200" y="1628800"/>
            <a:ext cx="4040188" cy="546075"/>
          </a:xfrm>
          <a:prstGeom prst="rect">
            <a:avLst/>
          </a:prstGeom>
        </p:spPr>
        <p:txBody>
          <a:bodyPr anchor="b"/>
          <a:lstStyle>
            <a:lvl1pPr marL="0" indent="0">
              <a:buNone/>
              <a:defRPr sz="2400" b="1" baseline="0">
                <a:latin typeface="Arial Unicode MS" panose="020B0604020202020204" pitchFamily="50" charset="-128"/>
                <a:ea typeface="Arial Unicode MS" panose="020B0604020202020204" pitchFamily="50" charset="-128"/>
                <a:cs typeface="Arial Unicode MS" panose="020B060402020202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dirty="0" smtClean="0"/>
              <a:t>MASTER TEXT</a:t>
            </a:r>
            <a:endParaRPr kumimoji="1" lang="ja-JP" altLang="en-US" dirty="0" smtClean="0"/>
          </a:p>
        </p:txBody>
      </p:sp>
      <p:sp>
        <p:nvSpPr>
          <p:cNvPr id="4" name="コンテンツ プレースホルダ 3"/>
          <p:cNvSpPr>
            <a:spLocks noGrp="1"/>
          </p:cNvSpPr>
          <p:nvPr>
            <p:ph sz="half" idx="2" hasCustomPrompt="1"/>
          </p:nvPr>
        </p:nvSpPr>
        <p:spPr>
          <a:xfrm>
            <a:off x="457200" y="2174875"/>
            <a:ext cx="4040188" cy="3951288"/>
          </a:xfrm>
          <a:prstGeom prst="rect">
            <a:avLst/>
          </a:prstGeom>
        </p:spPr>
        <p:txBody>
          <a:bodyPr/>
          <a:lstStyle>
            <a:lvl1pPr>
              <a:defRPr sz="2400">
                <a:latin typeface="Arial Unicode MS" panose="020B0604020202020204" pitchFamily="50" charset="-128"/>
                <a:ea typeface="Arial Unicode MS" panose="020B0604020202020204" pitchFamily="50" charset="-128"/>
                <a:cs typeface="Arial Unicode MS" panose="020B0604020202020204" pitchFamily="50" charset="-128"/>
              </a:defRPr>
            </a:lvl1pPr>
            <a:lvl2pPr>
              <a:defRPr sz="2000" baseline="0">
                <a:latin typeface="Arial Unicode MS" panose="020B0604020202020204" pitchFamily="50" charset="-128"/>
                <a:ea typeface="Arial Unicode MS" panose="020B0604020202020204" pitchFamily="50" charset="-128"/>
                <a:cs typeface="Arial Unicode MS" panose="020B0604020202020204" pitchFamily="50" charset="-128"/>
              </a:defRPr>
            </a:lvl2pPr>
            <a:lvl3pPr>
              <a:defRPr sz="1800">
                <a:latin typeface="Arial Unicode MS" panose="020B0604020202020204" pitchFamily="50" charset="-128"/>
                <a:ea typeface="Arial Unicode MS" panose="020B0604020202020204" pitchFamily="50" charset="-128"/>
                <a:cs typeface="Arial Unicode MS" panose="020B0604020202020204" pitchFamily="50" charset="-128"/>
              </a:defRPr>
            </a:lvl3pPr>
            <a:lvl4pPr>
              <a:defRPr sz="1600">
                <a:latin typeface="Arial Unicode MS" panose="020B0604020202020204" pitchFamily="50" charset="-128"/>
                <a:ea typeface="Arial Unicode MS" panose="020B0604020202020204" pitchFamily="50" charset="-128"/>
                <a:cs typeface="Arial Unicode MS" panose="020B0604020202020204" pitchFamily="50" charset="-128"/>
              </a:defRPr>
            </a:lvl4pPr>
            <a:lvl5pPr>
              <a:defRPr sz="1600" baseline="0">
                <a:latin typeface="Arial Unicode MS" panose="020B0604020202020204" pitchFamily="50" charset="-128"/>
                <a:ea typeface="Arial Unicode MS" panose="020B0604020202020204" pitchFamily="50" charset="-128"/>
                <a:cs typeface="Arial Unicode MS" panose="020B0604020202020204" pitchFamily="50" charset="-128"/>
              </a:defRPr>
            </a:lvl5pPr>
            <a:lvl6pPr>
              <a:defRPr sz="1600"/>
            </a:lvl6pPr>
            <a:lvl7pPr>
              <a:defRPr sz="1600"/>
            </a:lvl7pPr>
            <a:lvl8pPr>
              <a:defRPr sz="1600"/>
            </a:lvl8pPr>
            <a:lvl9pPr>
              <a:defRPr sz="1600"/>
            </a:lvl9pPr>
          </a:lstStyle>
          <a:p>
            <a:pPr lvl="0"/>
            <a:r>
              <a:rPr kumimoji="1" lang="en-US" altLang="ja-JP" dirty="0" smtClean="0"/>
              <a:t>MASTER TEXT</a:t>
            </a:r>
            <a:endParaRPr kumimoji="1" lang="ja-JP" altLang="en-US" dirty="0" smtClean="0"/>
          </a:p>
          <a:p>
            <a:pPr lvl="1"/>
            <a:r>
              <a:rPr kumimoji="1" lang="en-US" altLang="ja-JP" dirty="0" smtClean="0"/>
              <a:t>LEVEL 2</a:t>
            </a:r>
            <a:endParaRPr kumimoji="1" lang="ja-JP" altLang="en-US" dirty="0" smtClean="0"/>
          </a:p>
          <a:p>
            <a:pPr lvl="2"/>
            <a:r>
              <a:rPr kumimoji="1" lang="en-US" altLang="ja-JP" dirty="0" smtClean="0"/>
              <a:t>LEVEL 3</a:t>
            </a:r>
            <a:endParaRPr kumimoji="1" lang="ja-JP" altLang="en-US" dirty="0" smtClean="0"/>
          </a:p>
          <a:p>
            <a:pPr lvl="3"/>
            <a:r>
              <a:rPr kumimoji="1" lang="en-US" altLang="ja-JP" dirty="0" smtClean="0"/>
              <a:t>LEVEL 4</a:t>
            </a:r>
            <a:endParaRPr kumimoji="1" lang="ja-JP" altLang="en-US" dirty="0" smtClean="0"/>
          </a:p>
          <a:p>
            <a:pPr lvl="4"/>
            <a:r>
              <a:rPr kumimoji="1" lang="en-US" altLang="ja-JP" dirty="0" smtClean="0"/>
              <a:t>LEVEL 5</a:t>
            </a:r>
            <a:endParaRPr kumimoji="1" lang="ja-JP" altLang="en-US" dirty="0"/>
          </a:p>
        </p:txBody>
      </p:sp>
      <p:sp>
        <p:nvSpPr>
          <p:cNvPr id="6" name="コンテンツ プレースホルダ 5"/>
          <p:cNvSpPr>
            <a:spLocks noGrp="1"/>
          </p:cNvSpPr>
          <p:nvPr>
            <p:ph sz="quarter" idx="4" hasCustomPrompt="1"/>
          </p:nvPr>
        </p:nvSpPr>
        <p:spPr>
          <a:xfrm>
            <a:off x="4645026" y="2174875"/>
            <a:ext cx="4041775" cy="3951288"/>
          </a:xfrm>
          <a:prstGeom prst="rect">
            <a:avLst/>
          </a:prstGeom>
        </p:spPr>
        <p:txBody>
          <a:bodyPr/>
          <a:lstStyle>
            <a:lvl1pPr>
              <a:defRPr sz="2400">
                <a:latin typeface="Arial Unicode MS" panose="020B0604020202020204" pitchFamily="50" charset="-128"/>
                <a:ea typeface="Arial Unicode MS" panose="020B0604020202020204" pitchFamily="50" charset="-128"/>
                <a:cs typeface="Arial Unicode MS" panose="020B0604020202020204" pitchFamily="50" charset="-128"/>
              </a:defRPr>
            </a:lvl1pPr>
            <a:lvl2pPr>
              <a:defRPr sz="2000">
                <a:latin typeface="Arial Unicode MS" panose="020B0604020202020204" pitchFamily="50" charset="-128"/>
                <a:ea typeface="Arial Unicode MS" panose="020B0604020202020204" pitchFamily="50" charset="-128"/>
                <a:cs typeface="Arial Unicode MS" panose="020B0604020202020204" pitchFamily="50" charset="-128"/>
              </a:defRPr>
            </a:lvl2pPr>
            <a:lvl3pPr>
              <a:defRPr sz="1800">
                <a:latin typeface="Arial Unicode MS" panose="020B0604020202020204" pitchFamily="50" charset="-128"/>
                <a:ea typeface="Arial Unicode MS" panose="020B0604020202020204" pitchFamily="50" charset="-128"/>
                <a:cs typeface="Arial Unicode MS" panose="020B0604020202020204" pitchFamily="50" charset="-128"/>
              </a:defRPr>
            </a:lvl3pPr>
            <a:lvl4pPr>
              <a:defRPr sz="1600">
                <a:latin typeface="Arial Unicode MS" panose="020B0604020202020204" pitchFamily="50" charset="-128"/>
                <a:ea typeface="Arial Unicode MS" panose="020B0604020202020204" pitchFamily="50" charset="-128"/>
                <a:cs typeface="Arial Unicode MS" panose="020B0604020202020204" pitchFamily="50" charset="-128"/>
              </a:defRPr>
            </a:lvl4pPr>
            <a:lvl5pPr>
              <a:defRPr sz="1600">
                <a:latin typeface="Arial Unicode MS" panose="020B0604020202020204" pitchFamily="50" charset="-128"/>
                <a:ea typeface="Arial Unicode MS" panose="020B0604020202020204" pitchFamily="50" charset="-128"/>
                <a:cs typeface="Arial Unicode MS" panose="020B0604020202020204" pitchFamily="50" charset="-128"/>
              </a:defRPr>
            </a:lvl5pPr>
            <a:lvl6pPr>
              <a:defRPr sz="1600"/>
            </a:lvl6pPr>
            <a:lvl7pPr>
              <a:defRPr sz="1600"/>
            </a:lvl7pPr>
            <a:lvl8pPr>
              <a:defRPr sz="1600"/>
            </a:lvl8pPr>
            <a:lvl9pPr>
              <a:defRPr sz="1600"/>
            </a:lvl9pPr>
          </a:lstStyle>
          <a:p>
            <a:pPr lvl="0"/>
            <a:r>
              <a:rPr kumimoji="1" lang="en-US" altLang="ja-JP" dirty="0" smtClean="0"/>
              <a:t>MASTER TEXT</a:t>
            </a:r>
            <a:endParaRPr kumimoji="1" lang="ja-JP" altLang="en-US" dirty="0" smtClean="0"/>
          </a:p>
          <a:p>
            <a:pPr lvl="1"/>
            <a:r>
              <a:rPr kumimoji="1" lang="en-US" altLang="ja-JP" dirty="0" smtClean="0"/>
              <a:t>LEVEL 2</a:t>
            </a:r>
            <a:endParaRPr kumimoji="1" lang="ja-JP" altLang="en-US" dirty="0" smtClean="0"/>
          </a:p>
          <a:p>
            <a:pPr lvl="2"/>
            <a:r>
              <a:rPr kumimoji="1" lang="en-US" altLang="ja-JP" dirty="0" smtClean="0"/>
              <a:t>LEVEL 3</a:t>
            </a:r>
            <a:endParaRPr kumimoji="1" lang="ja-JP" altLang="en-US" dirty="0" smtClean="0"/>
          </a:p>
          <a:p>
            <a:pPr lvl="3"/>
            <a:r>
              <a:rPr kumimoji="1" lang="en-US" altLang="ja-JP" dirty="0" smtClean="0"/>
              <a:t>LEVEL 4</a:t>
            </a:r>
            <a:endParaRPr kumimoji="1" lang="ja-JP" altLang="en-US" dirty="0" smtClean="0"/>
          </a:p>
          <a:p>
            <a:pPr lvl="4"/>
            <a:r>
              <a:rPr kumimoji="1" lang="en-US" altLang="ja-JP" dirty="0" smtClean="0"/>
              <a:t>LEVEL 5</a:t>
            </a:r>
            <a:endParaRPr kumimoji="1" lang="ja-JP" altLang="en-US" dirty="0"/>
          </a:p>
        </p:txBody>
      </p:sp>
      <p:sp>
        <p:nvSpPr>
          <p:cNvPr id="7" name="日付プレースホルダ 6"/>
          <p:cNvSpPr>
            <a:spLocks noGrp="1"/>
          </p:cNvSpPr>
          <p:nvPr>
            <p:ph type="dt" sz="half" idx="10"/>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1B9785F7-D4E4-4CC2-9BD4-A451B485DEE6}" type="datetimeFigureOut">
              <a:rPr kumimoji="1" lang="ja-JP" altLang="en-US" smtClean="0"/>
              <a:t>2017/1/6</a:t>
            </a:fld>
            <a:endParaRPr kumimoji="1" lang="ja-JP" altLang="en-US"/>
          </a:p>
        </p:txBody>
      </p:sp>
      <p:sp>
        <p:nvSpPr>
          <p:cNvPr id="8" name="フッター プレースホルダ 7"/>
          <p:cNvSpPr>
            <a:spLocks noGrp="1"/>
          </p:cNvSpPr>
          <p:nvPr>
            <p:ph type="ftr" sz="quarter" idx="11"/>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endParaRPr kumimoji="1" lang="ja-JP" altLang="en-US"/>
          </a:p>
        </p:txBody>
      </p:sp>
      <p:sp>
        <p:nvSpPr>
          <p:cNvPr id="9" name="スライド番号プレースホルダ 8"/>
          <p:cNvSpPr>
            <a:spLocks noGrp="1"/>
          </p:cNvSpPr>
          <p:nvPr>
            <p:ph type="sldNum" sz="quarter" idx="12"/>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F6B40C3A-B1A0-4FC1-A659-1770AA89CF37}" type="slidenum">
              <a:rPr kumimoji="1" lang="ja-JP" altLang="en-US" smtClean="0"/>
              <a:t>‹#›</a:t>
            </a:fld>
            <a:endParaRPr kumimoji="1" lang="ja-JP" altLang="en-US"/>
          </a:p>
        </p:txBody>
      </p:sp>
      <p:sp>
        <p:nvSpPr>
          <p:cNvPr id="12" name="テキスト プレースホルダ 2"/>
          <p:cNvSpPr>
            <a:spLocks noGrp="1"/>
          </p:cNvSpPr>
          <p:nvPr>
            <p:ph type="body" idx="13" hasCustomPrompt="1"/>
          </p:nvPr>
        </p:nvSpPr>
        <p:spPr>
          <a:xfrm>
            <a:off x="4644008" y="1628800"/>
            <a:ext cx="4040188" cy="546075"/>
          </a:xfrm>
          <a:prstGeom prst="rect">
            <a:avLst/>
          </a:prstGeom>
        </p:spPr>
        <p:txBody>
          <a:bodyPr anchor="b"/>
          <a:lstStyle>
            <a:lvl1pPr marL="0" indent="0">
              <a:buNone/>
              <a:defRPr sz="2400" b="1" baseline="0">
                <a:latin typeface="Arial Unicode MS" panose="020B0604020202020204" pitchFamily="50" charset="-128"/>
                <a:ea typeface="Arial Unicode MS" panose="020B0604020202020204" pitchFamily="50" charset="-128"/>
                <a:cs typeface="Arial Unicode MS" panose="020B0604020202020204" pitchFamily="50"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dirty="0" smtClean="0"/>
              <a:t>MASTER TEXT</a:t>
            </a:r>
            <a:endParaRPr kumimoji="1" lang="ja-JP" altLang="en-US" dirty="0" smtClean="0"/>
          </a:p>
        </p:txBody>
      </p:sp>
      <p:sp>
        <p:nvSpPr>
          <p:cNvPr id="15" name="タイトル 1"/>
          <p:cNvSpPr>
            <a:spLocks noGrp="1"/>
          </p:cNvSpPr>
          <p:nvPr>
            <p:ph type="title" hasCustomPrompt="1"/>
          </p:nvPr>
        </p:nvSpPr>
        <p:spPr>
          <a:xfrm>
            <a:off x="457200" y="476672"/>
            <a:ext cx="8229600" cy="792088"/>
          </a:xfrm>
          <a:prstGeom prst="rect">
            <a:avLst/>
          </a:prstGeom>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kumimoji="1" lang="en-US" altLang="ja-JP" dirty="0" smtClean="0"/>
              <a:t>MASTER TITLE</a:t>
            </a:r>
            <a:endParaRPr kumimoji="1" lang="ja-JP" alt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2">
            <a:extLst>
              <a:ext uri="{28A0092B-C50C-407E-A947-70E740481C1C}">
                <a14:useLocalDpi xmlns:a14="http://schemas.microsoft.com/office/drawing/2010/main" val="0"/>
              </a:ext>
            </a:extLst>
          </a:blip>
          <a:srcRect b="77364"/>
          <a:stretch/>
        </p:blipFill>
        <p:spPr>
          <a:xfrm>
            <a:off x="0" y="0"/>
            <a:ext cx="9144000" cy="1552353"/>
          </a:xfrm>
          <a:prstGeom prst="rect">
            <a:avLst/>
          </a:prstGeom>
        </p:spPr>
      </p:pic>
      <p:sp>
        <p:nvSpPr>
          <p:cNvPr id="3" name="日付プレースホルダ 2"/>
          <p:cNvSpPr>
            <a:spLocks noGrp="1"/>
          </p:cNvSpPr>
          <p:nvPr>
            <p:ph type="dt" sz="half" idx="10"/>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1B9785F7-D4E4-4CC2-9BD4-A451B485DEE6}" type="datetimeFigureOut">
              <a:rPr kumimoji="1" lang="ja-JP" altLang="en-US" smtClean="0"/>
              <a:t>2017/1/6</a:t>
            </a:fld>
            <a:endParaRPr kumimoji="1" lang="ja-JP" altLang="en-US"/>
          </a:p>
        </p:txBody>
      </p:sp>
      <p:sp>
        <p:nvSpPr>
          <p:cNvPr id="4" name="フッター プレースホルダ 3"/>
          <p:cNvSpPr>
            <a:spLocks noGrp="1"/>
          </p:cNvSpPr>
          <p:nvPr>
            <p:ph type="ftr" sz="quarter" idx="11"/>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endParaRPr kumimoji="1" lang="ja-JP" altLang="en-US"/>
          </a:p>
        </p:txBody>
      </p:sp>
      <p:sp>
        <p:nvSpPr>
          <p:cNvPr id="5" name="スライド番号プレースホルダ 4"/>
          <p:cNvSpPr>
            <a:spLocks noGrp="1"/>
          </p:cNvSpPr>
          <p:nvPr>
            <p:ph type="sldNum" sz="quarter" idx="12"/>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F6B40C3A-B1A0-4FC1-A659-1770AA89CF37}" type="slidenum">
              <a:rPr kumimoji="1" lang="ja-JP" altLang="en-US" smtClean="0"/>
              <a:t>‹#›</a:t>
            </a:fld>
            <a:endParaRPr kumimoji="1" lang="ja-JP" altLang="en-US"/>
          </a:p>
        </p:txBody>
      </p:sp>
      <p:sp>
        <p:nvSpPr>
          <p:cNvPr id="8" name="タイトル 1"/>
          <p:cNvSpPr>
            <a:spLocks noGrp="1"/>
          </p:cNvSpPr>
          <p:nvPr>
            <p:ph type="title" hasCustomPrompt="1"/>
          </p:nvPr>
        </p:nvSpPr>
        <p:spPr>
          <a:xfrm>
            <a:off x="457200" y="476672"/>
            <a:ext cx="8229600" cy="792088"/>
          </a:xfrm>
          <a:prstGeom prst="rect">
            <a:avLst/>
          </a:prstGeom>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kumimoji="1" lang="en-US" altLang="ja-JP" dirty="0" smtClean="0"/>
              <a:t>MASTER TITLE</a:t>
            </a:r>
            <a:endParaRPr kumimoji="1" lang="ja-JP" alt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B9785F7-D4E4-4CC2-9BD4-A451B485DEE6}" type="datetimeFigureOut">
              <a:rPr kumimoji="1" lang="ja-JP" altLang="en-US" smtClean="0"/>
              <a:t>2017/1/6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6B40C3A-B1A0-4FC1-A659-1770AA89CF37}" type="slidenum">
              <a:rPr kumimoji="1" lang="ja-JP" altLang="en-US" smtClean="0"/>
              <a:t>‹#›</a:t>
            </a:fld>
            <a:endParaRPr kumimoji="1" lang="ja-JP"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タイトル付きのコンテンツ">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p:cNvSpPr>
            <a:spLocks noGrp="1"/>
          </p:cNvSpPr>
          <p:nvPr>
            <p:ph type="title" hasCustomPrompt="1"/>
          </p:nvPr>
        </p:nvSpPr>
        <p:spPr>
          <a:xfrm>
            <a:off x="457200" y="476672"/>
            <a:ext cx="3008313" cy="792088"/>
          </a:xfrm>
          <a:prstGeom prst="rect">
            <a:avLst/>
          </a:prstGeom>
        </p:spPr>
        <p:txBody>
          <a:bodyPr anchor="b"/>
          <a:lstStyle>
            <a:lvl1pPr algn="l">
              <a:defRPr sz="2000" b="1" baseline="0">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kumimoji="1" lang="en-US" altLang="ja-JP" dirty="0" smtClean="0"/>
              <a:t>MASTER TITLE</a:t>
            </a:r>
            <a:endParaRPr kumimoji="1" lang="ja-JP" altLang="en-US" dirty="0"/>
          </a:p>
        </p:txBody>
      </p:sp>
      <p:sp>
        <p:nvSpPr>
          <p:cNvPr id="3" name="コンテンツ プレースホルダ 2"/>
          <p:cNvSpPr>
            <a:spLocks noGrp="1"/>
          </p:cNvSpPr>
          <p:nvPr>
            <p:ph idx="1" hasCustomPrompt="1"/>
          </p:nvPr>
        </p:nvSpPr>
        <p:spPr>
          <a:xfrm>
            <a:off x="3575051" y="1628800"/>
            <a:ext cx="5111750" cy="4497364"/>
          </a:xfrm>
          <a:prstGeom prst="rect">
            <a:avLst/>
          </a:prstGeom>
        </p:spPr>
        <p:txBody>
          <a:bodyPr/>
          <a:lstStyle>
            <a:lvl1pPr>
              <a:defRPr sz="3200" baseline="0">
                <a:latin typeface="Arial Unicode MS" panose="020B0604020202020204" pitchFamily="50" charset="-128"/>
                <a:ea typeface="Arial Unicode MS" panose="020B0604020202020204" pitchFamily="50" charset="-128"/>
                <a:cs typeface="Arial Unicode MS" panose="020B0604020202020204" pitchFamily="50" charset="-128"/>
              </a:defRPr>
            </a:lvl1pPr>
            <a:lvl2pPr>
              <a:defRPr sz="2800">
                <a:latin typeface="Arial Unicode MS" panose="020B0604020202020204" pitchFamily="50" charset="-128"/>
                <a:ea typeface="Arial Unicode MS" panose="020B0604020202020204" pitchFamily="50" charset="-128"/>
                <a:cs typeface="Arial Unicode MS" panose="020B0604020202020204" pitchFamily="50" charset="-128"/>
              </a:defRPr>
            </a:lvl2pPr>
            <a:lvl3pPr>
              <a:defRPr sz="2400">
                <a:latin typeface="Arial Unicode MS" panose="020B0604020202020204" pitchFamily="50" charset="-128"/>
                <a:ea typeface="Arial Unicode MS" panose="020B0604020202020204" pitchFamily="50" charset="-128"/>
                <a:cs typeface="Arial Unicode MS" panose="020B0604020202020204" pitchFamily="50" charset="-128"/>
              </a:defRPr>
            </a:lvl3pPr>
            <a:lvl4pPr>
              <a:defRPr sz="2000">
                <a:latin typeface="Arial Unicode MS" panose="020B0604020202020204" pitchFamily="50" charset="-128"/>
                <a:ea typeface="Arial Unicode MS" panose="020B0604020202020204" pitchFamily="50" charset="-128"/>
                <a:cs typeface="Arial Unicode MS" panose="020B0604020202020204" pitchFamily="50" charset="-128"/>
              </a:defRPr>
            </a:lvl4pPr>
            <a:lvl5pPr>
              <a:defRPr sz="2000">
                <a:latin typeface="Arial Unicode MS" panose="020B0604020202020204" pitchFamily="50" charset="-128"/>
                <a:ea typeface="Arial Unicode MS" panose="020B0604020202020204" pitchFamily="50" charset="-128"/>
                <a:cs typeface="Arial Unicode MS" panose="020B0604020202020204" pitchFamily="50" charset="-128"/>
              </a:defRPr>
            </a:lvl5pPr>
            <a:lvl6pPr>
              <a:defRPr sz="2000"/>
            </a:lvl6pPr>
            <a:lvl7pPr>
              <a:defRPr sz="2000"/>
            </a:lvl7pPr>
            <a:lvl8pPr>
              <a:defRPr sz="2000"/>
            </a:lvl8pPr>
            <a:lvl9pPr>
              <a:defRPr sz="2000"/>
            </a:lvl9pPr>
          </a:lstStyle>
          <a:p>
            <a:pPr lvl="0"/>
            <a:r>
              <a:rPr kumimoji="1" lang="en-US" altLang="ja-JP" dirty="0" smtClean="0"/>
              <a:t>MASTER TEXT</a:t>
            </a:r>
            <a:endParaRPr kumimoji="1" lang="ja-JP" altLang="en-US" dirty="0" smtClean="0"/>
          </a:p>
          <a:p>
            <a:pPr lvl="1"/>
            <a:r>
              <a:rPr kumimoji="1" lang="en-US" altLang="ja-JP" dirty="0" smtClean="0"/>
              <a:t>LEVEL 2</a:t>
            </a:r>
            <a:endParaRPr kumimoji="1" lang="ja-JP" altLang="en-US" dirty="0" smtClean="0"/>
          </a:p>
          <a:p>
            <a:pPr lvl="2"/>
            <a:r>
              <a:rPr kumimoji="1" lang="en-US" altLang="ja-JP" dirty="0" smtClean="0"/>
              <a:t>LEVEL 3</a:t>
            </a:r>
            <a:endParaRPr kumimoji="1" lang="ja-JP" altLang="en-US" dirty="0" smtClean="0"/>
          </a:p>
          <a:p>
            <a:pPr lvl="3"/>
            <a:r>
              <a:rPr kumimoji="1" lang="en-US" altLang="ja-JP" dirty="0" smtClean="0"/>
              <a:t>LEVEL 4</a:t>
            </a:r>
            <a:endParaRPr kumimoji="1" lang="ja-JP" altLang="en-US" dirty="0" smtClean="0"/>
          </a:p>
          <a:p>
            <a:pPr lvl="4"/>
            <a:r>
              <a:rPr kumimoji="1" lang="en-US" altLang="ja-JP" dirty="0" smtClean="0"/>
              <a:t>LEVEL 5</a:t>
            </a:r>
            <a:endParaRPr kumimoji="1" lang="ja-JP" altLang="en-US" dirty="0"/>
          </a:p>
        </p:txBody>
      </p:sp>
      <p:sp>
        <p:nvSpPr>
          <p:cNvPr id="4" name="テキスト プレースホルダ 3"/>
          <p:cNvSpPr>
            <a:spLocks noGrp="1"/>
          </p:cNvSpPr>
          <p:nvPr>
            <p:ph type="body" sz="half" idx="2" hasCustomPrompt="1"/>
          </p:nvPr>
        </p:nvSpPr>
        <p:spPr>
          <a:xfrm>
            <a:off x="457200" y="1628800"/>
            <a:ext cx="3008313" cy="4497364"/>
          </a:xfrm>
          <a:prstGeom prst="rect">
            <a:avLst/>
          </a:prstGeom>
        </p:spPr>
        <p:txBody>
          <a:bodyPr/>
          <a:lstStyle>
            <a:lvl1pPr marL="0" indent="0">
              <a:buNone/>
              <a:defRPr sz="1400">
                <a:latin typeface="Arial Unicode MS" panose="020B0604020202020204" pitchFamily="50" charset="-128"/>
                <a:ea typeface="Arial Unicode MS" panose="020B0604020202020204" pitchFamily="50" charset="-128"/>
                <a:cs typeface="Arial Unicode MS" panose="020B0604020202020204" pitchFamily="50"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dirty="0" smtClean="0"/>
              <a:t>MASTER TEXT</a:t>
            </a:r>
            <a:endParaRPr kumimoji="1" lang="ja-JP" altLang="en-US" dirty="0" smtClean="0"/>
          </a:p>
        </p:txBody>
      </p:sp>
      <p:sp>
        <p:nvSpPr>
          <p:cNvPr id="5" name="日付プレースホルダ 4"/>
          <p:cNvSpPr>
            <a:spLocks noGrp="1"/>
          </p:cNvSpPr>
          <p:nvPr>
            <p:ph type="dt" sz="half" idx="10"/>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1B9785F7-D4E4-4CC2-9BD4-A451B485DEE6}" type="datetimeFigureOut">
              <a:rPr kumimoji="1" lang="ja-JP" altLang="en-US" smtClean="0"/>
              <a:t>2017/1/6</a:t>
            </a:fld>
            <a:endParaRPr kumimoji="1" lang="ja-JP" altLang="en-US"/>
          </a:p>
        </p:txBody>
      </p:sp>
      <p:sp>
        <p:nvSpPr>
          <p:cNvPr id="6" name="フッター プレースホルダ 5"/>
          <p:cNvSpPr>
            <a:spLocks noGrp="1"/>
          </p:cNvSpPr>
          <p:nvPr>
            <p:ph type="ftr" sz="quarter" idx="11"/>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F6B40C3A-B1A0-4FC1-A659-1770AA89CF37}" type="slidenum">
              <a:rPr kumimoji="1" lang="ja-JP" altLang="en-US" smtClean="0"/>
              <a:t>‹#›</a:t>
            </a:fld>
            <a:endParaRPr kumimoji="1" lang="ja-JP" altLang="en-US"/>
          </a:p>
        </p:txBody>
      </p:sp>
      <p:sp>
        <p:nvSpPr>
          <p:cNvPr id="10" name="タイトル 1"/>
          <p:cNvSpPr txBox="1">
            <a:spLocks/>
          </p:cNvSpPr>
          <p:nvPr/>
        </p:nvSpPr>
        <p:spPr>
          <a:xfrm>
            <a:off x="3617913" y="476672"/>
            <a:ext cx="5058543" cy="792088"/>
          </a:xfrm>
          <a:prstGeom prst="rect">
            <a:avLst/>
          </a:prstGeom>
        </p:spPr>
        <p:txBody>
          <a:bodyPr anchor="b"/>
          <a:lstStyle>
            <a:lvl1pPr algn="l" defTabSz="914400" rtl="0" eaLnBrk="1" latinLnBrk="0" hangingPunct="1">
              <a:spcBef>
                <a:spcPct val="0"/>
              </a:spcBef>
              <a:buNone/>
              <a:defRPr kumimoji="1" sz="2000" b="1" kern="1200" baseline="0">
                <a:solidFill>
                  <a:schemeClr val="tx1"/>
                </a:solidFill>
                <a:latin typeface="Times New Roman" panose="02020603050405020304" pitchFamily="18" charset="0"/>
                <a:ea typeface="+mj-ea"/>
                <a:cs typeface="Times New Roman" panose="02020603050405020304" pitchFamily="18" charset="0"/>
              </a:defRPr>
            </a:lvl1pPr>
          </a:lstStyle>
          <a:p>
            <a:r>
              <a:rPr lang="en-US" altLang="ja-JP" smtClean="0">
                <a:latin typeface="Arial Unicode MS" panose="020B0604020202020204" pitchFamily="50" charset="-128"/>
                <a:ea typeface="Arial Unicode MS" panose="020B0604020202020204" pitchFamily="50" charset="-128"/>
                <a:cs typeface="Arial Unicode MS" panose="020B0604020202020204" pitchFamily="50" charset="-128"/>
              </a:rPr>
              <a:t>MASTER TITLE</a:t>
            </a:r>
            <a:endParaRPr lang="ja-JP" altLang="en-US" dirty="0">
              <a:latin typeface="Arial Unicode MS" panose="020B0604020202020204" pitchFamily="50" charset="-128"/>
              <a:ea typeface="Arial Unicode MS" panose="020B0604020202020204" pitchFamily="50" charset="-128"/>
              <a:cs typeface="Arial Unicode MS" panose="020B0604020202020204" pitchFamily="50" charset="-128"/>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タイトル付きの図">
    <p:spTree>
      <p:nvGrpSpPr>
        <p:cNvPr id="1" name=""/>
        <p:cNvGrpSpPr/>
        <p:nvPr/>
      </p:nvGrpSpPr>
      <p:grpSpPr>
        <a:xfrm>
          <a:off x="0" y="0"/>
          <a:ext cx="0" cy="0"/>
          <a:chOff x="0" y="0"/>
          <a:chExt cx="0" cy="0"/>
        </a:xfrm>
      </p:grpSpPr>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図プレースホルダ 2"/>
          <p:cNvSpPr>
            <a:spLocks noGrp="1"/>
          </p:cNvSpPr>
          <p:nvPr>
            <p:ph type="pic" idx="1" hasCustomPrompt="1"/>
          </p:nvPr>
        </p:nvSpPr>
        <p:spPr>
          <a:xfrm>
            <a:off x="484161" y="1700808"/>
            <a:ext cx="8175678" cy="3528392"/>
          </a:xfrm>
          <a:prstGeom prst="rect">
            <a:avLst/>
          </a:prstGeom>
        </p:spPr>
        <p:txBody>
          <a:bodyPr/>
          <a:lstStyle>
            <a:lvl1pPr marL="0" indent="0">
              <a:buNone/>
              <a:defRPr sz="3200" baseline="0">
                <a:latin typeface="Arial Unicode MS" panose="020B0604020202020204" pitchFamily="50" charset="-128"/>
                <a:ea typeface="Arial Unicode MS" panose="020B0604020202020204" pitchFamily="50" charset="-128"/>
                <a:cs typeface="Arial Unicode MS" panose="020B0604020202020204"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dirty="0" smtClean="0"/>
              <a:t>CLICK ICON AND INSERT DEVICES</a:t>
            </a:r>
            <a:endParaRPr kumimoji="1" lang="ja-JP" altLang="en-US" dirty="0"/>
          </a:p>
        </p:txBody>
      </p:sp>
      <p:sp>
        <p:nvSpPr>
          <p:cNvPr id="4" name="テキスト プレースホルダ 3"/>
          <p:cNvSpPr>
            <a:spLocks noGrp="1"/>
          </p:cNvSpPr>
          <p:nvPr>
            <p:ph type="body" sz="half" idx="2" hasCustomPrompt="1"/>
          </p:nvPr>
        </p:nvSpPr>
        <p:spPr>
          <a:xfrm>
            <a:off x="1792288" y="5367338"/>
            <a:ext cx="5486400" cy="804862"/>
          </a:xfrm>
          <a:prstGeom prst="rect">
            <a:avLst/>
          </a:prstGeom>
        </p:spPr>
        <p:txBody>
          <a:bodyPr/>
          <a:lstStyle>
            <a:lvl1pPr marL="0" indent="0">
              <a:buNone/>
              <a:defRPr sz="1400">
                <a:latin typeface="Arial Unicode MS" panose="020B0604020202020204" pitchFamily="50" charset="-128"/>
                <a:ea typeface="Arial Unicode MS" panose="020B0604020202020204" pitchFamily="50" charset="-128"/>
                <a:cs typeface="Arial Unicode MS" panose="020B0604020202020204" pitchFamily="50" charset="-128"/>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dirty="0" smtClean="0"/>
              <a:t>MASTER TEXT</a:t>
            </a:r>
            <a:endParaRPr kumimoji="1" lang="ja-JP" altLang="en-US" dirty="0" smtClean="0"/>
          </a:p>
        </p:txBody>
      </p:sp>
      <p:sp>
        <p:nvSpPr>
          <p:cNvPr id="5" name="日付プレースホルダ 4"/>
          <p:cNvSpPr>
            <a:spLocks noGrp="1"/>
          </p:cNvSpPr>
          <p:nvPr>
            <p:ph type="dt" sz="half" idx="10"/>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1B9785F7-D4E4-4CC2-9BD4-A451B485DEE6}" type="datetimeFigureOut">
              <a:rPr kumimoji="1" lang="ja-JP" altLang="en-US" smtClean="0"/>
              <a:t>2017/1/6</a:t>
            </a:fld>
            <a:endParaRPr kumimoji="1" lang="ja-JP" altLang="en-US"/>
          </a:p>
        </p:txBody>
      </p:sp>
      <p:sp>
        <p:nvSpPr>
          <p:cNvPr id="6" name="フッター プレースホルダ 5"/>
          <p:cNvSpPr>
            <a:spLocks noGrp="1"/>
          </p:cNvSpPr>
          <p:nvPr>
            <p:ph type="ftr" sz="quarter" idx="11"/>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endParaRPr kumimoji="1" lang="ja-JP" altLang="en-US"/>
          </a:p>
        </p:txBody>
      </p:sp>
      <p:sp>
        <p:nvSpPr>
          <p:cNvPr id="7" name="スライド番号プレースホルダ 6"/>
          <p:cNvSpPr>
            <a:spLocks noGrp="1"/>
          </p:cNvSpPr>
          <p:nvPr>
            <p:ph type="sldNum" sz="quarter" idx="12"/>
          </p:nvPr>
        </p:nvSpPr>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fld id="{F6B40C3A-B1A0-4FC1-A659-1770AA89CF37}" type="slidenum">
              <a:rPr kumimoji="1" lang="ja-JP" altLang="en-US" smtClean="0"/>
              <a:t>‹#›</a:t>
            </a:fld>
            <a:endParaRPr kumimoji="1" lang="ja-JP" altLang="en-US"/>
          </a:p>
        </p:txBody>
      </p:sp>
      <p:sp>
        <p:nvSpPr>
          <p:cNvPr id="13" name="タイトル 1"/>
          <p:cNvSpPr>
            <a:spLocks noGrp="1"/>
          </p:cNvSpPr>
          <p:nvPr>
            <p:ph type="title" hasCustomPrompt="1"/>
          </p:nvPr>
        </p:nvSpPr>
        <p:spPr>
          <a:xfrm>
            <a:off x="457200" y="476672"/>
            <a:ext cx="8229600" cy="792088"/>
          </a:xfrm>
          <a:prstGeom prst="rect">
            <a:avLst/>
          </a:prstGeom>
        </p:spPr>
        <p:txBody>
          <a:bodyPr/>
          <a:lstStyle>
            <a:lvl1pPr>
              <a:defRPr>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kumimoji="1" lang="en-US" altLang="ja-JP" dirty="0" smtClean="0"/>
              <a:t>MASTER TITLE</a:t>
            </a:r>
            <a:endParaRPr kumimoji="1" lang="ja-JP" alt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日付プレースホルダ 3"/>
          <p:cNvSpPr>
            <a:spLocks noGrp="1"/>
          </p:cNvSpPr>
          <p:nvPr>
            <p:ph type="dt" sz="half" idx="2"/>
          </p:nvPr>
        </p:nvSpPr>
        <p:spPr>
          <a:xfrm>
            <a:off x="6876256" y="116632"/>
            <a:ext cx="2133600" cy="293117"/>
          </a:xfrm>
          <a:prstGeom prst="rect">
            <a:avLst/>
          </a:prstGeom>
        </p:spPr>
        <p:txBody>
          <a:bodyPr vert="horz" lIns="91440" tIns="45720" rIns="91440" bIns="45720" rtlCol="0" anchor="ctr"/>
          <a:lstStyle>
            <a:lvl1pPr algn="r">
              <a:defRPr sz="1200">
                <a:solidFill>
                  <a:schemeClr val="tx1">
                    <a:tint val="75000"/>
                  </a:schemeClr>
                </a:solidFill>
              </a:defRPr>
            </a:lvl1pPr>
          </a:lstStyle>
          <a:p>
            <a:fld id="{1B9785F7-D4E4-4CC2-9BD4-A451B485DEE6}" type="datetimeFigureOut">
              <a:rPr kumimoji="1" lang="ja-JP" altLang="en-US" smtClean="0"/>
              <a:t>2017/1/6</a:t>
            </a:fld>
            <a:endParaRPr kumimoji="1" lang="ja-JP" altLang="en-US"/>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B40C3A-B1A0-4FC1-A659-1770AA89CF37}"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ja.wikipedia.org/wiki/%E3%83%95%E3%82%A1%E3%82%A4%E3%83%AB:L-Ascorbic_acid.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ja.wikipedia.org/wiki/%E3%83%95%E3%82%A1%E3%82%A4%E3%83%AB:L-Ascorbic_acid.svg" TargetMode="Externa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ing.com/images/search?q=%e3%83%93%e3%83%b3%e3%80%80%e3%82%a4%e3%83%a9%e3%82%b9%e3%83%88&amp;view=detailv2&amp;qft=+filterui%3alicense-L2_L3&amp;id=A3FACCC3CA185130A28EF8F7343E6B51FFA1D1FB&amp;selectedIndex=0&amp;ccid=D%2bMQt7m7&amp;simid=607995773593256179&amp;thid=OIP.M0fe310b7b9bb60803289f478f6df5760o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r>
              <a:rPr kumimoji="1" lang="en-US" altLang="ja-JP" dirty="0" smtClean="0">
                <a:solidFill>
                  <a:schemeClr val="accent4">
                    <a:lumMod val="75000"/>
                  </a:schemeClr>
                </a:solidFill>
              </a:rPr>
              <a:t>Nakamura &amp; Partners</a:t>
            </a:r>
          </a:p>
          <a:p>
            <a:r>
              <a:rPr lang="en-US" altLang="ja-JP" dirty="0" smtClean="0">
                <a:solidFill>
                  <a:schemeClr val="accent4">
                    <a:lumMod val="75000"/>
                  </a:schemeClr>
                </a:solidFill>
              </a:rPr>
              <a:t>Hironobu Hattori</a:t>
            </a:r>
            <a:endParaRPr kumimoji="1" lang="en-US" altLang="ja-JP" dirty="0" smtClean="0">
              <a:solidFill>
                <a:schemeClr val="accent4">
                  <a:lumMod val="75000"/>
                </a:schemeClr>
              </a:solidFill>
            </a:endParaRPr>
          </a:p>
          <a:p>
            <a:r>
              <a:rPr lang="en-US" altLang="ja-JP" sz="2800" dirty="0" smtClean="0">
                <a:solidFill>
                  <a:schemeClr val="accent4">
                    <a:lumMod val="75000"/>
                  </a:schemeClr>
                </a:solidFill>
              </a:rPr>
              <a:t>Japanese Patent Attorney</a:t>
            </a:r>
            <a:endParaRPr kumimoji="1" lang="ja-JP" altLang="en-US" sz="2800" dirty="0">
              <a:solidFill>
                <a:schemeClr val="accent4">
                  <a:lumMod val="75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908" y="137898"/>
            <a:ext cx="533400" cy="419100"/>
          </a:xfrm>
          <a:prstGeom prst="rect">
            <a:avLst/>
          </a:prstGeom>
        </p:spPr>
      </p:pic>
      <p:sp>
        <p:nvSpPr>
          <p:cNvPr id="6" name="タイトル 1"/>
          <p:cNvSpPr>
            <a:spLocks noGrp="1"/>
          </p:cNvSpPr>
          <p:nvPr>
            <p:ph type="ctrTitle"/>
          </p:nvPr>
        </p:nvSpPr>
        <p:spPr>
          <a:xfrm>
            <a:off x="39960" y="1700808"/>
            <a:ext cx="7772400" cy="1470025"/>
          </a:xfrm>
        </p:spPr>
        <p:txBody>
          <a:bodyPr/>
          <a:lstStyle/>
          <a:p>
            <a:r>
              <a:rPr kumimoji="1" lang="en-US" altLang="ja-JP" dirty="0" smtClean="0"/>
              <a:t>Use Claim Strategies for Japan</a:t>
            </a:r>
            <a:br>
              <a:rPr kumimoji="1" lang="en-US" altLang="ja-JP" dirty="0" smtClean="0"/>
            </a:br>
            <a:r>
              <a:rPr kumimoji="1" lang="en-US" altLang="ja-JP" sz="2800" i="1" dirty="0" smtClean="0"/>
              <a:t>Writing, Litigation, and </a:t>
            </a:r>
            <a:br>
              <a:rPr kumimoji="1" lang="en-US" altLang="ja-JP" sz="2800" i="1" dirty="0" smtClean="0"/>
            </a:br>
            <a:r>
              <a:rPr kumimoji="1" lang="en-US" altLang="ja-JP" sz="2800" i="1" dirty="0" smtClean="0"/>
              <a:t>Other Techniques for Success </a:t>
            </a:r>
            <a:endParaRPr kumimoji="1" lang="ja-JP" altLang="en-US" sz="2800" i="1" dirty="0"/>
          </a:p>
        </p:txBody>
      </p:sp>
      <p:sp>
        <p:nvSpPr>
          <p:cNvPr id="5" name="正方形/長方形 4"/>
          <p:cNvSpPr/>
          <p:nvPr/>
        </p:nvSpPr>
        <p:spPr>
          <a:xfrm>
            <a:off x="5724128" y="3068960"/>
            <a:ext cx="1465466" cy="523220"/>
          </a:xfrm>
          <a:prstGeom prst="rect">
            <a:avLst/>
          </a:prstGeom>
        </p:spPr>
        <p:txBody>
          <a:bodyPr wrap="none">
            <a:spAutoFit/>
          </a:bodyPr>
          <a:lstStyle/>
          <a:p>
            <a:r>
              <a:rPr lang="en-US" altLang="ja-JP" sz="2800" i="1" dirty="0">
                <a:latin typeface="Arial" panose="020B0604020202020204" pitchFamily="34" charset="0"/>
                <a:cs typeface="Arial" panose="020B0604020202020204" pitchFamily="34" charset="0"/>
              </a:rPr>
              <a:t>(writing</a:t>
            </a:r>
            <a:r>
              <a:rPr lang="en-US" altLang="ja-JP" sz="2800" i="1" dirty="0" smtClean="0">
                <a:latin typeface="Arial" panose="020B0604020202020204" pitchFamily="34" charset="0"/>
                <a:cs typeface="Arial" panose="020B0604020202020204" pitchFamily="34" charset="0"/>
              </a:rPr>
              <a:t>)</a:t>
            </a:r>
            <a:endParaRPr lang="ja-JP"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526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792088"/>
          </a:xfrm>
        </p:spPr>
        <p:txBody>
          <a:bodyPr/>
          <a:lstStyle/>
          <a:p>
            <a:r>
              <a:rPr lang="en-US" altLang="ja-JP" i="1" dirty="0"/>
              <a:t>1. </a:t>
            </a:r>
            <a:r>
              <a:rPr lang="en-US" altLang="ja-JP" i="1" dirty="0" smtClean="0"/>
              <a:t>“Novelty” </a:t>
            </a:r>
            <a:r>
              <a:rPr lang="en-US" altLang="ja-JP" i="1" dirty="0"/>
              <a:t>and </a:t>
            </a:r>
            <a:r>
              <a:rPr lang="en-US" altLang="ja-JP" i="1" dirty="0" smtClean="0"/>
              <a:t>“Inventive Step” </a:t>
            </a:r>
            <a:endParaRPr kumimoji="1" lang="ja-JP" altLang="en-US" sz="2800" dirty="0"/>
          </a:p>
        </p:txBody>
      </p:sp>
      <p:sp>
        <p:nvSpPr>
          <p:cNvPr id="7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10</a:t>
            </a:fld>
            <a:endParaRPr kumimoji="1" lang="ja-JP" altLang="en-US"/>
          </a:p>
        </p:txBody>
      </p:sp>
      <p:sp>
        <p:nvSpPr>
          <p:cNvPr id="54" name="タイトル 1"/>
          <p:cNvSpPr txBox="1">
            <a:spLocks/>
          </p:cNvSpPr>
          <p:nvPr/>
        </p:nvSpPr>
        <p:spPr>
          <a:xfrm>
            <a:off x="107504" y="1628799"/>
            <a:ext cx="8953318" cy="5177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2800" dirty="0"/>
          </a:p>
        </p:txBody>
      </p:sp>
      <p:sp>
        <p:nvSpPr>
          <p:cNvPr id="55" name="タイトル 1"/>
          <p:cNvSpPr txBox="1">
            <a:spLocks/>
          </p:cNvSpPr>
          <p:nvPr/>
        </p:nvSpPr>
        <p:spPr>
          <a:xfrm>
            <a:off x="35496" y="1556791"/>
            <a:ext cx="9025326"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4000" dirty="0"/>
          </a:p>
        </p:txBody>
      </p:sp>
      <p:sp>
        <p:nvSpPr>
          <p:cNvPr id="56" name="タイトル 1"/>
          <p:cNvSpPr txBox="1">
            <a:spLocks/>
          </p:cNvSpPr>
          <p:nvPr/>
        </p:nvSpPr>
        <p:spPr>
          <a:xfrm>
            <a:off x="35496" y="1511902"/>
            <a:ext cx="9025326" cy="1222241"/>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sz="3200" b="1" u="sng" dirty="0">
                <a:effectLst>
                  <a:outerShdw blurRad="38100" dist="38100" dir="2700000" algn="tl">
                    <a:srgbClr val="000000">
                      <a:alpha val="43137"/>
                    </a:srgbClr>
                  </a:outerShdw>
                </a:effectLst>
              </a:rPr>
              <a:t>IP High Court (</a:t>
            </a:r>
            <a:r>
              <a:rPr lang="en-US" altLang="ja-JP" sz="3200" b="1" u="sng" dirty="0" smtClean="0">
                <a:effectLst>
                  <a:outerShdw blurRad="38100" dist="38100" dir="2700000" algn="tl">
                    <a:srgbClr val="000000">
                      <a:alpha val="43137"/>
                    </a:srgbClr>
                  </a:outerShdw>
                </a:effectLst>
              </a:rPr>
              <a:t>2006/11/29) 2009(</a:t>
            </a:r>
            <a:r>
              <a:rPr lang="en-US" altLang="ja-JP" sz="3200" b="1" u="sng" dirty="0" err="1" smtClean="0">
                <a:effectLst>
                  <a:outerShdw blurRad="38100" dist="38100" dir="2700000" algn="tl">
                    <a:srgbClr val="000000">
                      <a:alpha val="43137"/>
                    </a:srgbClr>
                  </a:outerShdw>
                </a:effectLst>
              </a:rPr>
              <a:t>Gyo-ke</a:t>
            </a:r>
            <a:r>
              <a:rPr lang="en-US" altLang="ja-JP" sz="3200" b="1" u="sng" dirty="0" smtClean="0">
                <a:effectLst>
                  <a:outerShdw blurRad="38100" dist="38100" dir="2700000" algn="tl">
                    <a:srgbClr val="000000">
                      <a:alpha val="43137"/>
                    </a:srgbClr>
                  </a:outerShdw>
                </a:effectLst>
              </a:rPr>
              <a:t>)10227</a:t>
            </a:r>
            <a:endParaRPr lang="en-US" altLang="ja-JP" sz="3200" b="1" u="sng" dirty="0">
              <a:effectLst>
                <a:outerShdw blurRad="38100" dist="38100" dir="2700000" algn="tl">
                  <a:srgbClr val="000000">
                    <a:alpha val="43137"/>
                  </a:srgbClr>
                </a:outerShdw>
              </a:effectLst>
            </a:endParaRPr>
          </a:p>
          <a:p>
            <a:pPr algn="l"/>
            <a:r>
              <a:rPr lang="en-US" altLang="ja-JP" sz="3200" b="1" i="1" spc="20" dirty="0" smtClean="0">
                <a:solidFill>
                  <a:srgbClr val="0070C0"/>
                </a:solidFill>
                <a:effectLst>
                  <a:outerShdw blurRad="38100" dist="38100" dir="2700000" algn="tl">
                    <a:srgbClr val="000000">
                      <a:alpha val="43137"/>
                    </a:srgbClr>
                  </a:outerShdw>
                </a:effectLst>
              </a:rPr>
              <a:t>&lt;</a:t>
            </a:r>
            <a:r>
              <a:rPr lang="en-US" altLang="ja-JP" sz="3600" b="1" i="1" spc="20" dirty="0">
                <a:solidFill>
                  <a:srgbClr val="0070C0"/>
                </a:solidFill>
                <a:effectLst>
                  <a:outerShdw blurRad="38100" dist="38100" dir="2700000" algn="tl">
                    <a:srgbClr val="000000">
                      <a:alpha val="43137"/>
                    </a:srgbClr>
                  </a:outerShdw>
                </a:effectLst>
              </a:rPr>
              <a:t>Novelty &gt;</a:t>
            </a:r>
            <a:endParaRPr lang="en-US" altLang="ja-JP" sz="3600" b="1" i="1" spc="20" dirty="0" smtClean="0">
              <a:solidFill>
                <a:srgbClr val="0070C0"/>
              </a:solidFill>
              <a:effectLst>
                <a:outerShdw blurRad="38100" dist="38100" dir="2700000" algn="tl">
                  <a:srgbClr val="000000">
                    <a:alpha val="43137"/>
                  </a:srgbClr>
                </a:outerShdw>
              </a:effectLst>
            </a:endParaRPr>
          </a:p>
          <a:p>
            <a:pPr algn="l"/>
            <a:endParaRPr lang="en-US" altLang="ja-JP" sz="2400" b="1" i="1" dirty="0">
              <a:solidFill>
                <a:srgbClr val="0070C0"/>
              </a:solidFill>
              <a:effectLst>
                <a:outerShdw blurRad="38100" dist="38100" dir="2700000" algn="tl">
                  <a:srgbClr val="000000">
                    <a:alpha val="43137"/>
                  </a:srgbClr>
                </a:outerShdw>
              </a:effectLst>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4113652"/>
            <a:ext cx="1767525" cy="1187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正方形/長方形 14"/>
          <p:cNvSpPr/>
          <p:nvPr/>
        </p:nvSpPr>
        <p:spPr>
          <a:xfrm>
            <a:off x="5508104" y="6669940"/>
            <a:ext cx="3600400" cy="215444"/>
          </a:xfrm>
          <a:prstGeom prst="rect">
            <a:avLst/>
          </a:prstGeom>
        </p:spPr>
        <p:txBody>
          <a:bodyPr wrap="square">
            <a:spAutoFit/>
          </a:bodyPr>
          <a:lstStyle/>
          <a:p>
            <a:r>
              <a:rPr lang="en-US" altLang="ja-JP" sz="800" dirty="0"/>
              <a:t>http://conifersociety.org/wp-content/uploads/Thujopsis_dolabrata_Luteajpg.jpg</a:t>
            </a:r>
            <a:endParaRPr lang="ja-JP" altLang="en-US" sz="800" dirty="0"/>
          </a:p>
        </p:txBody>
      </p:sp>
      <p:sp>
        <p:nvSpPr>
          <p:cNvPr id="3" name="角丸四角形 2"/>
          <p:cNvSpPr/>
          <p:nvPr/>
        </p:nvSpPr>
        <p:spPr>
          <a:xfrm>
            <a:off x="406851" y="4059490"/>
            <a:ext cx="3600400" cy="6479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altLang="ja-JP" sz="2000" b="1" i="1" dirty="0" smtClean="0">
                <a:solidFill>
                  <a:srgbClr val="FF0000"/>
                </a:solidFill>
                <a:latin typeface="Arial" panose="020B0604020202020204" pitchFamily="34" charset="0"/>
                <a:cs typeface="Arial" panose="020B0604020202020204" pitchFamily="34" charset="0"/>
              </a:rPr>
              <a:t>Extract from </a:t>
            </a:r>
            <a:r>
              <a:rPr lang="en-US" altLang="ja-JP" sz="2000" b="1" i="1" dirty="0" err="1" smtClean="0">
                <a:solidFill>
                  <a:srgbClr val="FF0000"/>
                </a:solidFill>
                <a:latin typeface="Arial" panose="020B0604020202020204" pitchFamily="34" charset="0"/>
                <a:cs typeface="Arial" panose="020B0604020202020204" pitchFamily="34" charset="0"/>
              </a:rPr>
              <a:t>thujopsis</a:t>
            </a:r>
            <a:r>
              <a:rPr lang="en-US" altLang="ja-JP" sz="2000" b="1" i="1" dirty="0" smtClean="0">
                <a:solidFill>
                  <a:srgbClr val="FF0000"/>
                </a:solidFill>
                <a:latin typeface="Arial" panose="020B0604020202020204" pitchFamily="34" charset="0"/>
                <a:cs typeface="Arial" panose="020B0604020202020204" pitchFamily="34" charset="0"/>
              </a:rPr>
              <a:t> </a:t>
            </a:r>
            <a:r>
              <a:rPr lang="en-US" altLang="ja-JP" sz="2000" b="1" i="1" dirty="0" smtClean="0">
                <a:solidFill>
                  <a:srgbClr val="0070C0"/>
                </a:solidFill>
                <a:latin typeface="Arial" panose="020B0604020202020204" pitchFamily="34" charset="0"/>
                <a:cs typeface="Arial" panose="020B0604020202020204" pitchFamily="34" charset="0"/>
              </a:rPr>
              <a:t>as “</a:t>
            </a:r>
            <a:r>
              <a:rPr lang="en-US" altLang="ja-JP" sz="2000" b="1" i="1" u="sng" dirty="0" smtClean="0">
                <a:solidFill>
                  <a:srgbClr val="F200E1"/>
                </a:solidFill>
                <a:latin typeface="Arial" panose="020B0604020202020204" pitchFamily="34" charset="0"/>
                <a:cs typeface="Arial" panose="020B0604020202020204" pitchFamily="34" charset="0"/>
              </a:rPr>
              <a:t>whitening cosmetic</a:t>
            </a:r>
            <a:r>
              <a:rPr lang="en-US" altLang="ja-JP" sz="2000" b="1" i="1" dirty="0" smtClean="0">
                <a:solidFill>
                  <a:srgbClr val="0070C0"/>
                </a:solidFill>
                <a:latin typeface="Arial" panose="020B0604020202020204" pitchFamily="34" charset="0"/>
                <a:cs typeface="Arial" panose="020B0604020202020204" pitchFamily="34" charset="0"/>
              </a:rPr>
              <a:t>” </a:t>
            </a:r>
            <a:endParaRPr lang="en-US" altLang="ja-JP" sz="2000" b="1" i="1" dirty="0">
              <a:solidFill>
                <a:srgbClr val="0070C0"/>
              </a:solidFill>
              <a:latin typeface="Arial" panose="020B0604020202020204" pitchFamily="34" charset="0"/>
              <a:cs typeface="Arial" panose="020B0604020202020204" pitchFamily="34" charset="0"/>
            </a:endParaRPr>
          </a:p>
        </p:txBody>
      </p:sp>
      <p:sp>
        <p:nvSpPr>
          <p:cNvPr id="5" name="正方形/長方形 4"/>
          <p:cNvSpPr/>
          <p:nvPr/>
        </p:nvSpPr>
        <p:spPr>
          <a:xfrm>
            <a:off x="449019" y="3717032"/>
            <a:ext cx="1395703" cy="430887"/>
          </a:xfrm>
          <a:prstGeom prst="rect">
            <a:avLst/>
          </a:prstGeom>
        </p:spPr>
        <p:txBody>
          <a:bodyPr wrap="none">
            <a:spAutoFit/>
          </a:bodyPr>
          <a:lstStyle/>
          <a:p>
            <a:r>
              <a:rPr lang="en-US" altLang="ja-JP" sz="2200" b="1" i="1" dirty="0">
                <a:solidFill>
                  <a:srgbClr val="008000"/>
                </a:solidFill>
                <a:latin typeface="Arial" panose="020B0604020202020204" pitchFamily="34" charset="0"/>
                <a:cs typeface="Arial" panose="020B0604020202020204" pitchFamily="34" charset="0"/>
              </a:rPr>
              <a:t>Prior Art </a:t>
            </a:r>
            <a:endParaRPr lang="ja-JP" altLang="en-US" sz="2200" dirty="0">
              <a:solidFill>
                <a:srgbClr val="008000"/>
              </a:solidFill>
              <a:latin typeface="Arial" panose="020B0604020202020204" pitchFamily="34" charset="0"/>
              <a:cs typeface="Arial" panose="020B0604020202020204" pitchFamily="34" charset="0"/>
            </a:endParaRPr>
          </a:p>
        </p:txBody>
      </p:sp>
      <p:sp>
        <p:nvSpPr>
          <p:cNvPr id="6" name="角丸四角形 5"/>
          <p:cNvSpPr/>
          <p:nvPr/>
        </p:nvSpPr>
        <p:spPr>
          <a:xfrm>
            <a:off x="406851" y="5858906"/>
            <a:ext cx="3744416" cy="647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altLang="ja-JP" sz="2000" b="1" i="1" dirty="0" smtClean="0">
                <a:solidFill>
                  <a:srgbClr val="FF0000"/>
                </a:solidFill>
                <a:latin typeface="Arial" panose="020B0604020202020204" pitchFamily="34" charset="0"/>
                <a:cs typeface="Arial" panose="020B0604020202020204" pitchFamily="34" charset="0"/>
              </a:rPr>
              <a:t>Extract </a:t>
            </a:r>
            <a:r>
              <a:rPr lang="en-US" altLang="ja-JP" sz="2000" b="1" i="1" dirty="0">
                <a:solidFill>
                  <a:srgbClr val="FF0000"/>
                </a:solidFill>
                <a:latin typeface="Arial" panose="020B0604020202020204" pitchFamily="34" charset="0"/>
                <a:cs typeface="Arial" panose="020B0604020202020204" pitchFamily="34" charset="0"/>
              </a:rPr>
              <a:t>from </a:t>
            </a:r>
            <a:r>
              <a:rPr lang="en-US" altLang="ja-JP" sz="2000" b="1" i="1" dirty="0" err="1">
                <a:solidFill>
                  <a:srgbClr val="FF0000"/>
                </a:solidFill>
                <a:latin typeface="Arial" panose="020B0604020202020204" pitchFamily="34" charset="0"/>
                <a:cs typeface="Arial" panose="020B0604020202020204" pitchFamily="34" charset="0"/>
              </a:rPr>
              <a:t>thujopsis</a:t>
            </a:r>
            <a:r>
              <a:rPr lang="en-US" altLang="ja-JP" sz="2000" b="1" i="1" dirty="0">
                <a:solidFill>
                  <a:srgbClr val="0070C0"/>
                </a:solidFill>
                <a:latin typeface="Arial" panose="020B0604020202020204" pitchFamily="34" charset="0"/>
                <a:cs typeface="Arial" panose="020B0604020202020204" pitchFamily="34" charset="0"/>
              </a:rPr>
              <a:t> as “</a:t>
            </a:r>
            <a:r>
              <a:rPr lang="en-US" altLang="ja-JP" sz="2000" b="1" i="1" u="sng" dirty="0">
                <a:solidFill>
                  <a:srgbClr val="F200E1"/>
                </a:solidFill>
                <a:latin typeface="Arial" panose="020B0604020202020204" pitchFamily="34" charset="0"/>
                <a:cs typeface="Arial" panose="020B0604020202020204" pitchFamily="34" charset="0"/>
              </a:rPr>
              <a:t>wrinkle formation inhibitor</a:t>
            </a:r>
            <a:r>
              <a:rPr lang="en-US" altLang="ja-JP" sz="2000" b="1" i="1" dirty="0" smtClean="0">
                <a:solidFill>
                  <a:srgbClr val="0070C0"/>
                </a:solidFill>
                <a:latin typeface="Arial" panose="020B0604020202020204" pitchFamily="34" charset="0"/>
                <a:cs typeface="Arial" panose="020B0604020202020204" pitchFamily="34" charset="0"/>
              </a:rPr>
              <a:t>”</a:t>
            </a:r>
            <a:endParaRPr lang="en-US" altLang="ja-JP" sz="2000" b="1" i="1" dirty="0">
              <a:solidFill>
                <a:srgbClr val="0070C0"/>
              </a:solidFill>
              <a:latin typeface="Arial" panose="020B0604020202020204" pitchFamily="34" charset="0"/>
              <a:cs typeface="Arial" panose="020B0604020202020204" pitchFamily="34" charset="0"/>
            </a:endParaRPr>
          </a:p>
        </p:txBody>
      </p:sp>
      <p:sp>
        <p:nvSpPr>
          <p:cNvPr id="7" name="正方形/長方形 6"/>
          <p:cNvSpPr/>
          <p:nvPr/>
        </p:nvSpPr>
        <p:spPr>
          <a:xfrm>
            <a:off x="420744" y="5479601"/>
            <a:ext cx="2619628" cy="430887"/>
          </a:xfrm>
          <a:prstGeom prst="rect">
            <a:avLst/>
          </a:prstGeom>
        </p:spPr>
        <p:txBody>
          <a:bodyPr wrap="none">
            <a:spAutoFit/>
          </a:bodyPr>
          <a:lstStyle/>
          <a:p>
            <a:r>
              <a:rPr lang="en-US" altLang="ja-JP" sz="2200" b="1" i="1" dirty="0" smtClean="0">
                <a:solidFill>
                  <a:schemeClr val="accent2">
                    <a:lumMod val="50000"/>
                  </a:schemeClr>
                </a:solidFill>
                <a:latin typeface="Arial" panose="020B0604020202020204" pitchFamily="34" charset="0"/>
                <a:cs typeface="Arial" panose="020B0604020202020204" pitchFamily="34" charset="0"/>
              </a:rPr>
              <a:t>Claimed Invention</a:t>
            </a:r>
            <a:endParaRPr lang="ja-JP" altLang="en-US" sz="2200" dirty="0">
              <a:solidFill>
                <a:schemeClr val="accent2">
                  <a:lumMod val="50000"/>
                </a:schemeClr>
              </a:solidFill>
              <a:latin typeface="Arial" panose="020B0604020202020204" pitchFamily="34" charset="0"/>
              <a:cs typeface="Arial" panose="020B0604020202020204" pitchFamily="34" charset="0"/>
            </a:endParaRPr>
          </a:p>
        </p:txBody>
      </p:sp>
      <p:sp>
        <p:nvSpPr>
          <p:cNvPr id="8" name="正方形/長方形 7"/>
          <p:cNvSpPr/>
          <p:nvPr/>
        </p:nvSpPr>
        <p:spPr>
          <a:xfrm>
            <a:off x="4860032" y="5495102"/>
            <a:ext cx="4032449" cy="923330"/>
          </a:xfrm>
          <a:prstGeom prst="rect">
            <a:avLst/>
          </a:prstGeom>
        </p:spPr>
        <p:txBody>
          <a:bodyPr wrap="square">
            <a:spAutoFit/>
          </a:bodyPr>
          <a:lstStyle/>
          <a:p>
            <a:r>
              <a:rPr lang="en-US" altLang="ja-JP" sz="3200" b="1" i="1" dirty="0" smtClean="0">
                <a:latin typeface="Arial" panose="020B0604020202020204" pitchFamily="34" charset="0"/>
                <a:cs typeface="Arial" panose="020B0604020202020204" pitchFamily="34" charset="0"/>
              </a:rPr>
              <a:t>Court</a:t>
            </a:r>
            <a:r>
              <a:rPr lang="en-US" altLang="ja-JP" sz="3200" i="1" dirty="0" smtClean="0">
                <a:latin typeface="Arial" panose="020B0604020202020204" pitchFamily="34" charset="0"/>
                <a:cs typeface="Arial" panose="020B0604020202020204" pitchFamily="34" charset="0"/>
              </a:rPr>
              <a:t> </a:t>
            </a:r>
            <a:r>
              <a:rPr lang="en-US" altLang="ja-JP" sz="2200" dirty="0" smtClean="0">
                <a:latin typeface="Arial" panose="020B0604020202020204" pitchFamily="34" charset="0"/>
                <a:cs typeface="Arial" panose="020B0604020202020204" pitchFamily="34" charset="0"/>
              </a:rPr>
              <a:t>admitted </a:t>
            </a:r>
            <a:r>
              <a:rPr lang="en-US" altLang="ja-JP" sz="2200" dirty="0">
                <a:latin typeface="Arial" panose="020B0604020202020204" pitchFamily="34" charset="0"/>
                <a:cs typeface="Arial" panose="020B0604020202020204" pitchFamily="34" charset="0"/>
              </a:rPr>
              <a:t>“Novelty</a:t>
            </a:r>
            <a:r>
              <a:rPr lang="en-US" altLang="ja-JP" sz="2200" dirty="0" smtClean="0">
                <a:latin typeface="Arial" panose="020B0604020202020204" pitchFamily="34" charset="0"/>
                <a:cs typeface="Arial" panose="020B0604020202020204" pitchFamily="34" charset="0"/>
              </a:rPr>
              <a:t>.”</a:t>
            </a:r>
          </a:p>
          <a:p>
            <a:r>
              <a:rPr lang="en-US" altLang="ja-JP" sz="2200" dirty="0" smtClean="0">
                <a:latin typeface="Arial" panose="020B0604020202020204" pitchFamily="34" charset="0"/>
                <a:cs typeface="Arial" panose="020B0604020202020204" pitchFamily="34" charset="0"/>
              </a:rPr>
              <a:t> =</a:t>
            </a:r>
            <a:r>
              <a:rPr lang="en-US" altLang="ja-JP" sz="2200" dirty="0">
                <a:latin typeface="Arial" panose="020B0604020202020204" pitchFamily="34" charset="0"/>
                <a:cs typeface="Arial" panose="020B0604020202020204" pitchFamily="34" charset="0"/>
              </a:rPr>
              <a:t>They are different inventions</a:t>
            </a:r>
            <a:r>
              <a:rPr lang="en-US" altLang="ja-JP" sz="2200" i="1" dirty="0" smtClean="0">
                <a:latin typeface="Arial" panose="020B0604020202020204" pitchFamily="34" charset="0"/>
                <a:cs typeface="Arial" panose="020B0604020202020204" pitchFamily="34" charset="0"/>
              </a:rPr>
              <a:t>.</a:t>
            </a:r>
            <a:endParaRPr lang="en-US" altLang="ja-JP" sz="2200" i="1"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163" y="3929055"/>
            <a:ext cx="1302469" cy="981374"/>
          </a:xfrm>
          <a:prstGeom prst="ellipse">
            <a:avLst/>
          </a:prstGeom>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フリーフォーム 8"/>
          <p:cNvSpPr/>
          <p:nvPr/>
        </p:nvSpPr>
        <p:spPr>
          <a:xfrm rot="9525756" flipV="1">
            <a:off x="3406059" y="4152729"/>
            <a:ext cx="1172476" cy="541139"/>
          </a:xfrm>
          <a:custGeom>
            <a:avLst/>
            <a:gdLst>
              <a:gd name="connsiteX0" fmla="*/ 1118681 w 1118681"/>
              <a:gd name="connsiteY0" fmla="*/ 0 h 573932"/>
              <a:gd name="connsiteX1" fmla="*/ 476656 w 1118681"/>
              <a:gd name="connsiteY1" fmla="*/ 428017 h 573932"/>
              <a:gd name="connsiteX2" fmla="*/ 544749 w 1118681"/>
              <a:gd name="connsiteY2" fmla="*/ 243191 h 573932"/>
              <a:gd name="connsiteX3" fmla="*/ 0 w 1118681"/>
              <a:gd name="connsiteY3" fmla="*/ 573932 h 573932"/>
            </a:gdLst>
            <a:ahLst/>
            <a:cxnLst>
              <a:cxn ang="0">
                <a:pos x="connsiteX0" y="connsiteY0"/>
              </a:cxn>
              <a:cxn ang="0">
                <a:pos x="connsiteX1" y="connsiteY1"/>
              </a:cxn>
              <a:cxn ang="0">
                <a:pos x="connsiteX2" y="connsiteY2"/>
              </a:cxn>
              <a:cxn ang="0">
                <a:pos x="connsiteX3" y="connsiteY3"/>
              </a:cxn>
            </a:cxnLst>
            <a:rect l="l" t="t" r="r" b="b"/>
            <a:pathLst>
              <a:path w="1118681" h="573932">
                <a:moveTo>
                  <a:pt x="1118681" y="0"/>
                </a:moveTo>
                <a:cubicBezTo>
                  <a:pt x="845496" y="193742"/>
                  <a:pt x="572311" y="387485"/>
                  <a:pt x="476656" y="428017"/>
                </a:cubicBezTo>
                <a:cubicBezTo>
                  <a:pt x="381001" y="468549"/>
                  <a:pt x="624192" y="218872"/>
                  <a:pt x="544749" y="243191"/>
                </a:cubicBezTo>
                <a:cubicBezTo>
                  <a:pt x="465306" y="267510"/>
                  <a:pt x="232653" y="420721"/>
                  <a:pt x="0" y="573932"/>
                </a:cubicBezTo>
              </a:path>
            </a:pathLst>
          </a:custGeom>
          <a:noFill/>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上下矢印 9"/>
          <p:cNvSpPr/>
          <p:nvPr/>
        </p:nvSpPr>
        <p:spPr>
          <a:xfrm>
            <a:off x="1578010" y="4869160"/>
            <a:ext cx="875411" cy="550640"/>
          </a:xfrm>
          <a:prstGeom prst="upDownArrow">
            <a:avLst>
              <a:gd name="adj1" fmla="val 55803"/>
              <a:gd name="adj2" fmla="val 2977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419645" y="4129041"/>
            <a:ext cx="1641177" cy="646331"/>
          </a:xfrm>
          <a:prstGeom prst="rect">
            <a:avLst/>
          </a:prstGeom>
        </p:spPr>
        <p:txBody>
          <a:bodyPr wrap="square">
            <a:spAutoFit/>
          </a:bodyPr>
          <a:lstStyle/>
          <a:p>
            <a:r>
              <a:rPr lang="en-US" altLang="ja-JP" sz="2000" dirty="0" smtClean="0">
                <a:latin typeface="Arial" panose="020B0604020202020204" pitchFamily="34" charset="0"/>
                <a:cs typeface="Arial" panose="020B0604020202020204" pitchFamily="34" charset="0"/>
              </a:rPr>
              <a:t>&lt;</a:t>
            </a:r>
            <a:r>
              <a:rPr lang="en-US" altLang="ja-JP" sz="2000" dirty="0" err="1" smtClean="0">
                <a:latin typeface="Arial" panose="020B0604020202020204" pitchFamily="34" charset="0"/>
                <a:cs typeface="Arial" panose="020B0604020202020204" pitchFamily="34" charset="0"/>
              </a:rPr>
              <a:t>Thujopsis</a:t>
            </a:r>
            <a:r>
              <a:rPr lang="en-US" altLang="ja-JP" sz="2000" dirty="0" smtClean="0">
                <a:latin typeface="Arial" panose="020B0604020202020204" pitchFamily="34" charset="0"/>
                <a:cs typeface="Arial" panose="020B0604020202020204" pitchFamily="34" charset="0"/>
              </a:rPr>
              <a:t>&gt;</a:t>
            </a:r>
            <a:endParaRPr lang="en-US" altLang="ja-JP" sz="2000" dirty="0">
              <a:latin typeface="Arial" panose="020B0604020202020204" pitchFamily="34" charset="0"/>
              <a:cs typeface="Arial" panose="020B0604020202020204" pitchFamily="34" charset="0"/>
            </a:endParaRPr>
          </a:p>
          <a:p>
            <a:r>
              <a:rPr lang="en-US" altLang="ja-JP" sz="1600" dirty="0" smtClean="0">
                <a:latin typeface="Arial" panose="020B0604020202020204" pitchFamily="34" charset="0"/>
                <a:cs typeface="Arial" panose="020B0604020202020204" pitchFamily="34" charset="0"/>
              </a:rPr>
              <a:t>Evergreen tree</a:t>
            </a:r>
            <a:endParaRPr lang="en-US" altLang="ja-JP" sz="1600" dirty="0">
              <a:latin typeface="Arial" panose="020B0604020202020204" pitchFamily="34" charset="0"/>
              <a:cs typeface="Arial" panose="020B0604020202020204" pitchFamily="34" charset="0"/>
            </a:endParaRPr>
          </a:p>
        </p:txBody>
      </p:sp>
      <p:pic>
        <p:nvPicPr>
          <p:cNvPr id="19" name="Picture 2" descr="face cream irastration に対する画像結果"/>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8577" y="4783240"/>
            <a:ext cx="823730" cy="72248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27484" y="6612137"/>
            <a:ext cx="4572000" cy="215444"/>
          </a:xfrm>
          <a:prstGeom prst="rect">
            <a:avLst/>
          </a:prstGeom>
        </p:spPr>
        <p:txBody>
          <a:bodyPr>
            <a:spAutoFit/>
          </a:bodyPr>
          <a:lstStyle/>
          <a:p>
            <a:r>
              <a:rPr lang="en-US" altLang="ja-JP" sz="800" dirty="0">
                <a:latin typeface="Arial" panose="020B0604020202020204" pitchFamily="34" charset="0"/>
                <a:cs typeface="Arial" panose="020B0604020202020204" pitchFamily="34" charset="0"/>
              </a:rPr>
              <a:t>http://www.publicdomainpictures.net/pictures/80000/velka/hand-cream-clip-art.jpg</a:t>
            </a:r>
            <a:endParaRPr lang="ja-JP" altLang="en-US" sz="800" dirty="0">
              <a:latin typeface="Arial" panose="020B0604020202020204" pitchFamily="34" charset="0"/>
              <a:cs typeface="Arial" panose="020B0604020202020204" pitchFamily="34" charset="0"/>
            </a:endParaRPr>
          </a:p>
        </p:txBody>
      </p:sp>
      <p:sp>
        <p:nvSpPr>
          <p:cNvPr id="12" name="正方形/長方形 11"/>
          <p:cNvSpPr/>
          <p:nvPr/>
        </p:nvSpPr>
        <p:spPr>
          <a:xfrm>
            <a:off x="461719" y="2539137"/>
            <a:ext cx="8443462" cy="1107996"/>
          </a:xfrm>
          <a:prstGeom prst="rect">
            <a:avLst/>
          </a:prstGeom>
        </p:spPr>
        <p:txBody>
          <a:bodyPr wrap="square">
            <a:spAutoFit/>
          </a:bodyPr>
          <a:lstStyle/>
          <a:p>
            <a:r>
              <a:rPr lang="en-US" altLang="ja-JP" sz="2200" dirty="0">
                <a:solidFill>
                  <a:srgbClr val="FF0000"/>
                </a:solidFill>
                <a:latin typeface="Arial" panose="020B0604020202020204" pitchFamily="34" charset="0"/>
                <a:cs typeface="Arial" panose="020B0604020202020204" pitchFamily="34" charset="0"/>
              </a:rPr>
              <a:t>In Japan, </a:t>
            </a:r>
            <a:r>
              <a:rPr lang="en-US" altLang="ja-JP" sz="2200" dirty="0">
                <a:latin typeface="Arial" panose="020B0604020202020204" pitchFamily="34" charset="0"/>
                <a:cs typeface="Arial" panose="020B0604020202020204" pitchFamily="34" charset="0"/>
              </a:rPr>
              <a:t>even if a claimed compound is identical with a prior art, </a:t>
            </a:r>
            <a:r>
              <a:rPr lang="en-US" altLang="ja-JP" sz="2200" dirty="0" smtClean="0">
                <a:latin typeface="Arial" panose="020B0604020202020204" pitchFamily="34" charset="0"/>
                <a:cs typeface="Arial" panose="020B0604020202020204" pitchFamily="34" charset="0"/>
              </a:rPr>
              <a:t>the claimed </a:t>
            </a:r>
            <a:r>
              <a:rPr lang="en-US" altLang="ja-JP" sz="2200" u="sng" dirty="0">
                <a:solidFill>
                  <a:srgbClr val="FF0000"/>
                </a:solidFill>
                <a:latin typeface="Arial" panose="020B0604020202020204" pitchFamily="34" charset="0"/>
                <a:cs typeface="Arial" panose="020B0604020202020204" pitchFamily="34" charset="0"/>
              </a:rPr>
              <a:t>invention </a:t>
            </a:r>
            <a:r>
              <a:rPr lang="en-US" altLang="ja-JP" sz="2200" u="sng" dirty="0" smtClean="0">
                <a:solidFill>
                  <a:srgbClr val="FF0000"/>
                </a:solidFill>
                <a:latin typeface="Arial" panose="020B0604020202020204" pitchFamily="34" charset="0"/>
                <a:cs typeface="Arial" panose="020B0604020202020204" pitchFamily="34" charset="0"/>
              </a:rPr>
              <a:t>comprising </a:t>
            </a:r>
            <a:r>
              <a:rPr lang="en-US" altLang="ja-JP" sz="2200" u="sng" dirty="0">
                <a:solidFill>
                  <a:srgbClr val="FF0000"/>
                </a:solidFill>
                <a:latin typeface="Arial" panose="020B0604020202020204" pitchFamily="34" charset="0"/>
                <a:cs typeface="Arial" panose="020B0604020202020204" pitchFamily="34" charset="0"/>
              </a:rPr>
              <a:t>new “</a:t>
            </a:r>
            <a:r>
              <a:rPr lang="en-US" altLang="ja-JP" sz="2200" u="sng" dirty="0" smtClean="0">
                <a:solidFill>
                  <a:srgbClr val="FF0000"/>
                </a:solidFill>
                <a:latin typeface="Arial" panose="020B0604020202020204" pitchFamily="34" charset="0"/>
                <a:cs typeface="Arial" panose="020B0604020202020204" pitchFamily="34" charset="0"/>
              </a:rPr>
              <a:t>Use” </a:t>
            </a:r>
            <a:r>
              <a:rPr lang="en-US" altLang="ja-JP" sz="2200" u="sng" dirty="0">
                <a:solidFill>
                  <a:srgbClr val="FF0000"/>
                </a:solidFill>
                <a:latin typeface="Arial" panose="020B0604020202020204" pitchFamily="34" charset="0"/>
                <a:cs typeface="Arial" panose="020B0604020202020204" pitchFamily="34" charset="0"/>
              </a:rPr>
              <a:t>has “Novelty.”</a:t>
            </a:r>
          </a:p>
          <a:p>
            <a:r>
              <a:rPr lang="en-US" altLang="ja-JP" sz="2200" u="sng" dirty="0">
                <a:solidFill>
                  <a:srgbClr val="FF0000"/>
                </a:solidFill>
                <a:latin typeface="Arial" panose="020B0604020202020204" pitchFamily="34" charset="0"/>
                <a:cs typeface="Arial" panose="020B0604020202020204" pitchFamily="34" charset="0"/>
              </a:rPr>
              <a:t> (=The claimed invention is different from the prior art.)</a:t>
            </a:r>
          </a:p>
        </p:txBody>
      </p:sp>
    </p:spTree>
    <p:extLst>
      <p:ext uri="{BB962C8B-B14F-4D97-AF65-F5344CB8AC3E}">
        <p14:creationId xmlns:p14="http://schemas.microsoft.com/office/powerpoint/2010/main" val="3779482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32656"/>
            <a:ext cx="8229600" cy="792088"/>
          </a:xfrm>
        </p:spPr>
        <p:txBody>
          <a:bodyPr/>
          <a:lstStyle/>
          <a:p>
            <a:r>
              <a:rPr lang="en-US" altLang="ja-JP" i="1" dirty="0"/>
              <a:t>1. “Novelty” and “Inventive Step</a:t>
            </a:r>
            <a:r>
              <a:rPr lang="en-US" altLang="ja-JP" i="1" dirty="0" smtClean="0"/>
              <a:t>”</a:t>
            </a:r>
            <a:endParaRPr kumimoji="1" lang="ja-JP" altLang="en-US" sz="2800" dirty="0"/>
          </a:p>
        </p:txBody>
      </p:sp>
      <p:sp>
        <p:nvSpPr>
          <p:cNvPr id="7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11</a:t>
            </a:fld>
            <a:endParaRPr kumimoji="1" lang="ja-JP" altLang="en-US"/>
          </a:p>
        </p:txBody>
      </p:sp>
      <p:sp>
        <p:nvSpPr>
          <p:cNvPr id="54" name="タイトル 1"/>
          <p:cNvSpPr txBox="1">
            <a:spLocks/>
          </p:cNvSpPr>
          <p:nvPr/>
        </p:nvSpPr>
        <p:spPr>
          <a:xfrm>
            <a:off x="107504" y="1628799"/>
            <a:ext cx="8953318" cy="5177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2800" dirty="0"/>
          </a:p>
        </p:txBody>
      </p:sp>
      <p:sp>
        <p:nvSpPr>
          <p:cNvPr id="55" name="タイトル 1"/>
          <p:cNvSpPr txBox="1">
            <a:spLocks/>
          </p:cNvSpPr>
          <p:nvPr/>
        </p:nvSpPr>
        <p:spPr>
          <a:xfrm>
            <a:off x="35496" y="1556791"/>
            <a:ext cx="9025326"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4000" dirty="0"/>
          </a:p>
        </p:txBody>
      </p:sp>
      <p:sp>
        <p:nvSpPr>
          <p:cNvPr id="56" name="タイトル 1"/>
          <p:cNvSpPr txBox="1">
            <a:spLocks/>
          </p:cNvSpPr>
          <p:nvPr/>
        </p:nvSpPr>
        <p:spPr>
          <a:xfrm>
            <a:off x="35496" y="1556793"/>
            <a:ext cx="9025326" cy="1080119"/>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sz="3200" b="1" u="sng" dirty="0">
                <a:effectLst>
                  <a:outerShdw blurRad="38100" dist="38100" dir="2700000" algn="tl">
                    <a:srgbClr val="000000">
                      <a:alpha val="43137"/>
                    </a:srgbClr>
                  </a:outerShdw>
                </a:effectLst>
              </a:rPr>
              <a:t>IP High Court (</a:t>
            </a:r>
            <a:r>
              <a:rPr lang="en-US" altLang="ja-JP" sz="3200" b="1" u="sng" dirty="0" smtClean="0">
                <a:effectLst>
                  <a:outerShdw blurRad="38100" dist="38100" dir="2700000" algn="tl">
                    <a:srgbClr val="000000">
                      <a:alpha val="43137"/>
                    </a:srgbClr>
                  </a:outerShdw>
                </a:effectLst>
              </a:rPr>
              <a:t>2006/11/29) 2009(</a:t>
            </a:r>
            <a:r>
              <a:rPr lang="en-US" altLang="ja-JP" sz="3200" b="1" u="sng" dirty="0" err="1" smtClean="0">
                <a:effectLst>
                  <a:outerShdw blurRad="38100" dist="38100" dir="2700000" algn="tl">
                    <a:srgbClr val="000000">
                      <a:alpha val="43137"/>
                    </a:srgbClr>
                  </a:outerShdw>
                </a:effectLst>
              </a:rPr>
              <a:t>Gyo-ke</a:t>
            </a:r>
            <a:r>
              <a:rPr lang="en-US" altLang="ja-JP" sz="3200" b="1" u="sng" dirty="0" smtClean="0">
                <a:effectLst>
                  <a:outerShdw blurRad="38100" dist="38100" dir="2700000" algn="tl">
                    <a:srgbClr val="000000">
                      <a:alpha val="43137"/>
                    </a:srgbClr>
                  </a:outerShdw>
                </a:effectLst>
              </a:rPr>
              <a:t>)10227</a:t>
            </a:r>
            <a:endParaRPr lang="en-US" altLang="ja-JP" sz="3200" b="1" u="sng" dirty="0">
              <a:effectLst>
                <a:outerShdw blurRad="38100" dist="38100" dir="2700000" algn="tl">
                  <a:srgbClr val="000000">
                    <a:alpha val="43137"/>
                  </a:srgbClr>
                </a:outerShdw>
              </a:effectLst>
            </a:endParaRPr>
          </a:p>
          <a:p>
            <a:pPr algn="l"/>
            <a:r>
              <a:rPr lang="en-US" altLang="ja-JP" sz="3600" b="1" i="1" dirty="0" smtClean="0">
                <a:solidFill>
                  <a:srgbClr val="0070C0"/>
                </a:solidFill>
                <a:effectLst>
                  <a:outerShdw blurRad="38100" dist="38100" dir="2700000" algn="tl">
                    <a:srgbClr val="000000">
                      <a:alpha val="43137"/>
                    </a:srgbClr>
                  </a:outerShdw>
                </a:effectLst>
              </a:rPr>
              <a:t>&lt; </a:t>
            </a:r>
            <a:r>
              <a:rPr lang="en-US" altLang="ja-JP" sz="3600" b="1" i="1" dirty="0">
                <a:solidFill>
                  <a:srgbClr val="0070C0"/>
                </a:solidFill>
                <a:effectLst>
                  <a:outerShdw blurRad="38100" dist="38100" dir="2700000" algn="tl">
                    <a:srgbClr val="000000">
                      <a:alpha val="43137"/>
                    </a:srgbClr>
                  </a:outerShdw>
                </a:effectLst>
              </a:rPr>
              <a:t>Inventive Step </a:t>
            </a:r>
            <a:r>
              <a:rPr lang="en-US" altLang="ja-JP" sz="3600" b="1" i="1" dirty="0" smtClean="0">
                <a:solidFill>
                  <a:srgbClr val="0070C0"/>
                </a:solidFill>
                <a:effectLst>
                  <a:outerShdw blurRad="38100" dist="38100" dir="2700000" algn="tl">
                    <a:srgbClr val="000000">
                      <a:alpha val="43137"/>
                    </a:srgbClr>
                  </a:outerShdw>
                </a:effectLst>
              </a:rPr>
              <a:t>&gt;</a:t>
            </a:r>
            <a:endParaRPr lang="en-US" altLang="ja-JP" sz="800" b="1" i="1" dirty="0" smtClean="0">
              <a:solidFill>
                <a:srgbClr val="0070C0"/>
              </a:solidFill>
              <a:effectLst>
                <a:outerShdw blurRad="38100" dist="38100" dir="2700000" algn="tl">
                  <a:srgbClr val="000000">
                    <a:alpha val="43137"/>
                  </a:srgbClr>
                </a:outerShdw>
              </a:effectLst>
            </a:endParaRPr>
          </a:p>
          <a:p>
            <a:pPr algn="l"/>
            <a:endParaRPr lang="en-US" altLang="ja-JP" sz="2200" b="1" i="1" dirty="0">
              <a:solidFill>
                <a:srgbClr val="0070C0"/>
              </a:solidFill>
              <a:effectLst>
                <a:outerShdw blurRad="38100" dist="38100" dir="2700000" algn="tl">
                  <a:srgbClr val="000000">
                    <a:alpha val="43137"/>
                  </a:srgbClr>
                </a:outerShdw>
              </a:effectLst>
            </a:endParaRPr>
          </a:p>
        </p:txBody>
      </p:sp>
      <p:sp>
        <p:nvSpPr>
          <p:cNvPr id="4" name="テキスト ボックス 3"/>
          <p:cNvSpPr txBox="1"/>
          <p:nvPr/>
        </p:nvSpPr>
        <p:spPr>
          <a:xfrm>
            <a:off x="5796136" y="2014322"/>
            <a:ext cx="3207182" cy="369332"/>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(Same case as previous one)</a:t>
            </a:r>
            <a:endParaRPr kumimoji="1" lang="ja-JP" altLang="en-US" dirty="0">
              <a:latin typeface="Arial" panose="020B0604020202020204" pitchFamily="34" charset="0"/>
              <a:cs typeface="Arial" panose="020B0604020202020204" pitchFamily="34" charset="0"/>
            </a:endParaRPr>
          </a:p>
        </p:txBody>
      </p:sp>
      <p:sp>
        <p:nvSpPr>
          <p:cNvPr id="5" name="正方形/長方形 4"/>
          <p:cNvSpPr/>
          <p:nvPr/>
        </p:nvSpPr>
        <p:spPr>
          <a:xfrm>
            <a:off x="251520" y="2564904"/>
            <a:ext cx="8736328" cy="1200329"/>
          </a:xfrm>
          <a:prstGeom prst="rect">
            <a:avLst/>
          </a:prstGeom>
        </p:spPr>
        <p:txBody>
          <a:bodyPr wrap="square">
            <a:spAutoFit/>
          </a:bodyPr>
          <a:lstStyle/>
          <a:p>
            <a:r>
              <a:rPr lang="en-US" altLang="ja-JP" sz="2400" spc="-30" dirty="0">
                <a:solidFill>
                  <a:srgbClr val="FF0000"/>
                </a:solidFill>
                <a:latin typeface="Arial" panose="020B0604020202020204" pitchFamily="34" charset="0"/>
                <a:cs typeface="Arial" panose="020B0604020202020204" pitchFamily="34" charset="0"/>
              </a:rPr>
              <a:t>In Japan, </a:t>
            </a:r>
            <a:r>
              <a:rPr lang="en-US" altLang="ja-JP" sz="2400" spc="-30" dirty="0">
                <a:latin typeface="Arial" panose="020B0604020202020204" pitchFamily="34" charset="0"/>
                <a:cs typeface="Arial" panose="020B0604020202020204" pitchFamily="34" charset="0"/>
              </a:rPr>
              <a:t>an invention is invalid based on lack of “inventive step</a:t>
            </a:r>
            <a:r>
              <a:rPr lang="en-US" altLang="ja-JP" sz="2400" dirty="0">
                <a:latin typeface="Arial" panose="020B0604020202020204" pitchFamily="34" charset="0"/>
                <a:cs typeface="Arial" panose="020B0604020202020204" pitchFamily="34" charset="0"/>
              </a:rPr>
              <a:t>,”   if a person skilled in the art easily arrives at the claimed new </a:t>
            </a:r>
            <a:r>
              <a:rPr lang="en-US" altLang="ja-JP" sz="2400" dirty="0">
                <a:solidFill>
                  <a:srgbClr val="FF0000"/>
                </a:solidFill>
                <a:latin typeface="Arial" panose="020B0604020202020204" pitchFamily="34" charset="0"/>
                <a:cs typeface="Arial" panose="020B0604020202020204" pitchFamily="34" charset="0"/>
              </a:rPr>
              <a:t>“</a:t>
            </a:r>
            <a:r>
              <a:rPr lang="en-US" altLang="ja-JP" sz="2400" dirty="0" smtClean="0">
                <a:solidFill>
                  <a:srgbClr val="FF0000"/>
                </a:solidFill>
                <a:latin typeface="Arial" panose="020B0604020202020204" pitchFamily="34" charset="0"/>
                <a:cs typeface="Arial" panose="020B0604020202020204" pitchFamily="34" charset="0"/>
              </a:rPr>
              <a:t>Use” </a:t>
            </a:r>
            <a:r>
              <a:rPr lang="en-US" altLang="ja-JP" sz="2400" dirty="0">
                <a:latin typeface="Arial" panose="020B0604020202020204" pitchFamily="34" charset="0"/>
                <a:cs typeface="Arial" panose="020B0604020202020204" pitchFamily="34" charset="0"/>
              </a:rPr>
              <a:t>from prior arts.</a:t>
            </a:r>
            <a:endParaRPr lang="en-US" altLang="ja-JP" sz="2400" dirty="0">
              <a:solidFill>
                <a:srgbClr val="FF0000"/>
              </a:solidFill>
              <a:latin typeface="Arial" panose="020B0604020202020204" pitchFamily="34" charset="0"/>
              <a:cs typeface="Arial" panose="020B0604020202020204" pitchFamily="34" charset="0"/>
            </a:endParaRPr>
          </a:p>
        </p:txBody>
      </p:sp>
      <p:sp>
        <p:nvSpPr>
          <p:cNvPr id="6" name="正方形/長方形 5"/>
          <p:cNvSpPr/>
          <p:nvPr/>
        </p:nvSpPr>
        <p:spPr>
          <a:xfrm>
            <a:off x="383400" y="4915034"/>
            <a:ext cx="8604448" cy="1754326"/>
          </a:xfrm>
          <a:prstGeom prst="rect">
            <a:avLst/>
          </a:prstGeom>
        </p:spPr>
        <p:txBody>
          <a:bodyPr wrap="square">
            <a:spAutoFit/>
          </a:bodyPr>
          <a:lstStyle/>
          <a:p>
            <a:r>
              <a:rPr lang="en-US" altLang="ja-JP" sz="2800" b="1" i="1" dirty="0" smtClean="0">
                <a:latin typeface="Arial" panose="020B0604020202020204" pitchFamily="34" charset="0"/>
                <a:cs typeface="Arial" panose="020B0604020202020204" pitchFamily="34" charset="0"/>
              </a:rPr>
              <a:t>Court</a:t>
            </a:r>
            <a:r>
              <a:rPr lang="en-US" altLang="ja-JP" sz="2000" dirty="0" smtClean="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admitted “Inventive Step.”</a:t>
            </a:r>
          </a:p>
          <a:p>
            <a:pPr marL="266700"/>
            <a:r>
              <a:rPr lang="en-US" altLang="ja-JP" sz="2000" dirty="0" smtClean="0">
                <a:latin typeface="Arial" panose="020B0604020202020204" pitchFamily="34" charset="0"/>
                <a:cs typeface="Arial" panose="020B0604020202020204" pitchFamily="34" charset="0"/>
              </a:rPr>
              <a:t>Reason 1</a:t>
            </a:r>
            <a:r>
              <a:rPr lang="en-US" altLang="ja-JP" sz="2000" dirty="0">
                <a:latin typeface="Arial" panose="020B0604020202020204" pitchFamily="34" charset="0"/>
                <a:cs typeface="Arial" panose="020B0604020202020204" pitchFamily="34" charset="0"/>
              </a:rPr>
              <a:t>: </a:t>
            </a:r>
            <a:r>
              <a:rPr lang="en-US" altLang="ja-JP" sz="2000" u="sng" dirty="0">
                <a:latin typeface="Arial" panose="020B0604020202020204" pitchFamily="34" charset="0"/>
                <a:cs typeface="Arial" panose="020B0604020202020204" pitchFamily="34" charset="0"/>
              </a:rPr>
              <a:t>Phenomenon</a:t>
            </a:r>
            <a:r>
              <a:rPr lang="en-US" altLang="ja-JP" sz="2000" dirty="0">
                <a:latin typeface="Arial" panose="020B0604020202020204" pitchFamily="34" charset="0"/>
                <a:cs typeface="Arial" panose="020B0604020202020204" pitchFamily="34" charset="0"/>
              </a:rPr>
              <a:t> of “</a:t>
            </a:r>
            <a:r>
              <a:rPr lang="en-US" altLang="ja-JP" sz="2000" dirty="0" smtClean="0">
                <a:latin typeface="Arial" panose="020B0604020202020204" pitchFamily="34" charset="0"/>
                <a:cs typeface="Arial" panose="020B0604020202020204" pitchFamily="34" charset="0"/>
              </a:rPr>
              <a:t>wrinkles” </a:t>
            </a:r>
            <a:r>
              <a:rPr lang="en-US" altLang="ja-JP" sz="2000" dirty="0">
                <a:latin typeface="Arial" panose="020B0604020202020204" pitchFamily="34" charset="0"/>
                <a:cs typeface="Arial" panose="020B0604020202020204" pitchFamily="34" charset="0"/>
              </a:rPr>
              <a:t>and “blackening” </a:t>
            </a:r>
            <a:r>
              <a:rPr lang="en-US" altLang="ja-JP" sz="2000" dirty="0" smtClean="0">
                <a:latin typeface="Arial" panose="020B0604020202020204" pitchFamily="34" charset="0"/>
                <a:cs typeface="Arial" panose="020B0604020202020204" pitchFamily="34" charset="0"/>
              </a:rPr>
              <a:t>are </a:t>
            </a:r>
            <a:r>
              <a:rPr lang="en-US" altLang="ja-JP" sz="2000" dirty="0">
                <a:latin typeface="Arial" panose="020B0604020202020204" pitchFamily="34" charset="0"/>
                <a:cs typeface="Arial" panose="020B0604020202020204" pitchFamily="34" charset="0"/>
              </a:rPr>
              <a:t>different. </a:t>
            </a:r>
          </a:p>
          <a:p>
            <a:pPr marL="266700"/>
            <a:r>
              <a:rPr lang="en-US" altLang="ja-JP" sz="2000" dirty="0" smtClean="0">
                <a:latin typeface="Arial" panose="020B0604020202020204" pitchFamily="34" charset="0"/>
                <a:cs typeface="Arial" panose="020B0604020202020204" pitchFamily="34" charset="0"/>
              </a:rPr>
              <a:t>Reason 2</a:t>
            </a:r>
            <a:r>
              <a:rPr lang="en-US" altLang="ja-JP" sz="2000" dirty="0">
                <a:latin typeface="Arial" panose="020B0604020202020204" pitchFamily="34" charset="0"/>
                <a:cs typeface="Arial" panose="020B0604020202020204" pitchFamily="34" charset="0"/>
              </a:rPr>
              <a:t>: </a:t>
            </a:r>
            <a:r>
              <a:rPr lang="en-US" altLang="ja-JP" sz="2000" u="sng" dirty="0">
                <a:latin typeface="Arial" panose="020B0604020202020204" pitchFamily="34" charset="0"/>
                <a:cs typeface="Arial" panose="020B0604020202020204" pitchFamily="34" charset="0"/>
              </a:rPr>
              <a:t>Mechanisms</a:t>
            </a:r>
            <a:r>
              <a:rPr lang="en-US" altLang="ja-JP" sz="2000" dirty="0">
                <a:latin typeface="Arial" panose="020B0604020202020204" pitchFamily="34" charset="0"/>
                <a:cs typeface="Arial" panose="020B0604020202020204" pitchFamily="34" charset="0"/>
              </a:rPr>
              <a:t> of “</a:t>
            </a:r>
            <a:r>
              <a:rPr lang="en-US" altLang="ja-JP" sz="2000" dirty="0" smtClean="0">
                <a:latin typeface="Arial" panose="020B0604020202020204" pitchFamily="34" charset="0"/>
                <a:cs typeface="Arial" panose="020B0604020202020204" pitchFamily="34" charset="0"/>
              </a:rPr>
              <a:t>wrinkles” </a:t>
            </a:r>
            <a:r>
              <a:rPr lang="en-US" altLang="ja-JP" sz="2000" dirty="0">
                <a:latin typeface="Arial" panose="020B0604020202020204" pitchFamily="34" charset="0"/>
                <a:cs typeface="Arial" panose="020B0604020202020204" pitchFamily="34" charset="0"/>
              </a:rPr>
              <a:t>and “blackening</a:t>
            </a:r>
            <a:r>
              <a:rPr lang="en-US" altLang="ja-JP" sz="2000" dirty="0" smtClean="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are different.</a:t>
            </a:r>
          </a:p>
          <a:p>
            <a:pPr marL="266700"/>
            <a:r>
              <a:rPr lang="en-US" altLang="ja-JP" sz="2000" dirty="0" smtClean="0">
                <a:latin typeface="Arial" panose="020B0604020202020204" pitchFamily="34" charset="0"/>
                <a:cs typeface="Arial" panose="020B0604020202020204" pitchFamily="34" charset="0"/>
              </a:rPr>
              <a:t>Reason 3</a:t>
            </a:r>
            <a:r>
              <a:rPr lang="en-US" altLang="ja-JP" sz="2000" dirty="0">
                <a:latin typeface="Arial" panose="020B0604020202020204" pitchFamily="34" charset="0"/>
                <a:cs typeface="Arial" panose="020B0604020202020204" pitchFamily="34" charset="0"/>
              </a:rPr>
              <a:t>: There exist </a:t>
            </a:r>
            <a:r>
              <a:rPr lang="en-US" altLang="ja-JP" sz="2000" u="sng" dirty="0">
                <a:latin typeface="Arial" panose="020B0604020202020204" pitchFamily="34" charset="0"/>
                <a:cs typeface="Arial" panose="020B0604020202020204" pitchFamily="34" charset="0"/>
              </a:rPr>
              <a:t>many different inhibitions and treatments.</a:t>
            </a:r>
          </a:p>
          <a:p>
            <a:pPr marL="266700"/>
            <a:r>
              <a:rPr lang="en-US" altLang="ja-JP" sz="2000" dirty="0" smtClean="0">
                <a:latin typeface="Arial" panose="020B0604020202020204" pitchFamily="34" charset="0"/>
                <a:cs typeface="Arial" panose="020B0604020202020204" pitchFamily="34" charset="0"/>
              </a:rPr>
              <a:t>Reason 4</a:t>
            </a:r>
            <a:r>
              <a:rPr lang="en-US" altLang="ja-JP" sz="2000" dirty="0">
                <a:latin typeface="Arial" panose="020B0604020202020204" pitchFamily="34" charset="0"/>
                <a:cs typeface="Arial" panose="020B0604020202020204" pitchFamily="34" charset="0"/>
              </a:rPr>
              <a:t>: A </a:t>
            </a:r>
            <a:r>
              <a:rPr lang="en-US" altLang="ja-JP" sz="2000" u="sng" dirty="0">
                <a:latin typeface="Arial" panose="020B0604020202020204" pitchFamily="34" charset="0"/>
                <a:cs typeface="Arial" panose="020B0604020202020204" pitchFamily="34" charset="0"/>
              </a:rPr>
              <a:t>cosmetic catalog </a:t>
            </a:r>
            <a:r>
              <a:rPr lang="en-US" altLang="ja-JP" sz="2000" dirty="0">
                <a:latin typeface="Arial" panose="020B0604020202020204" pitchFamily="34" charset="0"/>
                <a:cs typeface="Arial" panose="020B0604020202020204" pitchFamily="34" charset="0"/>
              </a:rPr>
              <a:t>classifies that they are different products.</a:t>
            </a:r>
          </a:p>
        </p:txBody>
      </p:sp>
      <p:sp>
        <p:nvSpPr>
          <p:cNvPr id="11" name="角丸四角形 10"/>
          <p:cNvSpPr/>
          <p:nvPr/>
        </p:nvSpPr>
        <p:spPr>
          <a:xfrm>
            <a:off x="406851" y="4221220"/>
            <a:ext cx="3600400" cy="64794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en-US" altLang="ja-JP" sz="2000" b="1" i="1" dirty="0" smtClean="0">
                <a:solidFill>
                  <a:srgbClr val="FF0000"/>
                </a:solidFill>
                <a:latin typeface="Arial" panose="020B0604020202020204" pitchFamily="34" charset="0"/>
                <a:cs typeface="Arial" panose="020B0604020202020204" pitchFamily="34" charset="0"/>
              </a:rPr>
              <a:t>Extract from </a:t>
            </a:r>
            <a:r>
              <a:rPr lang="en-US" altLang="ja-JP" sz="2000" b="1" i="1" dirty="0" err="1" smtClean="0">
                <a:solidFill>
                  <a:srgbClr val="FF0000"/>
                </a:solidFill>
                <a:latin typeface="Arial" panose="020B0604020202020204" pitchFamily="34" charset="0"/>
                <a:cs typeface="Arial" panose="020B0604020202020204" pitchFamily="34" charset="0"/>
              </a:rPr>
              <a:t>thujopsis</a:t>
            </a:r>
            <a:r>
              <a:rPr lang="en-US" altLang="ja-JP" sz="2000" b="1" i="1" dirty="0" smtClean="0">
                <a:solidFill>
                  <a:srgbClr val="FF0000"/>
                </a:solidFill>
                <a:latin typeface="Arial" panose="020B0604020202020204" pitchFamily="34" charset="0"/>
                <a:cs typeface="Arial" panose="020B0604020202020204" pitchFamily="34" charset="0"/>
              </a:rPr>
              <a:t> </a:t>
            </a:r>
            <a:r>
              <a:rPr lang="en-US" altLang="ja-JP" sz="2000" b="1" i="1" dirty="0" smtClean="0">
                <a:solidFill>
                  <a:srgbClr val="0070C0"/>
                </a:solidFill>
                <a:latin typeface="Arial" panose="020B0604020202020204" pitchFamily="34" charset="0"/>
                <a:cs typeface="Arial" panose="020B0604020202020204" pitchFamily="34" charset="0"/>
              </a:rPr>
              <a:t>as “</a:t>
            </a:r>
            <a:r>
              <a:rPr lang="en-US" altLang="ja-JP" sz="2000" b="1" i="1" u="sng" dirty="0" smtClean="0">
                <a:solidFill>
                  <a:srgbClr val="F200E1"/>
                </a:solidFill>
                <a:latin typeface="Arial" panose="020B0604020202020204" pitchFamily="34" charset="0"/>
                <a:cs typeface="Arial" panose="020B0604020202020204" pitchFamily="34" charset="0"/>
              </a:rPr>
              <a:t>whitening cosmetic</a:t>
            </a:r>
            <a:r>
              <a:rPr lang="en-US" altLang="ja-JP" sz="2000" b="1" i="1" dirty="0" smtClean="0">
                <a:solidFill>
                  <a:srgbClr val="0070C0"/>
                </a:solidFill>
                <a:latin typeface="Arial" panose="020B0604020202020204" pitchFamily="34" charset="0"/>
                <a:cs typeface="Arial" panose="020B0604020202020204" pitchFamily="34" charset="0"/>
              </a:rPr>
              <a:t>” </a:t>
            </a:r>
            <a:endParaRPr lang="en-US" altLang="ja-JP" sz="2000" b="1" i="1" dirty="0">
              <a:solidFill>
                <a:srgbClr val="0070C0"/>
              </a:solidFill>
              <a:latin typeface="Arial" panose="020B0604020202020204" pitchFamily="34" charset="0"/>
              <a:cs typeface="Arial" panose="020B0604020202020204" pitchFamily="34" charset="0"/>
            </a:endParaRPr>
          </a:p>
        </p:txBody>
      </p:sp>
      <p:sp>
        <p:nvSpPr>
          <p:cNvPr id="12" name="正方形/長方形 11"/>
          <p:cNvSpPr/>
          <p:nvPr/>
        </p:nvSpPr>
        <p:spPr>
          <a:xfrm>
            <a:off x="449019" y="3833000"/>
            <a:ext cx="1395703" cy="430887"/>
          </a:xfrm>
          <a:prstGeom prst="rect">
            <a:avLst/>
          </a:prstGeom>
        </p:spPr>
        <p:txBody>
          <a:bodyPr wrap="none">
            <a:spAutoFit/>
          </a:bodyPr>
          <a:lstStyle/>
          <a:p>
            <a:r>
              <a:rPr lang="en-US" altLang="ja-JP" sz="2200" b="1" i="1" dirty="0">
                <a:solidFill>
                  <a:srgbClr val="008000"/>
                </a:solidFill>
                <a:latin typeface="Arial" panose="020B0604020202020204" pitchFamily="34" charset="0"/>
                <a:cs typeface="Arial" panose="020B0604020202020204" pitchFamily="34" charset="0"/>
              </a:rPr>
              <a:t>Prior Art </a:t>
            </a:r>
            <a:endParaRPr lang="ja-JP" altLang="en-US" sz="2200" dirty="0">
              <a:solidFill>
                <a:srgbClr val="008000"/>
              </a:solidFill>
              <a:latin typeface="Arial" panose="020B0604020202020204" pitchFamily="34" charset="0"/>
              <a:cs typeface="Arial" panose="020B0604020202020204" pitchFamily="34" charset="0"/>
            </a:endParaRPr>
          </a:p>
        </p:txBody>
      </p:sp>
      <p:sp>
        <p:nvSpPr>
          <p:cNvPr id="13" name="角丸四角形 12"/>
          <p:cNvSpPr/>
          <p:nvPr/>
        </p:nvSpPr>
        <p:spPr>
          <a:xfrm>
            <a:off x="4774131" y="4221220"/>
            <a:ext cx="3744416" cy="64794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en-US" altLang="ja-JP" sz="2000" b="1" i="1" dirty="0" smtClean="0">
                <a:solidFill>
                  <a:srgbClr val="FF0000"/>
                </a:solidFill>
                <a:latin typeface="Arial" panose="020B0604020202020204" pitchFamily="34" charset="0"/>
                <a:cs typeface="Arial" panose="020B0604020202020204" pitchFamily="34" charset="0"/>
              </a:rPr>
              <a:t>Extract </a:t>
            </a:r>
            <a:r>
              <a:rPr lang="en-US" altLang="ja-JP" sz="2000" b="1" i="1" dirty="0">
                <a:solidFill>
                  <a:srgbClr val="FF0000"/>
                </a:solidFill>
                <a:latin typeface="Arial" panose="020B0604020202020204" pitchFamily="34" charset="0"/>
                <a:cs typeface="Arial" panose="020B0604020202020204" pitchFamily="34" charset="0"/>
              </a:rPr>
              <a:t>from </a:t>
            </a:r>
            <a:r>
              <a:rPr lang="en-US" altLang="ja-JP" sz="2000" b="1" i="1" dirty="0" err="1">
                <a:solidFill>
                  <a:srgbClr val="FF0000"/>
                </a:solidFill>
                <a:latin typeface="Arial" panose="020B0604020202020204" pitchFamily="34" charset="0"/>
                <a:cs typeface="Arial" panose="020B0604020202020204" pitchFamily="34" charset="0"/>
              </a:rPr>
              <a:t>thujopsis</a:t>
            </a:r>
            <a:r>
              <a:rPr lang="en-US" altLang="ja-JP" sz="2000" b="1" i="1" dirty="0">
                <a:solidFill>
                  <a:srgbClr val="0070C0"/>
                </a:solidFill>
                <a:latin typeface="Arial" panose="020B0604020202020204" pitchFamily="34" charset="0"/>
                <a:cs typeface="Arial" panose="020B0604020202020204" pitchFamily="34" charset="0"/>
              </a:rPr>
              <a:t> as “</a:t>
            </a:r>
            <a:r>
              <a:rPr lang="en-US" altLang="ja-JP" sz="2000" b="1" i="1" u="sng" dirty="0">
                <a:solidFill>
                  <a:srgbClr val="F200E1"/>
                </a:solidFill>
                <a:latin typeface="Arial" panose="020B0604020202020204" pitchFamily="34" charset="0"/>
                <a:cs typeface="Arial" panose="020B0604020202020204" pitchFamily="34" charset="0"/>
              </a:rPr>
              <a:t>wrinkle formation inhibitor</a:t>
            </a:r>
            <a:r>
              <a:rPr lang="en-US" altLang="ja-JP" sz="2000" b="1" i="1" dirty="0" smtClean="0">
                <a:solidFill>
                  <a:srgbClr val="0070C0"/>
                </a:solidFill>
                <a:latin typeface="Arial" panose="020B0604020202020204" pitchFamily="34" charset="0"/>
                <a:cs typeface="Arial" panose="020B0604020202020204" pitchFamily="34" charset="0"/>
              </a:rPr>
              <a:t>”</a:t>
            </a:r>
            <a:endParaRPr lang="en-US" altLang="ja-JP" sz="2000" b="1" i="1" dirty="0">
              <a:solidFill>
                <a:srgbClr val="0070C0"/>
              </a:solidFill>
              <a:latin typeface="Arial" panose="020B0604020202020204" pitchFamily="34" charset="0"/>
              <a:cs typeface="Arial" panose="020B0604020202020204" pitchFamily="34" charset="0"/>
            </a:endParaRPr>
          </a:p>
        </p:txBody>
      </p:sp>
      <p:sp>
        <p:nvSpPr>
          <p:cNvPr id="14" name="正方形/長方形 13"/>
          <p:cNvSpPr/>
          <p:nvPr/>
        </p:nvSpPr>
        <p:spPr>
          <a:xfrm>
            <a:off x="4788024" y="3834161"/>
            <a:ext cx="2619628" cy="430887"/>
          </a:xfrm>
          <a:prstGeom prst="rect">
            <a:avLst/>
          </a:prstGeom>
        </p:spPr>
        <p:txBody>
          <a:bodyPr wrap="none">
            <a:spAutoFit/>
          </a:bodyPr>
          <a:lstStyle/>
          <a:p>
            <a:r>
              <a:rPr lang="en-US" altLang="ja-JP" sz="2200" b="1" i="1" dirty="0" smtClean="0">
                <a:solidFill>
                  <a:schemeClr val="accent2">
                    <a:lumMod val="50000"/>
                  </a:schemeClr>
                </a:solidFill>
                <a:latin typeface="Arial" panose="020B0604020202020204" pitchFamily="34" charset="0"/>
                <a:cs typeface="Arial" panose="020B0604020202020204" pitchFamily="34" charset="0"/>
              </a:rPr>
              <a:t>Claimed Invention</a:t>
            </a:r>
            <a:endParaRPr lang="ja-JP" altLang="en-US" sz="2200" dirty="0">
              <a:solidFill>
                <a:schemeClr val="accent2">
                  <a:lumMod val="50000"/>
                </a:schemeClr>
              </a:solidFill>
              <a:latin typeface="Arial" panose="020B0604020202020204" pitchFamily="34" charset="0"/>
              <a:cs typeface="Arial" panose="020B0604020202020204" pitchFamily="34" charset="0"/>
            </a:endParaRPr>
          </a:p>
        </p:txBody>
      </p:sp>
      <p:sp>
        <p:nvSpPr>
          <p:cNvPr id="15" name="上下矢印 14"/>
          <p:cNvSpPr/>
          <p:nvPr/>
        </p:nvSpPr>
        <p:spPr>
          <a:xfrm rot="5400000">
            <a:off x="4191450" y="4230970"/>
            <a:ext cx="437707" cy="550640"/>
          </a:xfrm>
          <a:prstGeom prst="upDownArrow">
            <a:avLst>
              <a:gd name="adj1" fmla="val 55803"/>
              <a:gd name="adj2" fmla="val 2977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530045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32656"/>
            <a:ext cx="8640960" cy="792088"/>
          </a:xfrm>
        </p:spPr>
        <p:txBody>
          <a:bodyPr/>
          <a:lstStyle/>
          <a:p>
            <a:r>
              <a:rPr lang="en-US" altLang="ja-JP" i="1" dirty="0"/>
              <a:t>2. </a:t>
            </a:r>
            <a:r>
              <a:rPr lang="en-US" altLang="ja-JP" i="1" dirty="0" smtClean="0"/>
              <a:t>“Technical Scope” </a:t>
            </a:r>
            <a:r>
              <a:rPr lang="en-US" altLang="ja-JP" i="1" dirty="0"/>
              <a:t>of </a:t>
            </a:r>
            <a:r>
              <a:rPr lang="en-US" altLang="ja-JP" i="1" dirty="0" smtClean="0"/>
              <a:t>Invention</a:t>
            </a:r>
            <a:endParaRPr kumimoji="1" lang="ja-JP" altLang="en-US" sz="2800" dirty="0"/>
          </a:p>
        </p:txBody>
      </p:sp>
      <p:sp>
        <p:nvSpPr>
          <p:cNvPr id="7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12</a:t>
            </a:fld>
            <a:endParaRPr kumimoji="1" lang="ja-JP" altLang="en-US"/>
          </a:p>
        </p:txBody>
      </p:sp>
      <p:sp>
        <p:nvSpPr>
          <p:cNvPr id="54" name="タイトル 1"/>
          <p:cNvSpPr txBox="1">
            <a:spLocks/>
          </p:cNvSpPr>
          <p:nvPr/>
        </p:nvSpPr>
        <p:spPr>
          <a:xfrm>
            <a:off x="107504" y="1628799"/>
            <a:ext cx="8953318" cy="5177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2800" dirty="0"/>
          </a:p>
        </p:txBody>
      </p:sp>
      <p:sp>
        <p:nvSpPr>
          <p:cNvPr id="55" name="タイトル 1"/>
          <p:cNvSpPr txBox="1">
            <a:spLocks/>
          </p:cNvSpPr>
          <p:nvPr/>
        </p:nvSpPr>
        <p:spPr>
          <a:xfrm>
            <a:off x="0" y="1556791"/>
            <a:ext cx="9108504"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en-US" altLang="ja-JP" sz="1200" dirty="0" smtClean="0"/>
          </a:p>
          <a:p>
            <a:pPr algn="l"/>
            <a:endParaRPr lang="en-US" altLang="ja-JP" sz="800" dirty="0" smtClean="0"/>
          </a:p>
          <a:p>
            <a:pPr algn="l"/>
            <a:r>
              <a:rPr lang="en-US" altLang="ja-JP" sz="2400" dirty="0" smtClean="0"/>
              <a:t>Making or supplying a generic product is </a:t>
            </a:r>
            <a:r>
              <a:rPr lang="en-US" altLang="ja-JP" sz="2400" u="sng" dirty="0" smtClean="0">
                <a:solidFill>
                  <a:srgbClr val="FF0000"/>
                </a:solidFill>
              </a:rPr>
              <a:t>infringement when it is made or supplied </a:t>
            </a:r>
            <a:r>
              <a:rPr lang="en-US" altLang="ja-JP" sz="2400" b="1" i="1" u="sng" dirty="0" smtClean="0">
                <a:solidFill>
                  <a:srgbClr val="FF0000"/>
                </a:solidFill>
                <a:effectLst>
                  <a:outerShdw blurRad="38100" dist="38100" dir="2700000" algn="tl">
                    <a:srgbClr val="000000">
                      <a:alpha val="43137"/>
                    </a:srgbClr>
                  </a:outerShdw>
                </a:effectLst>
              </a:rPr>
              <a:t>for the patented (claimed) </a:t>
            </a:r>
            <a:r>
              <a:rPr lang="en-US" altLang="ja-JP" sz="2400" b="1" i="1" u="sng" dirty="0">
                <a:solidFill>
                  <a:srgbClr val="FF0000"/>
                </a:solidFill>
                <a:effectLst>
                  <a:outerShdw blurRad="38100" dist="38100" dir="2700000" algn="tl">
                    <a:srgbClr val="000000">
                      <a:alpha val="43137"/>
                    </a:srgbClr>
                  </a:outerShdw>
                </a:effectLst>
              </a:rPr>
              <a:t>use</a:t>
            </a:r>
            <a:r>
              <a:rPr lang="en-US" altLang="ja-JP" sz="2400" b="1" i="1" u="sng" dirty="0" smtClean="0">
                <a:solidFill>
                  <a:srgbClr val="FF0000"/>
                </a:solidFill>
                <a:effectLst>
                  <a:outerShdw blurRad="38100" dist="38100" dir="2700000" algn="tl">
                    <a:srgbClr val="000000">
                      <a:alpha val="43137"/>
                    </a:srgbClr>
                  </a:outerShdw>
                </a:effectLst>
              </a:rPr>
              <a:t>.</a:t>
            </a:r>
          </a:p>
          <a:p>
            <a:pPr algn="l"/>
            <a:endParaRPr lang="en-US" altLang="ja-JP" sz="2800" dirty="0"/>
          </a:p>
          <a:p>
            <a:pPr algn="l"/>
            <a:r>
              <a:rPr lang="ja-JP" altLang="en-US" sz="2400" dirty="0" smtClean="0"/>
              <a:t>⇒ </a:t>
            </a:r>
            <a:r>
              <a:rPr lang="en-US" altLang="ja-JP" sz="2400" dirty="0" smtClean="0"/>
              <a:t>Because if </a:t>
            </a:r>
            <a:r>
              <a:rPr lang="en-US" altLang="ja-JP" sz="2400" dirty="0"/>
              <a:t>a certain act is found infringing regardless of its use, this would be virtually equivalent to a situation where there is </a:t>
            </a:r>
            <a:r>
              <a:rPr lang="en-US" altLang="ja-JP" sz="2400" dirty="0" smtClean="0"/>
              <a:t>      a </a:t>
            </a:r>
            <a:r>
              <a:rPr lang="en-US" altLang="ja-JP" sz="2400" dirty="0"/>
              <a:t>patent on the relevant substance (compound</a:t>
            </a:r>
            <a:r>
              <a:rPr lang="en-US" altLang="ja-JP" sz="2400" dirty="0" smtClean="0"/>
              <a:t>) itself.</a:t>
            </a:r>
          </a:p>
          <a:p>
            <a:pPr algn="l"/>
            <a:endParaRPr lang="en-US" altLang="ja-JP" sz="2400" dirty="0"/>
          </a:p>
          <a:p>
            <a:pPr algn="l"/>
            <a:r>
              <a:rPr lang="ja-JP" altLang="en-US" sz="2800" b="1" i="1" spc="30" dirty="0">
                <a:solidFill>
                  <a:srgbClr val="0070C0"/>
                </a:solidFill>
                <a:effectLst>
                  <a:outerShdw blurRad="38100" dist="38100" dir="2700000" algn="tl">
                    <a:srgbClr val="000000">
                      <a:alpha val="43137"/>
                    </a:srgbClr>
                  </a:outerShdw>
                </a:effectLst>
              </a:rPr>
              <a:t>⇒ </a:t>
            </a:r>
            <a:r>
              <a:rPr lang="en-US" altLang="ja-JP" sz="2800" b="1" i="1" u="sng" spc="30" dirty="0" smtClean="0">
                <a:solidFill>
                  <a:srgbClr val="0070C0"/>
                </a:solidFill>
                <a:effectLst>
                  <a:outerShdw blurRad="38100" dist="38100" dir="2700000" algn="tl">
                    <a:srgbClr val="000000">
                      <a:alpha val="43137"/>
                    </a:srgbClr>
                  </a:outerShdw>
                </a:effectLst>
              </a:rPr>
              <a:t>When does the Court find </a:t>
            </a:r>
            <a:r>
              <a:rPr lang="en-US" altLang="ja-JP" sz="2800" b="1" i="1" u="sng" spc="30" dirty="0">
                <a:solidFill>
                  <a:srgbClr val="0070C0"/>
                </a:solidFill>
                <a:effectLst>
                  <a:outerShdw blurRad="38100" dist="38100" dir="2700000" algn="tl">
                    <a:srgbClr val="000000">
                      <a:alpha val="43137"/>
                    </a:srgbClr>
                  </a:outerShdw>
                </a:effectLst>
              </a:rPr>
              <a:t>that </a:t>
            </a:r>
            <a:r>
              <a:rPr lang="en-US" altLang="ja-JP" sz="2800" b="1" i="1" u="sng" spc="30" dirty="0" smtClean="0">
                <a:solidFill>
                  <a:srgbClr val="0070C0"/>
                </a:solidFill>
                <a:effectLst>
                  <a:outerShdw blurRad="38100" dist="38100" dir="2700000" algn="tl">
                    <a:srgbClr val="000000">
                      <a:alpha val="43137"/>
                    </a:srgbClr>
                  </a:outerShdw>
                </a:effectLst>
              </a:rPr>
              <a:t>the accused product is </a:t>
            </a:r>
            <a:r>
              <a:rPr lang="en-US" altLang="ja-JP" sz="2800" b="1" i="1" u="sng" spc="30" dirty="0">
                <a:solidFill>
                  <a:srgbClr val="0070C0"/>
                </a:solidFill>
                <a:effectLst>
                  <a:outerShdw blurRad="38100" dist="38100" dir="2700000" algn="tl">
                    <a:srgbClr val="000000">
                      <a:alpha val="43137"/>
                    </a:srgbClr>
                  </a:outerShdw>
                </a:effectLst>
              </a:rPr>
              <a:t>made or supplied for </a:t>
            </a:r>
            <a:r>
              <a:rPr lang="en-US" altLang="ja-JP" sz="2800" b="1" i="1" u="sng" spc="30" dirty="0" smtClean="0">
                <a:solidFill>
                  <a:srgbClr val="0070C0"/>
                </a:solidFill>
                <a:effectLst>
                  <a:outerShdw blurRad="38100" dist="38100" dir="2700000" algn="tl">
                    <a:srgbClr val="000000">
                      <a:alpha val="43137"/>
                    </a:srgbClr>
                  </a:outerShdw>
                </a:effectLst>
              </a:rPr>
              <a:t>patented </a:t>
            </a:r>
            <a:r>
              <a:rPr lang="en-US" altLang="ja-JP" sz="2800" b="1" i="1" u="sng" spc="30" dirty="0">
                <a:solidFill>
                  <a:srgbClr val="0070C0"/>
                </a:solidFill>
                <a:effectLst>
                  <a:outerShdw blurRad="38100" dist="38100" dir="2700000" algn="tl">
                    <a:srgbClr val="000000">
                      <a:alpha val="43137"/>
                    </a:srgbClr>
                  </a:outerShdw>
                </a:effectLst>
              </a:rPr>
              <a:t>use?</a:t>
            </a:r>
          </a:p>
          <a:p>
            <a:pPr algn="l"/>
            <a:endParaRPr lang="en-US" altLang="ja-JP" sz="1200" dirty="0" smtClean="0"/>
          </a:p>
          <a:p>
            <a:pPr algn="l"/>
            <a:r>
              <a:rPr lang="en-US" altLang="ja-JP" sz="2400" b="1" i="1" spc="30" dirty="0" smtClean="0">
                <a:solidFill>
                  <a:srgbClr val="0070C0"/>
                </a:solidFill>
                <a:effectLst>
                  <a:outerShdw blurRad="38100" dist="38100" dir="2700000" algn="tl">
                    <a:srgbClr val="000000">
                      <a:alpha val="43137"/>
                    </a:srgbClr>
                  </a:outerShdw>
                </a:effectLst>
              </a:rPr>
              <a:t>	</a:t>
            </a:r>
            <a:r>
              <a:rPr lang="ja-JP" altLang="en-US" sz="2400" b="1" i="1" spc="30" dirty="0" smtClean="0">
                <a:solidFill>
                  <a:srgbClr val="0070C0"/>
                </a:solidFill>
                <a:effectLst>
                  <a:outerShdw blurRad="38100" dist="38100" dir="2700000" algn="tl">
                    <a:srgbClr val="000000">
                      <a:alpha val="43137"/>
                    </a:srgbClr>
                  </a:outerShdw>
                </a:effectLst>
              </a:rPr>
              <a:t>⇒ </a:t>
            </a:r>
            <a:r>
              <a:rPr lang="en-US" altLang="ja-JP" sz="2400" b="1" i="1" spc="30" dirty="0" smtClean="0">
                <a:solidFill>
                  <a:srgbClr val="0070C0"/>
                </a:solidFill>
                <a:effectLst>
                  <a:outerShdw blurRad="38100" dist="38100" dir="2700000" algn="tl">
                    <a:srgbClr val="000000">
                      <a:alpha val="43137"/>
                    </a:srgbClr>
                  </a:outerShdw>
                </a:effectLst>
              </a:rPr>
              <a:t>Typical case (page 5)</a:t>
            </a:r>
          </a:p>
          <a:p>
            <a:pPr algn="l"/>
            <a:r>
              <a:rPr lang="en-US" altLang="ja-JP" sz="2400" b="1" i="1" spc="30" dirty="0" smtClean="0">
                <a:solidFill>
                  <a:srgbClr val="0070C0"/>
                </a:solidFill>
                <a:effectLst>
                  <a:outerShdw blurRad="38100" dist="38100" dir="2700000" algn="tl">
                    <a:srgbClr val="000000">
                      <a:alpha val="43137"/>
                    </a:srgbClr>
                  </a:outerShdw>
                </a:effectLst>
              </a:rPr>
              <a:t>	</a:t>
            </a:r>
            <a:r>
              <a:rPr lang="ja-JP" altLang="en-US" sz="2400" b="1" i="1" spc="30" dirty="0" smtClean="0">
                <a:solidFill>
                  <a:srgbClr val="0070C0"/>
                </a:solidFill>
                <a:effectLst>
                  <a:outerShdw blurRad="38100" dist="38100" dir="2700000" algn="tl">
                    <a:srgbClr val="000000">
                      <a:alpha val="43137"/>
                    </a:srgbClr>
                  </a:outerShdw>
                </a:effectLst>
              </a:rPr>
              <a:t>⇒ </a:t>
            </a:r>
            <a:r>
              <a:rPr lang="en-US" altLang="ja-JP" sz="2400" b="1" i="1" spc="30" dirty="0" smtClean="0">
                <a:solidFill>
                  <a:srgbClr val="0070C0"/>
                </a:solidFill>
                <a:effectLst>
                  <a:outerShdw blurRad="38100" dist="38100" dir="2700000" algn="tl">
                    <a:srgbClr val="000000">
                      <a:alpha val="43137"/>
                    </a:srgbClr>
                  </a:outerShdw>
                </a:effectLst>
              </a:rPr>
              <a:t>Another case (page 6)</a:t>
            </a:r>
          </a:p>
          <a:p>
            <a:pPr algn="l"/>
            <a:r>
              <a:rPr lang="en-US" altLang="ja-JP" sz="2400" b="1" i="1" spc="30" dirty="0" smtClean="0">
                <a:solidFill>
                  <a:srgbClr val="0070C0"/>
                </a:solidFill>
                <a:effectLst>
                  <a:outerShdw blurRad="38100" dist="38100" dir="2700000" algn="tl">
                    <a:srgbClr val="000000">
                      <a:alpha val="43137"/>
                    </a:srgbClr>
                  </a:outerShdw>
                </a:effectLst>
              </a:rPr>
              <a:t>	</a:t>
            </a:r>
            <a:r>
              <a:rPr lang="ja-JP" altLang="en-US" sz="2400" b="1" i="1" spc="30" dirty="0" smtClean="0">
                <a:solidFill>
                  <a:srgbClr val="0070C0"/>
                </a:solidFill>
                <a:effectLst>
                  <a:outerShdw blurRad="38100" dist="38100" dir="2700000" algn="tl">
                    <a:srgbClr val="000000">
                      <a:alpha val="43137"/>
                    </a:srgbClr>
                  </a:outerShdw>
                </a:effectLst>
              </a:rPr>
              <a:t>⇒ </a:t>
            </a:r>
            <a:r>
              <a:rPr lang="en-US" altLang="ja-JP" sz="2400" b="1" i="1" spc="30" dirty="0" smtClean="0">
                <a:solidFill>
                  <a:srgbClr val="0070C0"/>
                </a:solidFill>
                <a:effectLst>
                  <a:outerShdw blurRad="38100" dist="38100" dir="2700000" algn="tl">
                    <a:srgbClr val="000000">
                      <a:alpha val="43137"/>
                    </a:srgbClr>
                  </a:outerShdw>
                </a:effectLst>
              </a:rPr>
              <a:t>Hypothetical case (page 7)</a:t>
            </a:r>
            <a:endParaRPr lang="ja-JP" altLang="en-US" sz="2400" dirty="0"/>
          </a:p>
        </p:txBody>
      </p:sp>
    </p:spTree>
    <p:extLst>
      <p:ext uri="{BB962C8B-B14F-4D97-AF65-F5344CB8AC3E}">
        <p14:creationId xmlns:p14="http://schemas.microsoft.com/office/powerpoint/2010/main" val="2855194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428" y="332656"/>
            <a:ext cx="8568952" cy="792088"/>
          </a:xfrm>
        </p:spPr>
        <p:txBody>
          <a:bodyPr/>
          <a:lstStyle/>
          <a:p>
            <a:r>
              <a:rPr lang="en-US" altLang="ja-JP" i="1" dirty="0"/>
              <a:t>2. </a:t>
            </a:r>
            <a:r>
              <a:rPr lang="en-US" altLang="ja-JP" i="1" dirty="0" smtClean="0"/>
              <a:t>“Technical Scope” </a:t>
            </a:r>
            <a:r>
              <a:rPr lang="en-US" altLang="ja-JP" i="1" dirty="0"/>
              <a:t>of I</a:t>
            </a:r>
            <a:r>
              <a:rPr lang="en-US" altLang="ja-JP" i="1" dirty="0" smtClean="0"/>
              <a:t>nvention </a:t>
            </a:r>
            <a:endParaRPr kumimoji="1" lang="ja-JP" altLang="en-US" sz="2800" dirty="0"/>
          </a:p>
        </p:txBody>
      </p:sp>
      <p:sp>
        <p:nvSpPr>
          <p:cNvPr id="7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13</a:t>
            </a:fld>
            <a:endParaRPr kumimoji="1" lang="ja-JP" altLang="en-US"/>
          </a:p>
        </p:txBody>
      </p:sp>
      <p:sp>
        <p:nvSpPr>
          <p:cNvPr id="54" name="タイトル 1"/>
          <p:cNvSpPr txBox="1">
            <a:spLocks/>
          </p:cNvSpPr>
          <p:nvPr/>
        </p:nvSpPr>
        <p:spPr>
          <a:xfrm>
            <a:off x="107504" y="1628799"/>
            <a:ext cx="8953318" cy="5177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2800" dirty="0"/>
          </a:p>
        </p:txBody>
      </p:sp>
      <p:sp>
        <p:nvSpPr>
          <p:cNvPr id="55" name="タイトル 1"/>
          <p:cNvSpPr txBox="1">
            <a:spLocks/>
          </p:cNvSpPr>
          <p:nvPr/>
        </p:nvSpPr>
        <p:spPr>
          <a:xfrm>
            <a:off x="35496" y="1556791"/>
            <a:ext cx="9025326"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3600" dirty="0">
              <a:solidFill>
                <a:srgbClr val="FF0000"/>
              </a:solidFill>
            </a:endParaRPr>
          </a:p>
        </p:txBody>
      </p:sp>
      <p:sp>
        <p:nvSpPr>
          <p:cNvPr id="9" name="タイトル 1"/>
          <p:cNvSpPr txBox="1">
            <a:spLocks/>
          </p:cNvSpPr>
          <p:nvPr/>
        </p:nvSpPr>
        <p:spPr>
          <a:xfrm>
            <a:off x="35496" y="1556792"/>
            <a:ext cx="9025326" cy="5249834"/>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sz="3200" b="1" u="sng" dirty="0">
                <a:effectLst>
                  <a:outerShdw blurRad="38100" dist="38100" dir="2700000" algn="tl">
                    <a:srgbClr val="000000">
                      <a:alpha val="43137"/>
                    </a:srgbClr>
                  </a:outerShdw>
                </a:effectLst>
              </a:rPr>
              <a:t>Tokyo </a:t>
            </a:r>
            <a:r>
              <a:rPr lang="en-US" altLang="ja-JP" sz="3200" b="1" u="sng" dirty="0" smtClean="0">
                <a:effectLst>
                  <a:outerShdw blurRad="38100" dist="38100" dir="2700000" algn="tl">
                    <a:srgbClr val="000000">
                      <a:alpha val="43137"/>
                    </a:srgbClr>
                  </a:outerShdw>
                </a:effectLst>
              </a:rPr>
              <a:t>District Court(1992/10/23)1990(</a:t>
            </a:r>
            <a:r>
              <a:rPr lang="en-US" altLang="ja-JP" sz="3200" b="1" u="sng" dirty="0" err="1" smtClean="0">
                <a:effectLst>
                  <a:outerShdw blurRad="38100" dist="38100" dir="2700000" algn="tl">
                    <a:srgbClr val="000000">
                      <a:alpha val="43137"/>
                    </a:srgbClr>
                  </a:outerShdw>
                </a:effectLst>
              </a:rPr>
              <a:t>Wa</a:t>
            </a:r>
            <a:r>
              <a:rPr lang="en-US" altLang="ja-JP" sz="3200" b="1" u="sng" dirty="0" smtClean="0">
                <a:effectLst>
                  <a:outerShdw blurRad="38100" dist="38100" dir="2700000" algn="tl">
                    <a:srgbClr val="000000">
                      <a:alpha val="43137"/>
                    </a:srgbClr>
                  </a:outerShdw>
                </a:effectLst>
              </a:rPr>
              <a:t>)12094 </a:t>
            </a:r>
          </a:p>
          <a:p>
            <a:pPr algn="l"/>
            <a:endParaRPr lang="en-US" altLang="ja-JP" sz="1200" b="1" i="1" dirty="0" smtClean="0">
              <a:solidFill>
                <a:srgbClr val="0070C0"/>
              </a:solidFill>
              <a:effectLst>
                <a:outerShdw blurRad="38100" dist="38100" dir="2700000" algn="tl">
                  <a:srgbClr val="000000">
                    <a:alpha val="43137"/>
                  </a:srgbClr>
                </a:outerShdw>
              </a:effectLst>
            </a:endParaRPr>
          </a:p>
          <a:p>
            <a:pPr algn="l"/>
            <a:r>
              <a:rPr lang="en-US" altLang="ja-JP" sz="2800" b="1" i="1" dirty="0" smtClean="0">
                <a:solidFill>
                  <a:srgbClr val="0070C0"/>
                </a:solidFill>
                <a:effectLst>
                  <a:outerShdw blurRad="38100" dist="38100" dir="2700000" algn="tl">
                    <a:srgbClr val="000000">
                      <a:alpha val="43137"/>
                    </a:srgbClr>
                  </a:outerShdw>
                </a:effectLst>
              </a:rPr>
              <a:t>&lt;Typical case (package insert refers to patented use)&gt;</a:t>
            </a:r>
          </a:p>
          <a:p>
            <a:pPr algn="l"/>
            <a:r>
              <a:rPr lang="en-US" altLang="ja-JP" sz="2200" spc="-30" dirty="0"/>
              <a:t>I</a:t>
            </a:r>
            <a:r>
              <a:rPr lang="en-US" altLang="ja-JP" sz="2200" spc="-30" dirty="0" smtClean="0"/>
              <a:t>f </a:t>
            </a:r>
            <a:r>
              <a:rPr lang="en-US" altLang="ja-JP" sz="2200" spc="-30" dirty="0"/>
              <a:t>a generic </a:t>
            </a:r>
            <a:r>
              <a:rPr lang="en-US" altLang="ja-JP" sz="2200" spc="-30" dirty="0" smtClean="0"/>
              <a:t>product is </a:t>
            </a:r>
            <a:r>
              <a:rPr lang="en-US" altLang="ja-JP" sz="2200" b="1" spc="-30" dirty="0">
                <a:solidFill>
                  <a:srgbClr val="FF0000"/>
                </a:solidFill>
              </a:rPr>
              <a:t>approved (by </a:t>
            </a:r>
            <a:r>
              <a:rPr lang="en-US" altLang="ja-JP" sz="2200" b="1" spc="-30" dirty="0" smtClean="0">
                <a:solidFill>
                  <a:srgbClr val="FF0000"/>
                </a:solidFill>
              </a:rPr>
              <a:t>the Ministry </a:t>
            </a:r>
            <a:r>
              <a:rPr lang="en-US" altLang="ja-JP" sz="2200" b="1" dirty="0">
                <a:solidFill>
                  <a:srgbClr val="FF0000"/>
                </a:solidFill>
              </a:rPr>
              <a:t>of </a:t>
            </a:r>
            <a:r>
              <a:rPr lang="en-US" altLang="ja-JP" sz="2200" b="1" dirty="0" smtClean="0">
                <a:solidFill>
                  <a:srgbClr val="FF0000"/>
                </a:solidFill>
              </a:rPr>
              <a:t>Health, </a:t>
            </a:r>
            <a:r>
              <a:rPr lang="en-US" altLang="ja-JP" sz="2200" b="1" dirty="0" err="1" smtClean="0">
                <a:solidFill>
                  <a:srgbClr val="FF0000"/>
                </a:solidFill>
              </a:rPr>
              <a:t>Labour</a:t>
            </a:r>
            <a:r>
              <a:rPr lang="en-US" altLang="ja-JP" sz="2200" b="1" dirty="0" smtClean="0">
                <a:solidFill>
                  <a:srgbClr val="FF0000"/>
                </a:solidFill>
              </a:rPr>
              <a:t> </a:t>
            </a:r>
            <a:r>
              <a:rPr lang="en-US" altLang="ja-JP" sz="2200" b="1" dirty="0">
                <a:solidFill>
                  <a:srgbClr val="FF0000"/>
                </a:solidFill>
              </a:rPr>
              <a:t>and </a:t>
            </a:r>
            <a:r>
              <a:rPr lang="en-US" altLang="ja-JP" sz="2200" b="1" dirty="0" smtClean="0">
                <a:solidFill>
                  <a:srgbClr val="FF0000"/>
                </a:solidFill>
              </a:rPr>
              <a:t>Welfare of Japan) for </a:t>
            </a:r>
            <a:r>
              <a:rPr lang="en-US" altLang="ja-JP" sz="2200" b="1" dirty="0">
                <a:solidFill>
                  <a:srgbClr val="FF0000"/>
                </a:solidFill>
              </a:rPr>
              <a:t>a </a:t>
            </a:r>
            <a:r>
              <a:rPr lang="en-US" altLang="ja-JP" sz="2200" b="1" dirty="0" smtClean="0">
                <a:solidFill>
                  <a:srgbClr val="FF0000"/>
                </a:solidFill>
              </a:rPr>
              <a:t>use </a:t>
            </a:r>
            <a:r>
              <a:rPr lang="en-US" altLang="ja-JP" sz="2200" b="1" dirty="0">
                <a:solidFill>
                  <a:srgbClr val="FF0000"/>
                </a:solidFill>
              </a:rPr>
              <a:t>that falls </a:t>
            </a:r>
            <a:r>
              <a:rPr lang="en-US" altLang="ja-JP" sz="2200" b="1" dirty="0" smtClean="0">
                <a:solidFill>
                  <a:srgbClr val="FF0000"/>
                </a:solidFill>
              </a:rPr>
              <a:t>within the claims of a patent </a:t>
            </a:r>
            <a:r>
              <a:rPr lang="en-US" altLang="ja-JP" sz="2200" dirty="0" smtClean="0"/>
              <a:t>and </a:t>
            </a:r>
            <a:r>
              <a:rPr lang="en-US" altLang="ja-JP" sz="2200" dirty="0"/>
              <a:t>its </a:t>
            </a:r>
            <a:r>
              <a:rPr lang="en-US" altLang="ja-JP" sz="2200" b="1" u="sng" dirty="0">
                <a:solidFill>
                  <a:srgbClr val="FF0000"/>
                </a:solidFill>
              </a:rPr>
              <a:t>package </a:t>
            </a:r>
            <a:r>
              <a:rPr lang="en-US" altLang="ja-JP" sz="2200" b="1" u="sng" dirty="0" smtClean="0">
                <a:solidFill>
                  <a:srgbClr val="FF0000"/>
                </a:solidFill>
              </a:rPr>
              <a:t>insert refers </a:t>
            </a:r>
            <a:r>
              <a:rPr lang="en-US" altLang="ja-JP" sz="2200" b="1" u="sng" dirty="0">
                <a:solidFill>
                  <a:srgbClr val="FF0000"/>
                </a:solidFill>
              </a:rPr>
              <a:t>to such use</a:t>
            </a:r>
            <a:r>
              <a:rPr lang="en-US" altLang="ja-JP" sz="2200" dirty="0"/>
              <a:t>, </a:t>
            </a:r>
            <a:r>
              <a:rPr lang="en-US" altLang="ja-JP" sz="2200" dirty="0" smtClean="0"/>
              <a:t>the </a:t>
            </a:r>
            <a:r>
              <a:rPr lang="en-US" altLang="ja-JP" sz="2200" dirty="0"/>
              <a:t>generic </a:t>
            </a:r>
            <a:r>
              <a:rPr lang="en-US" altLang="ja-JP" sz="2200" dirty="0" smtClean="0"/>
              <a:t>product is an infringing product </a:t>
            </a:r>
            <a:r>
              <a:rPr lang="en-US" altLang="ja-JP" sz="2200" dirty="0"/>
              <a:t>that is </a:t>
            </a:r>
            <a:r>
              <a:rPr lang="en-US" altLang="ja-JP" sz="2200" dirty="0" smtClean="0"/>
              <a:t>made </a:t>
            </a:r>
            <a:r>
              <a:rPr lang="en-US" altLang="ja-JP" sz="2200" dirty="0"/>
              <a:t>or </a:t>
            </a:r>
            <a:r>
              <a:rPr lang="en-US" altLang="ja-JP" sz="2200" dirty="0" smtClean="0"/>
              <a:t>supplied for </a:t>
            </a:r>
            <a:r>
              <a:rPr lang="en-US" altLang="ja-JP" sz="2200" dirty="0"/>
              <a:t>such </a:t>
            </a:r>
            <a:r>
              <a:rPr lang="en-US" altLang="ja-JP" sz="2200" dirty="0" smtClean="0"/>
              <a:t>use. </a:t>
            </a:r>
          </a:p>
          <a:p>
            <a:pPr algn="l"/>
            <a:endParaRPr lang="en-US" altLang="ja-JP" sz="800" b="1" i="1" u="sng" dirty="0" smtClean="0">
              <a:solidFill>
                <a:srgbClr val="0070C0"/>
              </a:solidFill>
              <a:effectLst>
                <a:outerShdw blurRad="38100" dist="38100" dir="2700000" algn="tl">
                  <a:srgbClr val="000000">
                    <a:alpha val="43137"/>
                  </a:srgbClr>
                </a:outerShdw>
              </a:effectLst>
            </a:endParaRPr>
          </a:p>
          <a:p>
            <a:pPr algn="l"/>
            <a:r>
              <a:rPr lang="en-US" altLang="ja-JP" sz="2400" b="1" i="1" u="sng" dirty="0" smtClean="0">
                <a:solidFill>
                  <a:schemeClr val="accent2">
                    <a:lumMod val="50000"/>
                  </a:schemeClr>
                </a:solidFill>
                <a:effectLst>
                  <a:outerShdw blurRad="38100" dist="38100" dir="2700000" algn="tl">
                    <a:srgbClr val="000000">
                      <a:alpha val="43137"/>
                    </a:srgbClr>
                  </a:outerShdw>
                </a:effectLst>
              </a:rPr>
              <a:t>Claimed </a:t>
            </a:r>
            <a:r>
              <a:rPr lang="en-US" altLang="ja-JP" sz="2400" b="1" i="1" u="sng" dirty="0">
                <a:solidFill>
                  <a:schemeClr val="accent2">
                    <a:lumMod val="50000"/>
                  </a:schemeClr>
                </a:solidFill>
                <a:effectLst>
                  <a:outerShdw blurRad="38100" dist="38100" dir="2700000" algn="tl">
                    <a:srgbClr val="000000">
                      <a:alpha val="43137"/>
                    </a:srgbClr>
                  </a:outerShdw>
                </a:effectLst>
              </a:rPr>
              <a:t>Invention</a:t>
            </a:r>
            <a:r>
              <a:rPr lang="en-US" altLang="ja-JP" sz="2400" b="1" i="1" dirty="0">
                <a:solidFill>
                  <a:schemeClr val="accent2">
                    <a:lumMod val="50000"/>
                  </a:schemeClr>
                </a:solidFill>
                <a:effectLst>
                  <a:outerShdw blurRad="38100" dist="38100" dir="2700000" algn="tl">
                    <a:srgbClr val="000000">
                      <a:alpha val="43137"/>
                    </a:srgbClr>
                  </a:outerShdw>
                </a:effectLst>
              </a:rPr>
              <a:t>  </a:t>
            </a:r>
            <a:endParaRPr lang="en-US" altLang="ja-JP" sz="2400" b="1" i="1" dirty="0" smtClean="0">
              <a:solidFill>
                <a:schemeClr val="accent2">
                  <a:lumMod val="50000"/>
                </a:schemeClr>
              </a:solidFill>
              <a:effectLst>
                <a:outerShdw blurRad="38100" dist="38100" dir="2700000" algn="tl">
                  <a:srgbClr val="000000">
                    <a:alpha val="43137"/>
                  </a:srgbClr>
                </a:outerShdw>
              </a:effectLst>
            </a:endParaRPr>
          </a:p>
          <a:p>
            <a:pPr algn="l"/>
            <a:r>
              <a:rPr lang="en-US" altLang="ja-JP" sz="2400" b="1" i="1" dirty="0" smtClean="0">
                <a:solidFill>
                  <a:srgbClr val="0070C0"/>
                </a:solidFill>
                <a:effectLst>
                  <a:outerShdw blurRad="38100" dist="38100" dir="2700000" algn="tl">
                    <a:srgbClr val="000000">
                      <a:alpha val="43137"/>
                    </a:srgbClr>
                  </a:outerShdw>
                </a:effectLst>
              </a:rPr>
              <a:t>= Medicament comprising </a:t>
            </a:r>
            <a:r>
              <a:rPr lang="en-US" altLang="ja-JP" sz="2400" b="1" i="1" dirty="0" err="1">
                <a:solidFill>
                  <a:srgbClr val="0070C0"/>
                </a:solidFill>
                <a:effectLst>
                  <a:outerShdw blurRad="38100" dist="38100" dir="2700000" algn="tl">
                    <a:srgbClr val="000000">
                      <a:alpha val="43137"/>
                    </a:srgbClr>
                  </a:outerShdw>
                </a:effectLst>
              </a:rPr>
              <a:t>ketotifen</a:t>
            </a:r>
            <a:r>
              <a:rPr lang="en-US" altLang="ja-JP" sz="2400" b="1" i="1" dirty="0">
                <a:solidFill>
                  <a:srgbClr val="0070C0"/>
                </a:solidFill>
                <a:effectLst>
                  <a:outerShdw blurRad="38100" dist="38100" dir="2700000" algn="tl">
                    <a:srgbClr val="000000">
                      <a:alpha val="43137"/>
                    </a:srgbClr>
                  </a:outerShdw>
                </a:effectLst>
              </a:rPr>
              <a:t> for </a:t>
            </a:r>
            <a:r>
              <a:rPr lang="en-US" altLang="ja-JP" sz="2400" b="1" i="1" u="sng" dirty="0">
                <a:solidFill>
                  <a:srgbClr val="F200E1"/>
                </a:solidFill>
                <a:effectLst>
                  <a:outerShdw blurRad="38100" dist="38100" dir="2700000" algn="tl">
                    <a:srgbClr val="000000">
                      <a:alpha val="43137"/>
                    </a:srgbClr>
                  </a:outerShdw>
                </a:effectLst>
              </a:rPr>
              <a:t>preventing</a:t>
            </a:r>
            <a:r>
              <a:rPr lang="en-US" altLang="ja-JP" sz="2400" b="1" i="1" dirty="0">
                <a:solidFill>
                  <a:srgbClr val="0070C0"/>
                </a:solidFill>
                <a:effectLst>
                  <a:outerShdw blurRad="38100" dist="38100" dir="2700000" algn="tl">
                    <a:srgbClr val="000000">
                      <a:alpha val="43137"/>
                    </a:srgbClr>
                  </a:outerShdw>
                </a:effectLst>
              </a:rPr>
              <a:t> allergic asthma.</a:t>
            </a:r>
          </a:p>
          <a:p>
            <a:pPr algn="l"/>
            <a:endParaRPr lang="en-US" altLang="ja-JP" sz="800" b="1" i="1" dirty="0" smtClean="0">
              <a:solidFill>
                <a:srgbClr val="0070C0"/>
              </a:solidFill>
              <a:effectLst>
                <a:outerShdw blurRad="38100" dist="38100" dir="2700000" algn="tl">
                  <a:srgbClr val="000000">
                    <a:alpha val="43137"/>
                  </a:srgbClr>
                </a:outerShdw>
              </a:effectLst>
            </a:endParaRPr>
          </a:p>
          <a:p>
            <a:pPr algn="l"/>
            <a:r>
              <a:rPr lang="en-US" altLang="ja-JP" sz="2400" b="1" i="1" u="sng" dirty="0" smtClean="0">
                <a:solidFill>
                  <a:schemeClr val="accent4">
                    <a:lumMod val="75000"/>
                  </a:schemeClr>
                </a:solidFill>
                <a:effectLst>
                  <a:outerShdw blurRad="38100" dist="38100" dir="2700000" algn="tl">
                    <a:srgbClr val="000000">
                      <a:alpha val="43137"/>
                    </a:srgbClr>
                  </a:outerShdw>
                </a:effectLst>
              </a:rPr>
              <a:t>The accused product 1 </a:t>
            </a:r>
          </a:p>
          <a:p>
            <a:pPr algn="l"/>
            <a:r>
              <a:rPr lang="en-US" altLang="ja-JP" sz="2400" b="1" i="1" dirty="0" smtClean="0">
                <a:solidFill>
                  <a:srgbClr val="0070C0"/>
                </a:solidFill>
                <a:effectLst>
                  <a:outerShdw blurRad="38100" dist="38100" dir="2700000" algn="tl">
                    <a:srgbClr val="000000">
                      <a:alpha val="43137"/>
                    </a:srgbClr>
                  </a:outerShdw>
                </a:effectLst>
              </a:rPr>
              <a:t>= </a:t>
            </a:r>
            <a:r>
              <a:rPr lang="en-US" altLang="ja-JP" sz="2400" b="1" i="1" dirty="0">
                <a:solidFill>
                  <a:srgbClr val="0070C0"/>
                </a:solidFill>
                <a:effectLst>
                  <a:outerShdw blurRad="38100" dist="38100" dir="2700000" algn="tl">
                    <a:srgbClr val="000000">
                      <a:alpha val="43137"/>
                    </a:srgbClr>
                  </a:outerShdw>
                </a:effectLst>
              </a:rPr>
              <a:t>Medicament comprising </a:t>
            </a:r>
            <a:r>
              <a:rPr lang="en-US" altLang="ja-JP" sz="2400" b="1" i="1" dirty="0" err="1" smtClean="0">
                <a:solidFill>
                  <a:srgbClr val="0070C0"/>
                </a:solidFill>
                <a:effectLst>
                  <a:outerShdw blurRad="38100" dist="38100" dir="2700000" algn="tl">
                    <a:srgbClr val="000000">
                      <a:alpha val="43137"/>
                    </a:srgbClr>
                  </a:outerShdw>
                </a:effectLst>
              </a:rPr>
              <a:t>ketotifen</a:t>
            </a:r>
            <a:r>
              <a:rPr lang="en-US" altLang="ja-JP" sz="2400" b="1" i="1" dirty="0" smtClean="0">
                <a:solidFill>
                  <a:srgbClr val="0070C0"/>
                </a:solidFill>
                <a:effectLst>
                  <a:outerShdw blurRad="38100" dist="38100" dir="2700000" algn="tl">
                    <a:srgbClr val="000000">
                      <a:alpha val="43137"/>
                    </a:srgbClr>
                  </a:outerShdw>
                </a:effectLst>
              </a:rPr>
              <a:t> for </a:t>
            </a:r>
            <a:r>
              <a:rPr lang="en-US" altLang="ja-JP" sz="2400" b="1" i="1" u="sng" dirty="0">
                <a:solidFill>
                  <a:srgbClr val="F200E1"/>
                </a:solidFill>
                <a:effectLst>
                  <a:outerShdw blurRad="38100" dist="38100" dir="2700000" algn="tl">
                    <a:srgbClr val="000000">
                      <a:alpha val="43137"/>
                    </a:srgbClr>
                  </a:outerShdw>
                </a:effectLst>
              </a:rPr>
              <a:t>preventing </a:t>
            </a:r>
            <a:r>
              <a:rPr lang="en-US" altLang="ja-JP" sz="2400" b="1" i="1" dirty="0" smtClean="0">
                <a:solidFill>
                  <a:srgbClr val="0070C0"/>
                </a:solidFill>
                <a:effectLst>
                  <a:outerShdw blurRad="38100" dist="38100" dir="2700000" algn="tl">
                    <a:srgbClr val="000000">
                      <a:alpha val="43137"/>
                    </a:srgbClr>
                  </a:outerShdw>
                </a:effectLst>
              </a:rPr>
              <a:t>allergic asthma.</a:t>
            </a:r>
          </a:p>
          <a:p>
            <a:pPr algn="l"/>
            <a:endParaRPr lang="en-US" altLang="ja-JP" sz="800" b="1" i="1" dirty="0" smtClean="0">
              <a:solidFill>
                <a:srgbClr val="FF0000"/>
              </a:solidFill>
              <a:effectLst>
                <a:outerShdw blurRad="38100" dist="38100" dir="2700000" algn="tl">
                  <a:srgbClr val="000000">
                    <a:alpha val="43137"/>
                  </a:srgbClr>
                </a:outerShdw>
              </a:effectLst>
            </a:endParaRPr>
          </a:p>
          <a:p>
            <a:pPr algn="l"/>
            <a:r>
              <a:rPr lang="en-US" altLang="ja-JP" sz="2400" b="1" i="1" u="sng" dirty="0" smtClean="0">
                <a:solidFill>
                  <a:schemeClr val="accent4">
                    <a:lumMod val="75000"/>
                  </a:schemeClr>
                </a:solidFill>
                <a:effectLst>
                  <a:outerShdw blurRad="38100" dist="38100" dir="2700000" algn="tl">
                    <a:srgbClr val="000000">
                      <a:alpha val="43137"/>
                    </a:srgbClr>
                  </a:outerShdw>
                </a:effectLst>
              </a:rPr>
              <a:t>The accused product 2 </a:t>
            </a:r>
          </a:p>
          <a:p>
            <a:pPr algn="l"/>
            <a:r>
              <a:rPr lang="en-US" altLang="ja-JP" sz="2400" b="1" i="1" dirty="0" smtClean="0">
                <a:solidFill>
                  <a:srgbClr val="0070C0"/>
                </a:solidFill>
                <a:effectLst>
                  <a:outerShdw blurRad="38100" dist="38100" dir="2700000" algn="tl">
                    <a:srgbClr val="000000">
                      <a:alpha val="43137"/>
                    </a:srgbClr>
                  </a:outerShdw>
                </a:effectLst>
              </a:rPr>
              <a:t>= </a:t>
            </a:r>
            <a:r>
              <a:rPr lang="en-US" altLang="ja-JP" sz="2400" b="1" i="1" dirty="0">
                <a:solidFill>
                  <a:srgbClr val="0070C0"/>
                </a:solidFill>
                <a:effectLst>
                  <a:outerShdw blurRad="38100" dist="38100" dir="2700000" algn="tl">
                    <a:srgbClr val="000000">
                      <a:alpha val="43137"/>
                    </a:srgbClr>
                  </a:outerShdw>
                </a:effectLst>
              </a:rPr>
              <a:t>Medicament comprising </a:t>
            </a:r>
            <a:r>
              <a:rPr lang="en-US" altLang="ja-JP" sz="2400" b="1" i="1" dirty="0" err="1" smtClean="0">
                <a:solidFill>
                  <a:srgbClr val="0070C0"/>
                </a:solidFill>
                <a:effectLst>
                  <a:outerShdw blurRad="38100" dist="38100" dir="2700000" algn="tl">
                    <a:srgbClr val="000000">
                      <a:alpha val="43137"/>
                    </a:srgbClr>
                  </a:outerShdw>
                </a:effectLst>
              </a:rPr>
              <a:t>ketotifen</a:t>
            </a:r>
            <a:r>
              <a:rPr lang="en-US" altLang="ja-JP" sz="2400" b="1" i="1" dirty="0" smtClean="0">
                <a:solidFill>
                  <a:srgbClr val="0070C0"/>
                </a:solidFill>
                <a:effectLst>
                  <a:outerShdw blurRad="38100" dist="38100" dir="2700000" algn="tl">
                    <a:srgbClr val="000000">
                      <a:alpha val="43137"/>
                    </a:srgbClr>
                  </a:outerShdw>
                </a:effectLst>
              </a:rPr>
              <a:t> </a:t>
            </a:r>
            <a:r>
              <a:rPr lang="en-US" altLang="ja-JP" sz="2400" b="1" i="1" dirty="0">
                <a:solidFill>
                  <a:srgbClr val="0070C0"/>
                </a:solidFill>
                <a:effectLst>
                  <a:outerShdw blurRad="38100" dist="38100" dir="2700000" algn="tl">
                    <a:srgbClr val="000000">
                      <a:alpha val="43137"/>
                    </a:srgbClr>
                  </a:outerShdw>
                </a:effectLst>
              </a:rPr>
              <a:t>for </a:t>
            </a:r>
            <a:r>
              <a:rPr lang="en-US" altLang="ja-JP" sz="2400" b="1" i="1" u="sng" dirty="0">
                <a:solidFill>
                  <a:srgbClr val="F200E1"/>
                </a:solidFill>
                <a:effectLst>
                  <a:outerShdw blurRad="38100" dist="38100" dir="2700000" algn="tl">
                    <a:srgbClr val="000000">
                      <a:alpha val="43137"/>
                    </a:srgbClr>
                  </a:outerShdw>
                </a:effectLst>
              </a:rPr>
              <a:t>treating</a:t>
            </a:r>
            <a:r>
              <a:rPr lang="en-US" altLang="ja-JP" sz="2400" b="1" i="1" dirty="0">
                <a:solidFill>
                  <a:srgbClr val="0070C0"/>
                </a:solidFill>
                <a:effectLst>
                  <a:outerShdw blurRad="38100" dist="38100" dir="2700000" algn="tl">
                    <a:srgbClr val="000000">
                      <a:alpha val="43137"/>
                    </a:srgbClr>
                  </a:outerShdw>
                </a:effectLst>
              </a:rPr>
              <a:t> allergic asthma</a:t>
            </a:r>
            <a:r>
              <a:rPr lang="en-US" altLang="ja-JP" sz="2400" b="1" i="1" dirty="0" smtClean="0">
                <a:solidFill>
                  <a:srgbClr val="0070C0"/>
                </a:solidFill>
                <a:effectLst>
                  <a:outerShdw blurRad="38100" dist="38100" dir="2700000" algn="tl">
                    <a:srgbClr val="000000">
                      <a:alpha val="43137"/>
                    </a:srgbClr>
                  </a:outerShdw>
                </a:effectLst>
              </a:rPr>
              <a:t>.</a:t>
            </a:r>
            <a:endParaRPr lang="en-US" altLang="ja-JP" sz="2400" b="1" i="1" dirty="0" smtClean="0">
              <a:solidFill>
                <a:srgbClr val="FF0000"/>
              </a:solidFill>
              <a:effectLst>
                <a:outerShdw blurRad="38100" dist="38100" dir="2700000" algn="tl">
                  <a:srgbClr val="000000">
                    <a:alpha val="43137"/>
                  </a:srgbClr>
                </a:outerShdw>
              </a:effectLst>
            </a:endParaRPr>
          </a:p>
          <a:p>
            <a:pPr algn="l"/>
            <a:endParaRPr lang="en-US" altLang="ja-JP" sz="2400" b="1" i="1" dirty="0" smtClean="0">
              <a:solidFill>
                <a:srgbClr val="0070C0"/>
              </a:solidFill>
              <a:effectLst>
                <a:outerShdw blurRad="38100" dist="38100" dir="2700000" algn="tl">
                  <a:srgbClr val="000000">
                    <a:alpha val="43137"/>
                  </a:srgbClr>
                </a:outerShdw>
              </a:effectLst>
            </a:endParaRPr>
          </a:p>
          <a:p>
            <a:pPr algn="l"/>
            <a:endParaRPr lang="en-US" altLang="ja-JP" sz="2400" dirty="0" smtClean="0"/>
          </a:p>
          <a:p>
            <a:pPr algn="l"/>
            <a:endParaRPr lang="en-US" altLang="ja-JP" sz="2400" dirty="0" smtClean="0"/>
          </a:p>
          <a:p>
            <a:pPr algn="l"/>
            <a:endParaRPr lang="en-US" altLang="ja-JP" sz="2400" dirty="0" smtClean="0"/>
          </a:p>
          <a:p>
            <a:pPr algn="l"/>
            <a:endParaRPr lang="en-US" altLang="ja-JP" sz="2400" dirty="0" smtClean="0"/>
          </a:p>
          <a:p>
            <a:pPr algn="l"/>
            <a:endParaRPr lang="en-US" altLang="ja-JP" sz="2400" dirty="0" smtClean="0"/>
          </a:p>
          <a:p>
            <a:pPr algn="l"/>
            <a:endParaRPr lang="en-US" altLang="ja-JP" sz="2400" dirty="0" smtClean="0"/>
          </a:p>
        </p:txBody>
      </p:sp>
      <p:sp>
        <p:nvSpPr>
          <p:cNvPr id="4" name="テキスト ボックス 3"/>
          <p:cNvSpPr txBox="1"/>
          <p:nvPr/>
        </p:nvSpPr>
        <p:spPr>
          <a:xfrm>
            <a:off x="5436096" y="5631631"/>
            <a:ext cx="2376264" cy="461665"/>
          </a:xfrm>
          <a:prstGeom prst="rect">
            <a:avLst/>
          </a:prstGeom>
          <a:noFill/>
        </p:spPr>
        <p:txBody>
          <a:bodyPr wrap="square" rtlCol="0">
            <a:spAutoFit/>
          </a:bodyPr>
          <a:lstStyle/>
          <a:p>
            <a:r>
              <a:rPr lang="ja-JP" altLang="en-US" sz="2400" b="1" i="1" dirty="0">
                <a:solidFill>
                  <a:srgbClr val="FF0000"/>
                </a:solidFill>
                <a:effectLst>
                  <a:outerShdw blurRad="38100" dist="38100" dir="2700000" algn="tl">
                    <a:srgbClr val="000000">
                      <a:alpha val="43137"/>
                    </a:srgbClr>
                  </a:outerShdw>
                </a:effectLst>
              </a:rPr>
              <a:t>⇒ </a:t>
            </a:r>
            <a:r>
              <a:rPr lang="en-US" altLang="ja-JP" sz="2400" b="1" i="1" dirty="0">
                <a:solidFill>
                  <a:srgbClr val="FF0000"/>
                </a:solidFill>
                <a:effectLst>
                  <a:outerShdw blurRad="38100" dist="38100" dir="2700000" algn="tl">
                    <a:srgbClr val="000000">
                      <a:alpha val="43137"/>
                    </a:srgbClr>
                  </a:outerShdw>
                </a:effectLst>
              </a:rPr>
              <a:t>Infringing U</a:t>
            </a:r>
            <a:r>
              <a:rPr lang="en-US" altLang="ja-JP" sz="2400" b="1" i="1" dirty="0" smtClean="0">
                <a:solidFill>
                  <a:srgbClr val="FF0000"/>
                </a:solidFill>
                <a:effectLst>
                  <a:outerShdw blurRad="38100" dist="38100" dir="2700000" algn="tl">
                    <a:srgbClr val="000000">
                      <a:alpha val="43137"/>
                    </a:srgbClr>
                  </a:outerShdw>
                </a:effectLst>
              </a:rPr>
              <a:t>se</a:t>
            </a:r>
            <a:endParaRPr lang="en-US" altLang="ja-JP" sz="2400" b="1" i="1" dirty="0">
              <a:solidFill>
                <a:srgbClr val="FF0000"/>
              </a:solidFill>
              <a:effectLst>
                <a:outerShdw blurRad="38100" dist="38100" dir="2700000" algn="tl">
                  <a:srgbClr val="000000">
                    <a:alpha val="43137"/>
                  </a:srgbClr>
                </a:outerShdw>
              </a:effectLst>
            </a:endParaRPr>
          </a:p>
        </p:txBody>
      </p:sp>
      <p:sp>
        <p:nvSpPr>
          <p:cNvPr id="17" name="テキスト ボックス 16"/>
          <p:cNvSpPr txBox="1"/>
          <p:nvPr/>
        </p:nvSpPr>
        <p:spPr>
          <a:xfrm>
            <a:off x="5436096" y="6471998"/>
            <a:ext cx="3624726" cy="461665"/>
          </a:xfrm>
          <a:prstGeom prst="rect">
            <a:avLst/>
          </a:prstGeom>
          <a:noFill/>
        </p:spPr>
        <p:txBody>
          <a:bodyPr wrap="square" rtlCol="0">
            <a:spAutoFit/>
          </a:bodyPr>
          <a:lstStyle/>
          <a:p>
            <a:r>
              <a:rPr lang="ja-JP" altLang="en-US" sz="2400" b="1" i="1" dirty="0">
                <a:solidFill>
                  <a:srgbClr val="FF0000"/>
                </a:solidFill>
                <a:effectLst>
                  <a:outerShdw blurRad="38100" dist="38100" dir="2700000" algn="tl">
                    <a:srgbClr val="000000">
                      <a:alpha val="43137"/>
                    </a:srgbClr>
                  </a:outerShdw>
                </a:effectLst>
              </a:rPr>
              <a:t>⇒ </a:t>
            </a:r>
            <a:r>
              <a:rPr lang="en-US" altLang="ja-JP" sz="2400" b="1" i="1" dirty="0" smtClean="0">
                <a:solidFill>
                  <a:srgbClr val="FF0000"/>
                </a:solidFill>
                <a:effectLst>
                  <a:outerShdw blurRad="38100" dist="38100" dir="2700000" algn="tl">
                    <a:srgbClr val="000000">
                      <a:alpha val="43137"/>
                    </a:srgbClr>
                  </a:outerShdw>
                </a:effectLst>
              </a:rPr>
              <a:t>NOT Infringing Use</a:t>
            </a:r>
            <a:endParaRPr lang="en-US" altLang="ja-JP" sz="2400" b="1" i="1" dirty="0">
              <a:solidFill>
                <a:srgbClr val="FF0000"/>
              </a:solidFill>
              <a:effectLst>
                <a:outerShdw blurRad="38100" dist="38100" dir="2700000" algn="tl">
                  <a:srgbClr val="000000">
                    <a:alpha val="43137"/>
                  </a:srgbClr>
                </a:outerShdw>
              </a:effectLst>
            </a:endParaRPr>
          </a:p>
        </p:txBody>
      </p:sp>
      <p:sp>
        <p:nvSpPr>
          <p:cNvPr id="19" name="テキスト ボックス 18"/>
          <p:cNvSpPr txBox="1"/>
          <p:nvPr/>
        </p:nvSpPr>
        <p:spPr>
          <a:xfrm>
            <a:off x="5796136" y="2014322"/>
            <a:ext cx="3207182" cy="369332"/>
          </a:xfrm>
          <a:prstGeom prst="rect">
            <a:avLst/>
          </a:prstGeom>
          <a:noFill/>
        </p:spPr>
        <p:txBody>
          <a:bodyPr wrap="square" rtlCol="0">
            <a:spAutoFit/>
          </a:bodyPr>
          <a:lstStyle/>
          <a:p>
            <a:pPr algn="r"/>
            <a:r>
              <a:rPr kumimoji="1" lang="en-US" altLang="ja-JP" dirty="0" smtClean="0">
                <a:latin typeface="Arial" panose="020B0604020202020204" pitchFamily="34" charset="0"/>
                <a:cs typeface="Arial" panose="020B0604020202020204" pitchFamily="34" charset="0"/>
              </a:rPr>
              <a:t>(Same case as page 9)</a:t>
            </a:r>
            <a:endParaRPr kumimoji="1" lang="ja-JP"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9920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5428" y="332656"/>
            <a:ext cx="8568952" cy="792088"/>
          </a:xfrm>
        </p:spPr>
        <p:txBody>
          <a:bodyPr/>
          <a:lstStyle/>
          <a:p>
            <a:r>
              <a:rPr lang="en-US" altLang="ja-JP" i="1" dirty="0"/>
              <a:t>2. </a:t>
            </a:r>
            <a:r>
              <a:rPr lang="en-US" altLang="ja-JP" i="1" dirty="0" smtClean="0"/>
              <a:t>“Technical Scope” </a:t>
            </a:r>
            <a:r>
              <a:rPr lang="en-US" altLang="ja-JP" i="1" dirty="0"/>
              <a:t>of I</a:t>
            </a:r>
            <a:r>
              <a:rPr lang="en-US" altLang="ja-JP" i="1" dirty="0" smtClean="0"/>
              <a:t>nvention </a:t>
            </a:r>
            <a:endParaRPr kumimoji="1" lang="ja-JP" altLang="en-US" sz="2800" dirty="0"/>
          </a:p>
        </p:txBody>
      </p:sp>
      <p:sp>
        <p:nvSpPr>
          <p:cNvPr id="7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14</a:t>
            </a:fld>
            <a:endParaRPr kumimoji="1" lang="ja-JP" altLang="en-US"/>
          </a:p>
        </p:txBody>
      </p:sp>
      <p:sp>
        <p:nvSpPr>
          <p:cNvPr id="112" name="正方形/長方形 111"/>
          <p:cNvSpPr/>
          <p:nvPr/>
        </p:nvSpPr>
        <p:spPr>
          <a:xfrm>
            <a:off x="7426008" y="6597619"/>
            <a:ext cx="1634814" cy="215444"/>
          </a:xfrm>
          <a:prstGeom prst="rect">
            <a:avLst/>
          </a:prstGeom>
        </p:spPr>
        <p:txBody>
          <a:bodyPr wrap="square">
            <a:spAutoFit/>
          </a:bodyPr>
          <a:lstStyle/>
          <a:p>
            <a:r>
              <a:rPr lang="en-US" altLang="ja-JP" sz="800" dirty="0"/>
              <a:t>http://</a:t>
            </a:r>
            <a:r>
              <a:rPr lang="en-US" altLang="ja-JP" sz="800" dirty="0" smtClean="0"/>
              <a:t>free-photos-ls01.gatag.net/</a:t>
            </a:r>
            <a:endParaRPr lang="ja-JP" altLang="en-US" sz="800" dirty="0"/>
          </a:p>
        </p:txBody>
      </p:sp>
      <p:sp>
        <p:nvSpPr>
          <p:cNvPr id="118" name="正方形/長方形 117"/>
          <p:cNvSpPr/>
          <p:nvPr/>
        </p:nvSpPr>
        <p:spPr>
          <a:xfrm>
            <a:off x="5509151" y="6591183"/>
            <a:ext cx="1885453" cy="215444"/>
          </a:xfrm>
          <a:prstGeom prst="rect">
            <a:avLst/>
          </a:prstGeom>
        </p:spPr>
        <p:txBody>
          <a:bodyPr wrap="none">
            <a:spAutoFit/>
          </a:bodyPr>
          <a:lstStyle/>
          <a:p>
            <a:r>
              <a:rPr lang="en-US" altLang="ja-JP" sz="800" dirty="0"/>
              <a:t>https://en.wikipedia.org/wiki/Vitamin_C</a:t>
            </a:r>
            <a:endParaRPr lang="ja-JP" altLang="en-US" sz="800" dirty="0"/>
          </a:p>
        </p:txBody>
      </p:sp>
      <p:sp>
        <p:nvSpPr>
          <p:cNvPr id="54" name="タイトル 1"/>
          <p:cNvSpPr txBox="1">
            <a:spLocks/>
          </p:cNvSpPr>
          <p:nvPr/>
        </p:nvSpPr>
        <p:spPr>
          <a:xfrm>
            <a:off x="107504" y="1628799"/>
            <a:ext cx="8953318" cy="5177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2800" dirty="0"/>
          </a:p>
        </p:txBody>
      </p:sp>
      <p:sp>
        <p:nvSpPr>
          <p:cNvPr id="55" name="タイトル 1"/>
          <p:cNvSpPr txBox="1">
            <a:spLocks/>
          </p:cNvSpPr>
          <p:nvPr/>
        </p:nvSpPr>
        <p:spPr>
          <a:xfrm>
            <a:off x="35496" y="1556791"/>
            <a:ext cx="9025326"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3600" dirty="0">
              <a:solidFill>
                <a:srgbClr val="FF0000"/>
              </a:solidFill>
            </a:endParaRPr>
          </a:p>
        </p:txBody>
      </p:sp>
      <p:sp>
        <p:nvSpPr>
          <p:cNvPr id="9" name="タイトル 1"/>
          <p:cNvSpPr txBox="1">
            <a:spLocks/>
          </p:cNvSpPr>
          <p:nvPr/>
        </p:nvSpPr>
        <p:spPr>
          <a:xfrm>
            <a:off x="35496" y="1556792"/>
            <a:ext cx="9025326"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r>
              <a:rPr lang="en-US" altLang="ja-JP" sz="2000" b="1" i="1" dirty="0" smtClean="0">
                <a:solidFill>
                  <a:srgbClr val="0070C0"/>
                </a:solidFill>
                <a:effectLst>
                  <a:outerShdw blurRad="38100" dist="38100" dir="2700000" algn="tl">
                    <a:srgbClr val="000000">
                      <a:alpha val="43137"/>
                    </a:srgbClr>
                  </a:outerShdw>
                </a:effectLst>
              </a:rPr>
              <a:t>Claim 1A: </a:t>
            </a:r>
            <a:r>
              <a:rPr lang="en-US" altLang="ja-JP" sz="2000" b="1" i="1" dirty="0">
                <a:solidFill>
                  <a:srgbClr val="0070C0"/>
                </a:solidFill>
                <a:effectLst>
                  <a:outerShdw blurRad="38100" dist="38100" dir="2700000" algn="tl">
                    <a:srgbClr val="000000">
                      <a:alpha val="43137"/>
                    </a:srgbClr>
                  </a:outerShdw>
                </a:effectLst>
              </a:rPr>
              <a:t>Medicament comprising </a:t>
            </a:r>
            <a:r>
              <a:rPr lang="en-US" altLang="ja-JP" sz="2000" b="1" i="1" dirty="0" err="1">
                <a:solidFill>
                  <a:srgbClr val="0070C0"/>
                </a:solidFill>
                <a:effectLst>
                  <a:outerShdw blurRad="38100" dist="38100" dir="2700000" algn="tl">
                    <a:srgbClr val="000000">
                      <a:alpha val="43137"/>
                    </a:srgbClr>
                  </a:outerShdw>
                </a:effectLst>
              </a:rPr>
              <a:t>Minoxidil</a:t>
            </a:r>
            <a:r>
              <a:rPr lang="en-US" altLang="ja-JP" sz="2000" b="1" i="1" dirty="0">
                <a:solidFill>
                  <a:srgbClr val="0070C0"/>
                </a:solidFill>
                <a:effectLst>
                  <a:outerShdw blurRad="38100" dist="38100" dir="2700000" algn="tl">
                    <a:srgbClr val="000000">
                      <a:alpha val="43137"/>
                    </a:srgbClr>
                  </a:outerShdw>
                </a:effectLst>
              </a:rPr>
              <a:t> for </a:t>
            </a:r>
            <a:r>
              <a:rPr lang="en-US" altLang="ja-JP" sz="2000" b="1" i="1" dirty="0">
                <a:solidFill>
                  <a:srgbClr val="FF0000"/>
                </a:solidFill>
                <a:effectLst>
                  <a:outerShdw blurRad="38100" dist="38100" dir="2700000" algn="tl">
                    <a:srgbClr val="000000">
                      <a:alpha val="43137"/>
                    </a:srgbClr>
                  </a:outerShdw>
                </a:effectLst>
              </a:rPr>
              <a:t>“</a:t>
            </a:r>
            <a:r>
              <a:rPr lang="en-US" altLang="ja-JP" sz="2000" b="1" i="1" u="sng" dirty="0">
                <a:solidFill>
                  <a:srgbClr val="FF0000"/>
                </a:solidFill>
                <a:effectLst>
                  <a:outerShdw blurRad="38100" dist="38100" dir="2700000" algn="tl">
                    <a:srgbClr val="000000">
                      <a:alpha val="43137"/>
                    </a:srgbClr>
                  </a:outerShdw>
                </a:effectLst>
              </a:rPr>
              <a:t>hair regrowth treatment”</a:t>
            </a:r>
          </a:p>
          <a:p>
            <a:pPr algn="l"/>
            <a:r>
              <a:rPr lang="en-US" altLang="ja-JP" sz="2000" b="1" i="1" dirty="0" smtClean="0">
                <a:solidFill>
                  <a:srgbClr val="0070C0"/>
                </a:solidFill>
                <a:effectLst>
                  <a:outerShdw blurRad="38100" dist="38100" dir="2700000" algn="tl">
                    <a:srgbClr val="000000">
                      <a:alpha val="43137"/>
                    </a:srgbClr>
                  </a:outerShdw>
                </a:effectLst>
              </a:rPr>
              <a:t>Claim 1 B: </a:t>
            </a:r>
            <a:r>
              <a:rPr lang="en-US" altLang="ja-JP" sz="2000" b="1" i="1" dirty="0">
                <a:solidFill>
                  <a:srgbClr val="0070C0"/>
                </a:solidFill>
                <a:effectLst>
                  <a:outerShdw blurRad="38100" dist="38100" dir="2700000" algn="tl">
                    <a:srgbClr val="000000">
                      <a:alpha val="43137"/>
                    </a:srgbClr>
                  </a:outerShdw>
                </a:effectLst>
              </a:rPr>
              <a:t>Medicament comprising </a:t>
            </a:r>
            <a:r>
              <a:rPr lang="en-US" altLang="ja-JP" sz="2000" b="1" i="1" dirty="0" err="1">
                <a:solidFill>
                  <a:srgbClr val="0070C0"/>
                </a:solidFill>
                <a:effectLst>
                  <a:outerShdw blurRad="38100" dist="38100" dir="2700000" algn="tl">
                    <a:srgbClr val="000000">
                      <a:alpha val="43137"/>
                    </a:srgbClr>
                  </a:outerShdw>
                </a:effectLst>
              </a:rPr>
              <a:t>Minoxidil</a:t>
            </a:r>
            <a:r>
              <a:rPr lang="en-US" altLang="ja-JP" sz="2000" b="1" i="1" dirty="0">
                <a:solidFill>
                  <a:srgbClr val="0070C0"/>
                </a:solidFill>
                <a:effectLst>
                  <a:outerShdw blurRad="38100" dist="38100" dir="2700000" algn="tl">
                    <a:srgbClr val="000000">
                      <a:alpha val="43137"/>
                    </a:srgbClr>
                  </a:outerShdw>
                </a:effectLst>
              </a:rPr>
              <a:t> for </a:t>
            </a:r>
            <a:r>
              <a:rPr lang="en-US" altLang="ja-JP" sz="2000" b="1" i="1" u="sng" dirty="0">
                <a:solidFill>
                  <a:srgbClr val="F200E1"/>
                </a:solidFill>
                <a:effectLst>
                  <a:outerShdw blurRad="38100" dist="38100" dir="2700000" algn="tl">
                    <a:srgbClr val="000000">
                      <a:alpha val="43137"/>
                    </a:srgbClr>
                  </a:outerShdw>
                </a:effectLst>
              </a:rPr>
              <a:t>“vasodilator”</a:t>
            </a:r>
          </a:p>
          <a:p>
            <a:pPr algn="l"/>
            <a:endParaRPr lang="en-US" altLang="ja-JP" sz="2000" b="1" i="1" dirty="0">
              <a:solidFill>
                <a:srgbClr val="0070C0"/>
              </a:solidFill>
              <a:effectLst>
                <a:outerShdw blurRad="38100" dist="38100" dir="2700000" algn="tl">
                  <a:srgbClr val="000000">
                    <a:alpha val="43137"/>
                  </a:srgbClr>
                </a:outerShdw>
              </a:effectLst>
            </a:endParaRPr>
          </a:p>
          <a:p>
            <a:pPr algn="l"/>
            <a:r>
              <a:rPr lang="en-US" altLang="ja-JP" sz="2000" b="1" i="1" dirty="0" smtClean="0">
                <a:solidFill>
                  <a:srgbClr val="0070C0"/>
                </a:solidFill>
                <a:effectLst>
                  <a:outerShdw blurRad="38100" dist="38100" dir="2700000" algn="tl">
                    <a:srgbClr val="000000">
                      <a:alpha val="43137"/>
                    </a:srgbClr>
                  </a:outerShdw>
                </a:effectLst>
              </a:rPr>
              <a:t>Claim 2A: </a:t>
            </a:r>
            <a:r>
              <a:rPr lang="en-US" altLang="ja-JP" sz="2000" b="1" i="1" dirty="0">
                <a:solidFill>
                  <a:srgbClr val="0070C0"/>
                </a:solidFill>
                <a:effectLst>
                  <a:outerShdw blurRad="38100" dist="38100" dir="2700000" algn="tl">
                    <a:srgbClr val="000000">
                      <a:alpha val="43137"/>
                    </a:srgbClr>
                  </a:outerShdw>
                </a:effectLst>
              </a:rPr>
              <a:t>Medicament comprising </a:t>
            </a:r>
            <a:r>
              <a:rPr lang="en-US" altLang="ja-JP" sz="2000" b="1" i="1" dirty="0" err="1">
                <a:solidFill>
                  <a:srgbClr val="0070C0"/>
                </a:solidFill>
                <a:effectLst>
                  <a:outerShdw blurRad="38100" dist="38100" dir="2700000" algn="tl">
                    <a:srgbClr val="000000">
                      <a:alpha val="43137"/>
                    </a:srgbClr>
                  </a:outerShdw>
                </a:effectLst>
              </a:rPr>
              <a:t>Minoxidil</a:t>
            </a:r>
            <a:r>
              <a:rPr lang="en-US" altLang="ja-JP" sz="2000" b="1" i="1" dirty="0">
                <a:solidFill>
                  <a:srgbClr val="0070C0"/>
                </a:solidFill>
                <a:effectLst>
                  <a:outerShdw blurRad="38100" dist="38100" dir="2700000" algn="tl">
                    <a:srgbClr val="000000">
                      <a:alpha val="43137"/>
                    </a:srgbClr>
                  </a:outerShdw>
                </a:effectLst>
              </a:rPr>
              <a:t> for “hair regrowth treatment” </a:t>
            </a:r>
            <a:endParaRPr lang="en-US" altLang="ja-JP" sz="2000" b="1" i="1" dirty="0" smtClean="0">
              <a:solidFill>
                <a:srgbClr val="0070C0"/>
              </a:solidFill>
              <a:effectLst>
                <a:outerShdw blurRad="38100" dist="38100" dir="2700000" algn="tl">
                  <a:srgbClr val="000000">
                    <a:alpha val="43137"/>
                  </a:srgbClr>
                </a:outerShdw>
              </a:effectLst>
            </a:endParaRPr>
          </a:p>
          <a:p>
            <a:pPr algn="l"/>
            <a:r>
              <a:rPr lang="en-US" altLang="ja-JP" sz="2000" b="1" i="1" dirty="0">
                <a:solidFill>
                  <a:srgbClr val="0070C0"/>
                </a:solidFill>
                <a:effectLst>
                  <a:outerShdw blurRad="38100" dist="38100" dir="2700000" algn="tl">
                    <a:srgbClr val="000000">
                      <a:alpha val="43137"/>
                    </a:srgbClr>
                  </a:outerShdw>
                </a:effectLst>
              </a:rPr>
              <a:t> </a:t>
            </a:r>
            <a:r>
              <a:rPr lang="en-US" altLang="ja-JP" sz="2000" b="1" i="1" dirty="0" smtClean="0">
                <a:solidFill>
                  <a:srgbClr val="0070C0"/>
                </a:solidFill>
                <a:effectLst>
                  <a:outerShdw blurRad="38100" dist="38100" dir="2700000" algn="tl">
                    <a:srgbClr val="000000">
                      <a:alpha val="43137"/>
                    </a:srgbClr>
                  </a:outerShdw>
                </a:effectLst>
              </a:rPr>
              <a:t>                                           </a:t>
            </a:r>
            <a:r>
              <a:rPr lang="en-US" altLang="ja-JP" sz="2000" b="1" i="1" u="sng" dirty="0" smtClean="0">
                <a:solidFill>
                  <a:srgbClr val="FF0000"/>
                </a:solidFill>
                <a:effectLst>
                  <a:outerShdw blurRad="38100" dist="38100" dir="2700000" algn="tl">
                    <a:srgbClr val="000000">
                      <a:alpha val="43137"/>
                    </a:srgbClr>
                  </a:outerShdw>
                </a:effectLst>
              </a:rPr>
              <a:t>to </a:t>
            </a:r>
            <a:r>
              <a:rPr lang="en-US" altLang="ja-JP" sz="2000" b="1" i="1" u="sng" dirty="0">
                <a:solidFill>
                  <a:srgbClr val="FF0000"/>
                </a:solidFill>
                <a:effectLst>
                  <a:outerShdw blurRad="38100" dist="38100" dir="2700000" algn="tl">
                    <a:srgbClr val="000000">
                      <a:alpha val="43137"/>
                    </a:srgbClr>
                  </a:outerShdw>
                </a:effectLst>
              </a:rPr>
              <a:t>be applied “1ml / 2 times a day / onto the scalp”</a:t>
            </a:r>
          </a:p>
          <a:p>
            <a:pPr algn="l"/>
            <a:r>
              <a:rPr lang="en-US" altLang="ja-JP" sz="2000" b="1" i="1" dirty="0" smtClean="0">
                <a:solidFill>
                  <a:srgbClr val="0070C0"/>
                </a:solidFill>
                <a:effectLst>
                  <a:outerShdw blurRad="38100" dist="38100" dir="2700000" algn="tl">
                    <a:srgbClr val="000000">
                      <a:alpha val="43137"/>
                    </a:srgbClr>
                  </a:outerShdw>
                </a:effectLst>
              </a:rPr>
              <a:t>Claim 2B: </a:t>
            </a:r>
            <a:r>
              <a:rPr lang="en-US" altLang="ja-JP" sz="2000" b="1" i="1" dirty="0">
                <a:solidFill>
                  <a:srgbClr val="0070C0"/>
                </a:solidFill>
                <a:effectLst>
                  <a:outerShdw blurRad="38100" dist="38100" dir="2700000" algn="tl">
                    <a:srgbClr val="000000">
                      <a:alpha val="43137"/>
                    </a:srgbClr>
                  </a:outerShdw>
                </a:effectLst>
              </a:rPr>
              <a:t>Medicament comprising </a:t>
            </a:r>
            <a:r>
              <a:rPr lang="en-US" altLang="ja-JP" sz="2000" b="1" i="1" dirty="0" err="1">
                <a:solidFill>
                  <a:srgbClr val="0070C0"/>
                </a:solidFill>
                <a:effectLst>
                  <a:outerShdw blurRad="38100" dist="38100" dir="2700000" algn="tl">
                    <a:srgbClr val="000000">
                      <a:alpha val="43137"/>
                    </a:srgbClr>
                  </a:outerShdw>
                </a:effectLst>
              </a:rPr>
              <a:t>Minoxidil</a:t>
            </a:r>
            <a:r>
              <a:rPr lang="en-US" altLang="ja-JP" sz="2000" b="1" i="1" dirty="0">
                <a:solidFill>
                  <a:srgbClr val="0070C0"/>
                </a:solidFill>
                <a:effectLst>
                  <a:outerShdw blurRad="38100" dist="38100" dir="2700000" algn="tl">
                    <a:srgbClr val="000000">
                      <a:alpha val="43137"/>
                    </a:srgbClr>
                  </a:outerShdw>
                </a:effectLst>
              </a:rPr>
              <a:t> for “hair regrowth treatment” </a:t>
            </a:r>
            <a:endParaRPr lang="en-US" altLang="ja-JP" sz="2000" b="1" i="1" dirty="0" smtClean="0">
              <a:solidFill>
                <a:srgbClr val="0070C0"/>
              </a:solidFill>
              <a:effectLst>
                <a:outerShdw blurRad="38100" dist="38100" dir="2700000" algn="tl">
                  <a:srgbClr val="000000">
                    <a:alpha val="43137"/>
                  </a:srgbClr>
                </a:outerShdw>
              </a:effectLst>
            </a:endParaRPr>
          </a:p>
          <a:p>
            <a:pPr algn="l"/>
            <a:r>
              <a:rPr lang="en-US" altLang="ja-JP" sz="2000" b="1" i="1" dirty="0" smtClean="0">
                <a:solidFill>
                  <a:srgbClr val="0070C0"/>
                </a:solidFill>
                <a:effectLst>
                  <a:outerShdw blurRad="38100" dist="38100" dir="2700000" algn="tl">
                    <a:srgbClr val="000000">
                      <a:alpha val="43137"/>
                    </a:srgbClr>
                  </a:outerShdw>
                </a:effectLst>
              </a:rPr>
              <a:t>                                                                 </a:t>
            </a:r>
            <a:r>
              <a:rPr lang="en-US" altLang="ja-JP" sz="2000" b="1" i="1" u="sng" dirty="0" smtClean="0">
                <a:solidFill>
                  <a:srgbClr val="F200E1"/>
                </a:solidFill>
                <a:effectLst>
                  <a:outerShdw blurRad="38100" dist="38100" dir="2700000" algn="tl">
                    <a:srgbClr val="000000">
                      <a:alpha val="43137"/>
                    </a:srgbClr>
                  </a:outerShdw>
                </a:effectLst>
              </a:rPr>
              <a:t>to </a:t>
            </a:r>
            <a:r>
              <a:rPr lang="en-US" altLang="ja-JP" sz="2000" b="1" i="1" u="sng" dirty="0">
                <a:solidFill>
                  <a:srgbClr val="F200E1"/>
                </a:solidFill>
                <a:effectLst>
                  <a:outerShdw blurRad="38100" dist="38100" dir="2700000" algn="tl">
                    <a:srgbClr val="000000">
                      <a:alpha val="43137"/>
                    </a:srgbClr>
                  </a:outerShdw>
                </a:effectLst>
              </a:rPr>
              <a:t>be applied “via oral administration”</a:t>
            </a:r>
          </a:p>
          <a:p>
            <a:pPr algn="l"/>
            <a:r>
              <a:rPr lang="en-US" altLang="ja-JP" sz="2000" b="1" dirty="0" smtClean="0">
                <a:solidFill>
                  <a:srgbClr val="FF0000"/>
                </a:solidFill>
                <a:effectLst>
                  <a:outerShdw blurRad="38100" dist="38100" dir="2700000" algn="tl">
                    <a:srgbClr val="000000">
                      <a:alpha val="43137"/>
                    </a:srgbClr>
                  </a:outerShdw>
                </a:effectLst>
              </a:rPr>
              <a:t>Claim 1A &amp; 2B </a:t>
            </a:r>
            <a:r>
              <a:rPr lang="ja-JP" altLang="en-US" sz="2000" b="1" dirty="0" smtClean="0">
                <a:solidFill>
                  <a:srgbClr val="FF0000"/>
                </a:solidFill>
                <a:effectLst>
                  <a:outerShdw blurRad="38100" dist="38100" dir="2700000" algn="tl">
                    <a:srgbClr val="000000">
                      <a:alpha val="43137"/>
                    </a:srgbClr>
                  </a:outerShdw>
                </a:effectLst>
              </a:rPr>
              <a:t>⇒ </a:t>
            </a:r>
            <a:r>
              <a:rPr lang="en-US" altLang="ja-JP" sz="2000" b="1" dirty="0" smtClean="0">
                <a:solidFill>
                  <a:srgbClr val="FF0000"/>
                </a:solidFill>
                <a:effectLst>
                  <a:outerShdw blurRad="38100" dist="38100" dir="2700000" algn="tl">
                    <a:srgbClr val="000000">
                      <a:alpha val="43137"/>
                    </a:srgbClr>
                  </a:outerShdw>
                </a:effectLst>
              </a:rPr>
              <a:t>Infringing Use</a:t>
            </a:r>
          </a:p>
          <a:p>
            <a:pPr algn="l"/>
            <a:r>
              <a:rPr lang="en-US" altLang="ja-JP" sz="2000" b="1" dirty="0" smtClean="0">
                <a:solidFill>
                  <a:srgbClr val="F200E1"/>
                </a:solidFill>
                <a:effectLst>
                  <a:outerShdw blurRad="38100" dist="38100" dir="2700000" algn="tl">
                    <a:srgbClr val="000000">
                      <a:alpha val="43137"/>
                    </a:srgbClr>
                  </a:outerShdw>
                </a:effectLst>
              </a:rPr>
              <a:t>Claim 1B &amp; 2B </a:t>
            </a:r>
            <a:r>
              <a:rPr lang="ja-JP" altLang="en-US" sz="2000" b="1" dirty="0">
                <a:solidFill>
                  <a:srgbClr val="F200E1"/>
                </a:solidFill>
                <a:effectLst>
                  <a:outerShdw blurRad="38100" dist="38100" dir="2700000" algn="tl">
                    <a:srgbClr val="000000">
                      <a:alpha val="43137"/>
                    </a:srgbClr>
                  </a:outerShdw>
                </a:effectLst>
              </a:rPr>
              <a:t>⇒ </a:t>
            </a:r>
            <a:r>
              <a:rPr lang="en-US" altLang="ja-JP" sz="2000" b="1" dirty="0" smtClean="0">
                <a:solidFill>
                  <a:srgbClr val="F200E1"/>
                </a:solidFill>
                <a:effectLst>
                  <a:outerShdw blurRad="38100" dist="38100" dir="2700000" algn="tl">
                    <a:srgbClr val="000000">
                      <a:alpha val="43137"/>
                    </a:srgbClr>
                  </a:outerShdw>
                </a:effectLst>
              </a:rPr>
              <a:t>NOT Infringing</a:t>
            </a:r>
            <a:br>
              <a:rPr lang="en-US" altLang="ja-JP" sz="2000" b="1" dirty="0" smtClean="0">
                <a:solidFill>
                  <a:srgbClr val="F200E1"/>
                </a:solidFill>
                <a:effectLst>
                  <a:outerShdw blurRad="38100" dist="38100" dir="2700000" algn="tl">
                    <a:srgbClr val="000000">
                      <a:alpha val="43137"/>
                    </a:srgbClr>
                  </a:outerShdw>
                </a:effectLst>
              </a:rPr>
            </a:br>
            <a:r>
              <a:rPr lang="en-US" altLang="ja-JP" sz="2000" b="1" dirty="0" smtClean="0">
                <a:solidFill>
                  <a:srgbClr val="F200E1"/>
                </a:solidFill>
                <a:effectLst>
                  <a:outerShdw blurRad="38100" dist="38100" dir="2700000" algn="tl">
                    <a:srgbClr val="000000">
                      <a:alpha val="43137"/>
                    </a:srgbClr>
                  </a:outerShdw>
                </a:effectLst>
              </a:rPr>
              <a:t>                            Use</a:t>
            </a:r>
            <a:endParaRPr lang="en-US" altLang="ja-JP" sz="2000" b="1" dirty="0">
              <a:solidFill>
                <a:srgbClr val="F200E1"/>
              </a:solidFill>
              <a:effectLst>
                <a:outerShdw blurRad="38100" dist="38100" dir="2700000" algn="tl">
                  <a:srgbClr val="000000">
                    <a:alpha val="43137"/>
                  </a:srgbClr>
                </a:outerShdw>
              </a:effectLst>
            </a:endParaRPr>
          </a:p>
          <a:p>
            <a:pPr algn="l"/>
            <a:endParaRPr lang="en-US" altLang="ja-JP" sz="2000" dirty="0" smtClean="0"/>
          </a:p>
          <a:p>
            <a:pPr algn="l"/>
            <a:r>
              <a:rPr lang="en-US" altLang="ja-JP" sz="3200" b="1" i="1" dirty="0">
                <a:solidFill>
                  <a:srgbClr val="0070C0"/>
                </a:solidFill>
                <a:effectLst>
                  <a:outerShdw blurRad="38100" dist="38100" dir="2700000" algn="tl">
                    <a:srgbClr val="000000">
                      <a:alpha val="43137"/>
                    </a:srgbClr>
                  </a:outerShdw>
                </a:effectLst>
              </a:rPr>
              <a:t>Example of </a:t>
            </a:r>
            <a:endParaRPr lang="en-US" altLang="ja-JP" sz="3200" b="1" i="1" dirty="0" smtClean="0">
              <a:solidFill>
                <a:srgbClr val="0070C0"/>
              </a:solidFill>
              <a:effectLst>
                <a:outerShdw blurRad="38100" dist="38100" dir="2700000" algn="tl">
                  <a:srgbClr val="000000">
                    <a:alpha val="43137"/>
                  </a:srgbClr>
                </a:outerShdw>
              </a:effectLst>
            </a:endParaRPr>
          </a:p>
          <a:p>
            <a:pPr algn="l"/>
            <a:r>
              <a:rPr lang="en-US" altLang="ja-JP" sz="3200" b="1" i="1" dirty="0" smtClean="0">
                <a:solidFill>
                  <a:srgbClr val="0070C0"/>
                </a:solidFill>
                <a:effectLst>
                  <a:outerShdw blurRad="38100" dist="38100" dir="2700000" algn="tl">
                    <a:srgbClr val="000000">
                      <a:alpha val="43137"/>
                    </a:srgbClr>
                  </a:outerShdw>
                </a:effectLst>
              </a:rPr>
              <a:t>“package </a:t>
            </a:r>
            <a:r>
              <a:rPr lang="en-US" altLang="ja-JP" sz="3200" b="1" i="1" dirty="0">
                <a:solidFill>
                  <a:srgbClr val="0070C0"/>
                </a:solidFill>
                <a:effectLst>
                  <a:outerShdw blurRad="38100" dist="38100" dir="2700000" algn="tl">
                    <a:srgbClr val="000000">
                      <a:alpha val="43137"/>
                    </a:srgbClr>
                  </a:outerShdw>
                </a:effectLst>
              </a:rPr>
              <a:t>insert” and </a:t>
            </a:r>
            <a:endParaRPr lang="en-US" altLang="ja-JP" sz="3200" b="1" i="1" dirty="0" smtClean="0">
              <a:solidFill>
                <a:srgbClr val="0070C0"/>
              </a:solidFill>
              <a:effectLst>
                <a:outerShdw blurRad="38100" dist="38100" dir="2700000" algn="tl">
                  <a:srgbClr val="000000">
                    <a:alpha val="43137"/>
                  </a:srgbClr>
                </a:outerShdw>
              </a:effectLst>
            </a:endParaRPr>
          </a:p>
          <a:p>
            <a:pPr algn="l"/>
            <a:r>
              <a:rPr lang="en-US" altLang="ja-JP" sz="3200" b="1" i="1" dirty="0" smtClean="0">
                <a:solidFill>
                  <a:srgbClr val="0070C0"/>
                </a:solidFill>
                <a:effectLst>
                  <a:outerShdw blurRad="38100" dist="38100" dir="2700000" algn="tl">
                    <a:srgbClr val="000000">
                      <a:alpha val="43137"/>
                    </a:srgbClr>
                  </a:outerShdw>
                </a:effectLst>
              </a:rPr>
              <a:t>its </a:t>
            </a:r>
            <a:r>
              <a:rPr lang="en-US" altLang="ja-JP" sz="3200" b="1" i="1" dirty="0">
                <a:solidFill>
                  <a:srgbClr val="0070C0"/>
                </a:solidFill>
                <a:effectLst>
                  <a:outerShdw blurRad="38100" dist="38100" dir="2700000" algn="tl">
                    <a:srgbClr val="000000">
                      <a:alpha val="43137"/>
                    </a:srgbClr>
                  </a:outerShdw>
                </a:effectLst>
              </a:rPr>
              <a:t>“reference of use”</a:t>
            </a:r>
          </a:p>
          <a:p>
            <a:pPr algn="l"/>
            <a:endParaRPr lang="en-US" altLang="ja-JP" sz="2000" dirty="0"/>
          </a:p>
          <a:p>
            <a:pPr algn="l"/>
            <a:endParaRPr lang="en-US" altLang="ja-JP"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3759056"/>
            <a:ext cx="5112568" cy="3126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円/楕円 2"/>
          <p:cNvSpPr/>
          <p:nvPr/>
        </p:nvSpPr>
        <p:spPr>
          <a:xfrm>
            <a:off x="3995936" y="5101174"/>
            <a:ext cx="1368152" cy="5600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948264" y="4149080"/>
            <a:ext cx="2160240" cy="4286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矢印コネクタ 4"/>
          <p:cNvCxnSpPr/>
          <p:nvPr/>
        </p:nvCxnSpPr>
        <p:spPr>
          <a:xfrm flipH="1">
            <a:off x="5220072" y="1916832"/>
            <a:ext cx="2016224" cy="33123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8748464" y="3140968"/>
            <a:ext cx="144016" cy="1076744"/>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正方形/長方形 17"/>
          <p:cNvSpPr/>
          <p:nvPr/>
        </p:nvSpPr>
        <p:spPr>
          <a:xfrm>
            <a:off x="755576" y="6597352"/>
            <a:ext cx="2592288" cy="215444"/>
          </a:xfrm>
          <a:prstGeom prst="rect">
            <a:avLst/>
          </a:prstGeom>
        </p:spPr>
        <p:txBody>
          <a:bodyPr wrap="square">
            <a:spAutoFit/>
          </a:bodyPr>
          <a:lstStyle/>
          <a:p>
            <a:r>
              <a:rPr lang="en-US" altLang="ja-JP" sz="800" dirty="0"/>
              <a:t>http://www.iodine.com/drug/rogaine/fda-package-insert</a:t>
            </a:r>
            <a:endParaRPr lang="ja-JP" altLang="en-US" sz="800" dirty="0"/>
          </a:p>
        </p:txBody>
      </p:sp>
    </p:spTree>
    <p:extLst>
      <p:ext uri="{BB962C8B-B14F-4D97-AF65-F5344CB8AC3E}">
        <p14:creationId xmlns:p14="http://schemas.microsoft.com/office/powerpoint/2010/main" val="3476447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32656"/>
            <a:ext cx="8496944" cy="792088"/>
          </a:xfrm>
        </p:spPr>
        <p:txBody>
          <a:bodyPr/>
          <a:lstStyle/>
          <a:p>
            <a:r>
              <a:rPr lang="en-US" altLang="ja-JP" i="1" dirty="0"/>
              <a:t>2. </a:t>
            </a:r>
            <a:r>
              <a:rPr lang="en-US" altLang="ja-JP" i="1" dirty="0" smtClean="0"/>
              <a:t>“Technical Scope” </a:t>
            </a:r>
            <a:r>
              <a:rPr lang="en-US" altLang="ja-JP" i="1" dirty="0"/>
              <a:t>of I</a:t>
            </a:r>
            <a:r>
              <a:rPr lang="en-US" altLang="ja-JP" i="1" dirty="0" smtClean="0"/>
              <a:t>nvention </a:t>
            </a:r>
            <a:endParaRPr kumimoji="1" lang="ja-JP" altLang="en-US" sz="2800" dirty="0"/>
          </a:p>
        </p:txBody>
      </p:sp>
      <p:sp>
        <p:nvSpPr>
          <p:cNvPr id="7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15</a:t>
            </a:fld>
            <a:endParaRPr kumimoji="1" lang="ja-JP" altLang="en-US"/>
          </a:p>
        </p:txBody>
      </p:sp>
      <p:sp>
        <p:nvSpPr>
          <p:cNvPr id="54" name="タイトル 1"/>
          <p:cNvSpPr txBox="1">
            <a:spLocks/>
          </p:cNvSpPr>
          <p:nvPr/>
        </p:nvSpPr>
        <p:spPr>
          <a:xfrm>
            <a:off x="107504" y="1628799"/>
            <a:ext cx="8953318" cy="5177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2800" dirty="0"/>
          </a:p>
        </p:txBody>
      </p:sp>
      <p:sp>
        <p:nvSpPr>
          <p:cNvPr id="55" name="タイトル 1"/>
          <p:cNvSpPr txBox="1">
            <a:spLocks/>
          </p:cNvSpPr>
          <p:nvPr/>
        </p:nvSpPr>
        <p:spPr>
          <a:xfrm>
            <a:off x="35496" y="1556791"/>
            <a:ext cx="9025326"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3600" dirty="0">
              <a:solidFill>
                <a:srgbClr val="FF0000"/>
              </a:solidFill>
            </a:endParaRPr>
          </a:p>
        </p:txBody>
      </p:sp>
      <p:sp>
        <p:nvSpPr>
          <p:cNvPr id="9" name="タイトル 1"/>
          <p:cNvSpPr txBox="1">
            <a:spLocks/>
          </p:cNvSpPr>
          <p:nvPr/>
        </p:nvSpPr>
        <p:spPr>
          <a:xfrm>
            <a:off x="35496" y="1556792"/>
            <a:ext cx="9025326" cy="5301208"/>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sz="3200" b="1" u="sng" dirty="0" smtClean="0">
                <a:effectLst>
                  <a:outerShdw blurRad="38100" dist="38100" dir="2700000" algn="tl">
                    <a:srgbClr val="000000">
                      <a:alpha val="43137"/>
                    </a:srgbClr>
                  </a:outerShdw>
                </a:effectLst>
              </a:rPr>
              <a:t>IP High Court (2006/11/21) 2005 (Ne) 10125</a:t>
            </a:r>
          </a:p>
          <a:p>
            <a:pPr algn="l"/>
            <a:r>
              <a:rPr lang="en-US" altLang="ja-JP" sz="2800" b="1" i="1" dirty="0" smtClean="0">
                <a:solidFill>
                  <a:srgbClr val="0070C0"/>
                </a:solidFill>
                <a:effectLst>
                  <a:outerShdw blurRad="38100" dist="38100" dir="2700000" algn="tl">
                    <a:srgbClr val="000000">
                      <a:alpha val="43137"/>
                    </a:srgbClr>
                  </a:outerShdw>
                </a:effectLst>
              </a:rPr>
              <a:t>&lt;Another case (not referring to patented use)&gt;</a:t>
            </a:r>
          </a:p>
          <a:p>
            <a:pPr algn="l"/>
            <a:endParaRPr lang="en-US" altLang="ja-JP" sz="800" dirty="0" smtClean="0"/>
          </a:p>
          <a:p>
            <a:pPr algn="l"/>
            <a:r>
              <a:rPr lang="en-US" altLang="ja-JP" sz="2400" dirty="0" smtClean="0"/>
              <a:t>Even though a generic product’s package insert does not refer to patented (claimed) use, the Court finds infringement </a:t>
            </a:r>
            <a:r>
              <a:rPr lang="en-US" altLang="ja-JP" sz="2400" b="1" i="1" u="sng" dirty="0">
                <a:solidFill>
                  <a:srgbClr val="FF0000"/>
                </a:solidFill>
                <a:effectLst>
                  <a:outerShdw blurRad="38100" dist="38100" dir="2700000" algn="tl">
                    <a:srgbClr val="000000">
                      <a:alpha val="43137"/>
                    </a:srgbClr>
                  </a:outerShdw>
                </a:effectLst>
              </a:rPr>
              <a:t>if a</a:t>
            </a:r>
            <a:r>
              <a:rPr lang="en-US" altLang="ja-JP" sz="2400" b="1" i="1" u="sng" dirty="0" smtClean="0">
                <a:solidFill>
                  <a:srgbClr val="FF0000"/>
                </a:solidFill>
                <a:effectLst>
                  <a:outerShdw blurRad="38100" dist="38100" dir="2700000" algn="tl">
                    <a:srgbClr val="000000">
                      <a:alpha val="43137"/>
                    </a:srgbClr>
                  </a:outerShdw>
                </a:effectLst>
              </a:rPr>
              <a:t> patentee proves that it is made or supplied for such use</a:t>
            </a:r>
            <a:r>
              <a:rPr lang="en-US" altLang="ja-JP" sz="2400" dirty="0" smtClean="0"/>
              <a:t> based on facts.</a:t>
            </a:r>
          </a:p>
          <a:p>
            <a:pPr algn="l"/>
            <a:endParaRPr lang="en-US" altLang="ja-JP" sz="1600" b="1" i="1" u="sng" dirty="0" smtClean="0">
              <a:solidFill>
                <a:srgbClr val="0070C0"/>
              </a:solidFill>
              <a:effectLst>
                <a:outerShdw blurRad="38100" dist="38100" dir="2700000" algn="tl">
                  <a:srgbClr val="000000">
                    <a:alpha val="43137"/>
                  </a:srgbClr>
                </a:outerShdw>
              </a:effectLst>
            </a:endParaRPr>
          </a:p>
          <a:p>
            <a:pPr algn="l"/>
            <a:r>
              <a:rPr lang="en-US" altLang="ja-JP" sz="2400" b="1" i="1" u="sng" dirty="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Claimed </a:t>
            </a:r>
            <a:r>
              <a:rPr lang="en-US" altLang="ja-JP" sz="2400" b="1" i="1" u="sng" dirty="0" smtClean="0">
                <a:solidFill>
                  <a:schemeClr val="accent2">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Invention</a:t>
            </a:r>
            <a:r>
              <a:rPr lang="en-US" altLang="ja-JP" sz="2400" b="1" i="1" dirty="0" smtClean="0">
                <a:solidFill>
                  <a:srgbClr val="0070C0"/>
                </a:solidFill>
                <a:effectLst>
                  <a:outerShdw blurRad="38100" dist="38100" dir="2700000" algn="tl">
                    <a:srgbClr val="000000">
                      <a:alpha val="43137"/>
                    </a:srgbClr>
                  </a:outerShdw>
                </a:effectLst>
              </a:rPr>
              <a:t>= Medicament comprising </a:t>
            </a:r>
            <a:r>
              <a:rPr lang="en-US" altLang="ja-JP" sz="2400" b="1" i="1" dirty="0" err="1" smtClean="0">
                <a:solidFill>
                  <a:srgbClr val="0070C0"/>
                </a:solidFill>
                <a:effectLst>
                  <a:outerShdw blurRad="38100" dist="38100" dir="2700000" algn="tl">
                    <a:srgbClr val="000000">
                      <a:alpha val="43137"/>
                    </a:srgbClr>
                  </a:outerShdw>
                </a:effectLst>
              </a:rPr>
              <a:t>cilostazol</a:t>
            </a:r>
            <a:r>
              <a:rPr lang="en-US" altLang="ja-JP" sz="2400" b="1" i="1" dirty="0" smtClean="0">
                <a:solidFill>
                  <a:srgbClr val="0070C0"/>
                </a:solidFill>
                <a:effectLst>
                  <a:outerShdw blurRad="38100" dist="38100" dir="2700000" algn="tl">
                    <a:srgbClr val="000000">
                      <a:alpha val="43137"/>
                    </a:srgbClr>
                  </a:outerShdw>
                </a:effectLst>
              </a:rPr>
              <a:t> as an </a:t>
            </a:r>
          </a:p>
          <a:p>
            <a:pPr algn="l"/>
            <a:r>
              <a:rPr lang="en-US" altLang="ja-JP" sz="2400" b="1" i="1" dirty="0">
                <a:solidFill>
                  <a:srgbClr val="0070C0"/>
                </a:solidFill>
                <a:effectLst>
                  <a:outerShdw blurRad="38100" dist="38100" dir="2700000" algn="tl">
                    <a:srgbClr val="000000">
                      <a:alpha val="43137"/>
                    </a:srgbClr>
                  </a:outerShdw>
                </a:effectLst>
              </a:rPr>
              <a:t> </a:t>
            </a:r>
            <a:r>
              <a:rPr lang="en-US" altLang="ja-JP" sz="2400" b="1" i="1" dirty="0" smtClean="0">
                <a:solidFill>
                  <a:srgbClr val="0070C0"/>
                </a:solidFill>
                <a:effectLst>
                  <a:outerShdw blurRad="38100" dist="38100" dir="2700000" algn="tl">
                    <a:srgbClr val="000000">
                      <a:alpha val="43137"/>
                    </a:srgbClr>
                  </a:outerShdw>
                </a:effectLst>
              </a:rPr>
              <a:t>         agent for </a:t>
            </a:r>
            <a:r>
              <a:rPr lang="en-US" altLang="ja-JP" sz="2400" b="1" i="1" dirty="0" smtClean="0">
                <a:solidFill>
                  <a:srgbClr val="F200E1"/>
                </a:solidFill>
                <a:effectLst>
                  <a:outerShdw blurRad="38100" dist="38100" dir="2700000" algn="tl">
                    <a:srgbClr val="000000">
                      <a:alpha val="43137"/>
                    </a:srgbClr>
                  </a:outerShdw>
                </a:effectLst>
              </a:rPr>
              <a:t>“</a:t>
            </a:r>
            <a:r>
              <a:rPr lang="en-US" altLang="ja-JP" sz="2400" b="1" i="1" u="sng" dirty="0" smtClean="0">
                <a:solidFill>
                  <a:srgbClr val="F200E1"/>
                </a:solidFill>
                <a:effectLst>
                  <a:outerShdw blurRad="38100" dist="38100" dir="2700000" algn="tl">
                    <a:srgbClr val="000000">
                      <a:alpha val="43137"/>
                    </a:srgbClr>
                  </a:outerShdw>
                </a:effectLst>
              </a:rPr>
              <a:t>suppressing the thickening of vessel wall intima.</a:t>
            </a:r>
            <a:r>
              <a:rPr lang="en-US" altLang="ja-JP" sz="2400" b="1" i="1" dirty="0" smtClean="0">
                <a:solidFill>
                  <a:srgbClr val="F200E1"/>
                </a:solidFill>
                <a:effectLst>
                  <a:outerShdw blurRad="38100" dist="38100" dir="2700000" algn="tl">
                    <a:srgbClr val="000000">
                      <a:alpha val="43137"/>
                    </a:srgbClr>
                  </a:outerShdw>
                </a:effectLst>
              </a:rPr>
              <a:t>”</a:t>
            </a:r>
          </a:p>
          <a:p>
            <a:pPr algn="l"/>
            <a:endParaRPr lang="en-US" altLang="ja-JP" sz="800" b="1" i="1" dirty="0" smtClean="0">
              <a:solidFill>
                <a:srgbClr val="0070C0"/>
              </a:solidFill>
              <a:effectLst>
                <a:outerShdw blurRad="38100" dist="38100" dir="2700000" algn="tl">
                  <a:srgbClr val="000000">
                    <a:alpha val="43137"/>
                  </a:srgbClr>
                </a:outerShdw>
              </a:effectLst>
            </a:endParaRPr>
          </a:p>
          <a:p>
            <a:pPr algn="l"/>
            <a:endParaRPr lang="en-US" altLang="ja-JP" sz="800" b="1" i="1" dirty="0" smtClean="0">
              <a:solidFill>
                <a:srgbClr val="0070C0"/>
              </a:solidFill>
              <a:effectLst>
                <a:outerShdw blurRad="38100" dist="38100" dir="2700000" algn="tl">
                  <a:srgbClr val="000000">
                    <a:alpha val="43137"/>
                  </a:srgbClr>
                </a:outerShdw>
              </a:effectLst>
            </a:endParaRPr>
          </a:p>
          <a:p>
            <a:pPr algn="l"/>
            <a:r>
              <a:rPr lang="en-US" altLang="ja-JP" sz="2400" b="1" i="1" dirty="0" smtClean="0">
                <a:solidFill>
                  <a:srgbClr val="0070C0"/>
                </a:solidFill>
                <a:effectLst>
                  <a:outerShdw blurRad="38100" dist="38100" dir="2700000" algn="tl">
                    <a:srgbClr val="000000">
                      <a:alpha val="43137"/>
                    </a:srgbClr>
                  </a:outerShdw>
                </a:effectLst>
              </a:rPr>
              <a:t>The generic product comprised </a:t>
            </a:r>
            <a:r>
              <a:rPr lang="en-US" altLang="ja-JP" sz="2400" b="1" i="1" dirty="0" err="1" smtClean="0">
                <a:solidFill>
                  <a:srgbClr val="0070C0"/>
                </a:solidFill>
                <a:effectLst>
                  <a:outerShdw blurRad="38100" dist="38100" dir="2700000" algn="tl">
                    <a:srgbClr val="000000">
                      <a:alpha val="43137"/>
                    </a:srgbClr>
                  </a:outerShdw>
                </a:effectLst>
              </a:rPr>
              <a:t>cilostazole</a:t>
            </a:r>
            <a:r>
              <a:rPr lang="en-US" altLang="ja-JP" sz="2400" b="1" i="1" dirty="0" smtClean="0">
                <a:solidFill>
                  <a:srgbClr val="0070C0"/>
                </a:solidFill>
                <a:effectLst>
                  <a:outerShdw blurRad="38100" dist="38100" dir="2700000" algn="tl">
                    <a:srgbClr val="000000">
                      <a:alpha val="43137"/>
                    </a:srgbClr>
                  </a:outerShdw>
                </a:effectLst>
              </a:rPr>
              <a:t> and it’s package insert </a:t>
            </a:r>
            <a:r>
              <a:rPr lang="en-US" altLang="ja-JP" sz="2400" b="1" i="1" spc="-90" dirty="0">
                <a:solidFill>
                  <a:srgbClr val="0070C0"/>
                </a:solidFill>
                <a:effectLst>
                  <a:outerShdw blurRad="38100" dist="38100" dir="2700000" algn="tl">
                    <a:srgbClr val="000000">
                      <a:alpha val="43137"/>
                    </a:srgbClr>
                  </a:outerShdw>
                </a:effectLst>
              </a:rPr>
              <a:t> </a:t>
            </a:r>
            <a:r>
              <a:rPr lang="en-US" altLang="ja-JP" sz="2400" b="1" i="1" spc="-40" dirty="0" smtClean="0">
                <a:solidFill>
                  <a:srgbClr val="0070C0"/>
                </a:solidFill>
                <a:effectLst>
                  <a:outerShdw blurRad="38100" dist="38100" dir="2700000" algn="tl">
                    <a:srgbClr val="000000">
                      <a:alpha val="43137"/>
                    </a:srgbClr>
                  </a:outerShdw>
                </a:effectLst>
              </a:rPr>
              <a:t>referred to another use; however, </a:t>
            </a:r>
            <a:r>
              <a:rPr lang="en-US" altLang="ja-JP" sz="2400" b="1" i="1" u="sng" spc="-40" dirty="0" smtClean="0">
                <a:solidFill>
                  <a:srgbClr val="FF0000"/>
                </a:solidFill>
                <a:effectLst>
                  <a:outerShdw blurRad="38100" dist="38100" dir="2700000" algn="tl">
                    <a:srgbClr val="000000">
                      <a:alpha val="43137"/>
                    </a:srgbClr>
                  </a:outerShdw>
                </a:effectLst>
              </a:rPr>
              <a:t>an </a:t>
            </a:r>
            <a:r>
              <a:rPr lang="en-US" altLang="ja-JP" sz="2400" b="1" i="1" u="sng" spc="-40" dirty="0">
                <a:solidFill>
                  <a:srgbClr val="FF0000"/>
                </a:solidFill>
                <a:effectLst>
                  <a:outerShdw blurRad="38100" dist="38100" dir="2700000" algn="tl">
                    <a:srgbClr val="000000">
                      <a:alpha val="43137"/>
                    </a:srgbClr>
                  </a:outerShdw>
                </a:effectLst>
              </a:rPr>
              <a:t>infringer </a:t>
            </a:r>
            <a:r>
              <a:rPr lang="en-US" altLang="ja-JP" sz="2400" b="1" i="1" u="sng" spc="-40" dirty="0" smtClean="0">
                <a:solidFill>
                  <a:srgbClr val="FF0000"/>
                </a:solidFill>
                <a:effectLst>
                  <a:outerShdw blurRad="38100" dist="38100" dir="2700000" algn="tl">
                    <a:srgbClr val="000000">
                      <a:alpha val="43137"/>
                    </a:srgbClr>
                  </a:outerShdw>
                </a:effectLst>
              </a:rPr>
              <a:t>(maker of medicine</a:t>
            </a:r>
            <a:r>
              <a:rPr lang="en-US" altLang="ja-JP" sz="2400" b="1" i="1" u="sng" dirty="0" smtClean="0">
                <a:solidFill>
                  <a:srgbClr val="FF0000"/>
                </a:solidFill>
                <a:effectLst>
                  <a:outerShdw blurRad="38100" dist="38100" dir="2700000" algn="tl">
                    <a:srgbClr val="000000">
                      <a:alpha val="43137"/>
                    </a:srgbClr>
                  </a:outerShdw>
                </a:effectLst>
              </a:rPr>
              <a:t>) was actively promoting </a:t>
            </a:r>
            <a:r>
              <a:rPr lang="en-US" altLang="ja-JP" sz="2400" b="1" i="1" u="sng" dirty="0">
                <a:solidFill>
                  <a:srgbClr val="FF0000"/>
                </a:solidFill>
                <a:effectLst>
                  <a:outerShdw blurRad="38100" dist="38100" dir="2700000" algn="tl">
                    <a:srgbClr val="000000">
                      <a:alpha val="43137"/>
                    </a:srgbClr>
                  </a:outerShdw>
                </a:effectLst>
              </a:rPr>
              <a:t>that </a:t>
            </a:r>
            <a:r>
              <a:rPr lang="en-US" altLang="ja-JP" sz="2400" b="1" i="1" u="sng" dirty="0" smtClean="0">
                <a:solidFill>
                  <a:srgbClr val="FF0000"/>
                </a:solidFill>
                <a:effectLst>
                  <a:outerShdw blurRad="38100" dist="38100" dir="2700000" algn="tl">
                    <a:srgbClr val="000000">
                      <a:alpha val="43137"/>
                    </a:srgbClr>
                  </a:outerShdw>
                </a:effectLst>
              </a:rPr>
              <a:t>the generic product had the same effects of the patented invention</a:t>
            </a:r>
            <a:r>
              <a:rPr lang="en-US" altLang="ja-JP" sz="2400" b="1" i="1" dirty="0" smtClean="0">
                <a:solidFill>
                  <a:srgbClr val="F200E1"/>
                </a:solidFill>
                <a:effectLst>
                  <a:outerShdw blurRad="38100" dist="38100" dir="2700000" algn="tl">
                    <a:srgbClr val="000000">
                      <a:alpha val="43137"/>
                    </a:srgbClr>
                  </a:outerShdw>
                </a:effectLst>
              </a:rPr>
              <a:t>(=suppressing </a:t>
            </a:r>
            <a:r>
              <a:rPr lang="en-US" altLang="ja-JP" sz="2400" b="1" i="1" dirty="0">
                <a:solidFill>
                  <a:srgbClr val="F200E1"/>
                </a:solidFill>
                <a:effectLst>
                  <a:outerShdw blurRad="38100" dist="38100" dir="2700000" algn="tl">
                    <a:srgbClr val="000000">
                      <a:alpha val="43137"/>
                    </a:srgbClr>
                  </a:outerShdw>
                </a:effectLst>
              </a:rPr>
              <a:t>the thickening of vessel wall </a:t>
            </a:r>
            <a:r>
              <a:rPr lang="en-US" altLang="ja-JP" sz="2400" b="1" i="1" dirty="0" smtClean="0">
                <a:solidFill>
                  <a:srgbClr val="F200E1"/>
                </a:solidFill>
                <a:effectLst>
                  <a:outerShdw blurRad="38100" dist="38100" dir="2700000" algn="tl">
                    <a:srgbClr val="000000">
                      <a:alpha val="43137"/>
                    </a:srgbClr>
                  </a:outerShdw>
                </a:effectLst>
              </a:rPr>
              <a:t>intima).</a:t>
            </a:r>
            <a:r>
              <a:rPr lang="en-US" altLang="ja-JP" sz="2400" b="1" i="1" dirty="0" smtClean="0">
                <a:solidFill>
                  <a:srgbClr val="0070C0"/>
                </a:solidFill>
                <a:effectLst>
                  <a:outerShdw blurRad="38100" dist="38100" dir="2700000" algn="tl">
                    <a:srgbClr val="000000">
                      <a:alpha val="43137"/>
                    </a:srgbClr>
                  </a:outerShdw>
                </a:effectLst>
              </a:rPr>
              <a:t> </a:t>
            </a:r>
            <a:r>
              <a:rPr lang="ja-JP" altLang="en-US" sz="2400" b="1" i="1" dirty="0" smtClean="0">
                <a:effectLst>
                  <a:outerShdw blurRad="38100" dist="38100" dir="2700000" algn="tl">
                    <a:srgbClr val="000000">
                      <a:alpha val="43137"/>
                    </a:srgbClr>
                  </a:outerShdw>
                </a:effectLst>
              </a:rPr>
              <a:t>⇒ </a:t>
            </a:r>
            <a:r>
              <a:rPr lang="en-US" altLang="ja-JP" sz="2800" b="1" i="1" dirty="0" smtClean="0">
                <a:effectLst>
                  <a:outerShdw blurRad="38100" dist="38100" dir="2700000" algn="tl">
                    <a:srgbClr val="000000">
                      <a:alpha val="43137"/>
                    </a:srgbClr>
                  </a:outerShdw>
                </a:effectLst>
              </a:rPr>
              <a:t>Court </a:t>
            </a:r>
            <a:r>
              <a:rPr lang="en-US" altLang="ja-JP" sz="2400" b="1" i="1" dirty="0" smtClean="0">
                <a:effectLst>
                  <a:outerShdw blurRad="38100" dist="38100" dir="2700000" algn="tl">
                    <a:srgbClr val="000000">
                      <a:alpha val="43137"/>
                    </a:srgbClr>
                  </a:outerShdw>
                </a:effectLst>
              </a:rPr>
              <a:t>admitted infringement.</a:t>
            </a:r>
          </a:p>
          <a:p>
            <a:pPr algn="l"/>
            <a:endParaRPr lang="en-US" altLang="ja-JP" sz="2400" b="1" i="1" u="sng" dirty="0" smtClean="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74006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332656"/>
            <a:ext cx="8496944" cy="792088"/>
          </a:xfrm>
        </p:spPr>
        <p:txBody>
          <a:bodyPr/>
          <a:lstStyle/>
          <a:p>
            <a:r>
              <a:rPr lang="en-US" altLang="ja-JP" i="1" dirty="0" smtClean="0"/>
              <a:t>2. “Technical Scope” of Invention</a:t>
            </a:r>
            <a:endParaRPr kumimoji="1" lang="ja-JP" altLang="en-US" sz="2800" dirty="0"/>
          </a:p>
        </p:txBody>
      </p:sp>
      <p:sp>
        <p:nvSpPr>
          <p:cNvPr id="7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16</a:t>
            </a:fld>
            <a:endParaRPr kumimoji="1" lang="ja-JP" altLang="en-US"/>
          </a:p>
        </p:txBody>
      </p:sp>
      <p:sp>
        <p:nvSpPr>
          <p:cNvPr id="55" name="タイトル 1"/>
          <p:cNvSpPr txBox="1">
            <a:spLocks/>
          </p:cNvSpPr>
          <p:nvPr/>
        </p:nvSpPr>
        <p:spPr>
          <a:xfrm>
            <a:off x="35496" y="1556791"/>
            <a:ext cx="9025326"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3600" dirty="0">
              <a:solidFill>
                <a:srgbClr val="FF0000"/>
              </a:solidFill>
            </a:endParaRPr>
          </a:p>
        </p:txBody>
      </p:sp>
      <p:sp>
        <p:nvSpPr>
          <p:cNvPr id="8" name="タイトル 1"/>
          <p:cNvSpPr txBox="1">
            <a:spLocks/>
          </p:cNvSpPr>
          <p:nvPr/>
        </p:nvSpPr>
        <p:spPr>
          <a:xfrm>
            <a:off x="0" y="1628533"/>
            <a:ext cx="9025326"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r>
              <a:rPr lang="en-US" altLang="ja-JP" sz="2800" b="1" i="1" dirty="0" smtClean="0">
                <a:solidFill>
                  <a:srgbClr val="0070C0"/>
                </a:solidFill>
                <a:effectLst>
                  <a:outerShdw blurRad="38100" dist="38100" dir="2700000" algn="tl">
                    <a:srgbClr val="000000">
                      <a:alpha val="43137"/>
                    </a:srgbClr>
                  </a:outerShdw>
                </a:effectLst>
              </a:rPr>
              <a:t>&lt;</a:t>
            </a:r>
            <a:r>
              <a:rPr lang="en-US" altLang="ja-JP" sz="2800" b="1" i="1" dirty="0">
                <a:solidFill>
                  <a:srgbClr val="0070C0"/>
                </a:solidFill>
                <a:effectLst>
                  <a:outerShdw blurRad="38100" dist="38100" dir="2700000" algn="tl">
                    <a:srgbClr val="000000">
                      <a:alpha val="43137"/>
                    </a:srgbClr>
                  </a:outerShdw>
                </a:effectLst>
              </a:rPr>
              <a:t>Hypothetical case (without </a:t>
            </a:r>
            <a:r>
              <a:rPr lang="en-US" altLang="ja-JP" sz="2800" b="1" i="1" dirty="0" smtClean="0">
                <a:solidFill>
                  <a:srgbClr val="0070C0"/>
                </a:solidFill>
                <a:effectLst>
                  <a:outerShdw blurRad="38100" dist="38100" dir="2700000" algn="tl">
                    <a:srgbClr val="000000">
                      <a:alpha val="43137"/>
                    </a:srgbClr>
                  </a:outerShdw>
                </a:effectLst>
              </a:rPr>
              <a:t>acts by an infringer)&gt;</a:t>
            </a:r>
            <a:endParaRPr lang="en-US" altLang="ja-JP" sz="2800" b="1" i="1" dirty="0">
              <a:solidFill>
                <a:srgbClr val="0070C0"/>
              </a:solidFill>
              <a:effectLst>
                <a:outerShdw blurRad="38100" dist="38100" dir="2700000" algn="tl">
                  <a:srgbClr val="000000">
                    <a:alpha val="43137"/>
                  </a:srgbClr>
                </a:outerShdw>
              </a:effectLst>
            </a:endParaRPr>
          </a:p>
          <a:p>
            <a:pPr algn="r"/>
            <a:r>
              <a:rPr lang="en-US" altLang="ja-JP" sz="1600" b="1" dirty="0">
                <a:solidFill>
                  <a:schemeClr val="accent1"/>
                </a:solidFill>
                <a:effectLst>
                  <a:outerShdw blurRad="38100" dist="38100" dir="2700000" algn="tl">
                    <a:srgbClr val="000000">
                      <a:alpha val="43137"/>
                    </a:srgbClr>
                  </a:outerShdw>
                </a:effectLst>
              </a:rPr>
              <a:t>※Report of Japan Team (AIPPI Q238</a:t>
            </a:r>
            <a:r>
              <a:rPr lang="en-US" altLang="ja-JP" sz="1600" b="1" dirty="0" smtClean="0">
                <a:solidFill>
                  <a:schemeClr val="accent1"/>
                </a:solidFill>
                <a:effectLst>
                  <a:outerShdw blurRad="38100" dist="38100" dir="2700000" algn="tl">
                    <a:srgbClr val="000000">
                      <a:alpha val="43137"/>
                    </a:srgbClr>
                  </a:outerShdw>
                </a:effectLst>
              </a:rPr>
              <a:t>) </a:t>
            </a:r>
            <a:r>
              <a:rPr lang="en-US" altLang="ja-JP" sz="1600" b="1" dirty="0">
                <a:solidFill>
                  <a:schemeClr val="accent1"/>
                </a:solidFill>
                <a:effectLst>
                  <a:outerShdw blurRad="38100" dist="38100" dir="2700000" algn="tl">
                    <a:srgbClr val="000000">
                      <a:alpha val="43137"/>
                    </a:srgbClr>
                  </a:outerShdw>
                </a:effectLst>
              </a:rPr>
              <a:t>(AIPPI Journal, July 2014, p212-228) </a:t>
            </a:r>
            <a:endParaRPr lang="ja-JP" altLang="en-US" sz="1600" b="1" dirty="0">
              <a:solidFill>
                <a:schemeClr val="accent1"/>
              </a:solidFill>
              <a:effectLst>
                <a:outerShdw blurRad="38100" dist="38100" dir="2700000" algn="tl">
                  <a:srgbClr val="000000">
                    <a:alpha val="43137"/>
                  </a:srgbClr>
                </a:outerShdw>
              </a:effectLst>
            </a:endParaRPr>
          </a:p>
          <a:p>
            <a:pPr algn="l"/>
            <a:endParaRPr lang="en-US" altLang="ja-JP" sz="2400" dirty="0" smtClean="0">
              <a:solidFill>
                <a:srgbClr val="FF0000"/>
              </a:solidFill>
            </a:endParaRPr>
          </a:p>
          <a:p>
            <a:pPr algn="l"/>
            <a:r>
              <a:rPr lang="en-US" altLang="ja-JP" sz="2400" b="1" i="1" u="sng" spc="-100" dirty="0" smtClean="0">
                <a:solidFill>
                  <a:srgbClr val="FF0000"/>
                </a:solidFill>
                <a:effectLst>
                  <a:outerShdw blurRad="38100" dist="38100" dir="2700000" algn="tl">
                    <a:srgbClr val="000000">
                      <a:alpha val="43137"/>
                    </a:srgbClr>
                  </a:outerShdw>
                </a:effectLst>
              </a:rPr>
              <a:t>So far, there is no court case </a:t>
            </a:r>
            <a:r>
              <a:rPr lang="en-US" altLang="ja-JP" sz="2400" b="1" i="1" u="sng" spc="-100" dirty="0">
                <a:solidFill>
                  <a:srgbClr val="FF0000"/>
                </a:solidFill>
                <a:effectLst>
                  <a:outerShdw blurRad="38100" dist="38100" dir="2700000" algn="tl">
                    <a:srgbClr val="000000">
                      <a:alpha val="43137"/>
                    </a:srgbClr>
                  </a:outerShdw>
                </a:effectLst>
              </a:rPr>
              <a:t>i</a:t>
            </a:r>
            <a:r>
              <a:rPr lang="en-US" altLang="ja-JP" sz="2400" b="1" i="1" u="sng" spc="-100" dirty="0" smtClean="0">
                <a:solidFill>
                  <a:srgbClr val="FF0000"/>
                </a:solidFill>
                <a:effectLst>
                  <a:outerShdw blurRad="38100" dist="38100" dir="2700000" algn="tl">
                    <a:srgbClr val="000000">
                      <a:alpha val="43137"/>
                    </a:srgbClr>
                  </a:outerShdw>
                </a:effectLst>
              </a:rPr>
              <a:t>n Japan  </a:t>
            </a:r>
            <a:r>
              <a:rPr lang="en-US" altLang="ja-JP" sz="2400" spc="-100" dirty="0" smtClean="0"/>
              <a:t>where the court admitted that a product </a:t>
            </a:r>
            <a:r>
              <a:rPr lang="en-US" altLang="ja-JP" sz="2400" spc="-100" dirty="0"/>
              <a:t>i</a:t>
            </a:r>
            <a:r>
              <a:rPr lang="en-US" altLang="ja-JP" sz="2400" spc="-100" dirty="0" smtClean="0"/>
              <a:t>s made </a:t>
            </a:r>
            <a:r>
              <a:rPr lang="en-US" altLang="ja-JP" sz="2400" spc="-100" dirty="0"/>
              <a:t>or </a:t>
            </a:r>
            <a:r>
              <a:rPr lang="en-US" altLang="ja-JP" sz="2400" spc="-100" dirty="0" smtClean="0"/>
              <a:t>supplied for patented </a:t>
            </a:r>
            <a:r>
              <a:rPr lang="en-US" altLang="ja-JP" sz="2400" u="sng" spc="-100" dirty="0" smtClean="0"/>
              <a:t>use </a:t>
            </a:r>
            <a:r>
              <a:rPr lang="en-US" altLang="ja-JP" sz="2400" b="1" i="1" u="sng" spc="-100" dirty="0" smtClean="0">
                <a:solidFill>
                  <a:srgbClr val="FF0000"/>
                </a:solidFill>
                <a:effectLst>
                  <a:outerShdw blurRad="38100" dist="38100" dir="2700000" algn="tl">
                    <a:srgbClr val="000000">
                      <a:alpha val="43137"/>
                    </a:srgbClr>
                  </a:outerShdw>
                </a:effectLst>
              </a:rPr>
              <a:t>without acts by an infringer</a:t>
            </a:r>
            <a:r>
              <a:rPr lang="en-US" altLang="ja-JP" sz="2400" u="sng" spc="-100" dirty="0" smtClean="0">
                <a:solidFill>
                  <a:srgbClr val="FF0000"/>
                </a:solidFill>
              </a:rPr>
              <a:t>.</a:t>
            </a:r>
          </a:p>
          <a:p>
            <a:pPr algn="l"/>
            <a:r>
              <a:rPr lang="en-US" altLang="ja-JP" sz="2000" i="1" dirty="0" smtClean="0"/>
              <a:t>ex.) promoting </a:t>
            </a:r>
            <a:r>
              <a:rPr lang="en-US" altLang="ja-JP" sz="2000" i="1" dirty="0"/>
              <a:t>that it </a:t>
            </a:r>
            <a:r>
              <a:rPr lang="en-US" altLang="ja-JP" sz="2000" i="1" dirty="0" smtClean="0"/>
              <a:t>has </a:t>
            </a:r>
            <a:r>
              <a:rPr lang="en-US" altLang="ja-JP" sz="2000" i="1" dirty="0"/>
              <a:t>the effect of the patented (claimed) </a:t>
            </a:r>
            <a:r>
              <a:rPr lang="en-US" altLang="ja-JP" sz="2000" i="1" dirty="0" smtClean="0"/>
              <a:t>use.</a:t>
            </a:r>
            <a:endParaRPr lang="en-US" altLang="ja-JP" sz="2000" i="1" dirty="0"/>
          </a:p>
          <a:p>
            <a:pPr algn="l"/>
            <a:endParaRPr lang="en-US" altLang="ja-JP" sz="2400" dirty="0" smtClean="0"/>
          </a:p>
          <a:p>
            <a:pPr algn="l"/>
            <a:r>
              <a:rPr lang="ja-JP" altLang="en-US" sz="2400" dirty="0" smtClean="0"/>
              <a:t>⇒</a:t>
            </a:r>
            <a:r>
              <a:rPr lang="en-US" altLang="ja-JP" sz="2400" dirty="0" smtClean="0"/>
              <a:t>It is possible</a:t>
            </a:r>
            <a:r>
              <a:rPr lang="en-US" altLang="ja-JP" sz="2400" dirty="0"/>
              <a:t>, </a:t>
            </a:r>
            <a:r>
              <a:rPr lang="en-US" altLang="ja-JP" sz="2400" dirty="0" smtClean="0"/>
              <a:t>for example, </a:t>
            </a:r>
            <a:r>
              <a:rPr lang="en-US" altLang="ja-JP" sz="2400" b="1" i="1" u="sng" dirty="0" smtClean="0">
                <a:solidFill>
                  <a:srgbClr val="FF0000"/>
                </a:solidFill>
                <a:effectLst>
                  <a:outerShdw blurRad="38100" dist="38100" dir="2700000" algn="tl">
                    <a:srgbClr val="000000">
                      <a:alpha val="43137"/>
                    </a:srgbClr>
                  </a:outerShdw>
                </a:effectLst>
              </a:rPr>
              <a:t>if it is known among medical doctors that the generic </a:t>
            </a:r>
            <a:r>
              <a:rPr lang="en-US" altLang="ja-JP" sz="2400" b="1" i="1" u="sng" dirty="0">
                <a:solidFill>
                  <a:srgbClr val="FF0000"/>
                </a:solidFill>
                <a:effectLst>
                  <a:outerShdw blurRad="38100" dist="38100" dir="2700000" algn="tl">
                    <a:srgbClr val="000000">
                      <a:alpha val="43137"/>
                    </a:srgbClr>
                  </a:outerShdw>
                </a:effectLst>
              </a:rPr>
              <a:t>product </a:t>
            </a:r>
            <a:r>
              <a:rPr lang="en-US" altLang="ja-JP" sz="2400" b="1" i="1" u="sng" dirty="0" smtClean="0">
                <a:solidFill>
                  <a:srgbClr val="FF0000"/>
                </a:solidFill>
                <a:effectLst>
                  <a:outerShdw blurRad="38100" dist="38100" dir="2700000" algn="tl">
                    <a:srgbClr val="000000">
                      <a:alpha val="43137"/>
                    </a:srgbClr>
                  </a:outerShdw>
                </a:effectLst>
              </a:rPr>
              <a:t>is in high demand for the patented use, </a:t>
            </a:r>
            <a:r>
              <a:rPr lang="en-US" altLang="ja-JP" sz="2400" dirty="0" smtClean="0"/>
              <a:t>the patentee may be able to prove that the generic product is made </a:t>
            </a:r>
            <a:r>
              <a:rPr lang="en-US" altLang="ja-JP" sz="2400" dirty="0"/>
              <a:t>or </a:t>
            </a:r>
            <a:r>
              <a:rPr lang="en-US" altLang="ja-JP" sz="2400" dirty="0" smtClean="0"/>
              <a:t>supplied for the patented use. </a:t>
            </a:r>
          </a:p>
          <a:p>
            <a:pPr algn="l"/>
            <a:endParaRPr lang="en-US" altLang="ja-JP" sz="2400" b="1" dirty="0" smtClean="0">
              <a:solidFill>
                <a:schemeClr val="accent1"/>
              </a:solidFill>
              <a:effectLst>
                <a:outerShdw blurRad="38100" dist="38100" dir="2700000" algn="tl">
                  <a:srgbClr val="000000">
                    <a:alpha val="43137"/>
                  </a:srgbClr>
                </a:outerShdw>
              </a:effectLst>
            </a:endParaRPr>
          </a:p>
          <a:p>
            <a:pPr algn="l"/>
            <a:r>
              <a:rPr lang="en-US" altLang="ja-JP" sz="2400" b="1" dirty="0" smtClean="0">
                <a:solidFill>
                  <a:schemeClr val="accent1"/>
                </a:solidFill>
                <a:effectLst>
                  <a:outerShdw blurRad="38100" dist="38100" dir="2700000" algn="tl">
                    <a:srgbClr val="000000">
                      <a:alpha val="43137"/>
                    </a:srgbClr>
                  </a:outerShdw>
                </a:effectLst>
              </a:rPr>
              <a:t>			</a:t>
            </a:r>
            <a:endParaRPr lang="ja-JP" altLang="en-US" sz="2400" dirty="0"/>
          </a:p>
        </p:txBody>
      </p:sp>
    </p:spTree>
    <p:extLst>
      <p:ext uri="{BB962C8B-B14F-4D97-AF65-F5344CB8AC3E}">
        <p14:creationId xmlns:p14="http://schemas.microsoft.com/office/powerpoint/2010/main" val="380300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70" y="332656"/>
            <a:ext cx="9169342" cy="792088"/>
          </a:xfrm>
        </p:spPr>
        <p:txBody>
          <a:bodyPr/>
          <a:lstStyle/>
          <a:p>
            <a:r>
              <a:rPr lang="en-US" altLang="ja-JP" i="1" dirty="0" smtClean="0"/>
              <a:t>3. </a:t>
            </a:r>
            <a:r>
              <a:rPr lang="en-US" altLang="ja-JP" i="1" dirty="0" smtClean="0"/>
              <a:t>“</a:t>
            </a:r>
            <a:r>
              <a:rPr lang="en-US" altLang="ja-JP" i="1" dirty="0"/>
              <a:t>Parameter” as </a:t>
            </a:r>
            <a:r>
              <a:rPr lang="en-US" altLang="ja-JP" i="1" dirty="0" smtClean="0"/>
              <a:t>Use</a:t>
            </a:r>
            <a:r>
              <a:rPr lang="en-US" altLang="ja-JP" i="1" dirty="0"/>
              <a:t> </a:t>
            </a:r>
            <a:r>
              <a:rPr lang="en-US" altLang="ja-JP" i="1" dirty="0" smtClean="0"/>
              <a:t>Claim</a:t>
            </a:r>
            <a:endParaRPr kumimoji="1" lang="ja-JP" altLang="en-US" sz="2800" dirty="0"/>
          </a:p>
        </p:txBody>
      </p:sp>
      <p:sp>
        <p:nvSpPr>
          <p:cNvPr id="7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17</a:t>
            </a:fld>
            <a:endParaRPr kumimoji="1" lang="ja-JP" altLang="en-US"/>
          </a:p>
        </p:txBody>
      </p:sp>
      <p:sp>
        <p:nvSpPr>
          <p:cNvPr id="54" name="タイトル 1"/>
          <p:cNvSpPr txBox="1">
            <a:spLocks/>
          </p:cNvSpPr>
          <p:nvPr/>
        </p:nvSpPr>
        <p:spPr>
          <a:xfrm>
            <a:off x="107504" y="1628799"/>
            <a:ext cx="8953318" cy="5177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2800" dirty="0"/>
          </a:p>
        </p:txBody>
      </p:sp>
      <p:sp>
        <p:nvSpPr>
          <p:cNvPr id="55" name="タイトル 1"/>
          <p:cNvSpPr txBox="1">
            <a:spLocks/>
          </p:cNvSpPr>
          <p:nvPr/>
        </p:nvSpPr>
        <p:spPr>
          <a:xfrm>
            <a:off x="35496" y="1556791"/>
            <a:ext cx="9025326"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4000" dirty="0"/>
          </a:p>
        </p:txBody>
      </p:sp>
      <p:sp>
        <p:nvSpPr>
          <p:cNvPr id="56" name="タイトル 1"/>
          <p:cNvSpPr txBox="1">
            <a:spLocks/>
          </p:cNvSpPr>
          <p:nvPr/>
        </p:nvSpPr>
        <p:spPr>
          <a:xfrm>
            <a:off x="35496" y="1557105"/>
            <a:ext cx="9108504" cy="5256271"/>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sz="3200" b="1" u="sng" dirty="0">
                <a:effectLst>
                  <a:outerShdw blurRad="38100" dist="38100" dir="2700000" algn="tl">
                    <a:srgbClr val="000000">
                      <a:alpha val="43137"/>
                    </a:srgbClr>
                  </a:outerShdw>
                </a:effectLst>
              </a:rPr>
              <a:t>IP High Court (</a:t>
            </a:r>
            <a:r>
              <a:rPr lang="en-US" altLang="ja-JP" sz="3200" b="1" u="sng" dirty="0" smtClean="0">
                <a:effectLst>
                  <a:outerShdw blurRad="38100" dist="38100" dir="2700000" algn="tl">
                    <a:srgbClr val="000000">
                      <a:alpha val="43137"/>
                    </a:srgbClr>
                  </a:outerShdw>
                </a:effectLst>
              </a:rPr>
              <a:t>2014/12/24) 2014 (</a:t>
            </a:r>
            <a:r>
              <a:rPr lang="en-US" altLang="ja-JP" sz="3200" b="1" u="sng" dirty="0" err="1" smtClean="0">
                <a:effectLst>
                  <a:outerShdw blurRad="38100" dist="38100" dir="2700000" algn="tl">
                    <a:srgbClr val="000000">
                      <a:alpha val="43137"/>
                    </a:srgbClr>
                  </a:outerShdw>
                </a:effectLst>
              </a:rPr>
              <a:t>Gyo-ke</a:t>
            </a:r>
            <a:r>
              <a:rPr lang="en-US" altLang="ja-JP" sz="3200" b="1" u="sng" dirty="0" smtClean="0">
                <a:effectLst>
                  <a:outerShdw blurRad="38100" dist="38100" dir="2700000" algn="tl">
                    <a:srgbClr val="000000">
                      <a:alpha val="43137"/>
                    </a:srgbClr>
                  </a:outerShdw>
                </a:effectLst>
              </a:rPr>
              <a:t>) 10045</a:t>
            </a:r>
            <a:endParaRPr lang="en-US" altLang="ja-JP" sz="3200" b="1" u="sng" dirty="0">
              <a:effectLst>
                <a:outerShdw blurRad="38100" dist="38100" dir="2700000" algn="tl">
                  <a:srgbClr val="000000">
                    <a:alpha val="43137"/>
                  </a:srgbClr>
                </a:outerShdw>
              </a:effectLst>
            </a:endParaRPr>
          </a:p>
          <a:p>
            <a:pPr algn="l"/>
            <a:endParaRPr lang="en-US" altLang="ja-JP" sz="800" b="1" i="1" dirty="0" smtClean="0">
              <a:solidFill>
                <a:srgbClr val="0070C0"/>
              </a:solidFill>
              <a:effectLst>
                <a:outerShdw blurRad="38100" dist="38100" dir="2700000" algn="tl">
                  <a:srgbClr val="000000">
                    <a:alpha val="43137"/>
                  </a:srgbClr>
                </a:outerShdw>
              </a:effectLst>
            </a:endParaRPr>
          </a:p>
          <a:p>
            <a:pPr algn="l"/>
            <a:r>
              <a:rPr lang="en-US" altLang="ja-JP" sz="2200" b="1" i="1" u="sng" dirty="0" smtClean="0">
                <a:solidFill>
                  <a:srgbClr val="008000"/>
                </a:solidFill>
                <a:effectLst>
                  <a:outerShdw blurRad="38100" dist="38100" dir="2700000" algn="tl">
                    <a:srgbClr val="000000">
                      <a:alpha val="43137"/>
                    </a:srgbClr>
                  </a:outerShdw>
                </a:effectLst>
              </a:rPr>
              <a:t>Prior </a:t>
            </a:r>
            <a:r>
              <a:rPr lang="en-US" altLang="ja-JP" sz="2200" b="1" i="1" u="sng" dirty="0">
                <a:solidFill>
                  <a:srgbClr val="008000"/>
                </a:solidFill>
                <a:effectLst>
                  <a:outerShdw blurRad="38100" dist="38100" dir="2700000" algn="tl">
                    <a:srgbClr val="000000">
                      <a:alpha val="43137"/>
                    </a:srgbClr>
                  </a:outerShdw>
                </a:effectLst>
              </a:rPr>
              <a:t>Art </a:t>
            </a:r>
            <a:r>
              <a:rPr lang="en-US" altLang="ja-JP" sz="2200" b="1" i="1" dirty="0" smtClean="0">
                <a:solidFill>
                  <a:srgbClr val="0070C0"/>
                </a:solidFill>
                <a:effectLst>
                  <a:outerShdw blurRad="38100" dist="38100" dir="2700000" algn="tl">
                    <a:srgbClr val="000000">
                      <a:alpha val="43137"/>
                    </a:srgbClr>
                  </a:outerShdw>
                </a:effectLst>
              </a:rPr>
              <a:t>=  </a:t>
            </a:r>
            <a:r>
              <a:rPr lang="en-US" altLang="ja-JP" sz="2200" dirty="0" smtClean="0"/>
              <a:t>“Medicament comprising </a:t>
            </a:r>
            <a:r>
              <a:rPr lang="en-US" altLang="ja-JP" sz="2200" dirty="0"/>
              <a:t>4mg </a:t>
            </a:r>
            <a:r>
              <a:rPr lang="en-US" altLang="ja-JP" sz="2200" dirty="0" err="1"/>
              <a:t>Zoledronic</a:t>
            </a:r>
            <a:r>
              <a:rPr lang="en-US" altLang="ja-JP" sz="2200" dirty="0"/>
              <a:t> acid administered </a:t>
            </a:r>
            <a:r>
              <a:rPr lang="en-US" altLang="ja-JP" sz="2200" dirty="0" smtClean="0"/>
              <a:t> </a:t>
            </a:r>
          </a:p>
          <a:p>
            <a:pPr algn="l"/>
            <a:r>
              <a:rPr lang="en-US" altLang="ja-JP" sz="2200" dirty="0"/>
              <a:t> </a:t>
            </a:r>
            <a:r>
              <a:rPr lang="en-US" altLang="ja-JP" sz="2200" dirty="0" smtClean="0"/>
              <a:t>                    to </a:t>
            </a:r>
            <a:r>
              <a:rPr lang="en-US" altLang="ja-JP" sz="2200" dirty="0"/>
              <a:t>a </a:t>
            </a:r>
            <a:r>
              <a:rPr lang="en-US" altLang="ja-JP" sz="2200" dirty="0" smtClean="0"/>
              <a:t>patient’s vein</a:t>
            </a:r>
            <a:r>
              <a:rPr lang="en-US" altLang="ja-JP" sz="2200" dirty="0"/>
              <a:t> (</a:t>
            </a:r>
            <a:r>
              <a:rPr lang="en-US" altLang="ja-JP" sz="2200" dirty="0" err="1" smtClean="0"/>
              <a:t>intraveneously</a:t>
            </a:r>
            <a:r>
              <a:rPr lang="en-US" altLang="ja-JP" sz="2200" dirty="0" smtClean="0"/>
              <a:t>) </a:t>
            </a:r>
            <a:r>
              <a:rPr lang="en-US" altLang="ja-JP" sz="2200" b="1" u="sng" dirty="0">
                <a:solidFill>
                  <a:srgbClr val="FF0000"/>
                </a:solidFill>
              </a:rPr>
              <a:t>for less than 5 minutes</a:t>
            </a:r>
            <a:r>
              <a:rPr lang="en-US" altLang="ja-JP" sz="2200" dirty="0"/>
              <a:t>”</a:t>
            </a:r>
          </a:p>
          <a:p>
            <a:pPr algn="l"/>
            <a:endParaRPr lang="en-US" altLang="ja-JP" sz="800" b="1" i="1" u="sng" spc="-30" dirty="0" smtClean="0">
              <a:solidFill>
                <a:schemeClr val="accent2">
                  <a:lumMod val="50000"/>
                </a:schemeClr>
              </a:solidFill>
              <a:effectLst>
                <a:outerShdw blurRad="38100" dist="38100" dir="2700000" algn="tl">
                  <a:srgbClr val="000000">
                    <a:alpha val="43137"/>
                  </a:srgbClr>
                </a:outerShdw>
              </a:effectLst>
            </a:endParaRPr>
          </a:p>
          <a:p>
            <a:pPr algn="l"/>
            <a:r>
              <a:rPr lang="en-US" altLang="ja-JP" sz="2200" b="1" i="1" u="sng" spc="-100" dirty="0" smtClean="0">
                <a:solidFill>
                  <a:schemeClr val="accent2">
                    <a:lumMod val="50000"/>
                  </a:schemeClr>
                </a:solidFill>
                <a:effectLst>
                  <a:outerShdw blurRad="38100" dist="38100" dir="2700000" algn="tl">
                    <a:srgbClr val="000000">
                      <a:alpha val="43137"/>
                    </a:srgbClr>
                  </a:outerShdw>
                </a:effectLst>
              </a:rPr>
              <a:t>Claimed </a:t>
            </a:r>
            <a:r>
              <a:rPr lang="en-US" altLang="ja-JP" sz="2200" b="1" i="1" u="sng" spc="-100" dirty="0">
                <a:solidFill>
                  <a:schemeClr val="accent2">
                    <a:lumMod val="50000"/>
                  </a:schemeClr>
                </a:solidFill>
                <a:effectLst>
                  <a:outerShdw blurRad="38100" dist="38100" dir="2700000" algn="tl">
                    <a:srgbClr val="000000">
                      <a:alpha val="43137"/>
                    </a:srgbClr>
                  </a:outerShdw>
                </a:effectLst>
              </a:rPr>
              <a:t>Invention</a:t>
            </a:r>
            <a:r>
              <a:rPr lang="en-US" altLang="ja-JP" sz="2200" b="1" i="1" spc="-100" dirty="0">
                <a:solidFill>
                  <a:schemeClr val="accent2">
                    <a:lumMod val="50000"/>
                  </a:schemeClr>
                </a:solidFill>
                <a:effectLst>
                  <a:outerShdw blurRad="38100" dist="38100" dir="2700000" algn="tl">
                    <a:srgbClr val="000000">
                      <a:alpha val="43137"/>
                    </a:srgbClr>
                  </a:outerShdw>
                </a:effectLst>
              </a:rPr>
              <a:t> </a:t>
            </a:r>
            <a:r>
              <a:rPr lang="en-US" altLang="ja-JP" sz="2200" b="1" i="1" spc="-100" dirty="0" smtClean="0">
                <a:solidFill>
                  <a:srgbClr val="0070C0"/>
                </a:solidFill>
                <a:effectLst>
                  <a:outerShdw blurRad="38100" dist="38100" dir="2700000" algn="tl">
                    <a:srgbClr val="000000">
                      <a:alpha val="43137"/>
                    </a:srgbClr>
                  </a:outerShdw>
                </a:effectLst>
              </a:rPr>
              <a:t>= </a:t>
            </a:r>
            <a:r>
              <a:rPr lang="en-US" altLang="ja-JP" sz="2200" spc="-120" dirty="0" smtClean="0"/>
              <a:t>“Medicament </a:t>
            </a:r>
            <a:r>
              <a:rPr lang="en-US" altLang="ja-JP" sz="2200" spc="-120" dirty="0"/>
              <a:t>comprising</a:t>
            </a:r>
            <a:r>
              <a:rPr lang="en-US" altLang="ja-JP" sz="2200" spc="-120" dirty="0" smtClean="0"/>
              <a:t> 4mg </a:t>
            </a:r>
            <a:r>
              <a:rPr lang="en-US" altLang="ja-JP" sz="2200" spc="-120" dirty="0" err="1" smtClean="0"/>
              <a:t>Zoledronic</a:t>
            </a:r>
            <a:r>
              <a:rPr lang="en-US" altLang="ja-JP" sz="2200" spc="-120" dirty="0" smtClean="0"/>
              <a:t> acid administered</a:t>
            </a:r>
            <a:r>
              <a:rPr lang="en-US" altLang="ja-JP" sz="2200" spc="-30" dirty="0" smtClean="0"/>
              <a:t> </a:t>
            </a:r>
          </a:p>
          <a:p>
            <a:pPr algn="l"/>
            <a:r>
              <a:rPr lang="en-US" altLang="ja-JP" sz="2200" spc="-30" dirty="0"/>
              <a:t> </a:t>
            </a:r>
            <a:r>
              <a:rPr lang="en-US" altLang="ja-JP" sz="2200" spc="-30" dirty="0" smtClean="0"/>
              <a:t>                 </a:t>
            </a:r>
            <a:r>
              <a:rPr lang="en-US" altLang="ja-JP" sz="2200" dirty="0" smtClean="0"/>
              <a:t>to a patient’s </a:t>
            </a:r>
            <a:r>
              <a:rPr lang="en-US" altLang="ja-JP" sz="2200" dirty="0"/>
              <a:t>vein </a:t>
            </a:r>
            <a:r>
              <a:rPr lang="en-US" altLang="ja-JP" sz="2200" dirty="0" smtClean="0"/>
              <a:t>(</a:t>
            </a:r>
            <a:r>
              <a:rPr lang="en-US" altLang="ja-JP" sz="2200" dirty="0" err="1" smtClean="0"/>
              <a:t>intraveneously</a:t>
            </a:r>
            <a:r>
              <a:rPr lang="en-US" altLang="ja-JP" sz="2200" dirty="0" smtClean="0"/>
              <a:t>) </a:t>
            </a:r>
            <a:r>
              <a:rPr lang="en-US" altLang="ja-JP" sz="2200" b="1" u="sng" dirty="0" smtClean="0">
                <a:solidFill>
                  <a:srgbClr val="FF0000"/>
                </a:solidFill>
              </a:rPr>
              <a:t>for more than 15 minutes</a:t>
            </a:r>
            <a:r>
              <a:rPr lang="en-US" altLang="ja-JP" sz="2200" dirty="0" smtClean="0"/>
              <a:t>”</a:t>
            </a:r>
          </a:p>
          <a:p>
            <a:pPr algn="l"/>
            <a:r>
              <a:rPr lang="en-US" altLang="ja-JP" sz="2000" b="1" i="1" dirty="0" smtClean="0">
                <a:solidFill>
                  <a:schemeClr val="accent2">
                    <a:lumMod val="50000"/>
                  </a:schemeClr>
                </a:solidFill>
                <a:effectLst>
                  <a:outerShdw blurRad="38100" dist="38100" dir="2700000" algn="tl">
                    <a:srgbClr val="000000">
                      <a:alpha val="43137"/>
                    </a:srgbClr>
                  </a:outerShdw>
                </a:effectLst>
              </a:rPr>
              <a:t>※</a:t>
            </a:r>
            <a:r>
              <a:rPr lang="en-US" altLang="ja-JP" sz="2000" b="1" i="1" dirty="0">
                <a:solidFill>
                  <a:schemeClr val="accent2">
                    <a:lumMod val="50000"/>
                  </a:schemeClr>
                </a:solidFill>
                <a:effectLst>
                  <a:outerShdw blurRad="38100" dist="38100" dir="2700000" algn="tl">
                    <a:srgbClr val="000000">
                      <a:alpha val="43137"/>
                    </a:srgbClr>
                  </a:outerShdw>
                </a:effectLst>
              </a:rPr>
              <a:t>The inventor found that </a:t>
            </a:r>
            <a:r>
              <a:rPr lang="en-US" altLang="ja-JP" sz="2000" b="1" i="1" dirty="0" smtClean="0">
                <a:solidFill>
                  <a:schemeClr val="accent2">
                    <a:lumMod val="50000"/>
                  </a:schemeClr>
                </a:solidFill>
                <a:effectLst>
                  <a:outerShdw blurRad="38100" dist="38100" dir="2700000" algn="tl">
                    <a:srgbClr val="000000">
                      <a:alpha val="43137"/>
                    </a:srgbClr>
                  </a:outerShdw>
                </a:effectLst>
              </a:rPr>
              <a:t>4mg </a:t>
            </a:r>
            <a:r>
              <a:rPr lang="en-US" altLang="ja-JP" sz="2000" b="1" i="1" dirty="0" err="1" smtClean="0">
                <a:solidFill>
                  <a:schemeClr val="accent2">
                    <a:lumMod val="50000"/>
                  </a:schemeClr>
                </a:solidFill>
                <a:effectLst>
                  <a:outerShdw blurRad="38100" dist="38100" dir="2700000" algn="tl">
                    <a:srgbClr val="000000">
                      <a:alpha val="43137"/>
                    </a:srgbClr>
                  </a:outerShdw>
                </a:effectLst>
              </a:rPr>
              <a:t>Zoledronic</a:t>
            </a:r>
            <a:r>
              <a:rPr lang="en-US" altLang="ja-JP" sz="2000" b="1" i="1" dirty="0" smtClean="0">
                <a:solidFill>
                  <a:schemeClr val="accent2">
                    <a:lumMod val="50000"/>
                  </a:schemeClr>
                </a:solidFill>
                <a:effectLst>
                  <a:outerShdw blurRad="38100" dist="38100" dir="2700000" algn="tl">
                    <a:srgbClr val="000000">
                      <a:alpha val="43137"/>
                    </a:srgbClr>
                  </a:outerShdw>
                </a:effectLst>
              </a:rPr>
              <a:t> needs to be administered slowly to avoid a hidden </a:t>
            </a:r>
            <a:r>
              <a:rPr lang="en-US" altLang="ja-JP" sz="2000" b="1" i="1" dirty="0">
                <a:solidFill>
                  <a:schemeClr val="accent2">
                    <a:lumMod val="50000"/>
                  </a:schemeClr>
                </a:solidFill>
                <a:effectLst>
                  <a:outerShdw blurRad="38100" dist="38100" dir="2700000" algn="tl">
                    <a:srgbClr val="000000">
                      <a:alpha val="43137"/>
                    </a:srgbClr>
                  </a:outerShdw>
                </a:effectLst>
              </a:rPr>
              <a:t>side effect which was not known at the </a:t>
            </a:r>
            <a:r>
              <a:rPr lang="en-US" altLang="ja-JP" sz="2000" b="1" i="1" dirty="0" smtClean="0">
                <a:solidFill>
                  <a:schemeClr val="accent2">
                    <a:lumMod val="50000"/>
                  </a:schemeClr>
                </a:solidFill>
                <a:effectLst>
                  <a:outerShdw blurRad="38100" dist="38100" dir="2700000" algn="tl">
                    <a:srgbClr val="000000">
                      <a:alpha val="43137"/>
                    </a:srgbClr>
                  </a:outerShdw>
                </a:effectLst>
              </a:rPr>
              <a:t>filing date</a:t>
            </a:r>
            <a:r>
              <a:rPr lang="en-US" altLang="ja-JP" sz="2000" b="1" i="1" dirty="0">
                <a:solidFill>
                  <a:schemeClr val="accent2">
                    <a:lumMod val="50000"/>
                  </a:schemeClr>
                </a:solidFill>
                <a:effectLst>
                  <a:outerShdw blurRad="38100" dist="38100" dir="2700000" algn="tl">
                    <a:srgbClr val="000000">
                      <a:alpha val="43137"/>
                    </a:srgbClr>
                  </a:outerShdw>
                </a:effectLst>
              </a:rPr>
              <a:t>.</a:t>
            </a:r>
          </a:p>
          <a:p>
            <a:pPr algn="l"/>
            <a:endParaRPr lang="en-US" altLang="ja-JP" sz="1200" dirty="0" smtClean="0"/>
          </a:p>
          <a:p>
            <a:pPr algn="l"/>
            <a:r>
              <a:rPr lang="ja-JP" altLang="en-US" sz="2400" b="1" i="1" u="sng" spc="20" dirty="0">
                <a:solidFill>
                  <a:srgbClr val="0070C0"/>
                </a:solidFill>
                <a:effectLst>
                  <a:outerShdw blurRad="38100" dist="38100" dir="2700000" algn="tl">
                    <a:srgbClr val="000000">
                      <a:alpha val="43137"/>
                    </a:srgbClr>
                  </a:outerShdw>
                </a:effectLst>
              </a:rPr>
              <a:t>⇒</a:t>
            </a:r>
            <a:r>
              <a:rPr lang="en-US" altLang="ja-JP" sz="2400" b="1" i="1" u="sng" spc="20" dirty="0">
                <a:solidFill>
                  <a:srgbClr val="0070C0"/>
                </a:solidFill>
                <a:effectLst>
                  <a:outerShdw blurRad="38100" dist="38100" dir="2700000" algn="tl">
                    <a:srgbClr val="000000">
                      <a:alpha val="43137"/>
                    </a:srgbClr>
                  </a:outerShdw>
                </a:effectLst>
              </a:rPr>
              <a:t>Court admitted “Inventive </a:t>
            </a:r>
            <a:r>
              <a:rPr lang="en-US" altLang="ja-JP" sz="2400" b="1" i="1" u="sng" spc="20" dirty="0" smtClean="0">
                <a:solidFill>
                  <a:srgbClr val="0070C0"/>
                </a:solidFill>
                <a:effectLst>
                  <a:outerShdw blurRad="38100" dist="38100" dir="2700000" algn="tl">
                    <a:srgbClr val="000000">
                      <a:alpha val="43137"/>
                    </a:srgbClr>
                  </a:outerShdw>
                </a:effectLst>
              </a:rPr>
              <a:t>Step.”</a:t>
            </a:r>
          </a:p>
          <a:p>
            <a:pPr algn="l"/>
            <a:r>
              <a:rPr lang="en-US" altLang="ja-JP" sz="2200" b="1" i="1" dirty="0" smtClean="0">
                <a:solidFill>
                  <a:srgbClr val="0070C0"/>
                </a:solidFill>
                <a:effectLst>
                  <a:outerShdw blurRad="38100" dist="38100" dir="2700000" algn="tl">
                    <a:srgbClr val="000000">
                      <a:alpha val="43137"/>
                    </a:srgbClr>
                  </a:outerShdw>
                </a:effectLst>
              </a:rPr>
              <a:t>Reason 1: </a:t>
            </a:r>
            <a:r>
              <a:rPr lang="en-US" altLang="ja-JP" sz="2200" b="1" i="1" dirty="0" err="1">
                <a:solidFill>
                  <a:srgbClr val="0070C0"/>
                </a:solidFill>
                <a:effectLst>
                  <a:outerShdw blurRad="38100" dist="38100" dir="2700000" algn="tl">
                    <a:srgbClr val="000000">
                      <a:alpha val="43137"/>
                    </a:srgbClr>
                  </a:outerShdw>
                </a:effectLst>
              </a:rPr>
              <a:t>Zoledronic</a:t>
            </a:r>
            <a:r>
              <a:rPr lang="en-US" altLang="ja-JP" sz="2200" b="1" i="1" dirty="0">
                <a:solidFill>
                  <a:srgbClr val="0070C0"/>
                </a:solidFill>
                <a:effectLst>
                  <a:outerShdw blurRad="38100" dist="38100" dir="2700000" algn="tl">
                    <a:srgbClr val="000000">
                      <a:alpha val="43137"/>
                    </a:srgbClr>
                  </a:outerShdw>
                </a:effectLst>
              </a:rPr>
              <a:t> has high activity </a:t>
            </a:r>
            <a:r>
              <a:rPr lang="ja-JP" altLang="en-US" sz="2200" b="1" i="1" dirty="0">
                <a:solidFill>
                  <a:srgbClr val="0070C0"/>
                </a:solidFill>
                <a:effectLst>
                  <a:outerShdw blurRad="38100" dist="38100" dir="2700000" algn="tl">
                    <a:srgbClr val="000000">
                      <a:alpha val="43137"/>
                    </a:srgbClr>
                  </a:outerShdw>
                </a:effectLst>
              </a:rPr>
              <a:t>⇒ </a:t>
            </a:r>
            <a:r>
              <a:rPr lang="en-US" altLang="ja-JP" sz="2200" b="1" i="1" dirty="0">
                <a:solidFill>
                  <a:srgbClr val="0070C0"/>
                </a:solidFill>
                <a:effectLst>
                  <a:outerShdw blurRad="38100" dist="38100" dir="2700000" algn="tl">
                    <a:srgbClr val="000000">
                      <a:alpha val="43137"/>
                    </a:srgbClr>
                  </a:outerShdw>
                </a:effectLst>
              </a:rPr>
              <a:t>small amount is </a:t>
            </a:r>
            <a:r>
              <a:rPr lang="en-US" altLang="ja-JP" sz="2200" b="1" i="1" dirty="0" smtClean="0">
                <a:solidFill>
                  <a:srgbClr val="0070C0"/>
                </a:solidFill>
                <a:effectLst>
                  <a:outerShdw blurRad="38100" dist="38100" dir="2700000" algn="tl">
                    <a:srgbClr val="000000">
                      <a:alpha val="43137"/>
                    </a:srgbClr>
                  </a:outerShdw>
                </a:effectLst>
              </a:rPr>
              <a:t>enough</a:t>
            </a:r>
            <a:endParaRPr lang="en-US" altLang="ja-JP" sz="2200" b="1" i="1" dirty="0">
              <a:solidFill>
                <a:srgbClr val="0070C0"/>
              </a:solidFill>
              <a:effectLst>
                <a:outerShdw blurRad="38100" dist="38100" dir="2700000" algn="tl">
                  <a:srgbClr val="000000">
                    <a:alpha val="43137"/>
                  </a:srgbClr>
                </a:outerShdw>
              </a:effectLst>
            </a:endParaRPr>
          </a:p>
          <a:p>
            <a:pPr algn="l"/>
            <a:r>
              <a:rPr lang="en-US" altLang="ja-JP" sz="2200" b="1" i="1" dirty="0" smtClean="0">
                <a:solidFill>
                  <a:srgbClr val="0070C0"/>
                </a:solidFill>
                <a:effectLst>
                  <a:outerShdw blurRad="38100" dist="38100" dir="2700000" algn="tl">
                    <a:srgbClr val="000000">
                      <a:alpha val="43137"/>
                    </a:srgbClr>
                  </a:outerShdw>
                </a:effectLst>
              </a:rPr>
              <a:t>Reason 2: 15 minutes dose is inconvenient and a burden to patients</a:t>
            </a:r>
            <a:endParaRPr lang="en-US" altLang="ja-JP" sz="2200" b="1" i="1" dirty="0">
              <a:solidFill>
                <a:srgbClr val="0070C0"/>
              </a:solidFill>
              <a:effectLst>
                <a:outerShdw blurRad="38100" dist="38100" dir="2700000" algn="tl">
                  <a:srgbClr val="000000">
                    <a:alpha val="43137"/>
                  </a:srgbClr>
                </a:outerShdw>
              </a:effectLst>
            </a:endParaRPr>
          </a:p>
          <a:p>
            <a:pPr algn="l"/>
            <a:r>
              <a:rPr lang="en-US" altLang="ja-JP" sz="2200" b="1" i="1" dirty="0" smtClean="0">
                <a:solidFill>
                  <a:srgbClr val="0070C0"/>
                </a:solidFill>
                <a:effectLst>
                  <a:outerShdw blurRad="38100" dist="38100" dir="2700000" algn="tl">
                    <a:srgbClr val="000000">
                      <a:alpha val="43137"/>
                    </a:srgbClr>
                  </a:outerShdw>
                </a:effectLst>
              </a:rPr>
              <a:t>Reason 3</a:t>
            </a:r>
            <a:r>
              <a:rPr lang="en-US" altLang="ja-JP" sz="2200" b="1" i="1" dirty="0">
                <a:solidFill>
                  <a:srgbClr val="0070C0"/>
                </a:solidFill>
                <a:effectLst>
                  <a:outerShdw blurRad="38100" dist="38100" dir="2700000" algn="tl">
                    <a:srgbClr val="000000">
                      <a:alpha val="43137"/>
                    </a:srgbClr>
                  </a:outerShdw>
                </a:effectLst>
              </a:rPr>
              <a:t>: </a:t>
            </a:r>
            <a:r>
              <a:rPr lang="en-US" altLang="ja-JP" sz="2200" b="1" i="1" spc="-30" dirty="0" smtClean="0">
                <a:solidFill>
                  <a:srgbClr val="0070C0"/>
                </a:solidFill>
                <a:effectLst>
                  <a:outerShdw blurRad="38100" dist="38100" dir="2700000" algn="tl">
                    <a:srgbClr val="000000">
                      <a:alpha val="43137"/>
                    </a:srgbClr>
                  </a:outerShdw>
                </a:effectLst>
              </a:rPr>
              <a:t>5 minutes does was considered safe based on prior arts</a:t>
            </a:r>
            <a:endParaRPr lang="en-US" altLang="ja-JP" sz="2200" b="1" i="1" u="sng" spc="-30" dirty="0">
              <a:solidFill>
                <a:srgbClr val="0070C0"/>
              </a:solidFill>
              <a:effectLst>
                <a:outerShdw blurRad="38100" dist="38100" dir="2700000" algn="tl">
                  <a:srgbClr val="000000">
                    <a:alpha val="43137"/>
                  </a:srgbClr>
                </a:outerShdw>
              </a:effectLst>
            </a:endParaRPr>
          </a:p>
          <a:p>
            <a:pPr algn="l"/>
            <a:r>
              <a:rPr lang="ja-JP" altLang="en-US" sz="2000" b="1" dirty="0">
                <a:effectLst>
                  <a:outerShdw blurRad="38100" dist="38100" dir="2700000" algn="tl">
                    <a:srgbClr val="000000">
                      <a:alpha val="43137"/>
                    </a:srgbClr>
                  </a:outerShdw>
                </a:effectLst>
              </a:rPr>
              <a:t>⇒</a:t>
            </a:r>
            <a:r>
              <a:rPr lang="en-US" altLang="ja-JP" sz="2000" b="1" dirty="0">
                <a:effectLst>
                  <a:outerShdw blurRad="38100" dist="38100" dir="2700000" algn="tl">
                    <a:srgbClr val="000000">
                      <a:alpha val="43137"/>
                    </a:srgbClr>
                  </a:outerShdw>
                </a:effectLst>
              </a:rPr>
              <a:t> A person skilled in the art </a:t>
            </a:r>
            <a:r>
              <a:rPr lang="en-US" altLang="ja-JP" sz="2000" b="1" dirty="0" smtClean="0">
                <a:effectLst>
                  <a:outerShdw blurRad="38100" dist="38100" dir="2700000" algn="tl">
                    <a:srgbClr val="000000">
                      <a:alpha val="43137"/>
                    </a:srgbClr>
                  </a:outerShdw>
                </a:effectLst>
              </a:rPr>
              <a:t>did not have a motivation to </a:t>
            </a:r>
            <a:r>
              <a:rPr lang="en-US" altLang="ja-JP" sz="2000" b="1" dirty="0">
                <a:effectLst>
                  <a:outerShdw blurRad="38100" dist="38100" dir="2700000" algn="tl">
                    <a:srgbClr val="000000">
                      <a:alpha val="43137"/>
                    </a:srgbClr>
                  </a:outerShdw>
                </a:effectLst>
              </a:rPr>
              <a:t>extend </a:t>
            </a:r>
            <a:r>
              <a:rPr lang="en-US" altLang="ja-JP" sz="2000" b="1" dirty="0" smtClean="0">
                <a:effectLst>
                  <a:outerShdw blurRad="38100" dist="38100" dir="2700000" algn="tl">
                    <a:srgbClr val="000000">
                      <a:alpha val="43137"/>
                    </a:srgbClr>
                  </a:outerShdw>
                </a:effectLst>
              </a:rPr>
              <a:t>the administering period from “less than 5 minutes” to “more than 15 minutes”.</a:t>
            </a:r>
            <a:endParaRPr lang="en-US" altLang="ja-JP"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61032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6512" y="332656"/>
            <a:ext cx="9169342" cy="792088"/>
          </a:xfrm>
        </p:spPr>
        <p:txBody>
          <a:bodyPr/>
          <a:lstStyle/>
          <a:p>
            <a:r>
              <a:rPr lang="en-US" altLang="ja-JP" i="1" spc="-120" dirty="0" smtClean="0"/>
              <a:t>4. </a:t>
            </a:r>
            <a:r>
              <a:rPr lang="en-US" altLang="ja-JP" i="1" spc="-120" dirty="0"/>
              <a:t>Interpretation of “</a:t>
            </a:r>
            <a:r>
              <a:rPr lang="en-US" altLang="ja-JP" i="1" spc="-120" dirty="0" smtClean="0"/>
              <a:t>Swiss-type </a:t>
            </a:r>
            <a:r>
              <a:rPr lang="en-US" altLang="ja-JP" i="1" spc="-120" dirty="0"/>
              <a:t>claim</a:t>
            </a:r>
            <a:r>
              <a:rPr lang="en-US" altLang="ja-JP" i="1" spc="-120" dirty="0" smtClean="0"/>
              <a:t>”</a:t>
            </a:r>
            <a:endParaRPr kumimoji="1" lang="ja-JP" altLang="en-US" spc="-120" dirty="0"/>
          </a:p>
        </p:txBody>
      </p:sp>
      <p:sp>
        <p:nvSpPr>
          <p:cNvPr id="7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18</a:t>
            </a:fld>
            <a:endParaRPr kumimoji="1" lang="ja-JP" altLang="en-US" dirty="0"/>
          </a:p>
        </p:txBody>
      </p:sp>
      <p:sp>
        <p:nvSpPr>
          <p:cNvPr id="54" name="タイトル 1"/>
          <p:cNvSpPr txBox="1">
            <a:spLocks/>
          </p:cNvSpPr>
          <p:nvPr/>
        </p:nvSpPr>
        <p:spPr>
          <a:xfrm>
            <a:off x="107504" y="1556792"/>
            <a:ext cx="8953318" cy="5177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2800" dirty="0"/>
          </a:p>
        </p:txBody>
      </p:sp>
      <p:sp>
        <p:nvSpPr>
          <p:cNvPr id="55" name="タイトル 1"/>
          <p:cNvSpPr txBox="1">
            <a:spLocks/>
          </p:cNvSpPr>
          <p:nvPr/>
        </p:nvSpPr>
        <p:spPr>
          <a:xfrm>
            <a:off x="35496" y="1556791"/>
            <a:ext cx="9025326"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4000" dirty="0"/>
          </a:p>
        </p:txBody>
      </p:sp>
      <p:sp>
        <p:nvSpPr>
          <p:cNvPr id="56" name="タイトル 1"/>
          <p:cNvSpPr txBox="1">
            <a:spLocks/>
          </p:cNvSpPr>
          <p:nvPr/>
        </p:nvSpPr>
        <p:spPr>
          <a:xfrm>
            <a:off x="35496" y="1556792"/>
            <a:ext cx="9108504" cy="5249833"/>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r>
              <a:rPr lang="en-US" altLang="ja-JP" sz="2400" b="1" i="1" dirty="0" smtClean="0">
                <a:solidFill>
                  <a:srgbClr val="0070C0"/>
                </a:solidFill>
                <a:effectLst>
                  <a:outerShdw blurRad="38100" dist="38100" dir="2700000" algn="tl">
                    <a:srgbClr val="000000">
                      <a:alpha val="43137"/>
                    </a:srgbClr>
                  </a:outerShdw>
                </a:effectLst>
              </a:rPr>
              <a:t>&lt; Swiss-type claim &gt;</a:t>
            </a:r>
          </a:p>
          <a:p>
            <a:pPr algn="l"/>
            <a:r>
              <a:rPr lang="en-US" altLang="ja-JP" sz="2400" b="1" i="1" dirty="0" smtClean="0">
                <a:solidFill>
                  <a:srgbClr val="0070C0"/>
                </a:solidFill>
                <a:effectLst>
                  <a:outerShdw blurRad="38100" dist="38100" dir="2700000" algn="tl">
                    <a:srgbClr val="000000">
                      <a:alpha val="43137"/>
                    </a:srgbClr>
                  </a:outerShdw>
                </a:effectLst>
              </a:rPr>
              <a:t>(</a:t>
            </a:r>
            <a:r>
              <a:rPr lang="en-US" altLang="ja-JP" sz="2400" b="1" i="1" dirty="0">
                <a:solidFill>
                  <a:srgbClr val="0070C0"/>
                </a:solidFill>
                <a:effectLst>
                  <a:outerShdw blurRad="38100" dist="38100" dir="2700000" algn="tl">
                    <a:srgbClr val="000000">
                      <a:alpha val="43137"/>
                    </a:srgbClr>
                  </a:outerShdw>
                </a:effectLst>
              </a:rPr>
              <a:t>Example</a:t>
            </a:r>
            <a:r>
              <a:rPr lang="en-US" altLang="ja-JP" sz="2400" b="1" i="1" dirty="0" smtClean="0">
                <a:solidFill>
                  <a:srgbClr val="0070C0"/>
                </a:solidFill>
                <a:effectLst>
                  <a:outerShdw blurRad="38100" dist="38100" dir="2700000" algn="tl">
                    <a:srgbClr val="000000">
                      <a:alpha val="43137"/>
                    </a:srgbClr>
                  </a:outerShdw>
                </a:effectLst>
              </a:rPr>
              <a:t>) “</a:t>
            </a:r>
            <a:r>
              <a:rPr lang="en-US" altLang="ja-JP" sz="2400" b="1" i="1" u="sng" dirty="0" smtClean="0">
                <a:solidFill>
                  <a:srgbClr val="0070C0"/>
                </a:solidFill>
                <a:effectLst>
                  <a:outerShdw blurRad="38100" dist="38100" dir="2700000" algn="tl">
                    <a:srgbClr val="000000">
                      <a:alpha val="43137"/>
                    </a:srgbClr>
                  </a:outerShdw>
                </a:effectLst>
              </a:rPr>
              <a:t>Use </a:t>
            </a:r>
            <a:r>
              <a:rPr lang="en-US" altLang="ja-JP" sz="2400" b="1" i="1" u="sng" dirty="0">
                <a:solidFill>
                  <a:srgbClr val="0070C0"/>
                </a:solidFill>
                <a:effectLst>
                  <a:outerShdw blurRad="38100" dist="38100" dir="2700000" algn="tl">
                    <a:srgbClr val="000000">
                      <a:alpha val="43137"/>
                    </a:srgbClr>
                  </a:outerShdw>
                </a:effectLst>
              </a:rPr>
              <a:t>of vitamin C for preparing anticancer drug</a:t>
            </a:r>
            <a:r>
              <a:rPr lang="en-US" altLang="ja-JP" sz="2400" b="1" i="1" u="sng" dirty="0" smtClean="0">
                <a:solidFill>
                  <a:srgbClr val="0070C0"/>
                </a:solidFill>
                <a:effectLst>
                  <a:outerShdw blurRad="38100" dist="38100" dir="2700000" algn="tl">
                    <a:srgbClr val="000000">
                      <a:alpha val="43137"/>
                    </a:srgbClr>
                  </a:outerShdw>
                </a:effectLst>
              </a:rPr>
              <a:t>”</a:t>
            </a:r>
          </a:p>
          <a:p>
            <a:pPr algn="l"/>
            <a:endParaRPr lang="en-US" altLang="ja-JP" sz="1200" b="1" i="1" dirty="0">
              <a:solidFill>
                <a:srgbClr val="0070C0"/>
              </a:solidFill>
              <a:effectLst>
                <a:outerShdw blurRad="38100" dist="38100" dir="2700000" algn="tl">
                  <a:srgbClr val="000000">
                    <a:alpha val="43137"/>
                  </a:srgbClr>
                </a:outerShdw>
              </a:effectLst>
            </a:endParaRPr>
          </a:p>
          <a:p>
            <a:pPr algn="l"/>
            <a:r>
              <a:rPr lang="en-US" altLang="ja-JP" sz="2000" b="1" i="1" spc="100" dirty="0" smtClean="0">
                <a:effectLst>
                  <a:outerShdw blurRad="38100" dist="38100" dir="2700000" algn="tl">
                    <a:srgbClr val="000000">
                      <a:alpha val="43137"/>
                    </a:srgbClr>
                  </a:outerShdw>
                </a:effectLst>
              </a:rPr>
              <a:t>Under the Japanese Patent Act (Article 2-3), </a:t>
            </a:r>
          </a:p>
          <a:p>
            <a:pPr algn="l"/>
            <a:r>
              <a:rPr lang="en-US" altLang="ja-JP" sz="2000" b="1" i="1" spc="100" dirty="0" smtClean="0">
                <a:solidFill>
                  <a:srgbClr val="FF0000"/>
                </a:solidFill>
                <a:effectLst>
                  <a:outerShdw blurRad="38100" dist="38100" dir="2700000" algn="tl">
                    <a:srgbClr val="000000">
                      <a:alpha val="43137"/>
                    </a:srgbClr>
                  </a:outerShdw>
                </a:effectLst>
              </a:rPr>
              <a:t> </a:t>
            </a:r>
            <a:r>
              <a:rPr lang="ja-JP" altLang="en-US" sz="2000" b="1" i="1" spc="100" dirty="0" smtClean="0">
                <a:solidFill>
                  <a:srgbClr val="FF0000"/>
                </a:solidFill>
                <a:effectLst>
                  <a:outerShdw blurRad="38100" dist="38100" dir="2700000" algn="tl">
                    <a:srgbClr val="000000">
                      <a:alpha val="43137"/>
                    </a:srgbClr>
                  </a:outerShdw>
                </a:effectLst>
              </a:rPr>
              <a:t>・</a:t>
            </a:r>
            <a:r>
              <a:rPr lang="en-US" altLang="ja-JP" sz="2000" b="1" i="1" u="sng" spc="100" dirty="0" smtClean="0">
                <a:solidFill>
                  <a:srgbClr val="FF0000"/>
                </a:solidFill>
                <a:effectLst>
                  <a:outerShdw blurRad="38100" dist="38100" dir="2700000" algn="tl">
                    <a:srgbClr val="000000">
                      <a:alpha val="43137"/>
                    </a:srgbClr>
                  </a:outerShdw>
                </a:effectLst>
              </a:rPr>
              <a:t>An invention of simple a process </a:t>
            </a:r>
            <a:r>
              <a:rPr lang="en-US" altLang="ja-JP" sz="2000" b="1" i="1" spc="100" dirty="0" smtClean="0">
                <a:effectLst>
                  <a:outerShdw blurRad="38100" dist="38100" dir="2700000" algn="tl">
                    <a:srgbClr val="000000">
                      <a:alpha val="43137"/>
                    </a:srgbClr>
                  </a:outerShdw>
                </a:effectLst>
              </a:rPr>
              <a:t>covers only </a:t>
            </a:r>
            <a:r>
              <a:rPr lang="en-US" altLang="ja-JP" sz="2000" b="1" i="1" u="sng" spc="100" dirty="0" smtClean="0">
                <a:solidFill>
                  <a:srgbClr val="F200E1"/>
                </a:solidFill>
                <a:effectLst>
                  <a:outerShdw blurRad="38100" dist="38100" dir="2700000" algn="tl">
                    <a:srgbClr val="000000">
                      <a:alpha val="43137"/>
                    </a:srgbClr>
                  </a:outerShdw>
                </a:effectLst>
              </a:rPr>
              <a:t>“using” </a:t>
            </a:r>
            <a:r>
              <a:rPr lang="en-US" altLang="ja-JP" sz="2000" b="1" i="1" spc="100" dirty="0" smtClean="0">
                <a:solidFill>
                  <a:srgbClr val="F200E1"/>
                </a:solidFill>
                <a:effectLst>
                  <a:outerShdw blurRad="38100" dist="38100" dir="2700000" algn="tl">
                    <a:srgbClr val="000000">
                      <a:alpha val="43137"/>
                    </a:srgbClr>
                  </a:outerShdw>
                </a:effectLst>
              </a:rPr>
              <a:t>the process.</a:t>
            </a:r>
          </a:p>
          <a:p>
            <a:pPr algn="l"/>
            <a:r>
              <a:rPr lang="en-US" altLang="ja-JP" sz="2000" b="1" i="1" spc="100" dirty="0" smtClean="0">
                <a:solidFill>
                  <a:srgbClr val="FF0000"/>
                </a:solidFill>
                <a:effectLst>
                  <a:outerShdw blurRad="38100" dist="38100" dir="2700000" algn="tl">
                    <a:srgbClr val="000000">
                      <a:alpha val="43137"/>
                    </a:srgbClr>
                  </a:outerShdw>
                </a:effectLst>
              </a:rPr>
              <a:t> </a:t>
            </a:r>
            <a:r>
              <a:rPr lang="ja-JP" altLang="en-US" sz="2000" b="1" i="1" spc="100" dirty="0" smtClean="0">
                <a:solidFill>
                  <a:srgbClr val="FF0000"/>
                </a:solidFill>
                <a:effectLst>
                  <a:outerShdw blurRad="38100" dist="38100" dir="2700000" algn="tl">
                    <a:srgbClr val="000000">
                      <a:alpha val="43137"/>
                    </a:srgbClr>
                  </a:outerShdw>
                </a:effectLst>
              </a:rPr>
              <a:t>・</a:t>
            </a:r>
            <a:r>
              <a:rPr lang="en-US" altLang="ja-JP" sz="2000" b="1" i="1" u="sng" spc="100" dirty="0" smtClean="0">
                <a:solidFill>
                  <a:srgbClr val="FF0000"/>
                </a:solidFill>
                <a:effectLst>
                  <a:outerShdw blurRad="38100" dist="38100" dir="2700000" algn="tl">
                    <a:srgbClr val="000000">
                      <a:alpha val="43137"/>
                    </a:srgbClr>
                  </a:outerShdw>
                </a:effectLst>
              </a:rPr>
              <a:t>An invention of a </a:t>
            </a:r>
            <a:r>
              <a:rPr lang="en-US" altLang="ja-JP" sz="2000" b="1" i="1" u="sng" spc="100" dirty="0">
                <a:solidFill>
                  <a:srgbClr val="FF0000"/>
                </a:solidFill>
                <a:effectLst>
                  <a:outerShdw blurRad="38100" dist="38100" dir="2700000" algn="tl">
                    <a:srgbClr val="000000">
                      <a:alpha val="43137"/>
                    </a:srgbClr>
                  </a:outerShdw>
                </a:effectLst>
              </a:rPr>
              <a:t>process </a:t>
            </a:r>
            <a:r>
              <a:rPr lang="en-US" altLang="ja-JP" sz="2000" b="1" i="1" u="sng" spc="100" dirty="0" smtClean="0">
                <a:solidFill>
                  <a:srgbClr val="FF0000"/>
                </a:solidFill>
                <a:effectLst>
                  <a:outerShdw blurRad="38100" dist="38100" dir="2700000" algn="tl">
                    <a:srgbClr val="000000">
                      <a:alpha val="43137"/>
                    </a:srgbClr>
                  </a:outerShdw>
                </a:effectLst>
              </a:rPr>
              <a:t>for producing a product </a:t>
            </a:r>
            <a:r>
              <a:rPr lang="en-US" altLang="ja-JP" sz="2000" b="1" i="1" spc="100" dirty="0">
                <a:effectLst>
                  <a:outerShdw blurRad="38100" dist="38100" dir="2700000" algn="tl">
                    <a:srgbClr val="000000">
                      <a:alpha val="43137"/>
                    </a:srgbClr>
                  </a:outerShdw>
                </a:effectLst>
              </a:rPr>
              <a:t>covers </a:t>
            </a:r>
            <a:r>
              <a:rPr lang="en-US" altLang="ja-JP" sz="2000" b="1" i="1" spc="100" dirty="0" smtClean="0">
                <a:effectLst>
                  <a:outerShdw blurRad="38100" dist="38100" dir="2700000" algn="tl">
                    <a:srgbClr val="000000">
                      <a:alpha val="43137"/>
                    </a:srgbClr>
                  </a:outerShdw>
                </a:effectLst>
              </a:rPr>
              <a:t>not only </a:t>
            </a:r>
            <a:r>
              <a:rPr lang="en-US" altLang="ja-JP" sz="2000" b="1" i="1" spc="100" dirty="0">
                <a:solidFill>
                  <a:srgbClr val="0070C0"/>
                </a:solidFill>
                <a:effectLst>
                  <a:outerShdw blurRad="38100" dist="38100" dir="2700000" algn="tl">
                    <a:srgbClr val="000000">
                      <a:alpha val="43137"/>
                    </a:srgbClr>
                  </a:outerShdw>
                </a:effectLst>
              </a:rPr>
              <a:t>“</a:t>
            </a:r>
            <a:r>
              <a:rPr lang="en-US" altLang="ja-JP" sz="2000" b="1" i="1" u="sng" spc="100" dirty="0">
                <a:solidFill>
                  <a:srgbClr val="F200E1"/>
                </a:solidFill>
                <a:effectLst>
                  <a:outerShdw blurRad="38100" dist="38100" dir="2700000" algn="tl">
                    <a:srgbClr val="000000">
                      <a:alpha val="43137"/>
                    </a:srgbClr>
                  </a:outerShdw>
                </a:effectLst>
              </a:rPr>
              <a:t>using” the </a:t>
            </a:r>
            <a:r>
              <a:rPr lang="en-US" altLang="ja-JP" sz="2000" b="1" i="1" u="sng" spc="100" dirty="0" smtClean="0">
                <a:solidFill>
                  <a:srgbClr val="F200E1"/>
                </a:solidFill>
                <a:effectLst>
                  <a:outerShdw blurRad="38100" dist="38100" dir="2700000" algn="tl">
                    <a:srgbClr val="000000">
                      <a:alpha val="43137"/>
                    </a:srgbClr>
                  </a:outerShdw>
                </a:effectLst>
              </a:rPr>
              <a:t>process</a:t>
            </a:r>
            <a:r>
              <a:rPr lang="en-US" altLang="ja-JP" sz="2000" b="1" i="1" u="sng" spc="100" dirty="0">
                <a:solidFill>
                  <a:srgbClr val="F200E1"/>
                </a:solidFill>
                <a:effectLst>
                  <a:outerShdw blurRad="38100" dist="38100" dir="2700000" algn="tl">
                    <a:srgbClr val="000000">
                      <a:alpha val="43137"/>
                    </a:srgbClr>
                  </a:outerShdw>
                </a:effectLst>
              </a:rPr>
              <a:t> </a:t>
            </a:r>
            <a:r>
              <a:rPr lang="en-US" altLang="ja-JP" sz="2000" b="1" i="1" u="sng" spc="100" dirty="0" smtClean="0">
                <a:effectLst>
                  <a:outerShdw blurRad="38100" dist="38100" dir="2700000" algn="tl">
                    <a:srgbClr val="000000">
                      <a:alpha val="43137"/>
                    </a:srgbClr>
                  </a:outerShdw>
                </a:effectLst>
              </a:rPr>
              <a:t>but also </a:t>
            </a:r>
            <a:r>
              <a:rPr lang="en-US" altLang="ja-JP" sz="2000" b="1" i="1" u="sng" spc="100" dirty="0" smtClean="0">
                <a:solidFill>
                  <a:srgbClr val="F200E1"/>
                </a:solidFill>
                <a:effectLst>
                  <a:outerShdw blurRad="38100" dist="38100" dir="2700000" algn="tl">
                    <a:srgbClr val="000000">
                      <a:alpha val="43137"/>
                    </a:srgbClr>
                  </a:outerShdw>
                </a:effectLst>
              </a:rPr>
              <a:t>“using, assigning, exporting, importing or offering for assignment” </a:t>
            </a:r>
            <a:r>
              <a:rPr lang="en-US" altLang="ja-JP" sz="2000" b="1" i="1" spc="100" dirty="0" smtClean="0">
                <a:solidFill>
                  <a:srgbClr val="F200E1"/>
                </a:solidFill>
                <a:effectLst>
                  <a:outerShdw blurRad="38100" dist="38100" dir="2700000" algn="tl">
                    <a:srgbClr val="000000">
                      <a:alpha val="43137"/>
                    </a:srgbClr>
                  </a:outerShdw>
                </a:effectLst>
              </a:rPr>
              <a:t>the product produced by the process.</a:t>
            </a:r>
          </a:p>
          <a:p>
            <a:pPr algn="l"/>
            <a:endParaRPr lang="en-US" altLang="ja-JP" sz="1200" b="1" i="1" dirty="0">
              <a:solidFill>
                <a:srgbClr val="0070C0"/>
              </a:solidFill>
              <a:effectLst>
                <a:outerShdw blurRad="38100" dist="38100" dir="2700000" algn="tl">
                  <a:srgbClr val="000000">
                    <a:alpha val="43137"/>
                  </a:srgbClr>
                </a:outerShdw>
              </a:effectLst>
            </a:endParaRPr>
          </a:p>
          <a:p>
            <a:pPr algn="l"/>
            <a:r>
              <a:rPr lang="en-US" altLang="ja-JP" sz="2800" b="1" i="1" dirty="0" smtClean="0">
                <a:solidFill>
                  <a:srgbClr val="0070C0"/>
                </a:solidFill>
                <a:effectLst>
                  <a:outerShdw blurRad="38100" dist="38100" dir="2700000" algn="tl">
                    <a:srgbClr val="000000">
                      <a:alpha val="43137"/>
                    </a:srgbClr>
                  </a:outerShdw>
                </a:effectLst>
              </a:rPr>
              <a:t>(※No court case in Japan, so far.)</a:t>
            </a:r>
          </a:p>
          <a:p>
            <a:pPr algn="l"/>
            <a:r>
              <a:rPr lang="en-US" altLang="ja-JP" sz="2800" b="1" i="1" dirty="0" smtClean="0">
                <a:solidFill>
                  <a:srgbClr val="0070C0"/>
                </a:solidFill>
                <a:effectLst>
                  <a:outerShdw blurRad="38100" dist="38100" dir="2700000" algn="tl">
                    <a:srgbClr val="000000">
                      <a:alpha val="43137"/>
                    </a:srgbClr>
                  </a:outerShdw>
                </a:effectLst>
              </a:rPr>
              <a:t>※Japan Patent Office officially states their opinion that a </a:t>
            </a:r>
            <a:r>
              <a:rPr lang="en-US" altLang="ja-JP" sz="2800" b="1" i="1" dirty="0" err="1" smtClean="0">
                <a:solidFill>
                  <a:srgbClr val="0070C0"/>
                </a:solidFill>
                <a:effectLst>
                  <a:outerShdw blurRad="38100" dist="38100" dir="2700000" algn="tl">
                    <a:srgbClr val="000000">
                      <a:alpha val="43137"/>
                    </a:srgbClr>
                  </a:outerShdw>
                </a:effectLst>
              </a:rPr>
              <a:t>swiss</a:t>
            </a:r>
            <a:r>
              <a:rPr lang="en-US" altLang="ja-JP" sz="2800" b="1" i="1" dirty="0" smtClean="0">
                <a:solidFill>
                  <a:srgbClr val="0070C0"/>
                </a:solidFill>
                <a:effectLst>
                  <a:outerShdw blurRad="38100" dist="38100" dir="2700000" algn="tl">
                    <a:srgbClr val="000000">
                      <a:alpha val="43137"/>
                    </a:srgbClr>
                  </a:outerShdw>
                </a:effectLst>
              </a:rPr>
              <a:t>-type claim is “</a:t>
            </a:r>
            <a:r>
              <a:rPr lang="en-US" altLang="ja-JP" sz="2800" b="1" i="1" u="sng" dirty="0">
                <a:solidFill>
                  <a:srgbClr val="FF0000"/>
                </a:solidFill>
                <a:effectLst>
                  <a:outerShdw blurRad="38100" dist="38100" dir="2700000" algn="tl">
                    <a:srgbClr val="000000">
                      <a:alpha val="43137"/>
                    </a:srgbClr>
                  </a:outerShdw>
                </a:effectLst>
              </a:rPr>
              <a:t>i</a:t>
            </a:r>
            <a:r>
              <a:rPr lang="en-US" altLang="ja-JP" sz="2800" b="1" i="1" u="sng" dirty="0" smtClean="0">
                <a:solidFill>
                  <a:srgbClr val="FF0000"/>
                </a:solidFill>
                <a:effectLst>
                  <a:outerShdw blurRad="38100" dist="38100" dir="2700000" algn="tl">
                    <a:srgbClr val="000000">
                      <a:alpha val="43137"/>
                    </a:srgbClr>
                  </a:outerShdw>
                </a:effectLst>
              </a:rPr>
              <a:t>nvention </a:t>
            </a:r>
            <a:r>
              <a:rPr lang="en-US" altLang="ja-JP" sz="2800" b="1" i="1" u="sng" dirty="0">
                <a:solidFill>
                  <a:srgbClr val="FF0000"/>
                </a:solidFill>
                <a:effectLst>
                  <a:outerShdw blurRad="38100" dist="38100" dir="2700000" algn="tl">
                    <a:srgbClr val="000000">
                      <a:alpha val="43137"/>
                    </a:srgbClr>
                  </a:outerShdw>
                </a:effectLst>
              </a:rPr>
              <a:t>of simple a </a:t>
            </a:r>
            <a:r>
              <a:rPr lang="en-US" altLang="ja-JP" sz="2800" b="1" i="1" u="sng" dirty="0" smtClean="0">
                <a:solidFill>
                  <a:srgbClr val="FF0000"/>
                </a:solidFill>
                <a:effectLst>
                  <a:outerShdw blurRad="38100" dist="38100" dir="2700000" algn="tl">
                    <a:srgbClr val="000000">
                      <a:alpha val="43137"/>
                    </a:srgbClr>
                  </a:outerShdw>
                </a:effectLst>
              </a:rPr>
              <a:t>process.</a:t>
            </a:r>
            <a:r>
              <a:rPr lang="en-US" altLang="ja-JP" sz="2800" b="1" i="1" dirty="0" smtClean="0">
                <a:solidFill>
                  <a:srgbClr val="0070C0"/>
                </a:solidFill>
                <a:effectLst>
                  <a:outerShdw blurRad="38100" dist="38100" dir="2700000" algn="tl">
                    <a:srgbClr val="000000">
                      <a:alpha val="43137"/>
                    </a:srgbClr>
                  </a:outerShdw>
                </a:effectLst>
              </a:rPr>
              <a:t>”</a:t>
            </a:r>
          </a:p>
          <a:p>
            <a:pPr algn="l"/>
            <a:r>
              <a:rPr lang="ja-JP" altLang="en-US" sz="2800" b="1" i="1" dirty="0" smtClean="0">
                <a:solidFill>
                  <a:srgbClr val="0070C0"/>
                </a:solidFill>
                <a:effectLst>
                  <a:outerShdw blurRad="38100" dist="38100" dir="2700000" algn="tl">
                    <a:srgbClr val="000000">
                      <a:alpha val="43137"/>
                    </a:srgbClr>
                  </a:outerShdw>
                </a:effectLst>
              </a:rPr>
              <a:t>⇒</a:t>
            </a:r>
            <a:r>
              <a:rPr lang="en-US" altLang="ja-JP" sz="2800" b="1" i="1" dirty="0" smtClean="0">
                <a:solidFill>
                  <a:srgbClr val="0070C0"/>
                </a:solidFill>
                <a:effectLst>
                  <a:outerShdw blurRad="38100" dist="38100" dir="2700000" algn="tl">
                    <a:srgbClr val="000000">
                      <a:alpha val="43137"/>
                    </a:srgbClr>
                  </a:outerShdw>
                </a:effectLst>
              </a:rPr>
              <a:t>If so, </a:t>
            </a:r>
            <a:r>
              <a:rPr lang="en-US" altLang="ja-JP" sz="2800" b="1" i="1" u="sng" dirty="0" smtClean="0">
                <a:solidFill>
                  <a:srgbClr val="FF0000"/>
                </a:solidFill>
                <a:effectLst>
                  <a:outerShdw blurRad="38100" dist="38100" dir="2700000" algn="tl">
                    <a:srgbClr val="000000">
                      <a:alpha val="43137"/>
                    </a:srgbClr>
                  </a:outerShdw>
                </a:effectLst>
              </a:rPr>
              <a:t>a patentee of </a:t>
            </a:r>
            <a:r>
              <a:rPr lang="en-US" altLang="ja-JP" sz="2800" b="1" i="1" u="sng" dirty="0" err="1" smtClean="0">
                <a:solidFill>
                  <a:srgbClr val="FF0000"/>
                </a:solidFill>
                <a:effectLst>
                  <a:outerShdw blurRad="38100" dist="38100" dir="2700000" algn="tl">
                    <a:srgbClr val="000000">
                      <a:alpha val="43137"/>
                    </a:srgbClr>
                  </a:outerShdw>
                </a:effectLst>
              </a:rPr>
              <a:t>swiss</a:t>
            </a:r>
            <a:r>
              <a:rPr lang="en-US" altLang="ja-JP" sz="2800" b="1" i="1" u="sng" dirty="0" smtClean="0">
                <a:solidFill>
                  <a:srgbClr val="FF0000"/>
                </a:solidFill>
                <a:effectLst>
                  <a:outerShdw blurRad="38100" dist="38100" dir="2700000" algn="tl">
                    <a:srgbClr val="000000">
                      <a:alpha val="43137"/>
                    </a:srgbClr>
                  </a:outerShdw>
                </a:effectLst>
              </a:rPr>
              <a:t>-type claims cannot obtain an injunction against defendant’s assigning the product.</a:t>
            </a:r>
          </a:p>
          <a:p>
            <a:pPr algn="r"/>
            <a:r>
              <a:rPr lang="ja-JP" altLang="en-US" sz="3200" b="1" i="1" dirty="0" smtClean="0">
                <a:solidFill>
                  <a:srgbClr val="0070C0"/>
                </a:solidFill>
                <a:effectLst>
                  <a:outerShdw blurRad="38100" dist="38100" dir="2700000" algn="tl">
                    <a:srgbClr val="000000">
                      <a:alpha val="43137"/>
                    </a:srgbClr>
                  </a:outerShdw>
                </a:effectLst>
              </a:rPr>
              <a:t>⇒ </a:t>
            </a:r>
            <a:r>
              <a:rPr lang="en-US" altLang="ja-JP" sz="3200" b="1" i="1" dirty="0" smtClean="0">
                <a:solidFill>
                  <a:srgbClr val="0070C0"/>
                </a:solidFill>
                <a:effectLst>
                  <a:outerShdw blurRad="38100" dist="38100" dir="2700000" algn="tl">
                    <a:srgbClr val="000000">
                      <a:alpha val="43137"/>
                    </a:srgbClr>
                  </a:outerShdw>
                </a:effectLst>
              </a:rPr>
              <a:t>Swiss-type claims are less useful in Japan.</a:t>
            </a:r>
            <a:endParaRPr lang="ja-JP" altLang="en-US" sz="3200" b="1" i="1" dirty="0">
              <a:solidFill>
                <a:srgbClr val="0070C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445286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170" y="332656"/>
            <a:ext cx="9169342" cy="792088"/>
          </a:xfrm>
        </p:spPr>
        <p:txBody>
          <a:bodyPr/>
          <a:lstStyle/>
          <a:p>
            <a:r>
              <a:rPr lang="en-US" altLang="ja-JP" sz="4000" i="1" spc="-200" dirty="0"/>
              <a:t>5</a:t>
            </a:r>
            <a:r>
              <a:rPr lang="en-US" altLang="ja-JP" sz="4000" i="1" spc="-200" dirty="0" smtClean="0"/>
              <a:t>. </a:t>
            </a:r>
            <a:r>
              <a:rPr lang="en-US" altLang="ja-JP" sz="4000" i="1" spc="-200" dirty="0"/>
              <a:t>Claims including “effects” of the </a:t>
            </a:r>
            <a:r>
              <a:rPr lang="en-US" altLang="ja-JP" sz="4000" i="1" spc="-200" dirty="0" smtClean="0"/>
              <a:t>invention</a:t>
            </a:r>
            <a:endParaRPr kumimoji="1" lang="ja-JP" altLang="en-US" sz="2800" dirty="0"/>
          </a:p>
        </p:txBody>
      </p:sp>
      <p:sp>
        <p:nvSpPr>
          <p:cNvPr id="7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19</a:t>
            </a:fld>
            <a:endParaRPr kumimoji="1" lang="ja-JP" altLang="en-US"/>
          </a:p>
        </p:txBody>
      </p:sp>
      <p:sp>
        <p:nvSpPr>
          <p:cNvPr id="54" name="タイトル 1"/>
          <p:cNvSpPr txBox="1">
            <a:spLocks/>
          </p:cNvSpPr>
          <p:nvPr/>
        </p:nvSpPr>
        <p:spPr>
          <a:xfrm>
            <a:off x="107504" y="1628799"/>
            <a:ext cx="8953318" cy="5177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2800" dirty="0"/>
          </a:p>
        </p:txBody>
      </p:sp>
      <p:sp>
        <p:nvSpPr>
          <p:cNvPr id="55" name="タイトル 1"/>
          <p:cNvSpPr txBox="1">
            <a:spLocks/>
          </p:cNvSpPr>
          <p:nvPr/>
        </p:nvSpPr>
        <p:spPr>
          <a:xfrm>
            <a:off x="35496" y="1556791"/>
            <a:ext cx="9025326" cy="5040827"/>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lgn="l"/>
            <a:endParaRPr lang="ja-JP" altLang="en-US" sz="4000" dirty="0"/>
          </a:p>
        </p:txBody>
      </p:sp>
      <p:sp>
        <p:nvSpPr>
          <p:cNvPr id="56" name="タイトル 1"/>
          <p:cNvSpPr txBox="1">
            <a:spLocks/>
          </p:cNvSpPr>
          <p:nvPr/>
        </p:nvSpPr>
        <p:spPr>
          <a:xfrm>
            <a:off x="35496" y="1557105"/>
            <a:ext cx="9108504" cy="5256271"/>
          </a:xfrm>
          <a:prstGeom prst="rect">
            <a:avLst/>
          </a:prstGeom>
        </p:spPr>
        <p:txBody>
          <a:bodyPr/>
          <a:lstStyle>
            <a:lvl1pPr algn="ctr" defTabSz="914400" rtl="0" eaLnBrk="1" latinLnBrk="0" hangingPunct="1">
              <a:spcBef>
                <a:spcPct val="0"/>
              </a:spcBef>
              <a:buNone/>
              <a:defRPr kumimoji="1" sz="4400" kern="120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r>
              <a:rPr lang="en-US" altLang="ja-JP" sz="3000" b="1" u="sng" dirty="0" smtClean="0">
                <a:effectLst>
                  <a:outerShdw blurRad="38100" dist="38100" dir="2700000" algn="tl">
                    <a:srgbClr val="000000">
                      <a:alpha val="43137"/>
                    </a:srgbClr>
                  </a:outerShdw>
                </a:effectLst>
              </a:rPr>
              <a:t>IP </a:t>
            </a:r>
            <a:r>
              <a:rPr lang="en-US" altLang="ja-JP" sz="3000" b="1" u="sng" dirty="0">
                <a:effectLst>
                  <a:outerShdw blurRad="38100" dist="38100" dir="2700000" algn="tl">
                    <a:srgbClr val="000000">
                      <a:alpha val="43137"/>
                    </a:srgbClr>
                  </a:outerShdw>
                </a:effectLst>
              </a:rPr>
              <a:t>High Court (</a:t>
            </a:r>
            <a:r>
              <a:rPr lang="en-US" altLang="ja-JP" sz="3000" b="1" u="sng" dirty="0" smtClean="0">
                <a:effectLst>
                  <a:outerShdw blurRad="38100" dist="38100" dir="2700000" algn="tl">
                    <a:srgbClr val="000000">
                      <a:alpha val="43137"/>
                    </a:srgbClr>
                  </a:outerShdw>
                </a:effectLst>
              </a:rPr>
              <a:t>2014/9/10) 2013 </a:t>
            </a:r>
            <a:r>
              <a:rPr lang="en-US" altLang="ja-JP" sz="3000" b="1" u="sng" dirty="0">
                <a:effectLst>
                  <a:outerShdw blurRad="38100" dist="38100" dir="2700000" algn="tl">
                    <a:srgbClr val="000000">
                      <a:alpha val="43137"/>
                    </a:srgbClr>
                  </a:outerShdw>
                </a:effectLst>
              </a:rPr>
              <a:t>(</a:t>
            </a:r>
            <a:r>
              <a:rPr lang="en-US" altLang="ja-JP" sz="3000" b="1" u="sng" dirty="0" err="1">
                <a:effectLst>
                  <a:outerShdw blurRad="38100" dist="38100" dir="2700000" algn="tl">
                    <a:srgbClr val="000000">
                      <a:alpha val="43137"/>
                    </a:srgbClr>
                  </a:outerShdw>
                </a:effectLst>
              </a:rPr>
              <a:t>Gyo-ke</a:t>
            </a:r>
            <a:r>
              <a:rPr lang="en-US" altLang="ja-JP" sz="3000" b="1" u="sng" dirty="0">
                <a:effectLst>
                  <a:outerShdw blurRad="38100" dist="38100" dir="2700000" algn="tl">
                    <a:srgbClr val="000000">
                      <a:alpha val="43137"/>
                    </a:srgbClr>
                  </a:outerShdw>
                </a:effectLst>
              </a:rPr>
              <a:t>) </a:t>
            </a:r>
            <a:r>
              <a:rPr lang="en-US" altLang="ja-JP" sz="3000" b="1" u="sng" dirty="0" smtClean="0">
                <a:effectLst>
                  <a:outerShdw blurRad="38100" dist="38100" dir="2700000" algn="tl">
                    <a:srgbClr val="000000">
                      <a:alpha val="43137"/>
                    </a:srgbClr>
                  </a:outerShdw>
                </a:effectLst>
              </a:rPr>
              <a:t>10209</a:t>
            </a:r>
            <a:endParaRPr lang="en-US" altLang="ja-JP" sz="3000" b="1" u="sng" dirty="0">
              <a:effectLst>
                <a:outerShdw blurRad="38100" dist="38100" dir="2700000" algn="tl">
                  <a:srgbClr val="000000">
                    <a:alpha val="43137"/>
                  </a:srgbClr>
                </a:outerShdw>
              </a:effectLst>
            </a:endParaRPr>
          </a:p>
          <a:p>
            <a:pPr algn="l"/>
            <a:r>
              <a:rPr lang="en-US" altLang="ja-JP" sz="2800" b="1" i="1" dirty="0" smtClean="0">
                <a:solidFill>
                  <a:srgbClr val="0070C0"/>
                </a:solidFill>
                <a:effectLst>
                  <a:outerShdw blurRad="38100" dist="38100" dir="2700000" algn="tl">
                    <a:srgbClr val="000000">
                      <a:alpha val="43137"/>
                    </a:srgbClr>
                  </a:outerShdw>
                </a:effectLst>
              </a:rPr>
              <a:t>※Claiming </a:t>
            </a:r>
            <a:r>
              <a:rPr lang="en-US" altLang="ja-JP" sz="2800" b="1" i="1" dirty="0">
                <a:solidFill>
                  <a:srgbClr val="0070C0"/>
                </a:solidFill>
                <a:effectLst>
                  <a:outerShdw blurRad="38100" dist="38100" dir="2700000" algn="tl">
                    <a:srgbClr val="000000">
                      <a:alpha val="43137"/>
                    </a:srgbClr>
                  </a:outerShdw>
                </a:effectLst>
              </a:rPr>
              <a:t>not only “use” but also “</a:t>
            </a:r>
            <a:r>
              <a:rPr lang="en-US" altLang="ja-JP" sz="2800" b="1" i="1" dirty="0" smtClean="0">
                <a:solidFill>
                  <a:srgbClr val="0070C0"/>
                </a:solidFill>
                <a:effectLst>
                  <a:outerShdw blurRad="38100" dist="38100" dir="2700000" algn="tl">
                    <a:srgbClr val="000000">
                      <a:alpha val="43137"/>
                    </a:srgbClr>
                  </a:outerShdw>
                </a:effectLst>
              </a:rPr>
              <a:t>effect(s)” is useful   in the </a:t>
            </a:r>
            <a:r>
              <a:rPr lang="en-US" altLang="ja-JP" sz="2800" b="1" i="1" smtClean="0">
                <a:solidFill>
                  <a:srgbClr val="0070C0"/>
                </a:solidFill>
                <a:effectLst>
                  <a:outerShdw blurRad="38100" dist="38100" dir="2700000" algn="tl">
                    <a:srgbClr val="000000">
                      <a:alpha val="43137"/>
                    </a:srgbClr>
                  </a:outerShdw>
                </a:effectLst>
              </a:rPr>
              <a:t>admission of </a:t>
            </a:r>
            <a:r>
              <a:rPr lang="en-US" altLang="ja-JP" sz="2800" b="1" i="1" dirty="0">
                <a:solidFill>
                  <a:srgbClr val="0070C0"/>
                </a:solidFill>
                <a:effectLst>
                  <a:outerShdw blurRad="38100" dist="38100" dir="2700000" algn="tl">
                    <a:srgbClr val="000000">
                      <a:alpha val="43137"/>
                    </a:srgbClr>
                  </a:outerShdw>
                </a:effectLst>
              </a:rPr>
              <a:t>“</a:t>
            </a:r>
            <a:r>
              <a:rPr lang="en-US" altLang="ja-JP" sz="2800" b="1" i="1">
                <a:solidFill>
                  <a:srgbClr val="0070C0"/>
                </a:solidFill>
                <a:effectLst>
                  <a:outerShdw blurRad="38100" dist="38100" dir="2700000" algn="tl">
                    <a:srgbClr val="000000">
                      <a:alpha val="43137"/>
                    </a:srgbClr>
                  </a:outerShdw>
                </a:effectLst>
              </a:rPr>
              <a:t>Inventive </a:t>
            </a:r>
            <a:r>
              <a:rPr lang="en-US" altLang="ja-JP" sz="2800" b="1" i="1" smtClean="0">
                <a:solidFill>
                  <a:srgbClr val="0070C0"/>
                </a:solidFill>
                <a:effectLst>
                  <a:outerShdw blurRad="38100" dist="38100" dir="2700000" algn="tl">
                    <a:srgbClr val="000000">
                      <a:alpha val="43137"/>
                    </a:srgbClr>
                  </a:outerShdw>
                </a:effectLst>
              </a:rPr>
              <a:t>Step.” </a:t>
            </a:r>
            <a:endParaRPr lang="en-US" altLang="ja-JP" sz="1200" dirty="0" smtClean="0"/>
          </a:p>
          <a:p>
            <a:pPr algn="l"/>
            <a:r>
              <a:rPr lang="en-US" altLang="ja-JP" sz="2000" b="1" i="1" u="sng" spc="-40" dirty="0">
                <a:solidFill>
                  <a:schemeClr val="accent2">
                    <a:lumMod val="50000"/>
                  </a:schemeClr>
                </a:solidFill>
                <a:effectLst>
                  <a:outerShdw blurRad="38100" dist="38100" dir="2700000" algn="tl">
                    <a:srgbClr val="000000">
                      <a:alpha val="43137"/>
                    </a:srgbClr>
                  </a:outerShdw>
                </a:effectLst>
              </a:rPr>
              <a:t>Claimed Invention</a:t>
            </a:r>
            <a:r>
              <a:rPr lang="en-US" altLang="ja-JP" sz="2000" b="1" i="1" spc="-40" dirty="0">
                <a:solidFill>
                  <a:schemeClr val="accent2">
                    <a:lumMod val="50000"/>
                  </a:schemeClr>
                </a:solidFill>
                <a:effectLst>
                  <a:outerShdw blurRad="38100" dist="38100" dir="2700000" algn="tl">
                    <a:srgbClr val="000000">
                      <a:alpha val="43137"/>
                    </a:srgbClr>
                  </a:outerShdw>
                </a:effectLst>
              </a:rPr>
              <a:t> </a:t>
            </a:r>
            <a:r>
              <a:rPr lang="en-US" altLang="ja-JP" sz="2000" b="1" i="1" spc="-40" dirty="0" smtClean="0">
                <a:solidFill>
                  <a:schemeClr val="tx1">
                    <a:lumMod val="95000"/>
                    <a:lumOff val="5000"/>
                  </a:schemeClr>
                </a:solidFill>
                <a:effectLst>
                  <a:outerShdw blurRad="38100" dist="38100" dir="2700000" algn="tl">
                    <a:srgbClr val="000000">
                      <a:alpha val="43137"/>
                    </a:srgbClr>
                  </a:outerShdw>
                </a:effectLst>
              </a:rPr>
              <a:t>=</a:t>
            </a:r>
            <a:r>
              <a:rPr lang="ja-JP" altLang="en-US" sz="2000" b="1" i="1" spc="-40" dirty="0">
                <a:solidFill>
                  <a:srgbClr val="0070C0"/>
                </a:solidFill>
                <a:effectLst>
                  <a:outerShdw blurRad="38100" dist="38100" dir="2700000" algn="tl">
                    <a:srgbClr val="000000">
                      <a:alpha val="43137"/>
                    </a:srgbClr>
                  </a:outerShdw>
                </a:effectLst>
              </a:rPr>
              <a:t> </a:t>
            </a:r>
            <a:r>
              <a:rPr lang="en-US" altLang="ja-JP" sz="2000" b="1" spc="-40" dirty="0" smtClean="0"/>
              <a:t>“Medicament comprising </a:t>
            </a:r>
            <a:r>
              <a:rPr lang="en-US" altLang="ja-JP" sz="2000" b="1" spc="-40" dirty="0" err="1" smtClean="0"/>
              <a:t>IleProPro</a:t>
            </a:r>
            <a:r>
              <a:rPr lang="en-US" altLang="ja-JP" sz="2000" b="1" spc="-40" dirty="0" smtClean="0"/>
              <a:t>… as an active ingredient </a:t>
            </a:r>
          </a:p>
          <a:p>
            <a:pPr algn="l"/>
            <a:r>
              <a:rPr lang="en-US" altLang="ja-JP" sz="2000" b="1" spc="-40" dirty="0">
                <a:solidFill>
                  <a:srgbClr val="FF0000"/>
                </a:solidFill>
              </a:rPr>
              <a:t> </a:t>
            </a:r>
            <a:r>
              <a:rPr lang="en-US" altLang="ja-JP" sz="2000" b="1" spc="-40" dirty="0" smtClean="0">
                <a:solidFill>
                  <a:srgbClr val="FF0000"/>
                </a:solidFill>
              </a:rPr>
              <a:t>                 </a:t>
            </a:r>
            <a:r>
              <a:rPr lang="en-US" altLang="ja-JP" sz="2000" b="1" u="sng" dirty="0" smtClean="0">
                <a:solidFill>
                  <a:srgbClr val="FF0000"/>
                </a:solidFill>
              </a:rPr>
              <a:t>having effects of … suppressing the thickening of vessel wall intima</a:t>
            </a:r>
            <a:r>
              <a:rPr lang="ja-JP" altLang="en-US" sz="2000" b="1" dirty="0" smtClean="0">
                <a:solidFill>
                  <a:srgbClr val="FF0000"/>
                </a:solidFill>
              </a:rPr>
              <a:t>”</a:t>
            </a:r>
            <a:endParaRPr lang="en-US" altLang="ja-JP" sz="2000" b="1" dirty="0" smtClean="0">
              <a:solidFill>
                <a:srgbClr val="FF0000"/>
              </a:solidFill>
            </a:endParaRPr>
          </a:p>
          <a:p>
            <a:pPr algn="l"/>
            <a:endParaRPr lang="en-US" altLang="ja-JP" sz="1200" dirty="0" smtClean="0"/>
          </a:p>
          <a:p>
            <a:pPr algn="l"/>
            <a:r>
              <a:rPr lang="ja-JP" altLang="en-US" sz="2400" b="1" i="1" dirty="0" smtClean="0">
                <a:solidFill>
                  <a:srgbClr val="0070C0"/>
                </a:solidFill>
                <a:effectLst>
                  <a:outerShdw blurRad="38100" dist="38100" dir="2700000" algn="tl">
                    <a:srgbClr val="000000">
                      <a:alpha val="43137"/>
                    </a:srgbClr>
                  </a:outerShdw>
                </a:effectLst>
              </a:rPr>
              <a:t>⇒</a:t>
            </a:r>
            <a:r>
              <a:rPr lang="en-US" altLang="ja-JP" sz="2400" b="1" i="1" dirty="0" smtClean="0">
                <a:solidFill>
                  <a:srgbClr val="0070C0"/>
                </a:solidFill>
                <a:effectLst>
                  <a:outerShdw blurRad="38100" dist="38100" dir="2700000" algn="tl">
                    <a:srgbClr val="000000">
                      <a:alpha val="43137"/>
                    </a:srgbClr>
                  </a:outerShdw>
                </a:effectLst>
              </a:rPr>
              <a:t>Court admitted “Inventive Step” based on the claimed “effect.”</a:t>
            </a:r>
          </a:p>
          <a:p>
            <a:pPr algn="l"/>
            <a:r>
              <a:rPr lang="en-US" altLang="ja-JP" sz="2400" dirty="0" smtClean="0"/>
              <a:t>Since under the technological level at the application date, </a:t>
            </a:r>
          </a:p>
          <a:p>
            <a:pPr algn="l"/>
            <a:r>
              <a:rPr lang="en-US" altLang="ja-JP" sz="2400" spc="-20" dirty="0" smtClean="0">
                <a:solidFill>
                  <a:srgbClr val="FF0000"/>
                </a:solidFill>
              </a:rPr>
              <a:t>a </a:t>
            </a:r>
            <a:r>
              <a:rPr lang="en-US" altLang="ja-JP" sz="2400" spc="-20" dirty="0">
                <a:solidFill>
                  <a:srgbClr val="FF0000"/>
                </a:solidFill>
              </a:rPr>
              <a:t>person skilled in the art </a:t>
            </a:r>
            <a:r>
              <a:rPr lang="en-US" altLang="ja-JP" sz="2400" spc="-20" dirty="0" smtClean="0">
                <a:solidFill>
                  <a:srgbClr val="FF0000"/>
                </a:solidFill>
              </a:rPr>
              <a:t>did not assume without experimentation </a:t>
            </a:r>
            <a:r>
              <a:rPr lang="en-US" altLang="ja-JP" sz="2400" dirty="0" smtClean="0">
                <a:solidFill>
                  <a:srgbClr val="FF0000"/>
                </a:solidFill>
              </a:rPr>
              <a:t>whether each </a:t>
            </a:r>
            <a:r>
              <a:rPr lang="en-US" altLang="ja-JP" sz="2400" dirty="0">
                <a:solidFill>
                  <a:srgbClr val="FF0000"/>
                </a:solidFill>
              </a:rPr>
              <a:t>ACE </a:t>
            </a:r>
            <a:r>
              <a:rPr lang="en-US" altLang="ja-JP" sz="2400" dirty="0" smtClean="0">
                <a:solidFill>
                  <a:srgbClr val="FF0000"/>
                </a:solidFill>
              </a:rPr>
              <a:t>inhibitor actually has such an effect.</a:t>
            </a:r>
          </a:p>
          <a:p>
            <a:pPr algn="l"/>
            <a:endParaRPr lang="en-US" altLang="ja-JP" sz="1400" dirty="0" smtClean="0">
              <a:solidFill>
                <a:srgbClr val="FF0000"/>
              </a:solidFill>
            </a:endParaRPr>
          </a:p>
          <a:p>
            <a:pPr algn="l"/>
            <a:r>
              <a:rPr lang="ja-JP" altLang="en-US" sz="2200" b="1" i="1" spc="-50" dirty="0">
                <a:solidFill>
                  <a:srgbClr val="0070C0"/>
                </a:solidFill>
                <a:effectLst>
                  <a:outerShdw blurRad="38100" dist="38100" dir="2700000" algn="tl">
                    <a:srgbClr val="000000">
                      <a:alpha val="43137"/>
                    </a:srgbClr>
                  </a:outerShdw>
                </a:effectLst>
              </a:rPr>
              <a:t> </a:t>
            </a:r>
            <a:r>
              <a:rPr lang="ja-JP" altLang="en-US" sz="2200" b="1" i="1" spc="-50" dirty="0" smtClean="0">
                <a:solidFill>
                  <a:srgbClr val="0070C0"/>
                </a:solidFill>
                <a:effectLst>
                  <a:outerShdw blurRad="38100" dist="38100" dir="2700000" algn="tl">
                    <a:srgbClr val="000000">
                      <a:alpha val="43137"/>
                    </a:srgbClr>
                  </a:outerShdw>
                </a:effectLst>
              </a:rPr>
              <a:t>    </a:t>
            </a:r>
            <a:r>
              <a:rPr lang="en-US" altLang="ja-JP" sz="2200" b="1" i="1" u="sng" spc="-50" dirty="0" smtClean="0">
                <a:solidFill>
                  <a:srgbClr val="008000"/>
                </a:solidFill>
                <a:effectLst>
                  <a:outerShdw blurRad="38100" dist="38100" dir="2700000" algn="tl">
                    <a:srgbClr val="000000">
                      <a:alpha val="43137"/>
                    </a:srgbClr>
                  </a:outerShdw>
                </a:effectLst>
              </a:rPr>
              <a:t>Prior Art </a:t>
            </a:r>
            <a:r>
              <a:rPr lang="en-US" altLang="ja-JP" sz="2200" b="1" i="1" spc="-60" dirty="0" smtClean="0">
                <a:solidFill>
                  <a:srgbClr val="008000"/>
                </a:solidFill>
                <a:effectLst>
                  <a:outerShdw blurRad="38100" dist="38100" dir="2700000" algn="tl">
                    <a:srgbClr val="000000">
                      <a:alpha val="43137"/>
                    </a:srgbClr>
                  </a:outerShdw>
                </a:effectLst>
              </a:rPr>
              <a:t>= </a:t>
            </a:r>
            <a:r>
              <a:rPr lang="ja-JP" altLang="en-US" sz="2200" b="1" i="1" spc="-60" dirty="0" smtClean="0"/>
              <a:t>“</a:t>
            </a:r>
            <a:r>
              <a:rPr lang="en-US" altLang="ja-JP" sz="2200" b="1" i="1" spc="-60" dirty="0"/>
              <a:t>Medicament comprising </a:t>
            </a:r>
            <a:r>
              <a:rPr lang="en-US" altLang="ja-JP" sz="2200" b="1" i="1" spc="-60" dirty="0" err="1" smtClean="0"/>
              <a:t>IleProPro</a:t>
            </a:r>
            <a:r>
              <a:rPr lang="en-US" altLang="ja-JP" sz="2200" b="1" i="1" spc="-60" dirty="0" smtClean="0"/>
              <a:t>… </a:t>
            </a:r>
            <a:r>
              <a:rPr lang="en-US" altLang="ja-JP" sz="2200" b="1" i="1" spc="-60" dirty="0"/>
              <a:t>as an active </a:t>
            </a:r>
            <a:r>
              <a:rPr lang="en-US" altLang="ja-JP" sz="2200" b="1" i="1" spc="-60" dirty="0" smtClean="0"/>
              <a:t>ingredient</a:t>
            </a:r>
            <a:r>
              <a:rPr lang="ja-JP" altLang="en-US" sz="2200" b="1" i="1" spc="-60" dirty="0" smtClean="0"/>
              <a:t>”</a:t>
            </a:r>
            <a:endParaRPr lang="en-US" altLang="ja-JP" sz="2200" b="1" i="1" spc="-60" dirty="0" smtClean="0"/>
          </a:p>
          <a:p>
            <a:pPr algn="l"/>
            <a:r>
              <a:rPr lang="ja-JP" altLang="en-US" sz="2400" b="1" i="1" spc="-50" dirty="0" smtClean="0">
                <a:solidFill>
                  <a:srgbClr val="F200E1"/>
                </a:solidFill>
                <a:effectLst>
                  <a:outerShdw blurRad="38100" dist="38100" dir="2700000" algn="tl">
                    <a:srgbClr val="000000">
                      <a:alpha val="43137"/>
                    </a:srgbClr>
                  </a:outerShdw>
                </a:effectLst>
              </a:rPr>
              <a:t>≠</a:t>
            </a:r>
            <a:r>
              <a:rPr lang="ja-JP" altLang="en-US" sz="2400" b="1" i="1" spc="-50" dirty="0" smtClean="0">
                <a:solidFill>
                  <a:srgbClr val="F200E1"/>
                </a:solidFill>
              </a:rPr>
              <a:t> </a:t>
            </a:r>
            <a:r>
              <a:rPr lang="en-US" altLang="ja-JP" sz="2400" b="1" i="1" u="sng" spc="-50" dirty="0" smtClean="0">
                <a:solidFill>
                  <a:srgbClr val="0070C0"/>
                </a:solidFill>
                <a:effectLst>
                  <a:outerShdw blurRad="38100" dist="38100" dir="2700000" algn="tl">
                    <a:srgbClr val="000000">
                      <a:alpha val="43137"/>
                    </a:srgbClr>
                  </a:outerShdw>
                </a:effectLst>
              </a:rPr>
              <a:t>I</a:t>
            </a:r>
            <a:r>
              <a:rPr lang="en-US" altLang="ja-JP" sz="2200" b="1" i="1" u="sng" spc="-50" dirty="0" smtClean="0">
                <a:solidFill>
                  <a:srgbClr val="0070C0"/>
                </a:solidFill>
                <a:effectLst>
                  <a:outerShdw blurRad="38100" dist="38100" dir="2700000" algn="tl">
                    <a:srgbClr val="000000">
                      <a:alpha val="43137"/>
                    </a:srgbClr>
                  </a:outerShdw>
                </a:effectLst>
              </a:rPr>
              <a:t>nvention </a:t>
            </a:r>
            <a:r>
              <a:rPr lang="en-US" altLang="ja-JP" sz="2200" b="1" i="1" spc="-50" dirty="0" smtClean="0">
                <a:solidFill>
                  <a:srgbClr val="0070C0"/>
                </a:solidFill>
                <a:effectLst>
                  <a:outerShdw blurRad="38100" dist="38100" dir="2700000" algn="tl">
                    <a:srgbClr val="000000">
                      <a:alpha val="43137"/>
                    </a:srgbClr>
                  </a:outerShdw>
                </a:effectLst>
              </a:rPr>
              <a:t>= </a:t>
            </a:r>
            <a:r>
              <a:rPr lang="ja-JP" altLang="en-US" sz="2200" b="1" i="1" spc="-50" dirty="0" smtClean="0"/>
              <a:t>“</a:t>
            </a:r>
            <a:r>
              <a:rPr lang="en-US" altLang="ja-JP" sz="2200" b="1" i="1" spc="-60" dirty="0"/>
              <a:t>Medicament comprising </a:t>
            </a:r>
            <a:r>
              <a:rPr lang="en-US" altLang="ja-JP" sz="2200" b="1" i="1" spc="-60" dirty="0" err="1"/>
              <a:t>IleProPro</a:t>
            </a:r>
            <a:r>
              <a:rPr lang="en-US" altLang="ja-JP" sz="2200" b="1" i="1" spc="-50" dirty="0" smtClean="0"/>
              <a:t>… </a:t>
            </a:r>
            <a:r>
              <a:rPr lang="en-US" altLang="ja-JP" sz="2200" b="1" i="1" spc="-50" dirty="0"/>
              <a:t>as an active ingredient </a:t>
            </a:r>
            <a:r>
              <a:rPr lang="en-US" altLang="ja-JP" sz="2200" b="1" i="1" u="sng" dirty="0">
                <a:solidFill>
                  <a:srgbClr val="FF0000"/>
                </a:solidFill>
              </a:rPr>
              <a:t>having the effect of </a:t>
            </a:r>
            <a:r>
              <a:rPr lang="en-US" altLang="ja-JP" sz="2200" b="1" i="1" u="sng" dirty="0" smtClean="0">
                <a:solidFill>
                  <a:srgbClr val="FF0000"/>
                </a:solidFill>
              </a:rPr>
              <a:t>… suppressing the thickening </a:t>
            </a:r>
            <a:r>
              <a:rPr lang="en-US" altLang="ja-JP" sz="2200" b="1" i="1" u="sng" dirty="0">
                <a:solidFill>
                  <a:srgbClr val="FF0000"/>
                </a:solidFill>
              </a:rPr>
              <a:t>of vessel wall intima</a:t>
            </a:r>
            <a:r>
              <a:rPr lang="ja-JP" altLang="en-US" sz="2400" b="1" i="1" dirty="0" smtClean="0"/>
              <a:t>”</a:t>
            </a:r>
            <a:endParaRPr lang="en-US" altLang="ja-JP" sz="2400" b="1" i="1" dirty="0" smtClean="0"/>
          </a:p>
        </p:txBody>
      </p:sp>
    </p:spTree>
    <p:extLst>
      <p:ext uri="{BB962C8B-B14F-4D97-AF65-F5344CB8AC3E}">
        <p14:creationId xmlns:p14="http://schemas.microsoft.com/office/powerpoint/2010/main" val="1358752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What i</a:t>
            </a:r>
            <a:r>
              <a:rPr lang="en-US" altLang="ja-JP" dirty="0" smtClean="0"/>
              <a:t>s Use Claim?</a:t>
            </a:r>
            <a:endParaRPr kumimoji="1" lang="ja-JP" altLang="en-US" dirty="0"/>
          </a:p>
        </p:txBody>
      </p:sp>
      <p:sp>
        <p:nvSpPr>
          <p:cNvPr id="6" name="角丸四角形吹き出し 5"/>
          <p:cNvSpPr/>
          <p:nvPr/>
        </p:nvSpPr>
        <p:spPr>
          <a:xfrm>
            <a:off x="2773622" y="3701019"/>
            <a:ext cx="1484292" cy="382186"/>
          </a:xfrm>
          <a:prstGeom prst="wedgeRoundRectCallout">
            <a:avLst>
              <a:gd name="adj1" fmla="val -74643"/>
              <a:gd name="adj2" fmla="val -6899"/>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正方形/長方形 6"/>
          <p:cNvSpPr/>
          <p:nvPr/>
        </p:nvSpPr>
        <p:spPr>
          <a:xfrm>
            <a:off x="2806538" y="3661279"/>
            <a:ext cx="1857778" cy="461665"/>
          </a:xfrm>
          <a:prstGeom prst="rect">
            <a:avLst/>
          </a:prstGeom>
        </p:spPr>
        <p:txBody>
          <a:bodyPr wrap="square">
            <a:spAutoFit/>
          </a:bodyPr>
          <a:lstStyle/>
          <a:p>
            <a:r>
              <a:rPr lang="en-US" altLang="ja-JP" sz="2400" dirty="0" smtClean="0">
                <a:latin typeface="Arial" panose="020B0604020202020204" pitchFamily="34" charset="0"/>
                <a:cs typeface="Arial" panose="020B0604020202020204" pitchFamily="34" charset="0"/>
              </a:rPr>
              <a:t>Vitamin </a:t>
            </a:r>
            <a:r>
              <a:rPr lang="en-US" altLang="ja-JP" sz="2400" dirty="0">
                <a:latin typeface="Arial" panose="020B0604020202020204" pitchFamily="34" charset="0"/>
                <a:cs typeface="Arial" panose="020B0604020202020204" pitchFamily="34" charset="0"/>
              </a:rPr>
              <a:t>C</a:t>
            </a:r>
            <a:endParaRPr lang="ja-JP" altLang="en-US" sz="2400" dirty="0">
              <a:latin typeface="Arial" panose="020B0604020202020204" pitchFamily="34" charset="0"/>
              <a:cs typeface="Arial" panose="020B0604020202020204" pitchFamily="34" charset="0"/>
            </a:endParaRPr>
          </a:p>
        </p:txBody>
      </p:sp>
      <p:sp>
        <p:nvSpPr>
          <p:cNvPr id="16" name="正方形/長方形 15"/>
          <p:cNvSpPr/>
          <p:nvPr/>
        </p:nvSpPr>
        <p:spPr>
          <a:xfrm>
            <a:off x="4484509" y="3599723"/>
            <a:ext cx="425116" cy="584775"/>
          </a:xfrm>
          <a:prstGeom prst="rect">
            <a:avLst/>
          </a:prstGeom>
        </p:spPr>
        <p:txBody>
          <a:bodyPr wrap="none">
            <a:spAutoFit/>
          </a:bodyPr>
          <a:lstStyle/>
          <a:p>
            <a:r>
              <a:rPr lang="en-US" altLang="ja-JP" sz="3200" dirty="0" smtClean="0">
                <a:latin typeface="Arial" panose="020B0604020202020204" pitchFamily="34" charset="0"/>
                <a:cs typeface="Arial" panose="020B0604020202020204" pitchFamily="34" charset="0"/>
              </a:rPr>
              <a:t>=</a:t>
            </a:r>
            <a:endParaRPr lang="ja-JP" altLang="en-US" sz="3200" dirty="0"/>
          </a:p>
        </p:txBody>
      </p:sp>
      <p:sp>
        <p:nvSpPr>
          <p:cNvPr id="34" name="角丸四角形吹き出し 33"/>
          <p:cNvSpPr/>
          <p:nvPr/>
        </p:nvSpPr>
        <p:spPr>
          <a:xfrm>
            <a:off x="214187" y="4874924"/>
            <a:ext cx="4270322" cy="1218391"/>
          </a:xfrm>
          <a:prstGeom prst="wedgeRoundRectCallout">
            <a:avLst>
              <a:gd name="adj1" fmla="val 11307"/>
              <a:gd name="adj2" fmla="val -4533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altLang="ja-JP" sz="2000" dirty="0">
                <a:latin typeface="Arial" panose="020B0604020202020204" pitchFamily="34" charset="0"/>
                <a:cs typeface="Arial" panose="020B0604020202020204" pitchFamily="34" charset="0"/>
              </a:rPr>
              <a:t>Even if L-ascorbic acid is known, </a:t>
            </a:r>
            <a:r>
              <a:rPr lang="en-US" altLang="ja-JP" sz="2000" dirty="0" smtClean="0">
                <a:latin typeface="Arial" panose="020B0604020202020204" pitchFamily="34" charset="0"/>
                <a:cs typeface="Arial" panose="020B0604020202020204" pitchFamily="34" charset="0"/>
              </a:rPr>
              <a:t>the </a:t>
            </a:r>
            <a:r>
              <a:rPr lang="en-US" altLang="ja-JP" sz="2000" u="sng" dirty="0" smtClean="0">
                <a:solidFill>
                  <a:srgbClr val="FF0000"/>
                </a:solidFill>
                <a:latin typeface="Arial" panose="020B0604020202020204" pitchFamily="34" charset="0"/>
                <a:cs typeface="Arial" panose="020B0604020202020204" pitchFamily="34" charset="0"/>
              </a:rPr>
              <a:t>intended use</a:t>
            </a:r>
            <a:r>
              <a:rPr lang="en-US" altLang="ja-JP" sz="2000" dirty="0" smtClean="0">
                <a:latin typeface="Arial" panose="020B0604020202020204" pitchFamily="34" charset="0"/>
                <a:cs typeface="Arial" panose="020B0604020202020204" pitchFamily="34" charset="0"/>
              </a:rPr>
              <a:t> </a:t>
            </a:r>
            <a:r>
              <a:rPr lang="en-US" altLang="ja-JP" sz="2000" dirty="0">
                <a:latin typeface="Arial" panose="020B0604020202020204" pitchFamily="34" charset="0"/>
                <a:cs typeface="Arial" panose="020B0604020202020204" pitchFamily="34" charset="0"/>
              </a:rPr>
              <a:t>of it is not known,  the intended use is considered </a:t>
            </a:r>
            <a:r>
              <a:rPr lang="en-US" altLang="ja-JP" sz="2000" u="sng" dirty="0" smtClean="0">
                <a:solidFill>
                  <a:srgbClr val="FF0000"/>
                </a:solidFill>
                <a:latin typeface="Arial" panose="020B0604020202020204" pitchFamily="34" charset="0"/>
                <a:cs typeface="Arial" panose="020B0604020202020204" pitchFamily="34" charset="0"/>
              </a:rPr>
              <a:t>a </a:t>
            </a:r>
            <a:r>
              <a:rPr lang="en-US" altLang="ja-JP" sz="2000" u="sng" dirty="0">
                <a:solidFill>
                  <a:srgbClr val="FF0000"/>
                </a:solidFill>
                <a:latin typeface="Arial" panose="020B0604020202020204" pitchFamily="34" charset="0"/>
                <a:cs typeface="Arial" panose="020B0604020202020204" pitchFamily="34" charset="0"/>
              </a:rPr>
              <a:t>limitation </a:t>
            </a:r>
            <a:r>
              <a:rPr lang="en-US" altLang="ja-JP" sz="2000" u="sng" dirty="0" smtClean="0">
                <a:solidFill>
                  <a:srgbClr val="FF0000"/>
                </a:solidFill>
                <a:latin typeface="Arial" panose="020B0604020202020204" pitchFamily="34" charset="0"/>
                <a:cs typeface="Arial" panose="020B0604020202020204" pitchFamily="34" charset="0"/>
              </a:rPr>
              <a:t>of</a:t>
            </a:r>
            <a:r>
              <a:rPr lang="ja-JP" altLang="en-US" sz="2000" u="sng" dirty="0">
                <a:solidFill>
                  <a:srgbClr val="FF0000"/>
                </a:solidFill>
                <a:latin typeface="Arial" panose="020B0604020202020204" pitchFamily="34" charset="0"/>
                <a:cs typeface="Arial" panose="020B0604020202020204" pitchFamily="34" charset="0"/>
              </a:rPr>
              <a:t> </a:t>
            </a:r>
            <a:r>
              <a:rPr lang="en-US" altLang="ja-JP" sz="2000" u="sng" dirty="0" smtClean="0">
                <a:solidFill>
                  <a:srgbClr val="FF0000"/>
                </a:solidFill>
                <a:latin typeface="Arial" panose="020B0604020202020204" pitchFamily="34" charset="0"/>
                <a:cs typeface="Arial" panose="020B0604020202020204" pitchFamily="34" charset="0"/>
              </a:rPr>
              <a:t>a </a:t>
            </a:r>
            <a:r>
              <a:rPr lang="en-US" altLang="ja-JP" sz="2000" u="sng" dirty="0">
                <a:solidFill>
                  <a:srgbClr val="FF0000"/>
                </a:solidFill>
                <a:latin typeface="Arial" panose="020B0604020202020204" pitchFamily="34" charset="0"/>
                <a:cs typeface="Arial" panose="020B0604020202020204" pitchFamily="34" charset="0"/>
              </a:rPr>
              <a:t>claimed invention</a:t>
            </a:r>
            <a:r>
              <a:rPr lang="en-US" altLang="ja-JP" sz="2000" dirty="0" smtClean="0">
                <a:latin typeface="Arial" panose="020B0604020202020204" pitchFamily="34" charset="0"/>
                <a:cs typeface="Arial" panose="020B0604020202020204" pitchFamily="34" charset="0"/>
              </a:rPr>
              <a:t>.</a:t>
            </a:r>
            <a:endParaRPr lang="ja-JP" altLang="en-US" sz="2000" dirty="0">
              <a:latin typeface="Arial" panose="020B0604020202020204" pitchFamily="34" charset="0"/>
              <a:cs typeface="Arial" panose="020B0604020202020204" pitchFamily="34" charset="0"/>
            </a:endParaRPr>
          </a:p>
        </p:txBody>
      </p:sp>
      <p:sp>
        <p:nvSpPr>
          <p:cNvPr id="22"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2</a:t>
            </a:fld>
            <a:endParaRPr kumimoji="1" lang="ja-JP" altLang="en-US" dirty="0"/>
          </a:p>
        </p:txBody>
      </p:sp>
      <p:sp>
        <p:nvSpPr>
          <p:cNvPr id="10" name="テキスト ボックス 9"/>
          <p:cNvSpPr txBox="1"/>
          <p:nvPr/>
        </p:nvSpPr>
        <p:spPr>
          <a:xfrm>
            <a:off x="1331640" y="1694418"/>
            <a:ext cx="7344816" cy="1446550"/>
          </a:xfrm>
          <a:prstGeom prst="rect">
            <a:avLst/>
          </a:prstGeom>
          <a:noFill/>
        </p:spPr>
        <p:txBody>
          <a:bodyPr wrap="square" rtlCol="0">
            <a:spAutoFit/>
          </a:bodyPr>
          <a:lstStyle/>
          <a:p>
            <a:pPr marL="1879600" indent="-1879600"/>
            <a:r>
              <a:rPr kumimoji="1" lang="en-US" altLang="ja-JP" sz="2200" dirty="0" smtClean="0">
                <a:latin typeface="Arial" panose="020B0604020202020204" pitchFamily="34" charset="0"/>
                <a:cs typeface="Arial" panose="020B0604020202020204" pitchFamily="34" charset="0"/>
              </a:rPr>
              <a:t>                   = A product claim which has a limitation of the specific use of the product.</a:t>
            </a:r>
          </a:p>
          <a:p>
            <a:r>
              <a:rPr lang="en-US" altLang="ja-JP" sz="2200" dirty="0" smtClean="0">
                <a:latin typeface="Arial" panose="020B0604020202020204" pitchFamily="34" charset="0"/>
                <a:cs typeface="Arial" panose="020B0604020202020204" pitchFamily="34" charset="0"/>
              </a:rPr>
              <a:t>Even if the product is known, the product is patentable if </a:t>
            </a:r>
            <a:r>
              <a:rPr lang="en-US" altLang="ja-JP" sz="2200" u="sng" dirty="0" smtClean="0">
                <a:solidFill>
                  <a:srgbClr val="FF0000"/>
                </a:solidFill>
                <a:latin typeface="Arial" panose="020B0604020202020204" pitchFamily="34" charset="0"/>
                <a:cs typeface="Arial" panose="020B0604020202020204" pitchFamily="34" charset="0"/>
              </a:rPr>
              <a:t>the intended use of the product is novel</a:t>
            </a:r>
            <a:r>
              <a:rPr lang="en-US" altLang="ja-JP" sz="2200" dirty="0" smtClean="0">
                <a:latin typeface="Arial" panose="020B0604020202020204" pitchFamily="34" charset="0"/>
                <a:cs typeface="Arial" panose="020B0604020202020204" pitchFamily="34" charset="0"/>
              </a:rPr>
              <a:t>.</a:t>
            </a:r>
            <a:endParaRPr kumimoji="1" lang="ja-JP" altLang="en-US" sz="2200" dirty="0">
              <a:latin typeface="Arial" panose="020B0604020202020204" pitchFamily="34" charset="0"/>
              <a:cs typeface="Arial" panose="020B0604020202020204" pitchFamily="34" charset="0"/>
            </a:endParaRPr>
          </a:p>
        </p:txBody>
      </p:sp>
      <p:pic>
        <p:nvPicPr>
          <p:cNvPr id="28" name="Picture 12" descr="レモン に対する画像結果"/>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1549" r="100000"/>
                    </a14:imgEffect>
                  </a14:imgLayer>
                </a14:imgProps>
              </a:ext>
              <a:ext uri="{28A0092B-C50C-407E-A947-70E740481C1C}">
                <a14:useLocalDpi xmlns:a14="http://schemas.microsoft.com/office/drawing/2010/main" val="0"/>
              </a:ext>
            </a:extLst>
          </a:blip>
          <a:srcRect/>
          <a:stretch>
            <a:fillRect/>
          </a:stretch>
        </p:blipFill>
        <p:spPr bwMode="auto">
          <a:xfrm>
            <a:off x="827584" y="3140968"/>
            <a:ext cx="1595460" cy="1677363"/>
          </a:xfrm>
          <a:prstGeom prst="rect">
            <a:avLst/>
          </a:prstGeom>
          <a:noFill/>
          <a:extLst>
            <a:ext uri="{909E8E84-426E-40DD-AFC4-6F175D3DCCD1}">
              <a14:hiddenFill xmlns:a14="http://schemas.microsoft.com/office/drawing/2010/main">
                <a:solidFill>
                  <a:srgbClr val="FFFFFF"/>
                </a:solidFill>
              </a14:hiddenFill>
            </a:ext>
          </a:extLst>
        </p:spPr>
      </p:pic>
      <p:sp>
        <p:nvSpPr>
          <p:cNvPr id="12" name="角丸四角形 11"/>
          <p:cNvSpPr/>
          <p:nvPr/>
        </p:nvSpPr>
        <p:spPr>
          <a:xfrm>
            <a:off x="899592" y="1661716"/>
            <a:ext cx="1800200" cy="519951"/>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ja-JP" sz="2400" dirty="0" smtClean="0">
                <a:latin typeface="Arial" panose="020B0604020202020204" pitchFamily="34" charset="0"/>
                <a:cs typeface="Arial" panose="020B0604020202020204" pitchFamily="34" charset="0"/>
              </a:rPr>
              <a:t>Use Claim</a:t>
            </a:r>
            <a:endParaRPr kumimoji="1" lang="ja-JP" altLang="en-US" sz="2400" dirty="0">
              <a:latin typeface="Arial" panose="020B0604020202020204" pitchFamily="34" charset="0"/>
              <a:cs typeface="Arial" panose="020B0604020202020204" pitchFamily="34" charset="0"/>
            </a:endParaRPr>
          </a:p>
        </p:txBody>
      </p:sp>
      <p:pic>
        <p:nvPicPr>
          <p:cNvPr id="32" name="Picture 16" descr="L-Ascorbic acid.sv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5099" y="3309218"/>
            <a:ext cx="1905000" cy="1123950"/>
          </a:xfrm>
          <a:prstGeom prst="rect">
            <a:avLst/>
          </a:prstGeom>
          <a:noFill/>
          <a:extLst>
            <a:ext uri="{909E8E84-426E-40DD-AFC4-6F175D3DCCD1}">
              <a14:hiddenFill xmlns:a14="http://schemas.microsoft.com/office/drawing/2010/main">
                <a:solidFill>
                  <a:srgbClr val="FFFFFF"/>
                </a:solidFill>
              </a14:hiddenFill>
            </a:ext>
          </a:extLst>
        </p:spPr>
      </p:pic>
      <p:sp>
        <p:nvSpPr>
          <p:cNvPr id="33" name="正方形/長方形 32"/>
          <p:cNvSpPr/>
          <p:nvPr/>
        </p:nvSpPr>
        <p:spPr>
          <a:xfrm>
            <a:off x="5177929" y="4409722"/>
            <a:ext cx="1710725" cy="400110"/>
          </a:xfrm>
          <a:prstGeom prst="rect">
            <a:avLst/>
          </a:prstGeom>
        </p:spPr>
        <p:txBody>
          <a:bodyPr wrap="none">
            <a:spAutoFit/>
          </a:bodyPr>
          <a:lstStyle/>
          <a:p>
            <a:r>
              <a:rPr lang="en-US" altLang="ja-JP" sz="2000" dirty="0">
                <a:latin typeface="Arial" panose="020B0604020202020204" pitchFamily="34" charset="0"/>
                <a:cs typeface="Arial" panose="020B0604020202020204" pitchFamily="34" charset="0"/>
              </a:rPr>
              <a:t>Ascorbic acid</a:t>
            </a:r>
            <a:endParaRPr lang="ja-JP" altLang="en-US" sz="2000" dirty="0">
              <a:latin typeface="Arial" panose="020B0604020202020204" pitchFamily="34" charset="0"/>
              <a:cs typeface="Arial" panose="020B0604020202020204" pitchFamily="34" charset="0"/>
            </a:endParaRPr>
          </a:p>
        </p:txBody>
      </p:sp>
      <p:sp>
        <p:nvSpPr>
          <p:cNvPr id="36" name="正方形/長方形 35"/>
          <p:cNvSpPr/>
          <p:nvPr/>
        </p:nvSpPr>
        <p:spPr>
          <a:xfrm>
            <a:off x="55415" y="6581346"/>
            <a:ext cx="3006080" cy="215444"/>
          </a:xfrm>
          <a:prstGeom prst="rect">
            <a:avLst/>
          </a:prstGeom>
        </p:spPr>
        <p:txBody>
          <a:bodyPr wrap="square">
            <a:spAutoFit/>
          </a:bodyPr>
          <a:lstStyle/>
          <a:p>
            <a:r>
              <a:rPr lang="en-US" altLang="ja-JP" sz="800" dirty="0"/>
              <a:t>http://www.picserver.org/images/highway/phrases/antioxidant.jpg</a:t>
            </a:r>
            <a:endParaRPr lang="ja-JP" altLang="en-US" sz="800" dirty="0"/>
          </a:p>
        </p:txBody>
      </p:sp>
      <p:cxnSp>
        <p:nvCxnSpPr>
          <p:cNvPr id="4" name="直線矢印コネクタ 3"/>
          <p:cNvCxnSpPr/>
          <p:nvPr/>
        </p:nvCxnSpPr>
        <p:spPr>
          <a:xfrm flipV="1">
            <a:off x="7020272" y="3701019"/>
            <a:ext cx="432048" cy="27863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7020272" y="3892112"/>
            <a:ext cx="543769" cy="8753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7020272" y="3979649"/>
            <a:ext cx="543769" cy="14329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a:off x="7020272" y="3979649"/>
            <a:ext cx="432048" cy="33545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9"/>
          <p:cNvSpPr txBox="1"/>
          <p:nvPr/>
        </p:nvSpPr>
        <p:spPr>
          <a:xfrm>
            <a:off x="7452320" y="3068960"/>
            <a:ext cx="1566454" cy="430887"/>
          </a:xfrm>
          <a:prstGeom prst="rect">
            <a:avLst/>
          </a:prstGeom>
          <a:noFill/>
        </p:spPr>
        <p:txBody>
          <a:bodyPr wrap="none" rtlCol="0">
            <a:spAutoFit/>
          </a:bodyPr>
          <a:lstStyle/>
          <a:p>
            <a:r>
              <a:rPr kumimoji="1" lang="en-US" altLang="ja-JP" sz="2200" dirty="0" smtClean="0">
                <a:latin typeface="Arial" panose="020B0604020202020204" pitchFamily="34" charset="0"/>
                <a:cs typeface="Arial" panose="020B0604020202020204" pitchFamily="34" charset="0"/>
              </a:rPr>
              <a:t>Used for ...</a:t>
            </a:r>
            <a:endParaRPr kumimoji="1" lang="ja-JP" altLang="en-US" sz="2200" dirty="0">
              <a:latin typeface="Arial" panose="020B0604020202020204" pitchFamily="34" charset="0"/>
              <a:cs typeface="Arial" panose="020B0604020202020204" pitchFamily="34" charset="0"/>
            </a:endParaRPr>
          </a:p>
        </p:txBody>
      </p:sp>
      <p:sp>
        <p:nvSpPr>
          <p:cNvPr id="23" name="テキスト ボックス 22"/>
          <p:cNvSpPr txBox="1"/>
          <p:nvPr/>
        </p:nvSpPr>
        <p:spPr>
          <a:xfrm>
            <a:off x="8099054" y="3833172"/>
            <a:ext cx="577402" cy="1107996"/>
          </a:xfrm>
          <a:prstGeom prst="rect">
            <a:avLst/>
          </a:prstGeom>
          <a:noFill/>
        </p:spPr>
        <p:txBody>
          <a:bodyPr wrap="none" rtlCol="0">
            <a:spAutoFit/>
          </a:bodyPr>
          <a:lstStyle/>
          <a:p>
            <a:r>
              <a:rPr kumimoji="1" lang="en-US" altLang="ja-JP" sz="6600" b="1" dirty="0" smtClean="0">
                <a:solidFill>
                  <a:srgbClr val="7030A0"/>
                </a:solidFill>
                <a:latin typeface="+mj-lt"/>
              </a:rPr>
              <a:t>?</a:t>
            </a:r>
            <a:endParaRPr kumimoji="1" lang="ja-JP" altLang="en-US" sz="6600" b="1" dirty="0">
              <a:solidFill>
                <a:srgbClr val="7030A0"/>
              </a:solidFill>
              <a:latin typeface="+mj-lt"/>
            </a:endParaRPr>
          </a:p>
        </p:txBody>
      </p:sp>
      <p:sp>
        <p:nvSpPr>
          <p:cNvPr id="3" name="テキスト ボックス 2"/>
          <p:cNvSpPr txBox="1"/>
          <p:nvPr/>
        </p:nvSpPr>
        <p:spPr>
          <a:xfrm>
            <a:off x="4548385" y="4818331"/>
            <a:ext cx="4517555" cy="2000548"/>
          </a:xfrm>
          <a:prstGeom prst="rect">
            <a:avLst/>
          </a:prstGeom>
          <a:noFill/>
        </p:spPr>
        <p:txBody>
          <a:bodyPr wrap="square" rtlCol="0">
            <a:spAutoFit/>
          </a:bodyPr>
          <a:lstStyle/>
          <a:p>
            <a:r>
              <a:rPr kumimoji="1" lang="en-US" altLang="ja-JP" sz="2400" b="1" i="1" dirty="0" smtClean="0">
                <a:solidFill>
                  <a:srgbClr val="7030A0"/>
                </a:solidFill>
                <a:latin typeface="Arial" panose="020B0604020202020204" pitchFamily="34" charset="0"/>
                <a:ea typeface="FangSong" panose="02010609060101010101" pitchFamily="49" charset="-122"/>
                <a:cs typeface="Arial" panose="020B0604020202020204" pitchFamily="34" charset="0"/>
              </a:rPr>
              <a:t>Other allowable examples:</a:t>
            </a:r>
            <a:endParaRPr lang="en-US" altLang="ja-JP" sz="2400" b="1" i="1" dirty="0" smtClean="0">
              <a:solidFill>
                <a:srgbClr val="7030A0"/>
              </a:solidFill>
              <a:latin typeface="Arial" panose="020B0604020202020204" pitchFamily="34" charset="0"/>
              <a:ea typeface="FangSong" panose="02010609060101010101" pitchFamily="49" charset="-122"/>
              <a:cs typeface="Arial" panose="020B0604020202020204" pitchFamily="34" charset="0"/>
            </a:endParaRPr>
          </a:p>
          <a:p>
            <a:pPr marL="88900" indent="-88900">
              <a:buFont typeface="Arial" panose="020B0604020202020204" pitchFamily="34" charset="0"/>
              <a:buChar char="•"/>
            </a:pPr>
            <a:r>
              <a:rPr kumimoji="1" lang="en-US" altLang="ja-JP" sz="2000" dirty="0" smtClean="0">
                <a:latin typeface="Arial" panose="020B0604020202020204" pitchFamily="34" charset="0"/>
                <a:ea typeface="FangSong" panose="02010609060101010101" pitchFamily="49" charset="-122"/>
                <a:cs typeface="Arial" panose="020B0604020202020204" pitchFamily="34" charset="0"/>
              </a:rPr>
              <a:t>Fe based alloy </a:t>
            </a:r>
            <a:r>
              <a:rPr kumimoji="1" lang="en-US" altLang="ja-JP" sz="2000" u="sng" dirty="0" smtClean="0">
                <a:solidFill>
                  <a:srgbClr val="FF0000"/>
                </a:solidFill>
                <a:latin typeface="Arial" panose="020B0604020202020204" pitchFamily="34" charset="0"/>
                <a:ea typeface="FangSong" panose="02010609060101010101" pitchFamily="49" charset="-122"/>
                <a:cs typeface="Arial" panose="020B0604020202020204" pitchFamily="34" charset="0"/>
              </a:rPr>
              <a:t>for a piano string</a:t>
            </a:r>
            <a:r>
              <a:rPr kumimoji="1" lang="en-US" altLang="ja-JP" sz="2000" dirty="0" smtClean="0">
                <a:solidFill>
                  <a:srgbClr val="FF0000"/>
                </a:solidFill>
                <a:latin typeface="Arial" panose="020B0604020202020204" pitchFamily="34" charset="0"/>
                <a:ea typeface="FangSong" panose="02010609060101010101" pitchFamily="49" charset="-122"/>
                <a:cs typeface="Arial" panose="020B0604020202020204" pitchFamily="34" charset="0"/>
              </a:rPr>
              <a:t> </a:t>
            </a:r>
            <a:r>
              <a:rPr kumimoji="1" lang="en-US" altLang="ja-JP" sz="2000" dirty="0" smtClean="0">
                <a:latin typeface="Arial" panose="020B0604020202020204" pitchFamily="34" charset="0"/>
                <a:ea typeface="FangSong" panose="02010609060101010101" pitchFamily="49" charset="-122"/>
                <a:cs typeface="Arial" panose="020B0604020202020204" pitchFamily="34" charset="0"/>
              </a:rPr>
              <a:t>having composition A.</a:t>
            </a:r>
          </a:p>
          <a:p>
            <a:pPr marL="88900" indent="-88900">
              <a:buFont typeface="Arial" panose="020B0604020202020204" pitchFamily="34" charset="0"/>
              <a:buChar char="•"/>
            </a:pPr>
            <a:r>
              <a:rPr kumimoji="1" lang="en-US" altLang="ja-JP" sz="2000" dirty="0" smtClean="0">
                <a:latin typeface="Arial" panose="020B0604020202020204" pitchFamily="34" charset="0"/>
                <a:ea typeface="FangSong" panose="02010609060101010101" pitchFamily="49" charset="-122"/>
                <a:cs typeface="Arial" panose="020B0604020202020204" pitchFamily="34" charset="0"/>
              </a:rPr>
              <a:t>Composition </a:t>
            </a:r>
            <a:r>
              <a:rPr kumimoji="1" lang="en-US" altLang="ja-JP" sz="2000" u="sng" dirty="0" smtClean="0">
                <a:solidFill>
                  <a:srgbClr val="FF0000"/>
                </a:solidFill>
                <a:latin typeface="Arial" panose="020B0604020202020204" pitchFamily="34" charset="0"/>
                <a:ea typeface="FangSong" panose="02010609060101010101" pitchFamily="49" charset="-122"/>
                <a:cs typeface="Arial" panose="020B0604020202020204" pitchFamily="34" charset="0"/>
              </a:rPr>
              <a:t>for use in anti-fouling ship bottoms</a:t>
            </a:r>
            <a:r>
              <a:rPr kumimoji="1" lang="en-US" altLang="ja-JP" sz="2000" dirty="0" smtClean="0">
                <a:latin typeface="Arial" panose="020B0604020202020204" pitchFamily="34" charset="0"/>
                <a:ea typeface="FangSong" panose="02010609060101010101" pitchFamily="49" charset="-122"/>
                <a:cs typeface="Arial" panose="020B0604020202020204" pitchFamily="34" charset="0"/>
              </a:rPr>
              <a:t> comprising compound B.</a:t>
            </a:r>
          </a:p>
          <a:p>
            <a:pPr marL="88900" indent="-88900">
              <a:buFont typeface="Arial" panose="020B0604020202020204" pitchFamily="34" charset="0"/>
              <a:buChar char="•"/>
            </a:pPr>
            <a:r>
              <a:rPr lang="en-US" altLang="ja-JP" sz="2000" dirty="0" smtClean="0">
                <a:latin typeface="Arial" panose="020B0604020202020204" pitchFamily="34" charset="0"/>
                <a:ea typeface="FangSong" panose="02010609060101010101" pitchFamily="49" charset="-122"/>
                <a:cs typeface="Arial" panose="020B0604020202020204" pitchFamily="34" charset="0"/>
              </a:rPr>
              <a:t>A hook for </a:t>
            </a:r>
            <a:r>
              <a:rPr lang="en-US" altLang="ja-JP" sz="2000" u="sng" dirty="0" smtClean="0">
                <a:solidFill>
                  <a:srgbClr val="FF0000"/>
                </a:solidFill>
                <a:latin typeface="Arial" panose="020B0604020202020204" pitchFamily="34" charset="0"/>
                <a:ea typeface="FangSong" panose="02010609060101010101" pitchFamily="49" charset="-122"/>
                <a:cs typeface="Arial" panose="020B0604020202020204" pitchFamily="34" charset="0"/>
              </a:rPr>
              <a:t>crane</a:t>
            </a:r>
            <a:r>
              <a:rPr lang="en-US" altLang="ja-JP" sz="2000" dirty="0" smtClean="0">
                <a:solidFill>
                  <a:srgbClr val="FF0000"/>
                </a:solidFill>
                <a:latin typeface="Arial" panose="020B0604020202020204" pitchFamily="34" charset="0"/>
                <a:ea typeface="FangSong" panose="02010609060101010101" pitchFamily="49" charset="-122"/>
                <a:cs typeface="Arial" panose="020B0604020202020204" pitchFamily="34" charset="0"/>
              </a:rPr>
              <a:t> </a:t>
            </a:r>
            <a:r>
              <a:rPr lang="en-US" altLang="ja-JP" sz="2000" dirty="0" smtClean="0">
                <a:latin typeface="Arial" panose="020B0604020202020204" pitchFamily="34" charset="0"/>
                <a:ea typeface="FangSong" panose="02010609060101010101" pitchFamily="49" charset="-122"/>
                <a:cs typeface="Arial" panose="020B0604020202020204" pitchFamily="34" charset="0"/>
              </a:rPr>
              <a:t>with a shape of …</a:t>
            </a:r>
            <a:endParaRPr kumimoji="1" lang="en-US" altLang="ja-JP" sz="2000" dirty="0" smtClean="0">
              <a:latin typeface="Arial" panose="020B0604020202020204" pitchFamily="34" charset="0"/>
              <a:ea typeface="FangSong" panose="02010609060101010101" pitchFamily="49" charset="-122"/>
              <a:cs typeface="Arial" panose="020B0604020202020204" pitchFamily="34" charset="0"/>
            </a:endParaRPr>
          </a:p>
        </p:txBody>
      </p:sp>
      <p:sp>
        <p:nvSpPr>
          <p:cNvPr id="5" name="テキスト ボックス 4"/>
          <p:cNvSpPr txBox="1"/>
          <p:nvPr/>
        </p:nvSpPr>
        <p:spPr>
          <a:xfrm>
            <a:off x="7308304" y="3381821"/>
            <a:ext cx="1691680" cy="707886"/>
          </a:xfrm>
          <a:prstGeom prst="rect">
            <a:avLst/>
          </a:prstGeom>
          <a:noFill/>
        </p:spPr>
        <p:txBody>
          <a:bodyPr wrap="square" rtlCol="0">
            <a:spAutoFit/>
          </a:bodyPr>
          <a:lstStyle/>
          <a:p>
            <a:pPr algn="r"/>
            <a:r>
              <a:rPr kumimoji="1" lang="en-US" altLang="ja-JP" sz="2000" dirty="0" smtClean="0">
                <a:latin typeface="Arial" panose="020B0604020202020204" pitchFamily="34" charset="0"/>
                <a:cs typeface="Arial" panose="020B0604020202020204" pitchFamily="34" charset="0"/>
              </a:rPr>
              <a:t>anti-oxidant</a:t>
            </a:r>
          </a:p>
          <a:p>
            <a:pPr algn="r"/>
            <a:r>
              <a:rPr kumimoji="1" lang="en-US" altLang="ja-JP" sz="2000" dirty="0" smtClean="0">
                <a:latin typeface="Arial" panose="020B0604020202020204" pitchFamily="34" charset="0"/>
                <a:cs typeface="Arial" panose="020B0604020202020204" pitchFamily="34" charset="0"/>
              </a:rPr>
              <a:t>Anti-cancer</a:t>
            </a:r>
            <a:endParaRPr kumimoji="1" lang="ja-JP" alt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0321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625676" y="3041084"/>
            <a:ext cx="5081840" cy="1107996"/>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ja-JP" sz="6600" b="1" i="1"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rPr>
              <a:t>Questions ?</a:t>
            </a:r>
            <a:endParaRPr lang="ja-JP" altLang="en-US" sz="6600" b="1" i="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Arial" panose="020B0604020202020204" pitchFamily="34" charset="0"/>
              <a:cs typeface="Arial" panose="020B0604020202020204" pitchFamily="34" charset="0"/>
            </a:endParaRPr>
          </a:p>
        </p:txBody>
      </p:sp>
      <p:pic>
        <p:nvPicPr>
          <p:cNvPr id="1027" name="Picture 3" descr="E:\Mt Fuji 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0208" y="476672"/>
            <a:ext cx="3847976" cy="2608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フローチャート : 代替処理 8"/>
          <p:cNvSpPr/>
          <p:nvPr/>
        </p:nvSpPr>
        <p:spPr>
          <a:xfrm>
            <a:off x="1693931" y="4378922"/>
            <a:ext cx="4824536" cy="108011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tIns="0" bIns="108000" rtlCol="0" anchor="ctr"/>
          <a:lstStyle/>
          <a:p>
            <a:r>
              <a:rPr kumimoji="1" lang="en-US" altLang="ja-JP" sz="2400" dirty="0" smtClean="0">
                <a:solidFill>
                  <a:srgbClr val="002060"/>
                </a:solidFill>
                <a:latin typeface="Times New Roman" pitchFamily="18" charset="0"/>
                <a:cs typeface="Times New Roman" pitchFamily="18" charset="0"/>
              </a:rPr>
              <a:t>   N</a:t>
            </a:r>
            <a:r>
              <a:rPr kumimoji="1" lang="en-US" altLang="ja-JP" sz="1600" dirty="0" smtClean="0">
                <a:solidFill>
                  <a:srgbClr val="002060"/>
                </a:solidFill>
                <a:latin typeface="Times New Roman" pitchFamily="18" charset="0"/>
                <a:cs typeface="Times New Roman" pitchFamily="18" charset="0"/>
              </a:rPr>
              <a:t>AKAMURA &amp; </a:t>
            </a:r>
            <a:r>
              <a:rPr kumimoji="1" lang="en-US" altLang="ja-JP" sz="2400" dirty="0" smtClean="0">
                <a:solidFill>
                  <a:srgbClr val="002060"/>
                </a:solidFill>
                <a:latin typeface="Times New Roman" pitchFamily="18" charset="0"/>
                <a:cs typeface="Times New Roman" pitchFamily="18" charset="0"/>
              </a:rPr>
              <a:t>P</a:t>
            </a:r>
            <a:r>
              <a:rPr kumimoji="1" lang="en-US" altLang="ja-JP" sz="1600" dirty="0" smtClean="0">
                <a:solidFill>
                  <a:srgbClr val="002060"/>
                </a:solidFill>
                <a:latin typeface="Times New Roman" pitchFamily="18" charset="0"/>
                <a:cs typeface="Times New Roman" pitchFamily="18" charset="0"/>
              </a:rPr>
              <a:t>ARTNERS</a:t>
            </a:r>
          </a:p>
          <a:p>
            <a:r>
              <a:rPr kumimoji="1" lang="en-US" altLang="ja-JP" sz="1600" dirty="0" smtClean="0">
                <a:solidFill>
                  <a:srgbClr val="002060"/>
                </a:solidFill>
                <a:latin typeface="Times New Roman" pitchFamily="18" charset="0"/>
                <a:cs typeface="Times New Roman" pitchFamily="18" charset="0"/>
              </a:rPr>
              <a:t>3-3-1 </a:t>
            </a:r>
            <a:r>
              <a:rPr kumimoji="1" lang="en-US" altLang="ja-JP" sz="1600" dirty="0" err="1" smtClean="0">
                <a:solidFill>
                  <a:srgbClr val="002060"/>
                </a:solidFill>
                <a:latin typeface="Times New Roman" pitchFamily="18" charset="0"/>
                <a:cs typeface="Times New Roman" pitchFamily="18" charset="0"/>
              </a:rPr>
              <a:t>Marunouchi</a:t>
            </a:r>
            <a:r>
              <a:rPr kumimoji="1" lang="en-US" altLang="ja-JP" sz="1600" dirty="0" smtClean="0">
                <a:solidFill>
                  <a:srgbClr val="002060"/>
                </a:solidFill>
                <a:latin typeface="Times New Roman" pitchFamily="18" charset="0"/>
                <a:cs typeface="Times New Roman" pitchFamily="18" charset="0"/>
              </a:rPr>
              <a:t> Chiyoda-</a:t>
            </a:r>
            <a:r>
              <a:rPr kumimoji="1" lang="en-US" altLang="ja-JP" sz="1600" dirty="0" err="1" smtClean="0">
                <a:solidFill>
                  <a:srgbClr val="002060"/>
                </a:solidFill>
                <a:latin typeface="Times New Roman" pitchFamily="18" charset="0"/>
                <a:cs typeface="Times New Roman" pitchFamily="18" charset="0"/>
              </a:rPr>
              <a:t>ku</a:t>
            </a:r>
            <a:r>
              <a:rPr kumimoji="1" lang="en-US" altLang="ja-JP" sz="1600" dirty="0" smtClean="0">
                <a:solidFill>
                  <a:srgbClr val="002060"/>
                </a:solidFill>
                <a:latin typeface="Times New Roman" pitchFamily="18" charset="0"/>
                <a:cs typeface="Times New Roman" pitchFamily="18" charset="0"/>
              </a:rPr>
              <a:t> Tokyo, JAPAN</a:t>
            </a:r>
          </a:p>
          <a:p>
            <a:r>
              <a:rPr kumimoji="1" lang="en-US" altLang="ja-JP" sz="2000" dirty="0" smtClean="0">
                <a:solidFill>
                  <a:srgbClr val="002060"/>
                </a:solidFill>
                <a:latin typeface="Times New Roman" pitchFamily="18" charset="0"/>
                <a:cs typeface="Times New Roman" pitchFamily="18" charset="0"/>
              </a:rPr>
              <a:t>Hironobu Hattori </a:t>
            </a:r>
            <a:r>
              <a:rPr kumimoji="1" lang="en-US" altLang="ja-JP" sz="1600" dirty="0" smtClean="0">
                <a:solidFill>
                  <a:srgbClr val="002060"/>
                </a:solidFill>
                <a:latin typeface="Times New Roman" pitchFamily="18" charset="0"/>
                <a:cs typeface="Times New Roman" pitchFamily="18" charset="0"/>
              </a:rPr>
              <a:t>h_hattori@nakapat.gr.jp</a:t>
            </a:r>
            <a:endParaRPr kumimoji="1" lang="ja-JP" altLang="en-US" sz="1600" dirty="0"/>
          </a:p>
        </p:txBody>
      </p:sp>
      <p:sp>
        <p:nvSpPr>
          <p:cNvPr id="10" name="フローチャート : 代替処理 9"/>
          <p:cNvSpPr/>
          <p:nvPr/>
        </p:nvSpPr>
        <p:spPr>
          <a:xfrm>
            <a:off x="1693931" y="5517233"/>
            <a:ext cx="4824536" cy="108011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tIns="0" bIns="108000" rtlCol="0" anchor="ctr"/>
          <a:lstStyle/>
          <a:p>
            <a:r>
              <a:rPr kumimoji="1" lang="en-US" altLang="ja-JP" sz="2400" dirty="0" smtClean="0">
                <a:solidFill>
                  <a:srgbClr val="002060"/>
                </a:solidFill>
                <a:latin typeface="Times New Roman" pitchFamily="18" charset="0"/>
                <a:cs typeface="Times New Roman" pitchFamily="18" charset="0"/>
              </a:rPr>
              <a:t>   N</a:t>
            </a:r>
            <a:r>
              <a:rPr kumimoji="1" lang="en-US" altLang="ja-JP" sz="1600" dirty="0" smtClean="0">
                <a:solidFill>
                  <a:srgbClr val="002060"/>
                </a:solidFill>
                <a:latin typeface="Times New Roman" pitchFamily="18" charset="0"/>
                <a:cs typeface="Times New Roman" pitchFamily="18" charset="0"/>
              </a:rPr>
              <a:t>AKAMURA &amp; </a:t>
            </a:r>
            <a:r>
              <a:rPr kumimoji="1" lang="en-US" altLang="ja-JP" sz="2400" dirty="0" smtClean="0">
                <a:solidFill>
                  <a:srgbClr val="002060"/>
                </a:solidFill>
                <a:latin typeface="Times New Roman" pitchFamily="18" charset="0"/>
                <a:cs typeface="Times New Roman" pitchFamily="18" charset="0"/>
              </a:rPr>
              <a:t>P</a:t>
            </a:r>
            <a:r>
              <a:rPr kumimoji="1" lang="en-US" altLang="ja-JP" sz="1600" dirty="0" smtClean="0">
                <a:solidFill>
                  <a:srgbClr val="002060"/>
                </a:solidFill>
                <a:latin typeface="Times New Roman" pitchFamily="18" charset="0"/>
                <a:cs typeface="Times New Roman" pitchFamily="18" charset="0"/>
              </a:rPr>
              <a:t>ARTNERS</a:t>
            </a:r>
          </a:p>
          <a:p>
            <a:r>
              <a:rPr kumimoji="1" lang="en-US" altLang="ja-JP" sz="1600" dirty="0" smtClean="0">
                <a:solidFill>
                  <a:srgbClr val="002060"/>
                </a:solidFill>
                <a:latin typeface="Times New Roman" pitchFamily="18" charset="0"/>
                <a:cs typeface="Times New Roman" pitchFamily="18" charset="0"/>
              </a:rPr>
              <a:t>3-3-1 </a:t>
            </a:r>
            <a:r>
              <a:rPr kumimoji="1" lang="en-US" altLang="ja-JP" sz="1600" dirty="0" err="1" smtClean="0">
                <a:solidFill>
                  <a:srgbClr val="002060"/>
                </a:solidFill>
                <a:latin typeface="Times New Roman" pitchFamily="18" charset="0"/>
                <a:cs typeface="Times New Roman" pitchFamily="18" charset="0"/>
              </a:rPr>
              <a:t>Marunouchi</a:t>
            </a:r>
            <a:r>
              <a:rPr kumimoji="1" lang="en-US" altLang="ja-JP" sz="1600" dirty="0" smtClean="0">
                <a:solidFill>
                  <a:srgbClr val="002060"/>
                </a:solidFill>
                <a:latin typeface="Times New Roman" pitchFamily="18" charset="0"/>
                <a:cs typeface="Times New Roman" pitchFamily="18" charset="0"/>
              </a:rPr>
              <a:t> Chiyoda-</a:t>
            </a:r>
            <a:r>
              <a:rPr kumimoji="1" lang="en-US" altLang="ja-JP" sz="1600" dirty="0" err="1" smtClean="0">
                <a:solidFill>
                  <a:srgbClr val="002060"/>
                </a:solidFill>
                <a:latin typeface="Times New Roman" pitchFamily="18" charset="0"/>
                <a:cs typeface="Times New Roman" pitchFamily="18" charset="0"/>
              </a:rPr>
              <a:t>ku</a:t>
            </a:r>
            <a:r>
              <a:rPr kumimoji="1" lang="en-US" altLang="ja-JP" sz="1600" dirty="0" smtClean="0">
                <a:solidFill>
                  <a:srgbClr val="002060"/>
                </a:solidFill>
                <a:latin typeface="Times New Roman" pitchFamily="18" charset="0"/>
                <a:cs typeface="Times New Roman" pitchFamily="18" charset="0"/>
              </a:rPr>
              <a:t> Tokyo, JAPAN</a:t>
            </a:r>
          </a:p>
          <a:p>
            <a:r>
              <a:rPr lang="en-US" altLang="ja-JP" sz="2000" dirty="0" smtClean="0">
                <a:solidFill>
                  <a:srgbClr val="002060"/>
                </a:solidFill>
                <a:latin typeface="Times New Roman" pitchFamily="18" charset="0"/>
                <a:cs typeface="Times New Roman" pitchFamily="18" charset="0"/>
              </a:rPr>
              <a:t>Hideki Takaishi h</a:t>
            </a:r>
            <a:r>
              <a:rPr kumimoji="1" lang="en-US" altLang="ja-JP" sz="1600" dirty="0" smtClean="0">
                <a:solidFill>
                  <a:srgbClr val="002060"/>
                </a:solidFill>
                <a:latin typeface="Times New Roman" pitchFamily="18" charset="0"/>
                <a:cs typeface="Times New Roman" pitchFamily="18" charset="0"/>
              </a:rPr>
              <a:t>_takaishi@nakapat.gr.jp</a:t>
            </a:r>
            <a:endParaRPr kumimoji="1" lang="ja-JP" altLang="en-US" sz="1600" dirty="0"/>
          </a:p>
        </p:txBody>
      </p:sp>
      <p:pic>
        <p:nvPicPr>
          <p:cNvPr id="12" name="Picture 2" descr="C:\Users\h_hattori\Pictures\写真服部さん\写真2 (7.21撮影).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723667" y="4378922"/>
            <a:ext cx="794800" cy="10856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9" name="Picture 5" descr="文字・年号 015,オリジナル年賀状パーツ,年賀状,年賀状,酉,2017,平成29年,文字,とり,トリ,鳥,はんこ,青"/>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0478" b="21833"/>
          <a:stretch/>
        </p:blipFill>
        <p:spPr bwMode="auto">
          <a:xfrm rot="19920725">
            <a:off x="1052192" y="1097198"/>
            <a:ext cx="1283478" cy="7404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_hattori\Pictures\photo (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317" t="3744" r="14293" b="46604"/>
          <a:stretch/>
        </p:blipFill>
        <p:spPr bwMode="auto">
          <a:xfrm>
            <a:off x="5578667" y="5488136"/>
            <a:ext cx="965200" cy="11383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041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2214579" y="2287505"/>
            <a:ext cx="4721164" cy="430887"/>
          </a:xfrm>
          <a:prstGeom prst="rect">
            <a:avLst/>
          </a:prstGeom>
          <a:pattFill prst="pct10">
            <a:fgClr>
              <a:schemeClr val="accent1"/>
            </a:fgClr>
            <a:bgClr>
              <a:schemeClr val="bg1"/>
            </a:bgClr>
          </a:pattFill>
        </p:spPr>
        <p:txBody>
          <a:bodyPr wrap="none" rtlCol="0">
            <a:spAutoFit/>
          </a:bodyPr>
          <a:lstStyle/>
          <a:p>
            <a:r>
              <a:rPr kumimoji="1" lang="en-US" altLang="ja-JP" sz="2200" dirty="0" smtClean="0">
                <a:latin typeface="Arial" panose="020B0604020202020204" pitchFamily="34" charset="0"/>
                <a:cs typeface="Arial" panose="020B0604020202020204" pitchFamily="34" charset="0"/>
              </a:rPr>
              <a:t>Claim 1</a:t>
            </a:r>
            <a:r>
              <a:rPr lang="en-US" altLang="ja-JP" sz="2200" dirty="0">
                <a:latin typeface="Arial" panose="020B0604020202020204" pitchFamily="34" charset="0"/>
                <a:cs typeface="Arial" panose="020B0604020202020204" pitchFamily="34" charset="0"/>
              </a:rPr>
              <a:t>: </a:t>
            </a:r>
            <a:r>
              <a:rPr lang="en-US" altLang="ja-JP" sz="2200" dirty="0" smtClean="0">
                <a:latin typeface="Arial" panose="020B0604020202020204" pitchFamily="34" charset="0"/>
                <a:cs typeface="Arial" panose="020B0604020202020204" pitchFamily="34" charset="0"/>
              </a:rPr>
              <a:t>L-ascorbic acid (vitamin C).</a:t>
            </a:r>
            <a:endParaRPr kumimoji="1" lang="ja-JP" altLang="en-US" sz="2200" dirty="0">
              <a:latin typeface="Arial" panose="020B0604020202020204" pitchFamily="34" charset="0"/>
              <a:cs typeface="Arial" panose="020B0604020202020204" pitchFamily="34" charset="0"/>
            </a:endParaRPr>
          </a:p>
        </p:txBody>
      </p:sp>
      <p:sp>
        <p:nvSpPr>
          <p:cNvPr id="21" name="テキスト ボックス 20"/>
          <p:cNvSpPr txBox="1"/>
          <p:nvPr/>
        </p:nvSpPr>
        <p:spPr>
          <a:xfrm>
            <a:off x="3409239" y="3626300"/>
            <a:ext cx="4706738" cy="769441"/>
          </a:xfrm>
          <a:prstGeom prst="rect">
            <a:avLst/>
          </a:prstGeom>
          <a:pattFill prst="pct10">
            <a:fgClr>
              <a:schemeClr val="accent6">
                <a:lumMod val="75000"/>
              </a:schemeClr>
            </a:fgClr>
            <a:bgClr>
              <a:schemeClr val="bg1"/>
            </a:bgClr>
          </a:pattFill>
        </p:spPr>
        <p:txBody>
          <a:bodyPr wrap="none" rtlCol="0">
            <a:spAutoFit/>
          </a:bodyPr>
          <a:lstStyle/>
          <a:p>
            <a:r>
              <a:rPr kumimoji="1" lang="en-US" altLang="ja-JP" sz="2200" dirty="0" smtClean="0">
                <a:latin typeface="Arial" panose="020B0604020202020204" pitchFamily="34" charset="0"/>
                <a:cs typeface="Arial" panose="020B0604020202020204" pitchFamily="34" charset="0"/>
              </a:rPr>
              <a:t>Claim 1</a:t>
            </a:r>
            <a:r>
              <a:rPr lang="en-US" altLang="ja-JP" sz="2200" dirty="0">
                <a:latin typeface="Arial" panose="020B0604020202020204" pitchFamily="34" charset="0"/>
                <a:cs typeface="Arial" panose="020B0604020202020204" pitchFamily="34" charset="0"/>
              </a:rPr>
              <a:t>: </a:t>
            </a:r>
            <a:r>
              <a:rPr lang="en-US" altLang="ja-JP" sz="2200" dirty="0" smtClean="0">
                <a:latin typeface="Arial" panose="020B0604020202020204" pitchFamily="34" charset="0"/>
                <a:cs typeface="Arial" panose="020B0604020202020204" pitchFamily="34" charset="0"/>
              </a:rPr>
              <a:t>Anti-virus agent comprising</a:t>
            </a:r>
            <a:br>
              <a:rPr lang="en-US" altLang="ja-JP" sz="2200" dirty="0" smtClean="0">
                <a:latin typeface="Arial" panose="020B0604020202020204" pitchFamily="34" charset="0"/>
                <a:cs typeface="Arial" panose="020B0604020202020204" pitchFamily="34" charset="0"/>
              </a:rPr>
            </a:br>
            <a:r>
              <a:rPr lang="en-US" altLang="ja-JP" sz="2200" dirty="0" smtClean="0">
                <a:latin typeface="Arial" panose="020B0604020202020204" pitchFamily="34" charset="0"/>
                <a:cs typeface="Arial" panose="020B0604020202020204" pitchFamily="34" charset="0"/>
              </a:rPr>
              <a:t>              L-ascorbic acid (vitamin C).</a:t>
            </a:r>
            <a:endParaRPr kumimoji="1" lang="ja-JP" altLang="en-US" sz="2200" dirty="0">
              <a:latin typeface="Arial" panose="020B0604020202020204" pitchFamily="34" charset="0"/>
              <a:cs typeface="Arial" panose="020B0604020202020204" pitchFamily="34" charset="0"/>
            </a:endParaRPr>
          </a:p>
        </p:txBody>
      </p:sp>
      <p:sp>
        <p:nvSpPr>
          <p:cNvPr id="2" name="タイトル 1"/>
          <p:cNvSpPr>
            <a:spLocks noGrp="1"/>
          </p:cNvSpPr>
          <p:nvPr>
            <p:ph type="title"/>
          </p:nvPr>
        </p:nvSpPr>
        <p:spPr/>
        <p:txBody>
          <a:bodyPr/>
          <a:lstStyle/>
          <a:p>
            <a:pPr algn="l"/>
            <a:r>
              <a:rPr kumimoji="1" lang="en-US" altLang="ja-JP" dirty="0" smtClean="0"/>
              <a:t>What i</a:t>
            </a:r>
            <a:r>
              <a:rPr lang="en-US" altLang="ja-JP" dirty="0" smtClean="0"/>
              <a:t>s Use Claim?</a:t>
            </a:r>
            <a:endParaRPr kumimoji="1" lang="ja-JP" altLang="en-US" dirty="0"/>
          </a:p>
        </p:txBody>
      </p:sp>
      <p:sp>
        <p:nvSpPr>
          <p:cNvPr id="13" name="右矢印 12"/>
          <p:cNvSpPr/>
          <p:nvPr/>
        </p:nvSpPr>
        <p:spPr>
          <a:xfrm>
            <a:off x="2195736" y="1844824"/>
            <a:ext cx="4248472" cy="576064"/>
          </a:xfrm>
          <a:prstGeom prst="rightArrow">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3563888" y="1992289"/>
            <a:ext cx="1152128"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Arial" panose="020B0604020202020204" pitchFamily="34" charset="0"/>
                <a:ea typeface="Arial Unicode MS" panose="020B0604020202020204" pitchFamily="50" charset="-128"/>
                <a:cs typeface="Arial" panose="020B0604020202020204" pitchFamily="34" charset="0"/>
              </a:rPr>
              <a:t>20 years</a:t>
            </a:r>
            <a:endParaRPr kumimoji="1" lang="ja-JP" altLang="en-US" dirty="0">
              <a:solidFill>
                <a:schemeClr val="tx1"/>
              </a:solidFill>
              <a:latin typeface="Arial" panose="020B0604020202020204" pitchFamily="34" charset="0"/>
              <a:ea typeface="Arial Unicode MS" panose="020B0604020202020204" pitchFamily="50" charset="-128"/>
              <a:cs typeface="Arial" panose="020B0604020202020204" pitchFamily="34" charset="0"/>
            </a:endParaRPr>
          </a:p>
        </p:txBody>
      </p:sp>
      <p:pic>
        <p:nvPicPr>
          <p:cNvPr id="1026" name="Picture 2" descr="ビル　イラスト に対する画像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8696" y="1628800"/>
            <a:ext cx="661089" cy="10778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ビル　イラスト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1082" y="2955581"/>
            <a:ext cx="1018216" cy="1089502"/>
          </a:xfrm>
          <a:prstGeom prst="rect">
            <a:avLst/>
          </a:prstGeom>
          <a:noFill/>
          <a:extLst>
            <a:ext uri="{909E8E84-426E-40DD-AFC4-6F175D3DCCD1}">
              <a14:hiddenFill xmlns:a14="http://schemas.microsoft.com/office/drawing/2010/main">
                <a:solidFill>
                  <a:srgbClr val="FFFFFF"/>
                </a:solidFill>
              </a14:hiddenFill>
            </a:ext>
          </a:extLst>
        </p:spPr>
      </p:pic>
      <p:sp>
        <p:nvSpPr>
          <p:cNvPr id="19" name="右矢印 18"/>
          <p:cNvSpPr/>
          <p:nvPr/>
        </p:nvSpPr>
        <p:spPr>
          <a:xfrm>
            <a:off x="3419872" y="3171605"/>
            <a:ext cx="4248472" cy="576064"/>
          </a:xfrm>
          <a:prstGeom prst="rightArrow">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4788024" y="3319070"/>
            <a:ext cx="1152128" cy="28803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Arial" panose="020B0604020202020204" pitchFamily="34" charset="0"/>
                <a:ea typeface="Arial Unicode MS" panose="020B0604020202020204" pitchFamily="50" charset="-128"/>
                <a:cs typeface="Arial" panose="020B0604020202020204" pitchFamily="34" charset="0"/>
              </a:rPr>
              <a:t>20 years</a:t>
            </a:r>
            <a:endParaRPr kumimoji="1" lang="ja-JP" altLang="en-US" dirty="0">
              <a:solidFill>
                <a:schemeClr val="tx1"/>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17" name="テキスト ボックス 16"/>
          <p:cNvSpPr txBox="1"/>
          <p:nvPr/>
        </p:nvSpPr>
        <p:spPr>
          <a:xfrm>
            <a:off x="827584" y="2636912"/>
            <a:ext cx="1409360" cy="430887"/>
          </a:xfrm>
          <a:prstGeom prst="rect">
            <a:avLst/>
          </a:prstGeom>
          <a:noFill/>
        </p:spPr>
        <p:txBody>
          <a:bodyPr wrap="none" rtlCol="0">
            <a:spAutoFit/>
          </a:bodyPr>
          <a:lstStyle/>
          <a:p>
            <a:r>
              <a:rPr lang="en-US" altLang="ja-JP" sz="2200" dirty="0">
                <a:latin typeface="Arial" panose="020B0604020202020204" pitchFamily="34" charset="0"/>
                <a:cs typeface="Arial" panose="020B0604020202020204" pitchFamily="34" charset="0"/>
              </a:rPr>
              <a:t>X</a:t>
            </a:r>
            <a:r>
              <a:rPr kumimoji="1" lang="en-US" altLang="ja-JP" sz="2200" dirty="0" smtClean="0">
                <a:latin typeface="Arial" panose="020B0604020202020204" pitchFamily="34" charset="0"/>
                <a:cs typeface="Arial" panose="020B0604020202020204" pitchFamily="34" charset="0"/>
              </a:rPr>
              <a:t> pharma</a:t>
            </a:r>
            <a:endParaRPr kumimoji="1" lang="ja-JP" altLang="en-US" sz="2200" dirty="0">
              <a:latin typeface="Arial" panose="020B0604020202020204" pitchFamily="34" charset="0"/>
              <a:cs typeface="Arial" panose="020B0604020202020204" pitchFamily="34" charset="0"/>
            </a:endParaRPr>
          </a:p>
        </p:txBody>
      </p:sp>
      <p:sp>
        <p:nvSpPr>
          <p:cNvPr id="23" name="テキスト ボックス 22"/>
          <p:cNvSpPr txBox="1"/>
          <p:nvPr/>
        </p:nvSpPr>
        <p:spPr>
          <a:xfrm>
            <a:off x="1971259" y="4006225"/>
            <a:ext cx="1404295" cy="430887"/>
          </a:xfrm>
          <a:prstGeom prst="rect">
            <a:avLst/>
          </a:prstGeom>
          <a:noFill/>
        </p:spPr>
        <p:txBody>
          <a:bodyPr wrap="none" rtlCol="0">
            <a:spAutoFit/>
          </a:bodyPr>
          <a:lstStyle/>
          <a:p>
            <a:r>
              <a:rPr lang="en-US" altLang="ja-JP" sz="2200" dirty="0">
                <a:latin typeface="Arial" panose="020B0604020202020204" pitchFamily="34" charset="0"/>
                <a:cs typeface="Arial" panose="020B0604020202020204" pitchFamily="34" charset="0"/>
              </a:rPr>
              <a:t>Y</a:t>
            </a:r>
            <a:r>
              <a:rPr kumimoji="1" lang="en-US" altLang="ja-JP" sz="2200" dirty="0" smtClean="0">
                <a:latin typeface="Arial" panose="020B0604020202020204" pitchFamily="34" charset="0"/>
                <a:cs typeface="Arial" panose="020B0604020202020204" pitchFamily="34" charset="0"/>
              </a:rPr>
              <a:t> pharma</a:t>
            </a:r>
            <a:endParaRPr kumimoji="1" lang="ja-JP" altLang="en-US" sz="2200" dirty="0">
              <a:latin typeface="Arial" panose="020B0604020202020204" pitchFamily="34" charset="0"/>
              <a:cs typeface="Arial" panose="020B0604020202020204" pitchFamily="34" charset="0"/>
            </a:endParaRPr>
          </a:p>
        </p:txBody>
      </p:sp>
      <p:sp>
        <p:nvSpPr>
          <p:cNvPr id="30" name="テキスト ボックス 29"/>
          <p:cNvSpPr txBox="1"/>
          <p:nvPr/>
        </p:nvSpPr>
        <p:spPr>
          <a:xfrm>
            <a:off x="1216600" y="5910371"/>
            <a:ext cx="4611051" cy="830997"/>
          </a:xfrm>
          <a:prstGeom prst="rect">
            <a:avLst/>
          </a:prstGeom>
          <a:ln>
            <a:solidFill>
              <a:srgbClr val="FF0000"/>
            </a:solidFill>
            <a:prstDash val="dash"/>
          </a:ln>
        </p:spPr>
        <p:style>
          <a:lnRef idx="2">
            <a:schemeClr val="accent5"/>
          </a:lnRef>
          <a:fillRef idx="1">
            <a:schemeClr val="lt1"/>
          </a:fillRef>
          <a:effectRef idx="0">
            <a:schemeClr val="accent5"/>
          </a:effectRef>
          <a:fontRef idx="minor">
            <a:schemeClr val="dk1"/>
          </a:fontRef>
        </p:style>
        <p:txBody>
          <a:bodyPr wrap="square" rtlCol="0">
            <a:spAutoFit/>
          </a:bodyPr>
          <a:lstStyle/>
          <a:p>
            <a:r>
              <a:rPr kumimoji="1" lang="en-US" altLang="ja-JP" sz="2400" dirty="0" smtClean="0">
                <a:latin typeface="Arial" panose="020B0604020202020204" pitchFamily="34" charset="0"/>
                <a:cs typeface="Arial" panose="020B0604020202020204" pitchFamily="34" charset="0"/>
              </a:rPr>
              <a:t>Give an incentive to </a:t>
            </a:r>
            <a:r>
              <a:rPr lang="en-US" altLang="ja-JP" sz="2400" dirty="0" smtClean="0">
                <a:latin typeface="Arial" panose="020B0604020202020204" pitchFamily="34" charset="0"/>
                <a:cs typeface="Arial" panose="020B0604020202020204" pitchFamily="34" charset="0"/>
              </a:rPr>
              <a:t>develop an anti-virus agent using vitamin C.</a:t>
            </a:r>
            <a:endParaRPr kumimoji="1" lang="ja-JP" altLang="en-US" sz="2400" dirty="0">
              <a:latin typeface="Arial" panose="020B0604020202020204" pitchFamily="34" charset="0"/>
              <a:cs typeface="Arial" panose="020B0604020202020204" pitchFamily="34" charset="0"/>
            </a:endParaRPr>
          </a:p>
        </p:txBody>
      </p:sp>
      <p:sp>
        <p:nvSpPr>
          <p:cNvPr id="33" name="角丸四角形 32"/>
          <p:cNvSpPr/>
          <p:nvPr/>
        </p:nvSpPr>
        <p:spPr>
          <a:xfrm>
            <a:off x="6905232" y="5858715"/>
            <a:ext cx="1987248" cy="86409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kumimoji="1" lang="en-US" altLang="ja-JP" sz="2400" dirty="0" smtClean="0">
                <a:latin typeface="Arial" panose="020B0604020202020204" pitchFamily="34" charset="0"/>
                <a:cs typeface="Arial" panose="020B0604020202020204" pitchFamily="34" charset="0"/>
              </a:rPr>
              <a:t>No patent</a:t>
            </a:r>
          </a:p>
          <a:p>
            <a:pPr algn="ctr"/>
            <a:r>
              <a:rPr lang="en-US" altLang="ja-JP" sz="2400" dirty="0" smtClean="0">
                <a:latin typeface="Arial" panose="020B0604020202020204" pitchFamily="34" charset="0"/>
                <a:cs typeface="Arial" panose="020B0604020202020204" pitchFamily="34" charset="0"/>
              </a:rPr>
              <a:t>No cure</a:t>
            </a:r>
            <a:endParaRPr kumimoji="1" lang="ja-JP" altLang="en-US" sz="2400" dirty="0">
              <a:latin typeface="Arial" panose="020B0604020202020204" pitchFamily="34" charset="0"/>
              <a:cs typeface="Arial" panose="020B0604020202020204" pitchFamily="34" charset="0"/>
            </a:endParaRPr>
          </a:p>
        </p:txBody>
      </p:sp>
      <p:sp>
        <p:nvSpPr>
          <p:cNvPr id="38" name="角丸四角形 37"/>
          <p:cNvSpPr/>
          <p:nvPr/>
        </p:nvSpPr>
        <p:spPr>
          <a:xfrm>
            <a:off x="1115615" y="4437112"/>
            <a:ext cx="7848873" cy="80103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marL="180975" indent="-180975">
              <a:buFont typeface="Arial" panose="020B0604020202020204" pitchFamily="34" charset="0"/>
              <a:buChar char="•"/>
            </a:pPr>
            <a:r>
              <a:rPr lang="en-US" altLang="ja-JP" sz="2200" dirty="0" smtClean="0">
                <a:latin typeface="Arial" panose="020B0604020202020204" pitchFamily="34" charset="0"/>
                <a:cs typeface="Arial" panose="020B0604020202020204" pitchFamily="34" charset="0"/>
              </a:rPr>
              <a:t>X needs to have a license </a:t>
            </a:r>
            <a:r>
              <a:rPr lang="en-US" altLang="ja-JP" sz="2200" dirty="0">
                <a:latin typeface="Arial" panose="020B0604020202020204" pitchFamily="34" charset="0"/>
                <a:cs typeface="Arial" panose="020B0604020202020204" pitchFamily="34" charset="0"/>
              </a:rPr>
              <a:t>on Vitamin C as anti-virus </a:t>
            </a:r>
            <a:r>
              <a:rPr lang="en-US" altLang="ja-JP" sz="2200" dirty="0" smtClean="0">
                <a:latin typeface="Arial" panose="020B0604020202020204" pitchFamily="34" charset="0"/>
                <a:cs typeface="Arial" panose="020B0604020202020204" pitchFamily="34" charset="0"/>
              </a:rPr>
              <a:t>from Y.</a:t>
            </a:r>
          </a:p>
          <a:p>
            <a:pPr marL="180975" indent="-180975">
              <a:buFont typeface="Arial" panose="020B0604020202020204" pitchFamily="34" charset="0"/>
              <a:buChar char="•"/>
            </a:pPr>
            <a:r>
              <a:rPr lang="en-US" altLang="ja-JP" sz="2200" dirty="0" smtClean="0">
                <a:latin typeface="Arial" panose="020B0604020202020204" pitchFamily="34" charset="0"/>
                <a:cs typeface="Arial" panose="020B0604020202020204" pitchFamily="34" charset="0"/>
              </a:rPr>
              <a:t>Y </a:t>
            </a:r>
            <a:r>
              <a:rPr lang="en-US" altLang="ja-JP" sz="2200" dirty="0">
                <a:latin typeface="Arial" panose="020B0604020202020204" pitchFamily="34" charset="0"/>
                <a:cs typeface="Arial" panose="020B0604020202020204" pitchFamily="34" charset="0"/>
              </a:rPr>
              <a:t>needs to have a license on Vitamin </a:t>
            </a:r>
            <a:r>
              <a:rPr lang="en-US" altLang="ja-JP" sz="2200" dirty="0" smtClean="0">
                <a:latin typeface="Arial" panose="020B0604020202020204" pitchFamily="34" charset="0"/>
                <a:cs typeface="Arial" panose="020B0604020202020204" pitchFamily="34" charset="0"/>
              </a:rPr>
              <a:t>C </a:t>
            </a:r>
            <a:r>
              <a:rPr lang="en-US" altLang="ja-JP" sz="2200" dirty="0">
                <a:latin typeface="Arial" panose="020B0604020202020204" pitchFamily="34" charset="0"/>
                <a:cs typeface="Arial" panose="020B0604020202020204" pitchFamily="34" charset="0"/>
              </a:rPr>
              <a:t>from </a:t>
            </a:r>
            <a:r>
              <a:rPr lang="en-US" altLang="ja-JP" sz="2200" dirty="0" smtClean="0">
                <a:latin typeface="Arial" panose="020B0604020202020204" pitchFamily="34" charset="0"/>
                <a:cs typeface="Arial" panose="020B0604020202020204" pitchFamily="34" charset="0"/>
              </a:rPr>
              <a:t>X.</a:t>
            </a:r>
            <a:endParaRPr lang="en-US" altLang="ja-JP" sz="2200" dirty="0">
              <a:latin typeface="Arial" panose="020B0604020202020204" pitchFamily="34" charset="0"/>
              <a:cs typeface="Arial" panose="020B0604020202020204" pitchFamily="34" charset="0"/>
            </a:endParaRPr>
          </a:p>
        </p:txBody>
      </p:sp>
      <p:sp>
        <p:nvSpPr>
          <p:cNvPr id="10" name="テキスト ボックス 9"/>
          <p:cNvSpPr txBox="1"/>
          <p:nvPr/>
        </p:nvSpPr>
        <p:spPr>
          <a:xfrm>
            <a:off x="6162345" y="5910371"/>
            <a:ext cx="543739" cy="830997"/>
          </a:xfrm>
          <a:prstGeom prst="rect">
            <a:avLst/>
          </a:prstGeom>
          <a:noFill/>
        </p:spPr>
        <p:txBody>
          <a:bodyPr wrap="none" rtlCol="0">
            <a:spAutoFit/>
          </a:bodyPr>
          <a:lstStyle/>
          <a:p>
            <a:r>
              <a:rPr kumimoji="1" lang="en-US" altLang="ja-JP" sz="4800" dirty="0" smtClean="0">
                <a:latin typeface="Arial" panose="020B0604020202020204" pitchFamily="34" charset="0"/>
                <a:cs typeface="Arial" panose="020B0604020202020204" pitchFamily="34" charset="0"/>
              </a:rPr>
              <a:t>=</a:t>
            </a:r>
            <a:endParaRPr kumimoji="1" lang="ja-JP" altLang="en-US" sz="4800" dirty="0">
              <a:latin typeface="Arial" panose="020B0604020202020204" pitchFamily="34" charset="0"/>
              <a:cs typeface="Arial" panose="020B0604020202020204" pitchFamily="34" charset="0"/>
            </a:endParaRPr>
          </a:p>
        </p:txBody>
      </p:sp>
      <p:sp>
        <p:nvSpPr>
          <p:cNvPr id="11" name="テキスト ボックス 10"/>
          <p:cNvSpPr txBox="1"/>
          <p:nvPr/>
        </p:nvSpPr>
        <p:spPr>
          <a:xfrm>
            <a:off x="683568" y="5373216"/>
            <a:ext cx="8417689" cy="461665"/>
          </a:xfrm>
          <a:prstGeom prst="rect">
            <a:avLst/>
          </a:prstGeom>
          <a:noFill/>
        </p:spPr>
        <p:txBody>
          <a:bodyPr wrap="none" rtlCol="0">
            <a:spAutoFit/>
          </a:bodyPr>
          <a:lstStyle/>
          <a:p>
            <a:pPr marL="342900" indent="-342900">
              <a:buFont typeface="Wingdings" panose="05000000000000000000" pitchFamily="2" charset="2"/>
              <a:buChar char="Ø"/>
            </a:pPr>
            <a:r>
              <a:rPr lang="en-US" altLang="ja-JP" sz="2400" dirty="0" smtClean="0">
                <a:latin typeface="Arial" panose="020B0604020202020204" pitchFamily="34" charset="0"/>
                <a:cs typeface="Arial" panose="020B0604020202020204" pitchFamily="34" charset="0"/>
              </a:rPr>
              <a:t>Patent term is substantially </a:t>
            </a:r>
            <a:r>
              <a:rPr lang="en-US" altLang="ja-JP" sz="2400" u="sng" dirty="0" smtClean="0">
                <a:solidFill>
                  <a:srgbClr val="FF0000"/>
                </a:solidFill>
                <a:latin typeface="Arial" panose="020B0604020202020204" pitchFamily="34" charset="0"/>
                <a:cs typeface="Arial" panose="020B0604020202020204" pitchFamily="34" charset="0"/>
              </a:rPr>
              <a:t>extended</a:t>
            </a:r>
            <a:r>
              <a:rPr lang="en-US" altLang="ja-JP" sz="2400" dirty="0" smtClean="0">
                <a:latin typeface="Arial" panose="020B0604020202020204" pitchFamily="34" charset="0"/>
                <a:cs typeface="Arial" panose="020B0604020202020204" pitchFamily="34" charset="0"/>
              </a:rPr>
              <a:t>, but it is important to</a:t>
            </a:r>
            <a:endParaRPr kumimoji="1" lang="ja-JP" altLang="en-US" sz="2400" dirty="0">
              <a:latin typeface="Arial" panose="020B0604020202020204" pitchFamily="34" charset="0"/>
              <a:cs typeface="Arial" panose="020B0604020202020204" pitchFamily="34" charset="0"/>
            </a:endParaRPr>
          </a:p>
        </p:txBody>
      </p:sp>
      <p:sp>
        <p:nvSpPr>
          <p:cNvPr id="1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3</a:t>
            </a:fld>
            <a:endParaRPr kumimoji="1" lang="ja-JP" altLang="en-US" dirty="0"/>
          </a:p>
        </p:txBody>
      </p:sp>
      <p:sp>
        <p:nvSpPr>
          <p:cNvPr id="22" name="テキスト ボックス 21"/>
          <p:cNvSpPr txBox="1"/>
          <p:nvPr/>
        </p:nvSpPr>
        <p:spPr>
          <a:xfrm>
            <a:off x="2051720" y="1485364"/>
            <a:ext cx="6347956" cy="430887"/>
          </a:xfrm>
          <a:prstGeom prst="rect">
            <a:avLst/>
          </a:prstGeom>
          <a:noFill/>
        </p:spPr>
        <p:txBody>
          <a:bodyPr wrap="none" rtlCol="0">
            <a:spAutoFit/>
          </a:bodyPr>
          <a:lstStyle/>
          <a:p>
            <a:r>
              <a:rPr lang="en-US" altLang="ja-JP" sz="2200" dirty="0" smtClean="0">
                <a:latin typeface="Arial" panose="020B0604020202020204" pitchFamily="34" charset="0"/>
                <a:cs typeface="Arial" panose="020B0604020202020204" pitchFamily="34" charset="0"/>
              </a:rPr>
              <a:t>Vitamin </a:t>
            </a:r>
            <a:r>
              <a:rPr lang="en-US" altLang="ja-JP" sz="2200" dirty="0">
                <a:latin typeface="Arial" panose="020B0604020202020204" pitchFamily="34" charset="0"/>
                <a:cs typeface="Arial" panose="020B0604020202020204" pitchFamily="34" charset="0"/>
              </a:rPr>
              <a:t>C is </a:t>
            </a:r>
            <a:r>
              <a:rPr lang="en-US" altLang="ja-JP" sz="2200" dirty="0" smtClean="0">
                <a:latin typeface="Arial" panose="020B0604020202020204" pitchFamily="34" charset="0"/>
                <a:cs typeface="Arial" panose="020B0604020202020204" pitchFamily="34" charset="0"/>
              </a:rPr>
              <a:t>newly found, used as an </a:t>
            </a:r>
            <a:r>
              <a:rPr lang="en-US" altLang="ja-JP" sz="2200" u="sng" dirty="0" smtClean="0">
                <a:solidFill>
                  <a:srgbClr val="FF0000"/>
                </a:solidFill>
                <a:latin typeface="Arial" panose="020B0604020202020204" pitchFamily="34" charset="0"/>
                <a:cs typeface="Arial" panose="020B0604020202020204" pitchFamily="34" charset="0"/>
              </a:rPr>
              <a:t>anti-oxidant</a:t>
            </a:r>
            <a:endParaRPr kumimoji="1" lang="ja-JP" altLang="en-US" sz="2200" u="sng" dirty="0">
              <a:solidFill>
                <a:srgbClr val="FF0000"/>
              </a:solidFill>
              <a:latin typeface="Arial" panose="020B0604020202020204" pitchFamily="34" charset="0"/>
              <a:cs typeface="Arial" panose="020B0604020202020204" pitchFamily="34" charset="0"/>
            </a:endParaRPr>
          </a:p>
        </p:txBody>
      </p:sp>
      <p:sp>
        <p:nvSpPr>
          <p:cNvPr id="24" name="テキスト ボックス 23"/>
          <p:cNvSpPr txBox="1"/>
          <p:nvPr/>
        </p:nvSpPr>
        <p:spPr>
          <a:xfrm>
            <a:off x="3432268" y="2784107"/>
            <a:ext cx="5158785" cy="430887"/>
          </a:xfrm>
          <a:prstGeom prst="rect">
            <a:avLst/>
          </a:prstGeom>
          <a:noFill/>
        </p:spPr>
        <p:txBody>
          <a:bodyPr wrap="none" rtlCol="0">
            <a:spAutoFit/>
          </a:bodyPr>
          <a:lstStyle/>
          <a:p>
            <a:r>
              <a:rPr lang="en-US" altLang="ja-JP" sz="2200" dirty="0" smtClean="0">
                <a:latin typeface="Arial" panose="020B0604020202020204" pitchFamily="34" charset="0"/>
                <a:cs typeface="Arial" panose="020B0604020202020204" pitchFamily="34" charset="0"/>
              </a:rPr>
              <a:t>An </a:t>
            </a:r>
            <a:r>
              <a:rPr lang="en-US" altLang="ja-JP" sz="2200" u="sng" dirty="0" smtClean="0">
                <a:solidFill>
                  <a:srgbClr val="FF0000"/>
                </a:solidFill>
                <a:latin typeface="Arial" panose="020B0604020202020204" pitchFamily="34" charset="0"/>
                <a:cs typeface="Arial" panose="020B0604020202020204" pitchFamily="34" charset="0"/>
              </a:rPr>
              <a:t>anti-virus</a:t>
            </a:r>
            <a:r>
              <a:rPr lang="en-US" altLang="ja-JP" sz="2200" dirty="0" smtClean="0">
                <a:solidFill>
                  <a:srgbClr val="FF0000"/>
                </a:solidFill>
                <a:latin typeface="Arial" panose="020B0604020202020204" pitchFamily="34" charset="0"/>
                <a:cs typeface="Arial" panose="020B0604020202020204" pitchFamily="34" charset="0"/>
              </a:rPr>
              <a:t> </a:t>
            </a:r>
            <a:r>
              <a:rPr lang="en-US" altLang="ja-JP" sz="2200" dirty="0" smtClean="0">
                <a:latin typeface="Arial" panose="020B0604020202020204" pitchFamily="34" charset="0"/>
                <a:cs typeface="Arial" panose="020B0604020202020204" pitchFamily="34" charset="0"/>
              </a:rPr>
              <a:t>activity of C is newly found</a:t>
            </a:r>
            <a:endParaRPr kumimoji="1" lang="ja-JP" altLang="en-US" sz="2200" u="sng" dirty="0">
              <a:solidFill>
                <a:srgbClr val="FF0000"/>
              </a:solidFill>
              <a:latin typeface="Arial" panose="020B0604020202020204" pitchFamily="34" charset="0"/>
              <a:cs typeface="Arial" panose="020B0604020202020204" pitchFamily="34" charset="0"/>
            </a:endParaRPr>
          </a:p>
        </p:txBody>
      </p:sp>
      <p:sp>
        <p:nvSpPr>
          <p:cNvPr id="25" name="雲形吹き出し 24"/>
          <p:cNvSpPr/>
          <p:nvPr/>
        </p:nvSpPr>
        <p:spPr>
          <a:xfrm>
            <a:off x="7563362" y="1839618"/>
            <a:ext cx="1568332" cy="750371"/>
          </a:xfrm>
          <a:prstGeom prst="cloudCallout">
            <a:avLst>
              <a:gd name="adj1" fmla="val -87202"/>
              <a:gd name="adj2" fmla="val -4806"/>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2200" dirty="0"/>
          </a:p>
        </p:txBody>
      </p:sp>
      <p:sp>
        <p:nvSpPr>
          <p:cNvPr id="26" name="フローチャート : 結合子 25"/>
          <p:cNvSpPr/>
          <p:nvPr/>
        </p:nvSpPr>
        <p:spPr>
          <a:xfrm>
            <a:off x="7727419" y="2570311"/>
            <a:ext cx="169818" cy="176466"/>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2200"/>
          </a:p>
        </p:txBody>
      </p:sp>
      <p:sp>
        <p:nvSpPr>
          <p:cNvPr id="27" name="フローチャート : 結合子 26"/>
          <p:cNvSpPr/>
          <p:nvPr/>
        </p:nvSpPr>
        <p:spPr>
          <a:xfrm>
            <a:off x="7741692" y="2814789"/>
            <a:ext cx="84909" cy="88233"/>
          </a:xfrm>
          <a:prstGeom prst="flowChartConnec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2200"/>
          </a:p>
        </p:txBody>
      </p:sp>
      <p:sp>
        <p:nvSpPr>
          <p:cNvPr id="28" name="テキスト ボックス 27"/>
          <p:cNvSpPr txBox="1"/>
          <p:nvPr/>
        </p:nvSpPr>
        <p:spPr>
          <a:xfrm>
            <a:off x="7638790" y="1783011"/>
            <a:ext cx="1482906" cy="769441"/>
          </a:xfrm>
          <a:prstGeom prst="rect">
            <a:avLst/>
          </a:prstGeom>
          <a:noFill/>
        </p:spPr>
        <p:txBody>
          <a:bodyPr wrap="none" rtlCol="0">
            <a:spAutoFit/>
          </a:bodyPr>
          <a:lstStyle/>
          <a:p>
            <a:pPr algn="ctr"/>
            <a:r>
              <a:rPr lang="en-US" altLang="ja-JP" sz="2200" dirty="0">
                <a:solidFill>
                  <a:schemeClr val="bg1"/>
                </a:solidFill>
              </a:rPr>
              <a:t>Both are</a:t>
            </a:r>
          </a:p>
          <a:p>
            <a:pPr algn="ctr"/>
            <a:r>
              <a:rPr lang="en-US" altLang="ja-JP" sz="2200" dirty="0">
                <a:solidFill>
                  <a:schemeClr val="bg1"/>
                </a:solidFill>
              </a:rPr>
              <a:t>Patentable</a:t>
            </a:r>
            <a:r>
              <a:rPr lang="en-US" altLang="ja-JP" sz="2200" dirty="0" smtClean="0">
                <a:solidFill>
                  <a:schemeClr val="bg1"/>
                </a:solidFill>
              </a:rPr>
              <a:t>.</a:t>
            </a:r>
            <a:endParaRPr lang="ja-JP" altLang="en-US" sz="2200" dirty="0">
              <a:solidFill>
                <a:schemeClr val="bg1"/>
              </a:solidFill>
            </a:endParaRPr>
          </a:p>
        </p:txBody>
      </p:sp>
    </p:spTree>
    <p:extLst>
      <p:ext uri="{BB962C8B-B14F-4D97-AF65-F5344CB8AC3E}">
        <p14:creationId xmlns:p14="http://schemas.microsoft.com/office/powerpoint/2010/main" val="23017992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Vitamin </a:t>
            </a:r>
            <a:r>
              <a:rPr lang="en-US" altLang="ja-JP" dirty="0" smtClean="0"/>
              <a:t>C</a:t>
            </a:r>
            <a:endParaRPr kumimoji="1" lang="ja-JP" altLang="en-US" dirty="0"/>
          </a:p>
        </p:txBody>
      </p:sp>
      <p:pic>
        <p:nvPicPr>
          <p:cNvPr id="1040" name="Picture 16" descr="L-Ascorbic acid.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5074" y="4869160"/>
            <a:ext cx="1905000" cy="1123950"/>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6848179" y="6589589"/>
            <a:ext cx="2295821" cy="246221"/>
          </a:xfrm>
          <a:prstGeom prst="rect">
            <a:avLst/>
          </a:prstGeom>
        </p:spPr>
        <p:txBody>
          <a:bodyPr wrap="none">
            <a:spAutoFit/>
          </a:bodyPr>
          <a:lstStyle/>
          <a:p>
            <a:r>
              <a:rPr lang="en-US" altLang="ja-JP" sz="1000" dirty="0"/>
              <a:t>https://en.wikipedia.org/wiki/Vitamin_C</a:t>
            </a:r>
            <a:endParaRPr lang="ja-JP" altLang="en-US" sz="1000" dirty="0"/>
          </a:p>
        </p:txBody>
      </p:sp>
      <p:grpSp>
        <p:nvGrpSpPr>
          <p:cNvPr id="37" name="グループ化 36"/>
          <p:cNvGrpSpPr/>
          <p:nvPr/>
        </p:nvGrpSpPr>
        <p:grpSpPr>
          <a:xfrm>
            <a:off x="6412802" y="2204864"/>
            <a:ext cx="1387844" cy="461665"/>
            <a:chOff x="6412802" y="2204864"/>
            <a:chExt cx="1387844" cy="461665"/>
          </a:xfrm>
        </p:grpSpPr>
        <p:sp>
          <p:nvSpPr>
            <p:cNvPr id="14" name="角丸四角形吹き出し 13"/>
            <p:cNvSpPr/>
            <p:nvPr/>
          </p:nvSpPr>
          <p:spPr>
            <a:xfrm>
              <a:off x="6451877" y="2204864"/>
              <a:ext cx="1315425" cy="461665"/>
            </a:xfrm>
            <a:prstGeom prst="wedgeRoundRectCallout">
              <a:avLst>
                <a:gd name="adj1" fmla="val -101485"/>
                <a:gd name="adj2" fmla="val 6095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 name="正方形/長方形 10"/>
            <p:cNvSpPr/>
            <p:nvPr/>
          </p:nvSpPr>
          <p:spPr>
            <a:xfrm>
              <a:off x="6412802" y="2204864"/>
              <a:ext cx="1387844" cy="461665"/>
            </a:xfrm>
            <a:prstGeom prst="rect">
              <a:avLst/>
            </a:prstGeom>
          </p:spPr>
          <p:txBody>
            <a:bodyPr wrap="square">
              <a:spAutoFit/>
            </a:bodyPr>
            <a:lstStyle/>
            <a:p>
              <a:r>
                <a:rPr lang="en-US" altLang="ja-JP" sz="2400" dirty="0" smtClean="0">
                  <a:latin typeface="Arial Narrow" panose="020B0606020202030204" pitchFamily="34" charset="0"/>
                  <a:cs typeface="Arial" pitchFamily="34" charset="0"/>
                </a:rPr>
                <a:t>Vitamin C.</a:t>
              </a:r>
              <a:endParaRPr lang="ja-JP" altLang="en-US" sz="2400" dirty="0"/>
            </a:p>
          </p:txBody>
        </p:sp>
      </p:grpSp>
      <p:grpSp>
        <p:nvGrpSpPr>
          <p:cNvPr id="39" name="グループ化 38"/>
          <p:cNvGrpSpPr/>
          <p:nvPr/>
        </p:nvGrpSpPr>
        <p:grpSpPr>
          <a:xfrm>
            <a:off x="6453260" y="3113673"/>
            <a:ext cx="2548957" cy="1251431"/>
            <a:chOff x="6453261" y="2595682"/>
            <a:chExt cx="1728192" cy="1251431"/>
          </a:xfrm>
        </p:grpSpPr>
        <p:sp>
          <p:nvSpPr>
            <p:cNvPr id="24" name="角丸四角形吹き出し 23"/>
            <p:cNvSpPr/>
            <p:nvPr/>
          </p:nvSpPr>
          <p:spPr>
            <a:xfrm>
              <a:off x="6468250" y="2640531"/>
              <a:ext cx="1713203" cy="1206582"/>
            </a:xfrm>
            <a:prstGeom prst="wedgeRoundRectCallout">
              <a:avLst>
                <a:gd name="adj1" fmla="val -72509"/>
                <a:gd name="adj2" fmla="val -16834"/>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2" name="正方形/長方形 11"/>
            <p:cNvSpPr/>
            <p:nvPr/>
          </p:nvSpPr>
          <p:spPr>
            <a:xfrm>
              <a:off x="6453261" y="2595682"/>
              <a:ext cx="1728192" cy="1200329"/>
            </a:xfrm>
            <a:prstGeom prst="rect">
              <a:avLst/>
            </a:prstGeom>
          </p:spPr>
          <p:txBody>
            <a:bodyPr wrap="square">
              <a:spAutoFit/>
            </a:bodyPr>
            <a:lstStyle/>
            <a:p>
              <a:r>
                <a:rPr lang="en-US" altLang="ja-JP" sz="2400" dirty="0">
                  <a:latin typeface="Arial Narrow" panose="020B0606020202030204" pitchFamily="34" charset="0"/>
                  <a:cs typeface="Arial" pitchFamily="34" charset="0"/>
                </a:rPr>
                <a:t>Medicament comprising </a:t>
              </a:r>
              <a:r>
                <a:rPr lang="en-US" altLang="ja-JP" sz="2400" dirty="0" smtClean="0">
                  <a:latin typeface="Arial Narrow" panose="020B0606020202030204" pitchFamily="34" charset="0"/>
                  <a:cs typeface="Arial" pitchFamily="34" charset="0"/>
                </a:rPr>
                <a:t>vitamin C.</a:t>
              </a:r>
              <a:br>
                <a:rPr lang="en-US" altLang="ja-JP" sz="2400" dirty="0" smtClean="0">
                  <a:latin typeface="Arial Narrow" panose="020B0606020202030204" pitchFamily="34" charset="0"/>
                  <a:cs typeface="Arial" pitchFamily="34" charset="0"/>
                </a:rPr>
              </a:br>
              <a:r>
                <a:rPr lang="en-US" altLang="ja-JP" sz="2400" dirty="0" smtClean="0">
                  <a:latin typeface="Arial Narrow" panose="020B0606020202030204" pitchFamily="34" charset="0"/>
                  <a:cs typeface="Arial" pitchFamily="34" charset="0"/>
                </a:rPr>
                <a:t>(1</a:t>
              </a:r>
              <a:r>
                <a:rPr lang="en-US" altLang="ja-JP" sz="2400" baseline="30000" dirty="0" smtClean="0">
                  <a:latin typeface="Arial Narrow" panose="020B0606020202030204" pitchFamily="34" charset="0"/>
                  <a:cs typeface="Arial" pitchFamily="34" charset="0"/>
                </a:rPr>
                <a:t>st</a:t>
              </a:r>
              <a:r>
                <a:rPr lang="en-US" altLang="ja-JP" sz="2400" dirty="0" smtClean="0">
                  <a:latin typeface="Arial Narrow" panose="020B0606020202030204" pitchFamily="34" charset="0"/>
                  <a:cs typeface="Arial" pitchFamily="34" charset="0"/>
                </a:rPr>
                <a:t> medical use)</a:t>
              </a:r>
              <a:endParaRPr lang="ja-JP" altLang="en-US" sz="2400" dirty="0"/>
            </a:p>
          </p:txBody>
        </p:sp>
      </p:grpSp>
      <p:grpSp>
        <p:nvGrpSpPr>
          <p:cNvPr id="41" name="グループ化 40"/>
          <p:cNvGrpSpPr/>
          <p:nvPr/>
        </p:nvGrpSpPr>
        <p:grpSpPr>
          <a:xfrm>
            <a:off x="6463591" y="4892967"/>
            <a:ext cx="2635860" cy="1200329"/>
            <a:chOff x="6463591" y="3360611"/>
            <a:chExt cx="2635860" cy="1200329"/>
          </a:xfrm>
        </p:grpSpPr>
        <p:sp>
          <p:nvSpPr>
            <p:cNvPr id="28" name="角丸四角形吹き出し 27"/>
            <p:cNvSpPr/>
            <p:nvPr/>
          </p:nvSpPr>
          <p:spPr>
            <a:xfrm>
              <a:off x="6463591" y="3387770"/>
              <a:ext cx="2538626" cy="1173170"/>
            </a:xfrm>
            <a:prstGeom prst="wedgeRoundRectCallout">
              <a:avLst>
                <a:gd name="adj1" fmla="val -76818"/>
                <a:gd name="adj2" fmla="val -930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6" name="正方形/長方形 15"/>
            <p:cNvSpPr/>
            <p:nvPr/>
          </p:nvSpPr>
          <p:spPr>
            <a:xfrm>
              <a:off x="6496403" y="3360611"/>
              <a:ext cx="2603048" cy="1200329"/>
            </a:xfrm>
            <a:prstGeom prst="rect">
              <a:avLst/>
            </a:prstGeom>
          </p:spPr>
          <p:txBody>
            <a:bodyPr wrap="square">
              <a:spAutoFit/>
            </a:bodyPr>
            <a:lstStyle/>
            <a:p>
              <a:r>
                <a:rPr lang="en-US" altLang="ja-JP" sz="2400" dirty="0">
                  <a:latin typeface="Arial Narrow" panose="020B0606020202030204" pitchFamily="34" charset="0"/>
                  <a:cs typeface="Arial" pitchFamily="34" charset="0"/>
                </a:rPr>
                <a:t>Anti-cancer drug comprising </a:t>
              </a:r>
              <a:r>
                <a:rPr lang="en-US" altLang="ja-JP" sz="2400" dirty="0" smtClean="0">
                  <a:latin typeface="Arial Narrow" panose="020B0606020202030204" pitchFamily="34" charset="0"/>
                  <a:cs typeface="Arial" pitchFamily="34" charset="0"/>
                </a:rPr>
                <a:t>vitamin C.</a:t>
              </a:r>
            </a:p>
            <a:p>
              <a:r>
                <a:rPr lang="en-US" altLang="ja-JP" sz="2400" dirty="0">
                  <a:latin typeface="Arial Narrow" panose="020B0606020202030204" pitchFamily="34" charset="0"/>
                  <a:cs typeface="Arial" pitchFamily="34" charset="0"/>
                </a:rPr>
                <a:t>(2</a:t>
              </a:r>
              <a:r>
                <a:rPr lang="en-US" altLang="ja-JP" sz="2400" baseline="30000" dirty="0">
                  <a:latin typeface="Arial Narrow" panose="020B0606020202030204" pitchFamily="34" charset="0"/>
                  <a:cs typeface="Arial" pitchFamily="34" charset="0"/>
                </a:rPr>
                <a:t>nd</a:t>
              </a:r>
              <a:r>
                <a:rPr lang="en-US" altLang="ja-JP" sz="2400" dirty="0">
                  <a:latin typeface="Arial Narrow" panose="020B0606020202030204" pitchFamily="34" charset="0"/>
                  <a:cs typeface="Arial" pitchFamily="34" charset="0"/>
                </a:rPr>
                <a:t> medical </a:t>
              </a:r>
              <a:r>
                <a:rPr lang="en-US" altLang="ja-JP" sz="2400" dirty="0" smtClean="0">
                  <a:latin typeface="Arial Narrow" panose="020B0606020202030204" pitchFamily="34" charset="0"/>
                  <a:cs typeface="Arial" pitchFamily="34" charset="0"/>
                </a:rPr>
                <a:t>use)</a:t>
              </a:r>
              <a:endParaRPr lang="en-US" altLang="ja-JP" sz="2400" dirty="0">
                <a:latin typeface="Arial Narrow" panose="020B0606020202030204" pitchFamily="34" charset="0"/>
                <a:cs typeface="Arial" pitchFamily="34" charset="0"/>
              </a:endParaRPr>
            </a:p>
          </p:txBody>
        </p:sp>
      </p:grpSp>
      <p:grpSp>
        <p:nvGrpSpPr>
          <p:cNvPr id="44" name="グループ化 43"/>
          <p:cNvGrpSpPr/>
          <p:nvPr/>
        </p:nvGrpSpPr>
        <p:grpSpPr>
          <a:xfrm>
            <a:off x="251520" y="2060848"/>
            <a:ext cx="2664296" cy="830997"/>
            <a:chOff x="251520" y="2060848"/>
            <a:chExt cx="2664296" cy="830997"/>
          </a:xfrm>
        </p:grpSpPr>
        <p:sp>
          <p:nvSpPr>
            <p:cNvPr id="15" name="角丸四角形 14"/>
            <p:cNvSpPr/>
            <p:nvPr/>
          </p:nvSpPr>
          <p:spPr>
            <a:xfrm>
              <a:off x="251520" y="2072525"/>
              <a:ext cx="2664296" cy="76995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3" name="正方形/長方形 32"/>
            <p:cNvSpPr/>
            <p:nvPr/>
          </p:nvSpPr>
          <p:spPr>
            <a:xfrm>
              <a:off x="282096" y="2060848"/>
              <a:ext cx="2633719" cy="830997"/>
            </a:xfrm>
            <a:prstGeom prst="rect">
              <a:avLst/>
            </a:prstGeom>
          </p:spPr>
          <p:txBody>
            <a:bodyPr wrap="square">
              <a:spAutoFit/>
            </a:bodyPr>
            <a:lstStyle/>
            <a:p>
              <a:r>
                <a:rPr lang="en-US" altLang="ja-JP" sz="2400" dirty="0" smtClean="0">
                  <a:latin typeface="Arial Narrow" panose="020B0606020202030204" pitchFamily="34" charset="0"/>
                  <a:cs typeface="Arial" pitchFamily="34" charset="0"/>
                </a:rPr>
                <a:t>No prior art, vitamin C is unknown</a:t>
              </a:r>
              <a:endParaRPr lang="ja-JP" altLang="en-US" sz="2400" dirty="0"/>
            </a:p>
          </p:txBody>
        </p:sp>
      </p:grpSp>
      <p:sp>
        <p:nvSpPr>
          <p:cNvPr id="45" name="角丸四角形 44"/>
          <p:cNvSpPr/>
          <p:nvPr/>
        </p:nvSpPr>
        <p:spPr>
          <a:xfrm>
            <a:off x="259664" y="1585902"/>
            <a:ext cx="2664296" cy="3619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46" name="正方形/長方形 45"/>
          <p:cNvSpPr/>
          <p:nvPr/>
        </p:nvSpPr>
        <p:spPr>
          <a:xfrm>
            <a:off x="627297" y="1593085"/>
            <a:ext cx="1726755" cy="363736"/>
          </a:xfrm>
          <a:prstGeom prst="rect">
            <a:avLst/>
          </a:prstGeom>
        </p:spPr>
        <p:txBody>
          <a:bodyPr wrap="none">
            <a:spAutoFit/>
          </a:bodyPr>
          <a:lstStyle/>
          <a:p>
            <a:r>
              <a:rPr lang="en-US" altLang="ja-JP" sz="2000" dirty="0" smtClean="0">
                <a:solidFill>
                  <a:schemeClr val="bg1"/>
                </a:solidFill>
                <a:latin typeface="Arial Narrow" panose="020B0606020202030204" pitchFamily="34" charset="0"/>
                <a:cs typeface="Arial" pitchFamily="34" charset="0"/>
              </a:rPr>
              <a:t>What is known ?</a:t>
            </a:r>
            <a:endParaRPr lang="ja-JP" altLang="en-US" sz="2000" dirty="0">
              <a:solidFill>
                <a:schemeClr val="bg1"/>
              </a:solidFill>
              <a:latin typeface="Arial Narrow" panose="020B0606020202030204" pitchFamily="34" charset="0"/>
              <a:cs typeface="Arial" pitchFamily="34" charset="0"/>
            </a:endParaRPr>
          </a:p>
        </p:txBody>
      </p:sp>
      <p:grpSp>
        <p:nvGrpSpPr>
          <p:cNvPr id="47" name="グループ化 46"/>
          <p:cNvGrpSpPr/>
          <p:nvPr/>
        </p:nvGrpSpPr>
        <p:grpSpPr>
          <a:xfrm>
            <a:off x="251520" y="2996952"/>
            <a:ext cx="2672440" cy="1747541"/>
            <a:chOff x="251520" y="2496905"/>
            <a:chExt cx="2672440" cy="1747541"/>
          </a:xfrm>
        </p:grpSpPr>
        <p:sp>
          <p:nvSpPr>
            <p:cNvPr id="34" name="角丸四角形 33"/>
            <p:cNvSpPr/>
            <p:nvPr/>
          </p:nvSpPr>
          <p:spPr>
            <a:xfrm>
              <a:off x="251520" y="2496905"/>
              <a:ext cx="2664296" cy="811437"/>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9" name="正方形/長方形 18"/>
            <p:cNvSpPr/>
            <p:nvPr/>
          </p:nvSpPr>
          <p:spPr>
            <a:xfrm>
              <a:off x="267257" y="2512850"/>
              <a:ext cx="2656703" cy="830997"/>
            </a:xfrm>
            <a:prstGeom prst="rect">
              <a:avLst/>
            </a:prstGeom>
          </p:spPr>
          <p:txBody>
            <a:bodyPr wrap="square">
              <a:spAutoFit/>
            </a:bodyPr>
            <a:lstStyle/>
            <a:p>
              <a:r>
                <a:rPr lang="en-US" altLang="ja-JP" sz="2400" dirty="0" smtClean="0">
                  <a:latin typeface="Arial Narrow" panose="020B0606020202030204" pitchFamily="34" charset="0"/>
                  <a:cs typeface="Arial" pitchFamily="34" charset="0"/>
                </a:rPr>
                <a:t>Vitamin C as an anti-oxidant is known</a:t>
              </a:r>
              <a:endParaRPr lang="ja-JP" altLang="en-US" sz="2400" dirty="0">
                <a:latin typeface="Arial Narrow" panose="020B0606020202030204" pitchFamily="34" charset="0"/>
                <a:cs typeface="Arial" pitchFamily="34" charset="0"/>
              </a:endParaRPr>
            </a:p>
          </p:txBody>
        </p:sp>
        <p:pic>
          <p:nvPicPr>
            <p:cNvPr id="1042" name="Picture 18" descr="http://www.picserver.org/images/highway/phrases/antioxidan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8756" y="3429000"/>
              <a:ext cx="1425052" cy="8154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29" name="正方形/長方形 28"/>
          <p:cNvSpPr/>
          <p:nvPr/>
        </p:nvSpPr>
        <p:spPr>
          <a:xfrm>
            <a:off x="3842099" y="6604977"/>
            <a:ext cx="3006080" cy="215444"/>
          </a:xfrm>
          <a:prstGeom prst="rect">
            <a:avLst/>
          </a:prstGeom>
        </p:spPr>
        <p:txBody>
          <a:bodyPr wrap="square">
            <a:spAutoFit/>
          </a:bodyPr>
          <a:lstStyle/>
          <a:p>
            <a:r>
              <a:rPr lang="en-US" altLang="ja-JP" sz="800" dirty="0"/>
              <a:t>http://www.picserver.org/images/highway/phrases/antioxidant.jpg</a:t>
            </a:r>
            <a:endParaRPr lang="ja-JP" altLang="en-US" sz="800" dirty="0"/>
          </a:p>
        </p:txBody>
      </p:sp>
      <p:grpSp>
        <p:nvGrpSpPr>
          <p:cNvPr id="48" name="グループ化 47"/>
          <p:cNvGrpSpPr/>
          <p:nvPr/>
        </p:nvGrpSpPr>
        <p:grpSpPr>
          <a:xfrm>
            <a:off x="251520" y="4866483"/>
            <a:ext cx="2664296" cy="1730869"/>
            <a:chOff x="251520" y="3826525"/>
            <a:chExt cx="2664296" cy="1730869"/>
          </a:xfrm>
        </p:grpSpPr>
        <p:sp>
          <p:nvSpPr>
            <p:cNvPr id="40" name="角丸四角形 39"/>
            <p:cNvSpPr/>
            <p:nvPr/>
          </p:nvSpPr>
          <p:spPr>
            <a:xfrm>
              <a:off x="251520" y="3879253"/>
              <a:ext cx="2664296" cy="7597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2" name="正方形/長方形 21"/>
            <p:cNvSpPr/>
            <p:nvPr/>
          </p:nvSpPr>
          <p:spPr>
            <a:xfrm>
              <a:off x="303260" y="3826525"/>
              <a:ext cx="2597447" cy="830997"/>
            </a:xfrm>
            <a:prstGeom prst="rect">
              <a:avLst/>
            </a:prstGeom>
          </p:spPr>
          <p:txBody>
            <a:bodyPr wrap="square">
              <a:spAutoFit/>
            </a:bodyPr>
            <a:lstStyle/>
            <a:p>
              <a:r>
                <a:rPr lang="en-US" altLang="ja-JP" sz="2400" dirty="0" smtClean="0">
                  <a:latin typeface="Arial Narrow" panose="020B0606020202030204" pitchFamily="34" charset="0"/>
                  <a:cs typeface="Arial" pitchFamily="34" charset="0"/>
                </a:rPr>
                <a:t>Vitamin C as an anti-virus is known</a:t>
              </a:r>
              <a:endParaRPr lang="en-US" altLang="ja-JP" sz="2400" dirty="0">
                <a:latin typeface="Arial Narrow" panose="020B0606020202030204" pitchFamily="34" charset="0"/>
                <a:cs typeface="Arial" pitchFamily="34" charset="0"/>
              </a:endParaRPr>
            </a:p>
          </p:txBody>
        </p:sp>
        <p:pic>
          <p:nvPicPr>
            <p:cNvPr id="1044" name="Picture 20" descr="薬 に対する画像結果"/>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4725144"/>
              <a:ext cx="1242164" cy="832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50" name="グループ化 49"/>
          <p:cNvGrpSpPr/>
          <p:nvPr/>
        </p:nvGrpSpPr>
        <p:grpSpPr>
          <a:xfrm>
            <a:off x="6435155" y="1606908"/>
            <a:ext cx="2664296" cy="400110"/>
            <a:chOff x="6435155" y="1606908"/>
            <a:chExt cx="2664296" cy="400110"/>
          </a:xfrm>
        </p:grpSpPr>
        <p:sp>
          <p:nvSpPr>
            <p:cNvPr id="51" name="角丸四角形 50"/>
            <p:cNvSpPr/>
            <p:nvPr/>
          </p:nvSpPr>
          <p:spPr>
            <a:xfrm>
              <a:off x="6435155" y="1608778"/>
              <a:ext cx="2664296" cy="3619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2" name="正方形/長方形 51"/>
            <p:cNvSpPr/>
            <p:nvPr/>
          </p:nvSpPr>
          <p:spPr>
            <a:xfrm>
              <a:off x="6802788" y="1606908"/>
              <a:ext cx="1842171" cy="400110"/>
            </a:xfrm>
            <a:prstGeom prst="rect">
              <a:avLst/>
            </a:prstGeom>
          </p:spPr>
          <p:txBody>
            <a:bodyPr wrap="none">
              <a:spAutoFit/>
            </a:bodyPr>
            <a:lstStyle/>
            <a:p>
              <a:r>
                <a:rPr lang="en-US" altLang="ja-JP" sz="2000" dirty="0" smtClean="0">
                  <a:solidFill>
                    <a:schemeClr val="bg1"/>
                  </a:solidFill>
                  <a:latin typeface="Arial Narrow" panose="020B0606020202030204" pitchFamily="34" charset="0"/>
                  <a:cs typeface="Arial" pitchFamily="34" charset="0"/>
                </a:rPr>
                <a:t>What is claimed ?</a:t>
              </a:r>
              <a:endParaRPr lang="ja-JP" altLang="en-US" sz="2000" dirty="0">
                <a:solidFill>
                  <a:schemeClr val="bg1"/>
                </a:solidFill>
                <a:latin typeface="Arial Narrow" panose="020B0606020202030204" pitchFamily="34" charset="0"/>
                <a:cs typeface="Arial" pitchFamily="34" charset="0"/>
              </a:endParaRPr>
            </a:p>
          </p:txBody>
        </p:sp>
      </p:grpSp>
      <p:sp>
        <p:nvSpPr>
          <p:cNvPr id="53" name="正方形/長方形 52"/>
          <p:cNvSpPr/>
          <p:nvPr/>
        </p:nvSpPr>
        <p:spPr>
          <a:xfrm>
            <a:off x="3707904" y="5969664"/>
            <a:ext cx="1553117" cy="400110"/>
          </a:xfrm>
          <a:prstGeom prst="rect">
            <a:avLst/>
          </a:prstGeom>
        </p:spPr>
        <p:txBody>
          <a:bodyPr wrap="none">
            <a:spAutoFit/>
          </a:bodyPr>
          <a:lstStyle/>
          <a:p>
            <a:r>
              <a:rPr lang="en-US" altLang="ja-JP" sz="2000" dirty="0"/>
              <a:t>Ascorbic acid</a:t>
            </a:r>
            <a:endParaRPr lang="ja-JP" altLang="en-US" sz="2000" dirty="0"/>
          </a:p>
        </p:txBody>
      </p:sp>
      <p:sp>
        <p:nvSpPr>
          <p:cNvPr id="78"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4</a:t>
            </a:fld>
            <a:endParaRPr kumimoji="1" lang="ja-JP" altLang="en-US"/>
          </a:p>
        </p:txBody>
      </p:sp>
      <p:pic>
        <p:nvPicPr>
          <p:cNvPr id="36" name="Picture 12" descr="レモン に対する画像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4997" y="1772816"/>
            <a:ext cx="2945155"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406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グループ化 112"/>
          <p:cNvGrpSpPr/>
          <p:nvPr/>
        </p:nvGrpSpPr>
        <p:grpSpPr>
          <a:xfrm>
            <a:off x="251520" y="1988840"/>
            <a:ext cx="2664296" cy="1730869"/>
            <a:chOff x="251520" y="3826525"/>
            <a:chExt cx="2664296" cy="1730869"/>
          </a:xfrm>
        </p:grpSpPr>
        <p:sp>
          <p:nvSpPr>
            <p:cNvPr id="114" name="角丸四角形 113"/>
            <p:cNvSpPr/>
            <p:nvPr/>
          </p:nvSpPr>
          <p:spPr>
            <a:xfrm>
              <a:off x="251520" y="3879253"/>
              <a:ext cx="2664296" cy="7597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115" name="正方形/長方形 114"/>
            <p:cNvSpPr/>
            <p:nvPr/>
          </p:nvSpPr>
          <p:spPr>
            <a:xfrm>
              <a:off x="303260" y="3826525"/>
              <a:ext cx="2597447" cy="830997"/>
            </a:xfrm>
            <a:prstGeom prst="rect">
              <a:avLst/>
            </a:prstGeom>
          </p:spPr>
          <p:txBody>
            <a:bodyPr wrap="square">
              <a:spAutoFit/>
            </a:bodyPr>
            <a:lstStyle/>
            <a:p>
              <a:r>
                <a:rPr lang="en-US" altLang="ja-JP" sz="2400" dirty="0" smtClean="0">
                  <a:latin typeface="Arial Narrow" panose="020B0606020202030204" pitchFamily="34" charset="0"/>
                  <a:cs typeface="Arial" pitchFamily="34" charset="0"/>
                </a:rPr>
                <a:t>Vitamin C as an anti-virus is known</a:t>
              </a:r>
              <a:endParaRPr lang="en-US" altLang="ja-JP" sz="2400" dirty="0">
                <a:latin typeface="Arial Narrow" panose="020B0606020202030204" pitchFamily="34" charset="0"/>
                <a:cs typeface="Arial" pitchFamily="34" charset="0"/>
              </a:endParaRPr>
            </a:p>
          </p:txBody>
        </p:sp>
        <p:pic>
          <p:nvPicPr>
            <p:cNvPr id="116" name="Picture 20" descr="薬 に対する画像結果"/>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25144"/>
              <a:ext cx="1242164" cy="832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110" name="グループ化 109"/>
          <p:cNvGrpSpPr/>
          <p:nvPr/>
        </p:nvGrpSpPr>
        <p:grpSpPr>
          <a:xfrm>
            <a:off x="3174068" y="2041568"/>
            <a:ext cx="2696978" cy="1200329"/>
            <a:chOff x="6463591" y="3360611"/>
            <a:chExt cx="2696978" cy="1200329"/>
          </a:xfrm>
        </p:grpSpPr>
        <p:sp>
          <p:nvSpPr>
            <p:cNvPr id="111" name="角丸四角形吹き出し 110"/>
            <p:cNvSpPr/>
            <p:nvPr/>
          </p:nvSpPr>
          <p:spPr>
            <a:xfrm>
              <a:off x="6463591" y="3387770"/>
              <a:ext cx="2538626" cy="1173170"/>
            </a:xfrm>
            <a:prstGeom prst="wedgeRoundRectCallout">
              <a:avLst>
                <a:gd name="adj1" fmla="val -76818"/>
                <a:gd name="adj2" fmla="val -930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12" name="正方形/長方形 111"/>
            <p:cNvSpPr/>
            <p:nvPr/>
          </p:nvSpPr>
          <p:spPr>
            <a:xfrm>
              <a:off x="6496403" y="3360611"/>
              <a:ext cx="2664166" cy="1200329"/>
            </a:xfrm>
            <a:prstGeom prst="rect">
              <a:avLst/>
            </a:prstGeom>
          </p:spPr>
          <p:txBody>
            <a:bodyPr wrap="square">
              <a:spAutoFit/>
            </a:bodyPr>
            <a:lstStyle/>
            <a:p>
              <a:r>
                <a:rPr lang="en-US" altLang="ja-JP" sz="2400" dirty="0">
                  <a:latin typeface="Arial Narrow" panose="020B0606020202030204" pitchFamily="34" charset="0"/>
                  <a:cs typeface="Arial" pitchFamily="34" charset="0"/>
                </a:rPr>
                <a:t>Anti-cancer drug comprising </a:t>
              </a:r>
              <a:r>
                <a:rPr lang="en-US" altLang="ja-JP" sz="2400" dirty="0" smtClean="0">
                  <a:latin typeface="Arial Narrow" panose="020B0606020202030204" pitchFamily="34" charset="0"/>
                  <a:cs typeface="Arial" pitchFamily="34" charset="0"/>
                </a:rPr>
                <a:t>vitamin C.</a:t>
              </a:r>
            </a:p>
            <a:p>
              <a:r>
                <a:rPr lang="en-US" altLang="ja-JP" sz="2400" dirty="0">
                  <a:latin typeface="Arial Narrow" panose="020B0606020202030204" pitchFamily="34" charset="0"/>
                  <a:cs typeface="Arial" pitchFamily="34" charset="0"/>
                </a:rPr>
                <a:t>(2</a:t>
              </a:r>
              <a:r>
                <a:rPr lang="en-US" altLang="ja-JP" sz="2400" baseline="30000" dirty="0">
                  <a:latin typeface="Arial Narrow" panose="020B0606020202030204" pitchFamily="34" charset="0"/>
                  <a:cs typeface="Arial" pitchFamily="34" charset="0"/>
                </a:rPr>
                <a:t>nd</a:t>
              </a:r>
              <a:r>
                <a:rPr lang="en-US" altLang="ja-JP" sz="2400" dirty="0">
                  <a:latin typeface="Arial Narrow" panose="020B0606020202030204" pitchFamily="34" charset="0"/>
                  <a:cs typeface="Arial" pitchFamily="34" charset="0"/>
                </a:rPr>
                <a:t> medical </a:t>
              </a:r>
              <a:r>
                <a:rPr lang="en-US" altLang="ja-JP" sz="2400" dirty="0" smtClean="0">
                  <a:latin typeface="Arial Narrow" panose="020B0606020202030204" pitchFamily="34" charset="0"/>
                  <a:cs typeface="Arial" pitchFamily="34" charset="0"/>
                </a:rPr>
                <a:t>use)</a:t>
              </a:r>
              <a:endParaRPr lang="en-US" altLang="ja-JP" sz="2400" dirty="0">
                <a:latin typeface="Arial Narrow" panose="020B0606020202030204" pitchFamily="34" charset="0"/>
                <a:cs typeface="Arial" pitchFamily="34" charset="0"/>
              </a:endParaRPr>
            </a:p>
          </p:txBody>
        </p:sp>
      </p:grpSp>
      <p:pic>
        <p:nvPicPr>
          <p:cNvPr id="68" name="Picture 12" descr="レモン に対する画像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3042" y="2110389"/>
            <a:ext cx="969175" cy="1018928"/>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6848179" y="6589589"/>
            <a:ext cx="2295821" cy="246221"/>
          </a:xfrm>
          <a:prstGeom prst="rect">
            <a:avLst/>
          </a:prstGeom>
        </p:spPr>
        <p:txBody>
          <a:bodyPr wrap="none">
            <a:spAutoFit/>
          </a:bodyPr>
          <a:lstStyle/>
          <a:p>
            <a:r>
              <a:rPr lang="en-US" altLang="ja-JP" sz="1000" dirty="0"/>
              <a:t>https://en.wikipedia.org/wiki/Vitamin_C</a:t>
            </a:r>
            <a:endParaRPr lang="ja-JP" altLang="en-US" sz="1000" dirty="0"/>
          </a:p>
        </p:txBody>
      </p:sp>
      <p:sp>
        <p:nvSpPr>
          <p:cNvPr id="45" name="角丸四角形 44"/>
          <p:cNvSpPr/>
          <p:nvPr/>
        </p:nvSpPr>
        <p:spPr>
          <a:xfrm>
            <a:off x="259664" y="1585902"/>
            <a:ext cx="2664296" cy="36195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46" name="正方形/長方形 45"/>
          <p:cNvSpPr/>
          <p:nvPr/>
        </p:nvSpPr>
        <p:spPr>
          <a:xfrm>
            <a:off x="627297" y="1593085"/>
            <a:ext cx="1726755" cy="363736"/>
          </a:xfrm>
          <a:prstGeom prst="rect">
            <a:avLst/>
          </a:prstGeom>
        </p:spPr>
        <p:txBody>
          <a:bodyPr wrap="none">
            <a:spAutoFit/>
          </a:bodyPr>
          <a:lstStyle/>
          <a:p>
            <a:r>
              <a:rPr lang="en-US" altLang="ja-JP" sz="2000" dirty="0" smtClean="0">
                <a:solidFill>
                  <a:schemeClr val="bg1"/>
                </a:solidFill>
                <a:latin typeface="Arial Narrow" panose="020B0606020202030204" pitchFamily="34" charset="0"/>
                <a:cs typeface="Arial" pitchFamily="34" charset="0"/>
              </a:rPr>
              <a:t>What is known ?</a:t>
            </a:r>
            <a:endParaRPr lang="ja-JP" altLang="en-US" sz="2000" dirty="0">
              <a:solidFill>
                <a:schemeClr val="bg1"/>
              </a:solidFill>
              <a:latin typeface="Arial Narrow" panose="020B0606020202030204" pitchFamily="34" charset="0"/>
              <a:cs typeface="Arial" pitchFamily="34" charset="0"/>
            </a:endParaRPr>
          </a:p>
        </p:txBody>
      </p:sp>
      <p:sp>
        <p:nvSpPr>
          <p:cNvPr id="29" name="正方形/長方形 28"/>
          <p:cNvSpPr/>
          <p:nvPr/>
        </p:nvSpPr>
        <p:spPr>
          <a:xfrm>
            <a:off x="3842099" y="6604977"/>
            <a:ext cx="3006080" cy="215444"/>
          </a:xfrm>
          <a:prstGeom prst="rect">
            <a:avLst/>
          </a:prstGeom>
        </p:spPr>
        <p:txBody>
          <a:bodyPr wrap="square">
            <a:spAutoFit/>
          </a:bodyPr>
          <a:lstStyle/>
          <a:p>
            <a:r>
              <a:rPr lang="en-US" altLang="ja-JP" sz="800" dirty="0"/>
              <a:t>http://www.picserver.org/images/highway/phrases/antioxidant.jpg</a:t>
            </a:r>
            <a:endParaRPr lang="ja-JP" altLang="en-US" sz="800" dirty="0"/>
          </a:p>
        </p:txBody>
      </p:sp>
      <p:grpSp>
        <p:nvGrpSpPr>
          <p:cNvPr id="50" name="グループ化 49"/>
          <p:cNvGrpSpPr/>
          <p:nvPr/>
        </p:nvGrpSpPr>
        <p:grpSpPr>
          <a:xfrm>
            <a:off x="3131840" y="1606908"/>
            <a:ext cx="2664296" cy="400110"/>
            <a:chOff x="6435155" y="1606908"/>
            <a:chExt cx="2664296" cy="400110"/>
          </a:xfrm>
        </p:grpSpPr>
        <p:sp>
          <p:nvSpPr>
            <p:cNvPr id="51" name="角丸四角形 50"/>
            <p:cNvSpPr/>
            <p:nvPr/>
          </p:nvSpPr>
          <p:spPr>
            <a:xfrm>
              <a:off x="6435155" y="1608778"/>
              <a:ext cx="2664296" cy="3619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2" name="正方形/長方形 51"/>
            <p:cNvSpPr/>
            <p:nvPr/>
          </p:nvSpPr>
          <p:spPr>
            <a:xfrm>
              <a:off x="6802788" y="1606908"/>
              <a:ext cx="1842171" cy="400110"/>
            </a:xfrm>
            <a:prstGeom prst="rect">
              <a:avLst/>
            </a:prstGeom>
          </p:spPr>
          <p:txBody>
            <a:bodyPr wrap="none">
              <a:spAutoFit/>
            </a:bodyPr>
            <a:lstStyle/>
            <a:p>
              <a:r>
                <a:rPr lang="en-US" altLang="ja-JP" sz="2000" dirty="0" smtClean="0">
                  <a:solidFill>
                    <a:schemeClr val="bg1"/>
                  </a:solidFill>
                  <a:latin typeface="Arial Narrow" panose="020B0606020202030204" pitchFamily="34" charset="0"/>
                  <a:cs typeface="Arial" pitchFamily="34" charset="0"/>
                </a:rPr>
                <a:t>What is claimed ?</a:t>
              </a:r>
              <a:endParaRPr lang="ja-JP" altLang="en-US" sz="2000" dirty="0">
                <a:solidFill>
                  <a:schemeClr val="bg1"/>
                </a:solidFill>
                <a:latin typeface="Arial Narrow" panose="020B0606020202030204" pitchFamily="34" charset="0"/>
                <a:cs typeface="Arial" pitchFamily="34" charset="0"/>
              </a:endParaRPr>
            </a:p>
          </p:txBody>
        </p:sp>
      </p:grpSp>
      <p:sp>
        <p:nvSpPr>
          <p:cNvPr id="54" name="角丸四角形 53"/>
          <p:cNvSpPr/>
          <p:nvPr/>
        </p:nvSpPr>
        <p:spPr>
          <a:xfrm>
            <a:off x="1907704" y="3501008"/>
            <a:ext cx="2405715" cy="6573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ja-JP" sz="2000" dirty="0">
                <a:latin typeface="Arial Narrow" panose="020B0606020202030204" pitchFamily="34" charset="0"/>
                <a:cs typeface="Arial" pitchFamily="34" charset="0"/>
              </a:rPr>
              <a:t>Vitamin C for use in the treatment of cancer</a:t>
            </a:r>
            <a:r>
              <a:rPr lang="en-US" altLang="ja-JP" sz="2000" dirty="0" smtClean="0">
                <a:latin typeface="Arial Narrow" panose="020B0606020202030204" pitchFamily="34" charset="0"/>
                <a:cs typeface="Arial" pitchFamily="34" charset="0"/>
              </a:rPr>
              <a:t>.</a:t>
            </a:r>
            <a:endParaRPr lang="ja-JP" altLang="en-US" sz="2000" dirty="0">
              <a:latin typeface="Arial Narrow" panose="020B0606020202030204" pitchFamily="34" charset="0"/>
            </a:endParaRPr>
          </a:p>
        </p:txBody>
      </p:sp>
      <p:sp>
        <p:nvSpPr>
          <p:cNvPr id="59" name="角丸四角形 58"/>
          <p:cNvSpPr/>
          <p:nvPr/>
        </p:nvSpPr>
        <p:spPr>
          <a:xfrm>
            <a:off x="1907704" y="4537613"/>
            <a:ext cx="2952328" cy="65736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altLang="ja-JP" sz="2000" dirty="0">
                <a:latin typeface="Arial Narrow" panose="020B0606020202030204" pitchFamily="34" charset="0"/>
              </a:rPr>
              <a:t>Method for treating cancer by administrating vitamin C</a:t>
            </a:r>
            <a:r>
              <a:rPr lang="en-US" altLang="ja-JP" sz="2000" dirty="0" smtClean="0">
                <a:latin typeface="Arial Narrow" panose="020B0606020202030204" pitchFamily="34" charset="0"/>
              </a:rPr>
              <a:t>.</a:t>
            </a:r>
            <a:endParaRPr lang="ja-JP" altLang="en-US" sz="2000" dirty="0">
              <a:latin typeface="Arial Narrow" panose="020B0606020202030204" pitchFamily="34" charset="0"/>
            </a:endParaRPr>
          </a:p>
        </p:txBody>
      </p:sp>
      <p:sp>
        <p:nvSpPr>
          <p:cNvPr id="60" name="テキスト ボックス 59"/>
          <p:cNvSpPr txBox="1"/>
          <p:nvPr/>
        </p:nvSpPr>
        <p:spPr>
          <a:xfrm rot="1918158">
            <a:off x="1580283" y="3774188"/>
            <a:ext cx="696024" cy="1323439"/>
          </a:xfrm>
          <a:prstGeom prst="rect">
            <a:avLst/>
          </a:prstGeom>
          <a:noFill/>
        </p:spPr>
        <p:txBody>
          <a:bodyPr wrap="none" rtlCol="0">
            <a:spAutoFit/>
          </a:bodyPr>
          <a:lstStyle/>
          <a:p>
            <a:r>
              <a:rPr kumimoji="1" lang="en-US" altLang="ja-JP" sz="8000" b="1" dirty="0" smtClean="0">
                <a:solidFill>
                  <a:srgbClr val="C00000"/>
                </a:solidFill>
              </a:rPr>
              <a:t>+</a:t>
            </a:r>
            <a:endParaRPr kumimoji="1" lang="ja-JP" altLang="en-US" sz="8000" b="1" dirty="0">
              <a:solidFill>
                <a:srgbClr val="C00000"/>
              </a:solidFill>
            </a:endParaRPr>
          </a:p>
        </p:txBody>
      </p:sp>
      <p:sp>
        <p:nvSpPr>
          <p:cNvPr id="61" name="テキスト ボックス 60"/>
          <p:cNvSpPr txBox="1"/>
          <p:nvPr/>
        </p:nvSpPr>
        <p:spPr>
          <a:xfrm rot="1918158">
            <a:off x="1591738" y="2720811"/>
            <a:ext cx="696024" cy="1323439"/>
          </a:xfrm>
          <a:prstGeom prst="rect">
            <a:avLst/>
          </a:prstGeom>
          <a:noFill/>
        </p:spPr>
        <p:txBody>
          <a:bodyPr wrap="none" rtlCol="0">
            <a:spAutoFit/>
          </a:bodyPr>
          <a:lstStyle/>
          <a:p>
            <a:r>
              <a:rPr kumimoji="1" lang="en-US" altLang="ja-JP" sz="8000" b="1" dirty="0" smtClean="0">
                <a:solidFill>
                  <a:srgbClr val="C00000"/>
                </a:solidFill>
              </a:rPr>
              <a:t>+</a:t>
            </a:r>
            <a:endParaRPr kumimoji="1" lang="ja-JP" altLang="en-US" sz="8000" b="1" dirty="0">
              <a:solidFill>
                <a:srgbClr val="C00000"/>
              </a:solidFill>
            </a:endParaRPr>
          </a:p>
        </p:txBody>
      </p:sp>
      <p:sp>
        <p:nvSpPr>
          <p:cNvPr id="62" name="角丸四角形 61"/>
          <p:cNvSpPr/>
          <p:nvPr/>
        </p:nvSpPr>
        <p:spPr>
          <a:xfrm>
            <a:off x="5540780" y="4456313"/>
            <a:ext cx="3104728" cy="8733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defRPr/>
            </a:pPr>
            <a:r>
              <a:rPr lang="en-US" altLang="ja-JP" sz="2000" dirty="0">
                <a:latin typeface="Arial Narrow" panose="020B0606020202030204" pitchFamily="34" charset="0"/>
              </a:rPr>
              <a:t>Method for treating cancer by administrating vitamin C in </a:t>
            </a:r>
            <a:r>
              <a:rPr lang="en-US" altLang="ja-JP" sz="2000" b="1" i="1" u="sng" dirty="0">
                <a:solidFill>
                  <a:srgbClr val="C00000"/>
                </a:solidFill>
                <a:latin typeface="Arial Narrow" panose="020B0606020202030204" pitchFamily="34" charset="0"/>
              </a:rPr>
              <a:t>non-human</a:t>
            </a:r>
            <a:r>
              <a:rPr lang="en-US" altLang="ja-JP" sz="2000" dirty="0">
                <a:latin typeface="Arial Narrow" panose="020B0606020202030204" pitchFamily="34" charset="0"/>
              </a:rPr>
              <a:t> patients.</a:t>
            </a:r>
            <a:endParaRPr lang="ja-JP" altLang="en-US" sz="2000" dirty="0">
              <a:latin typeface="Arial Narrow" panose="020B0606020202030204" pitchFamily="34" charset="0"/>
            </a:endParaRPr>
          </a:p>
        </p:txBody>
      </p:sp>
      <p:sp>
        <p:nvSpPr>
          <p:cNvPr id="63" name="角丸四角形 62"/>
          <p:cNvSpPr/>
          <p:nvPr/>
        </p:nvSpPr>
        <p:spPr>
          <a:xfrm>
            <a:off x="5540780" y="5877272"/>
            <a:ext cx="3207684" cy="69336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defRPr/>
            </a:pPr>
            <a:r>
              <a:rPr lang="en-US" altLang="ja-JP" sz="2000" dirty="0">
                <a:latin typeface="Arial Narrow" panose="020B0606020202030204" pitchFamily="34" charset="0"/>
              </a:rPr>
              <a:t>Use of vitamin C for preparing anticancer drug. (Swiss-type)</a:t>
            </a:r>
          </a:p>
        </p:txBody>
      </p:sp>
      <p:sp>
        <p:nvSpPr>
          <p:cNvPr id="64" name="右矢印 63"/>
          <p:cNvSpPr/>
          <p:nvPr/>
        </p:nvSpPr>
        <p:spPr>
          <a:xfrm>
            <a:off x="4987010" y="4751856"/>
            <a:ext cx="432048" cy="3600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rot="20582588">
            <a:off x="5355521" y="5143459"/>
            <a:ext cx="1031051" cy="923330"/>
          </a:xfrm>
          <a:prstGeom prst="rect">
            <a:avLst/>
          </a:prstGeom>
          <a:noFill/>
        </p:spPr>
        <p:txBody>
          <a:bodyPr wrap="none" rtlCol="0">
            <a:spAutoFit/>
          </a:bodyPr>
          <a:lstStyle/>
          <a:p>
            <a:r>
              <a:rPr kumimoji="1" lang="en-US" altLang="ja-JP" sz="5400" b="1" dirty="0" smtClean="0">
                <a:solidFill>
                  <a:srgbClr val="00B050"/>
                </a:solidFill>
              </a:rPr>
              <a:t>OK</a:t>
            </a:r>
            <a:endParaRPr kumimoji="1" lang="ja-JP" altLang="en-US" sz="5400" b="1" dirty="0">
              <a:solidFill>
                <a:srgbClr val="00B050"/>
              </a:solidFill>
            </a:endParaRPr>
          </a:p>
        </p:txBody>
      </p:sp>
      <p:sp>
        <p:nvSpPr>
          <p:cNvPr id="3" name="正方形/長方形 2"/>
          <p:cNvSpPr/>
          <p:nvPr/>
        </p:nvSpPr>
        <p:spPr>
          <a:xfrm>
            <a:off x="2464460" y="472674"/>
            <a:ext cx="4697376" cy="769441"/>
          </a:xfrm>
          <a:prstGeom prst="rect">
            <a:avLst/>
          </a:prstGeom>
        </p:spPr>
        <p:txBody>
          <a:bodyPr wrap="none">
            <a:spAutoFit/>
          </a:bodyPr>
          <a:lstStyle/>
          <a:p>
            <a:r>
              <a:rPr lang="en-US" altLang="ja-JP" sz="4400" dirty="0" smtClean="0"/>
              <a:t>Second </a:t>
            </a:r>
            <a:r>
              <a:rPr lang="en-US" altLang="ja-JP" sz="4400" dirty="0"/>
              <a:t>medical use</a:t>
            </a:r>
            <a:endParaRPr lang="ja-JP" altLang="en-US" sz="4400" dirty="0"/>
          </a:p>
        </p:txBody>
      </p:sp>
      <p:sp>
        <p:nvSpPr>
          <p:cNvPr id="67"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5</a:t>
            </a:fld>
            <a:endParaRPr kumimoji="1" lang="ja-JP" altLang="en-US"/>
          </a:p>
        </p:txBody>
      </p:sp>
      <p:sp>
        <p:nvSpPr>
          <p:cNvPr id="47" name="角丸四角形 46"/>
          <p:cNvSpPr/>
          <p:nvPr/>
        </p:nvSpPr>
        <p:spPr>
          <a:xfrm>
            <a:off x="5485810" y="3402225"/>
            <a:ext cx="3190646" cy="65558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defRPr/>
            </a:pPr>
            <a:r>
              <a:rPr lang="en-US" altLang="ja-JP" sz="2000" dirty="0" smtClean="0">
                <a:latin typeface="Arial Narrow" panose="020B0606020202030204" pitchFamily="34" charset="0"/>
              </a:rPr>
              <a:t>Medicament comprising C …</a:t>
            </a:r>
            <a:br>
              <a:rPr lang="en-US" altLang="ja-JP" sz="2000" dirty="0" smtClean="0">
                <a:latin typeface="Arial Narrow" panose="020B0606020202030204" pitchFamily="34" charset="0"/>
              </a:rPr>
            </a:br>
            <a:r>
              <a:rPr lang="en-US" altLang="ja-JP" sz="2000" dirty="0" smtClean="0">
                <a:latin typeface="Arial Narrow" panose="020B0606020202030204" pitchFamily="34" charset="0"/>
              </a:rPr>
              <a:t>Pharmaceutical composition…</a:t>
            </a:r>
          </a:p>
        </p:txBody>
      </p:sp>
      <p:sp>
        <p:nvSpPr>
          <p:cNvPr id="48" name="右矢印 47"/>
          <p:cNvSpPr/>
          <p:nvPr/>
        </p:nvSpPr>
        <p:spPr>
          <a:xfrm>
            <a:off x="4932040" y="3697768"/>
            <a:ext cx="432048" cy="36004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rot="20582588">
            <a:off x="5188289" y="2767195"/>
            <a:ext cx="1031051" cy="923330"/>
          </a:xfrm>
          <a:prstGeom prst="rect">
            <a:avLst/>
          </a:prstGeom>
          <a:noFill/>
        </p:spPr>
        <p:txBody>
          <a:bodyPr wrap="none" rtlCol="0">
            <a:spAutoFit/>
          </a:bodyPr>
          <a:lstStyle/>
          <a:p>
            <a:r>
              <a:rPr kumimoji="1" lang="en-US" altLang="ja-JP" sz="5400" b="1" dirty="0" smtClean="0">
                <a:solidFill>
                  <a:srgbClr val="00B050"/>
                </a:solidFill>
              </a:rPr>
              <a:t>OK</a:t>
            </a:r>
            <a:endParaRPr kumimoji="1" lang="ja-JP" altLang="en-US" sz="5400" b="1" dirty="0">
              <a:solidFill>
                <a:srgbClr val="00B050"/>
              </a:solidFill>
            </a:endParaRPr>
          </a:p>
        </p:txBody>
      </p:sp>
      <p:sp>
        <p:nvSpPr>
          <p:cNvPr id="65" name="テキスト ボックス 64"/>
          <p:cNvSpPr txBox="1"/>
          <p:nvPr/>
        </p:nvSpPr>
        <p:spPr>
          <a:xfrm rot="20582588">
            <a:off x="5243259" y="3821283"/>
            <a:ext cx="1031051" cy="923330"/>
          </a:xfrm>
          <a:prstGeom prst="rect">
            <a:avLst/>
          </a:prstGeom>
          <a:noFill/>
        </p:spPr>
        <p:txBody>
          <a:bodyPr wrap="none" rtlCol="0">
            <a:spAutoFit/>
          </a:bodyPr>
          <a:lstStyle/>
          <a:p>
            <a:r>
              <a:rPr kumimoji="1" lang="en-US" altLang="ja-JP" sz="5400" b="1" dirty="0" smtClean="0">
                <a:solidFill>
                  <a:srgbClr val="00B050"/>
                </a:solidFill>
              </a:rPr>
              <a:t>OK</a:t>
            </a:r>
            <a:endParaRPr kumimoji="1" lang="ja-JP" altLang="en-US" sz="5400" b="1" dirty="0">
              <a:solidFill>
                <a:srgbClr val="00B050"/>
              </a:solidFill>
            </a:endParaRPr>
          </a:p>
        </p:txBody>
      </p:sp>
    </p:spTree>
    <p:extLst>
      <p:ext uri="{BB962C8B-B14F-4D97-AF65-F5344CB8AC3E}">
        <p14:creationId xmlns:p14="http://schemas.microsoft.com/office/powerpoint/2010/main" val="3314886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000" dirty="0" smtClean="0"/>
              <a:t>Dosage Invention</a:t>
            </a:r>
            <a:endParaRPr kumimoji="1" lang="ja-JP" altLang="en-US" sz="4000" dirty="0"/>
          </a:p>
        </p:txBody>
      </p:sp>
      <p:sp>
        <p:nvSpPr>
          <p:cNvPr id="5" name="角丸四角形 4"/>
          <p:cNvSpPr/>
          <p:nvPr/>
        </p:nvSpPr>
        <p:spPr>
          <a:xfrm>
            <a:off x="1115616" y="4099811"/>
            <a:ext cx="2972596" cy="115029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6" name="正方形/長方形 5"/>
          <p:cNvSpPr/>
          <p:nvPr/>
        </p:nvSpPr>
        <p:spPr>
          <a:xfrm>
            <a:off x="1115616" y="4077072"/>
            <a:ext cx="2972596" cy="1200329"/>
          </a:xfrm>
          <a:prstGeom prst="rect">
            <a:avLst/>
          </a:prstGeom>
        </p:spPr>
        <p:txBody>
          <a:bodyPr wrap="square">
            <a:spAutoFit/>
          </a:bodyPr>
          <a:lstStyle/>
          <a:p>
            <a:r>
              <a:rPr lang="en-US" altLang="ja-JP" sz="2400" dirty="0" smtClean="0">
                <a:latin typeface="Arial Narrow" panose="020B0606020202030204" pitchFamily="34" charset="0"/>
                <a:cs typeface="Arial" pitchFamily="34" charset="0"/>
              </a:rPr>
              <a:t>Vitamin C </a:t>
            </a:r>
            <a:r>
              <a:rPr lang="en-US" altLang="ja-JP" sz="2400" dirty="0">
                <a:latin typeface="Arial Narrow" panose="020B0606020202030204" pitchFamily="34" charset="0"/>
                <a:cs typeface="Arial" pitchFamily="34" charset="0"/>
              </a:rPr>
              <a:t>for anti-cancer</a:t>
            </a:r>
          </a:p>
          <a:p>
            <a:r>
              <a:rPr lang="en-US" altLang="ja-JP" sz="2400" dirty="0">
                <a:latin typeface="Arial Narrow" panose="020B0606020202030204" pitchFamily="34" charset="0"/>
                <a:cs typeface="Arial" pitchFamily="34" charset="0"/>
              </a:rPr>
              <a:t>a</a:t>
            </a:r>
            <a:r>
              <a:rPr lang="en-US" altLang="ja-JP" sz="2400" dirty="0" smtClean="0">
                <a:latin typeface="Arial Narrow" panose="020B0606020202030204" pitchFamily="34" charset="0"/>
                <a:cs typeface="Arial" pitchFamily="34" charset="0"/>
              </a:rPr>
              <a:t>dministered twice a day is known</a:t>
            </a:r>
            <a:endParaRPr lang="ja-JP" altLang="en-US" sz="2400" dirty="0">
              <a:latin typeface="Arial Narrow" panose="020B0606020202030204" pitchFamily="34" charset="0"/>
              <a:cs typeface="Arial" pitchFamily="34" charset="0"/>
            </a:endParaRPr>
          </a:p>
        </p:txBody>
      </p:sp>
      <p:sp>
        <p:nvSpPr>
          <p:cNvPr id="7" name="太陽 6"/>
          <p:cNvSpPr/>
          <p:nvPr/>
        </p:nvSpPr>
        <p:spPr>
          <a:xfrm>
            <a:off x="1187624" y="5498651"/>
            <a:ext cx="459908" cy="46022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月 7"/>
          <p:cNvSpPr/>
          <p:nvPr/>
        </p:nvSpPr>
        <p:spPr>
          <a:xfrm rot="13775428">
            <a:off x="2322910" y="5483847"/>
            <a:ext cx="349110" cy="503810"/>
          </a:xfrm>
          <a:prstGeom prst="moo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太陽 8"/>
          <p:cNvSpPr/>
          <p:nvPr/>
        </p:nvSpPr>
        <p:spPr>
          <a:xfrm>
            <a:off x="3406948" y="5487573"/>
            <a:ext cx="459908" cy="46022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2" descr="薬 に対する画像結果"/>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569358" y="5843203"/>
            <a:ext cx="418466" cy="41846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2" descr="薬 に対する画像結果"/>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417578" y="5890854"/>
            <a:ext cx="418466" cy="41846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2" descr="薬 に対する画像結果"/>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649478" y="5848192"/>
            <a:ext cx="418466" cy="418466"/>
          </a:xfrm>
          <a:prstGeom prst="rect">
            <a:avLst/>
          </a:prstGeom>
          <a:noFill/>
          <a:extLst>
            <a:ext uri="{909E8E84-426E-40DD-AFC4-6F175D3DCCD1}">
              <a14:hiddenFill xmlns:a14="http://schemas.microsoft.com/office/drawing/2010/main">
                <a:solidFill>
                  <a:srgbClr val="FFFFFF"/>
                </a:solidFill>
              </a14:hiddenFill>
            </a:ext>
          </a:extLst>
        </p:spPr>
      </p:pic>
      <p:sp>
        <p:nvSpPr>
          <p:cNvPr id="14" name="角丸四角形吹き出し 13"/>
          <p:cNvSpPr/>
          <p:nvPr/>
        </p:nvSpPr>
        <p:spPr>
          <a:xfrm>
            <a:off x="4629065" y="4099810"/>
            <a:ext cx="3831367" cy="1150296"/>
          </a:xfrm>
          <a:prstGeom prst="wedgeRoundRectCallout">
            <a:avLst>
              <a:gd name="adj1" fmla="val -46666"/>
              <a:gd name="adj2" fmla="val -1964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5" name="正方形/長方形 14"/>
          <p:cNvSpPr/>
          <p:nvPr/>
        </p:nvSpPr>
        <p:spPr>
          <a:xfrm>
            <a:off x="4649608" y="4049777"/>
            <a:ext cx="3810823" cy="1200329"/>
          </a:xfrm>
          <a:prstGeom prst="rect">
            <a:avLst/>
          </a:prstGeom>
        </p:spPr>
        <p:txBody>
          <a:bodyPr wrap="square">
            <a:spAutoFit/>
          </a:bodyPr>
          <a:lstStyle/>
          <a:p>
            <a:r>
              <a:rPr lang="en-US" altLang="ja-JP" sz="2400" dirty="0">
                <a:latin typeface="Arial Narrow" panose="020B0606020202030204" pitchFamily="34" charset="0"/>
                <a:cs typeface="Arial" pitchFamily="34" charset="0"/>
              </a:rPr>
              <a:t>Anti-cancer drug comprising </a:t>
            </a:r>
            <a:r>
              <a:rPr lang="en-US" altLang="ja-JP" sz="2400" dirty="0" smtClean="0">
                <a:latin typeface="Arial Narrow" panose="020B0606020202030204" pitchFamily="34" charset="0"/>
                <a:cs typeface="Arial" pitchFamily="34" charset="0"/>
              </a:rPr>
              <a:t>vitamin C </a:t>
            </a:r>
            <a:r>
              <a:rPr lang="en-US" altLang="ja-JP" sz="2400" dirty="0">
                <a:latin typeface="Arial Narrow" panose="020B0606020202030204" pitchFamily="34" charset="0"/>
                <a:cs typeface="Arial" pitchFamily="34" charset="0"/>
              </a:rPr>
              <a:t>which is administered </a:t>
            </a:r>
            <a:r>
              <a:rPr lang="en-US" altLang="ja-JP" sz="2400" dirty="0">
                <a:latin typeface="Arial Narrow" panose="020B0606020202030204" pitchFamily="34" charset="0"/>
              </a:rPr>
              <a:t>10-30mg once every two weeks.</a:t>
            </a:r>
            <a:endParaRPr lang="ja-JP" altLang="en-US" sz="2400" dirty="0"/>
          </a:p>
        </p:txBody>
      </p:sp>
      <p:sp>
        <p:nvSpPr>
          <p:cNvPr id="17" name="太陽 16"/>
          <p:cNvSpPr/>
          <p:nvPr/>
        </p:nvSpPr>
        <p:spPr>
          <a:xfrm>
            <a:off x="5148064" y="5445533"/>
            <a:ext cx="459908" cy="46022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Picture 22" descr="薬 に対する画像結果"/>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378018" y="5837736"/>
            <a:ext cx="418466" cy="418466"/>
          </a:xfrm>
          <a:prstGeom prst="rect">
            <a:avLst/>
          </a:prstGeom>
          <a:noFill/>
          <a:extLst>
            <a:ext uri="{909E8E84-426E-40DD-AFC4-6F175D3DCCD1}">
              <a14:hiddenFill xmlns:a14="http://schemas.microsoft.com/office/drawing/2010/main">
                <a:solidFill>
                  <a:srgbClr val="FFFFFF"/>
                </a:solidFill>
              </a14:hiddenFill>
            </a:ext>
          </a:extLst>
        </p:spPr>
      </p:pic>
      <p:sp>
        <p:nvSpPr>
          <p:cNvPr id="19" name="太陽 18"/>
          <p:cNvSpPr/>
          <p:nvPr/>
        </p:nvSpPr>
        <p:spPr>
          <a:xfrm>
            <a:off x="7125675" y="5445224"/>
            <a:ext cx="459908" cy="460226"/>
          </a:xfrm>
          <a:prstGeom prst="sun">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Picture 22" descr="薬 に対する画像結果"/>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355629" y="5837427"/>
            <a:ext cx="418466" cy="418466"/>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線矢印コネクタ 20"/>
          <p:cNvCxnSpPr/>
          <p:nvPr/>
        </p:nvCxnSpPr>
        <p:spPr>
          <a:xfrm>
            <a:off x="5853167" y="5723659"/>
            <a:ext cx="1209901"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2" name="テキスト ボックス 21"/>
          <p:cNvSpPr txBox="1"/>
          <p:nvPr/>
        </p:nvSpPr>
        <p:spPr>
          <a:xfrm>
            <a:off x="5973895" y="5713731"/>
            <a:ext cx="1077539" cy="646331"/>
          </a:xfrm>
          <a:prstGeom prst="rect">
            <a:avLst/>
          </a:prstGeom>
          <a:noFill/>
        </p:spPr>
        <p:txBody>
          <a:bodyPr wrap="none" rtlCol="0">
            <a:spAutoFit/>
          </a:bodyPr>
          <a:lstStyle/>
          <a:p>
            <a:r>
              <a:rPr kumimoji="1" lang="en-US" altLang="ja-JP" i="1" dirty="0" smtClean="0">
                <a:solidFill>
                  <a:srgbClr val="FF0000"/>
                </a:solidFill>
                <a:effectLst>
                  <a:outerShdw blurRad="38100" dist="38100" dir="2700000" algn="tl">
                    <a:srgbClr val="000000">
                      <a:alpha val="43137"/>
                    </a:srgbClr>
                  </a:outerShdw>
                </a:effectLst>
              </a:rPr>
              <a:t>2 weeks</a:t>
            </a:r>
          </a:p>
          <a:p>
            <a:r>
              <a:rPr lang="en-US" altLang="ja-JP" i="1" dirty="0" smtClean="0">
                <a:solidFill>
                  <a:srgbClr val="FF0000"/>
                </a:solidFill>
                <a:effectLst>
                  <a:outerShdw blurRad="38100" dist="38100" dir="2700000" algn="tl">
                    <a:srgbClr val="000000">
                      <a:alpha val="43137"/>
                    </a:srgbClr>
                  </a:outerShdw>
                </a:effectLst>
              </a:rPr>
              <a:t>10-30 mg</a:t>
            </a:r>
            <a:endParaRPr kumimoji="1" lang="ja-JP" altLang="en-US" i="1" dirty="0">
              <a:solidFill>
                <a:srgbClr val="FF0000"/>
              </a:solidFill>
              <a:effectLst>
                <a:outerShdw blurRad="38100" dist="38100" dir="2700000" algn="tl">
                  <a:srgbClr val="000000">
                    <a:alpha val="43137"/>
                  </a:srgbClr>
                </a:outerShdw>
              </a:effectLst>
            </a:endParaRPr>
          </a:p>
        </p:txBody>
      </p:sp>
      <p:sp>
        <p:nvSpPr>
          <p:cNvPr id="23" name="角丸四角形 22"/>
          <p:cNvSpPr/>
          <p:nvPr/>
        </p:nvSpPr>
        <p:spPr>
          <a:xfrm>
            <a:off x="1115616" y="3507716"/>
            <a:ext cx="2952328" cy="47187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24" name="正方形/長方形 23"/>
          <p:cNvSpPr/>
          <p:nvPr/>
        </p:nvSpPr>
        <p:spPr>
          <a:xfrm>
            <a:off x="1533991" y="3501008"/>
            <a:ext cx="2044149" cy="461665"/>
          </a:xfrm>
          <a:prstGeom prst="rect">
            <a:avLst/>
          </a:prstGeom>
        </p:spPr>
        <p:txBody>
          <a:bodyPr wrap="none">
            <a:spAutoFit/>
          </a:bodyPr>
          <a:lstStyle/>
          <a:p>
            <a:r>
              <a:rPr lang="en-US" altLang="ja-JP" sz="2400" dirty="0" smtClean="0">
                <a:solidFill>
                  <a:schemeClr val="bg1"/>
                </a:solidFill>
                <a:latin typeface="Arial Narrow" panose="020B0606020202030204" pitchFamily="34" charset="0"/>
                <a:cs typeface="Arial" pitchFamily="34" charset="0"/>
              </a:rPr>
              <a:t>What is known ?</a:t>
            </a:r>
            <a:endParaRPr lang="ja-JP" altLang="en-US" sz="2400" dirty="0">
              <a:solidFill>
                <a:schemeClr val="bg1"/>
              </a:solidFill>
              <a:latin typeface="Arial Narrow" panose="020B0606020202030204" pitchFamily="34" charset="0"/>
              <a:cs typeface="Arial" pitchFamily="34" charset="0"/>
            </a:endParaRPr>
          </a:p>
        </p:txBody>
      </p:sp>
      <p:sp>
        <p:nvSpPr>
          <p:cNvPr id="26" name="角丸四角形 25"/>
          <p:cNvSpPr/>
          <p:nvPr/>
        </p:nvSpPr>
        <p:spPr>
          <a:xfrm>
            <a:off x="4629066" y="3519797"/>
            <a:ext cx="2823254" cy="44287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正方形/長方形 26"/>
          <p:cNvSpPr/>
          <p:nvPr/>
        </p:nvSpPr>
        <p:spPr>
          <a:xfrm>
            <a:off x="4996699" y="3517928"/>
            <a:ext cx="2183611" cy="461665"/>
          </a:xfrm>
          <a:prstGeom prst="rect">
            <a:avLst/>
          </a:prstGeom>
        </p:spPr>
        <p:txBody>
          <a:bodyPr wrap="none">
            <a:spAutoFit/>
          </a:bodyPr>
          <a:lstStyle/>
          <a:p>
            <a:r>
              <a:rPr lang="en-US" altLang="ja-JP" sz="2400" dirty="0" smtClean="0">
                <a:solidFill>
                  <a:schemeClr val="bg1"/>
                </a:solidFill>
                <a:latin typeface="Arial Narrow" panose="020B0606020202030204" pitchFamily="34" charset="0"/>
                <a:cs typeface="Arial" pitchFamily="34" charset="0"/>
              </a:rPr>
              <a:t>What is claimed ?</a:t>
            </a:r>
            <a:endParaRPr lang="ja-JP" altLang="en-US" sz="2400" dirty="0">
              <a:solidFill>
                <a:schemeClr val="bg1"/>
              </a:solidFill>
              <a:latin typeface="Arial Narrow" panose="020B0606020202030204" pitchFamily="34" charset="0"/>
              <a:cs typeface="Arial" pitchFamily="34" charset="0"/>
            </a:endParaRPr>
          </a:p>
        </p:txBody>
      </p:sp>
      <p:sp>
        <p:nvSpPr>
          <p:cNvPr id="28" name="テキスト ボックス 27"/>
          <p:cNvSpPr txBox="1"/>
          <p:nvPr/>
        </p:nvSpPr>
        <p:spPr>
          <a:xfrm>
            <a:off x="1115616" y="1787332"/>
            <a:ext cx="7560840" cy="1569660"/>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Even if a product and </a:t>
            </a:r>
            <a:r>
              <a:rPr lang="en-US" altLang="ja-JP" sz="2400" dirty="0" smtClean="0">
                <a:latin typeface="Arial" panose="020B0604020202020204" pitchFamily="34" charset="0"/>
                <a:cs typeface="Arial" panose="020B0604020202020204" pitchFamily="34" charset="0"/>
              </a:rPr>
              <a:t>intended use thereof are known, if a remarkable effect can be obtained by the </a:t>
            </a:r>
            <a:r>
              <a:rPr lang="en-US" altLang="ja-JP" sz="2400" b="1" u="sng" dirty="0" smtClean="0">
                <a:solidFill>
                  <a:srgbClr val="FF0000"/>
                </a:solidFill>
                <a:latin typeface="Arial" panose="020B0604020202020204" pitchFamily="34" charset="0"/>
                <a:cs typeface="Arial" panose="020B0604020202020204" pitchFamily="34" charset="0"/>
              </a:rPr>
              <a:t>specific dosage regimen</a:t>
            </a:r>
            <a:r>
              <a:rPr lang="en-US" altLang="ja-JP" sz="2400" dirty="0" smtClean="0">
                <a:solidFill>
                  <a:srgbClr val="FF0000"/>
                </a:solidFill>
                <a:latin typeface="Arial" panose="020B0604020202020204" pitchFamily="34" charset="0"/>
                <a:cs typeface="Arial" panose="020B0604020202020204" pitchFamily="34" charset="0"/>
              </a:rPr>
              <a:t> </a:t>
            </a:r>
            <a:r>
              <a:rPr lang="en-US" altLang="ja-JP" sz="2400" dirty="0" smtClean="0">
                <a:latin typeface="Arial" panose="020B0604020202020204" pitchFamily="34" charset="0"/>
                <a:cs typeface="Arial" panose="020B0604020202020204" pitchFamily="34" charset="0"/>
              </a:rPr>
              <a:t>of the product, said dosage regimen is deemed as a patentable limitation.</a:t>
            </a:r>
            <a:endParaRPr kumimoji="1" lang="ja-JP" altLang="en-US" sz="2400" dirty="0">
              <a:latin typeface="Arial" panose="020B0604020202020204" pitchFamily="34" charset="0"/>
              <a:cs typeface="Arial" panose="020B0604020202020204" pitchFamily="34" charset="0"/>
            </a:endParaRPr>
          </a:p>
        </p:txBody>
      </p:sp>
      <p:sp>
        <p:nvSpPr>
          <p:cNvPr id="25"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6</a:t>
            </a:fld>
            <a:endParaRPr kumimoji="1" lang="ja-JP" altLang="en-US" dirty="0"/>
          </a:p>
        </p:txBody>
      </p:sp>
    </p:spTree>
    <p:extLst>
      <p:ext uri="{BB962C8B-B14F-4D97-AF65-F5344CB8AC3E}">
        <p14:creationId xmlns:p14="http://schemas.microsoft.com/office/powerpoint/2010/main" val="18518414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円/楕円 2"/>
          <p:cNvSpPr/>
          <p:nvPr/>
        </p:nvSpPr>
        <p:spPr>
          <a:xfrm>
            <a:off x="666172" y="1537386"/>
            <a:ext cx="6504531" cy="90300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Food Invention</a:t>
            </a:r>
            <a:endParaRPr kumimoji="1" lang="ja-JP" altLang="en-US" dirty="0"/>
          </a:p>
        </p:txBody>
      </p:sp>
      <p:sp>
        <p:nvSpPr>
          <p:cNvPr id="8" name="テキスト ボックス 7"/>
          <p:cNvSpPr txBox="1"/>
          <p:nvPr/>
        </p:nvSpPr>
        <p:spPr>
          <a:xfrm>
            <a:off x="1414282" y="2515622"/>
            <a:ext cx="6120679" cy="1569660"/>
          </a:xfrm>
          <a:prstGeom prst="rect">
            <a:avLst/>
          </a:prstGeom>
          <a:noFill/>
        </p:spPr>
        <p:txBody>
          <a:bodyPr wrap="square" rtlCol="0">
            <a:spAutoFit/>
          </a:bodyPr>
          <a:lstStyle/>
          <a:p>
            <a:pPr algn="just"/>
            <a:r>
              <a:rPr kumimoji="1" lang="en-US" altLang="ja-JP" sz="2400" dirty="0" smtClean="0">
                <a:latin typeface="Arial" panose="020B0604020202020204" pitchFamily="34" charset="0"/>
                <a:cs typeface="Arial" panose="020B0604020202020204" pitchFamily="34" charset="0"/>
              </a:rPr>
              <a:t>When </a:t>
            </a:r>
            <a:r>
              <a:rPr kumimoji="1" lang="en-US" altLang="ja-JP" sz="2400" b="1" u="sng" dirty="0" smtClean="0">
                <a:solidFill>
                  <a:srgbClr val="FF0000"/>
                </a:solidFill>
                <a:latin typeface="Arial" panose="020B0604020202020204" pitchFamily="34" charset="0"/>
                <a:cs typeface="Arial" panose="020B0604020202020204" pitchFamily="34" charset="0"/>
              </a:rPr>
              <a:t>a </a:t>
            </a:r>
            <a:r>
              <a:rPr lang="en-US" altLang="ja-JP" sz="2400" b="1" u="sng" dirty="0">
                <a:solidFill>
                  <a:srgbClr val="FF0000"/>
                </a:solidFill>
                <a:latin typeface="Arial" panose="020B0604020202020204" pitchFamily="34" charset="0"/>
                <a:cs typeface="Arial" panose="020B0604020202020204" pitchFamily="34" charset="0"/>
              </a:rPr>
              <a:t>claim for </a:t>
            </a:r>
            <a:r>
              <a:rPr lang="en-US" altLang="ja-JP" sz="2400" b="1" u="sng" dirty="0" smtClean="0">
                <a:solidFill>
                  <a:srgbClr val="FF0000"/>
                </a:solidFill>
                <a:latin typeface="Arial" panose="020B0604020202020204" pitchFamily="34" charset="0"/>
                <a:cs typeface="Arial" panose="020B0604020202020204" pitchFamily="34" charset="0"/>
              </a:rPr>
              <a:t>foods/drinks</a:t>
            </a:r>
            <a:r>
              <a:rPr lang="en-US" altLang="ja-JP" sz="2400" dirty="0" smtClean="0">
                <a:latin typeface="Arial" panose="020B0604020202020204" pitchFamily="34" charset="0"/>
                <a:cs typeface="Arial" panose="020B0604020202020204" pitchFamily="34" charset="0"/>
              </a:rPr>
              <a:t> </a:t>
            </a:r>
            <a:r>
              <a:rPr kumimoji="1" lang="en-US" altLang="ja-JP" sz="2400" dirty="0" smtClean="0">
                <a:latin typeface="Arial" panose="020B0604020202020204" pitchFamily="34" charset="0"/>
                <a:cs typeface="Arial" panose="020B0604020202020204" pitchFamily="34" charset="0"/>
              </a:rPr>
              <a:t>has a limitation </a:t>
            </a:r>
            <a:r>
              <a:rPr lang="en-US" altLang="ja-JP" sz="2400" dirty="0" smtClean="0">
                <a:latin typeface="Arial" panose="020B0604020202020204" pitchFamily="34" charset="0"/>
                <a:cs typeface="Arial" panose="020B0604020202020204" pitchFamily="34" charset="0"/>
              </a:rPr>
              <a:t>of</a:t>
            </a:r>
            <a:r>
              <a:rPr kumimoji="1" lang="en-US" altLang="ja-JP" sz="2400" dirty="0" smtClean="0">
                <a:latin typeface="Arial" panose="020B0604020202020204" pitchFamily="34" charset="0"/>
                <a:cs typeface="Arial" panose="020B0604020202020204" pitchFamily="34" charset="0"/>
              </a:rPr>
              <a:t> </a:t>
            </a:r>
            <a:r>
              <a:rPr kumimoji="1" lang="en-US" altLang="ja-JP" sz="2400" b="1" u="sng" dirty="0" smtClean="0">
                <a:solidFill>
                  <a:srgbClr val="FF0000"/>
                </a:solidFill>
                <a:latin typeface="Arial" panose="020B0604020202020204" pitchFamily="34" charset="0"/>
                <a:cs typeface="Arial" panose="020B0604020202020204" pitchFamily="34" charset="0"/>
              </a:rPr>
              <a:t>an intended use</a:t>
            </a:r>
            <a:r>
              <a:rPr kumimoji="1" lang="en-US" altLang="ja-JP" sz="2400" dirty="0" smtClean="0">
                <a:latin typeface="Arial" panose="020B0604020202020204" pitchFamily="34" charset="0"/>
                <a:cs typeface="Arial" panose="020B0604020202020204" pitchFamily="34" charset="0"/>
              </a:rPr>
              <a:t>, the intended use is considered as a claim limitation except for </a:t>
            </a:r>
            <a:r>
              <a:rPr kumimoji="1" lang="en-US" altLang="ja-JP" sz="2400" b="1" u="sng" dirty="0" smtClean="0">
                <a:solidFill>
                  <a:srgbClr val="FF0000"/>
                </a:solidFill>
                <a:latin typeface="Arial" panose="020B0604020202020204" pitchFamily="34" charset="0"/>
                <a:cs typeface="Arial" panose="020B0604020202020204" pitchFamily="34" charset="0"/>
              </a:rPr>
              <a:t>plants or animals </a:t>
            </a:r>
            <a:r>
              <a:rPr kumimoji="1" lang="en-US" altLang="ja-JP" sz="2400" b="1" i="1" u="sng" dirty="0" smtClean="0">
                <a:solidFill>
                  <a:srgbClr val="FF0000"/>
                </a:solidFill>
                <a:latin typeface="Arial" panose="020B0604020202020204" pitchFamily="34" charset="0"/>
                <a:cs typeface="Arial" panose="020B0604020202020204" pitchFamily="34" charset="0"/>
              </a:rPr>
              <a:t>per se</a:t>
            </a:r>
            <a:r>
              <a:rPr kumimoji="1" lang="en-US" altLang="ja-JP" sz="2400" dirty="0" smtClean="0">
                <a:latin typeface="Arial" panose="020B0604020202020204" pitchFamily="34" charset="0"/>
                <a:cs typeface="Arial" panose="020B0604020202020204" pitchFamily="34" charset="0"/>
              </a:rPr>
              <a:t>. </a:t>
            </a:r>
            <a:endParaRPr kumimoji="1" lang="ja-JP" altLang="en-US" sz="2400" dirty="0">
              <a:latin typeface="Arial" panose="020B0604020202020204" pitchFamily="34" charset="0"/>
              <a:cs typeface="Arial" panose="020B0604020202020204" pitchFamily="34" charset="0"/>
            </a:endParaRPr>
          </a:p>
        </p:txBody>
      </p:sp>
      <p:sp>
        <p:nvSpPr>
          <p:cNvPr id="9" name="テキスト ボックス 8"/>
          <p:cNvSpPr txBox="1"/>
          <p:nvPr/>
        </p:nvSpPr>
        <p:spPr>
          <a:xfrm>
            <a:off x="1041356" y="1579258"/>
            <a:ext cx="5546868" cy="830997"/>
          </a:xfrm>
          <a:prstGeom prst="rect">
            <a:avLst/>
          </a:prstGeom>
          <a:noFill/>
        </p:spPr>
        <p:txBody>
          <a:bodyPr wrap="square" rtlCol="0">
            <a:spAutoFit/>
          </a:bodyPr>
          <a:lstStyle/>
          <a:p>
            <a:r>
              <a:rPr kumimoji="1" lang="en-US" altLang="ja-JP" sz="2400" dirty="0" smtClean="0">
                <a:latin typeface="Arial" panose="020B0604020202020204" pitchFamily="34" charset="0"/>
                <a:cs typeface="Arial" panose="020B0604020202020204" pitchFamily="34" charset="0"/>
              </a:rPr>
              <a:t>Functional foods, Fortified foods, Supplements </a:t>
            </a:r>
            <a:r>
              <a:rPr lang="en-US" altLang="ja-JP" sz="2400" i="1" dirty="0" smtClean="0">
                <a:solidFill>
                  <a:srgbClr val="7030A0"/>
                </a:solidFill>
                <a:latin typeface="Arial" panose="020B0604020202020204" pitchFamily="34" charset="0"/>
                <a:cs typeface="Arial" panose="020B0604020202020204" pitchFamily="34" charset="0"/>
              </a:rPr>
              <a:t>= </a:t>
            </a:r>
            <a:r>
              <a:rPr lang="en-US" altLang="ja-JP" sz="2400" b="1" i="1" u="sng" dirty="0" smtClean="0">
                <a:solidFill>
                  <a:srgbClr val="7030A0"/>
                </a:solidFill>
                <a:latin typeface="Arial" panose="020B0604020202020204" pitchFamily="34" charset="0"/>
                <a:cs typeface="Arial" panose="020B0604020202020204" pitchFamily="34" charset="0"/>
              </a:rPr>
              <a:t>Specific use limitation </a:t>
            </a:r>
            <a:endParaRPr kumimoji="1" lang="ja-JP" altLang="en-US" sz="2400" b="1" i="1" u="sng" dirty="0">
              <a:solidFill>
                <a:srgbClr val="7030A0"/>
              </a:solidFill>
              <a:latin typeface="Arial" panose="020B0604020202020204" pitchFamily="34" charset="0"/>
              <a:cs typeface="Arial" panose="020B0604020202020204" pitchFamily="34" charset="0"/>
            </a:endParaRPr>
          </a:p>
        </p:txBody>
      </p:sp>
      <p:pic>
        <p:nvPicPr>
          <p:cNvPr id="2050" name="Picture 2" descr="lemonade に対する画像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462" y="2104398"/>
            <a:ext cx="1233026" cy="1368152"/>
          </a:xfrm>
          <a:prstGeom prst="rect">
            <a:avLst/>
          </a:prstGeom>
          <a:noFill/>
          <a:extLst>
            <a:ext uri="{909E8E84-426E-40DD-AFC4-6F175D3DCCD1}">
              <a14:hiddenFill xmlns:a14="http://schemas.microsoft.com/office/drawing/2010/main">
                <a:solidFill>
                  <a:srgbClr val="FFFFFF"/>
                </a:solidFill>
              </a14:hiddenFill>
            </a:ext>
          </a:extLst>
        </p:spPr>
      </p:pic>
      <p:sp>
        <p:nvSpPr>
          <p:cNvPr id="10" name="スライド番号プレースホルダー 4"/>
          <p:cNvSpPr>
            <a:spLocks noGrp="1"/>
          </p:cNvSpPr>
          <p:nvPr>
            <p:ph type="sldNum" sz="quarter" idx="12"/>
          </p:nvPr>
        </p:nvSpPr>
        <p:spPr>
          <a:xfrm>
            <a:off x="7010400" y="1052736"/>
            <a:ext cx="2133600" cy="365125"/>
          </a:xfrm>
        </p:spPr>
        <p:txBody>
          <a:bodyPr/>
          <a:lstStyle/>
          <a:p>
            <a:fld id="{49F80013-461B-4A6A-9A61-B1E9793C45FA}" type="slidenum">
              <a:rPr kumimoji="1" lang="ja-JP" altLang="en-US" smtClean="0"/>
              <a:t>7</a:t>
            </a:fld>
            <a:endParaRPr kumimoji="1" lang="ja-JP" altLang="en-US" dirty="0"/>
          </a:p>
        </p:txBody>
      </p:sp>
      <p:graphicFrame>
        <p:nvGraphicFramePr>
          <p:cNvPr id="11" name="表 10"/>
          <p:cNvGraphicFramePr>
            <a:graphicFrameLocks noGrp="1"/>
          </p:cNvGraphicFramePr>
          <p:nvPr>
            <p:extLst>
              <p:ext uri="{D42A27DB-BD31-4B8C-83A1-F6EECF244321}">
                <p14:modId xmlns:p14="http://schemas.microsoft.com/office/powerpoint/2010/main" val="4146924899"/>
              </p:ext>
            </p:extLst>
          </p:nvPr>
        </p:nvGraphicFramePr>
        <p:xfrm>
          <a:off x="899592" y="4228296"/>
          <a:ext cx="4680520" cy="2225040"/>
        </p:xfrm>
        <a:graphic>
          <a:graphicData uri="http://schemas.openxmlformats.org/drawingml/2006/table">
            <a:tbl>
              <a:tblPr firstRow="1" bandRow="1">
                <a:tableStyleId>{5A111915-BE36-4E01-A7E5-04B1672EAD32}</a:tableStyleId>
              </a:tblPr>
              <a:tblGrid>
                <a:gridCol w="4680520"/>
              </a:tblGrid>
              <a:tr h="440041">
                <a:tc>
                  <a:txBody>
                    <a:bodyPr/>
                    <a:lstStyle/>
                    <a:p>
                      <a:pPr algn="ctr"/>
                      <a:r>
                        <a:rPr kumimoji="1" lang="en-US" altLang="ja-JP" sz="2400" dirty="0" smtClean="0"/>
                        <a:t>Allowable</a:t>
                      </a:r>
                      <a:r>
                        <a:rPr kumimoji="1" lang="en-US" altLang="ja-JP" sz="2400" baseline="0" dirty="0" smtClean="0"/>
                        <a:t> Claim</a:t>
                      </a:r>
                      <a:endParaRPr kumimoji="1" lang="ja-JP" altLang="en-US" sz="2400" dirty="0"/>
                    </a:p>
                  </a:txBody>
                  <a:tcPr anchor="ctr"/>
                </a:tc>
              </a:tr>
              <a:tr h="766936">
                <a:tc>
                  <a:txBody>
                    <a:bodyPr/>
                    <a:lstStyle/>
                    <a:p>
                      <a:pPr marL="180975" indent="-180975">
                        <a:buFontTx/>
                        <a:buNone/>
                      </a:pPr>
                      <a:r>
                        <a:rPr kumimoji="1" lang="en-US" altLang="ja-JP" sz="2200" dirty="0" smtClean="0"/>
                        <a:t>- Anti-oxidant</a:t>
                      </a:r>
                      <a:r>
                        <a:rPr kumimoji="1" lang="en-US" altLang="ja-JP" sz="2200" baseline="0" dirty="0" smtClean="0"/>
                        <a:t> agent containing lemon.</a:t>
                      </a:r>
                      <a:endParaRPr kumimoji="1" lang="en-US" altLang="ja-JP" sz="2200" dirty="0" smtClean="0"/>
                    </a:p>
                    <a:p>
                      <a:pPr marL="180975" indent="-180975">
                        <a:buFontTx/>
                        <a:buNone/>
                      </a:pPr>
                      <a:r>
                        <a:rPr kumimoji="1" lang="en-US" altLang="ja-JP" sz="2200" dirty="0" smtClean="0"/>
                        <a:t>- A</a:t>
                      </a:r>
                      <a:r>
                        <a:rPr kumimoji="1" lang="en-US" altLang="ja-JP" sz="2200" baseline="0" dirty="0" smtClean="0"/>
                        <a:t> composition comprising a lemon extract.</a:t>
                      </a:r>
                    </a:p>
                    <a:p>
                      <a:pPr marL="180975" indent="-180975">
                        <a:buFontTx/>
                        <a:buNone/>
                      </a:pPr>
                      <a:r>
                        <a:rPr kumimoji="1" lang="en-US" altLang="ja-JP" sz="2200" dirty="0" smtClean="0"/>
                        <a:t>- Lemonade</a:t>
                      </a:r>
                      <a:r>
                        <a:rPr kumimoji="1" lang="en-US" altLang="ja-JP" sz="2200" baseline="0" dirty="0" smtClean="0"/>
                        <a:t> for anti-oxidant comprising </a:t>
                      </a:r>
                      <a:r>
                        <a:rPr kumimoji="1" lang="en-US" altLang="ja-JP" sz="2200" dirty="0" smtClean="0"/>
                        <a:t>100</a:t>
                      </a:r>
                      <a:r>
                        <a:rPr kumimoji="1" lang="en-US" altLang="ja-JP" sz="2200" baseline="0" dirty="0" smtClean="0"/>
                        <a:t> to 200 mg of vitamin C.</a:t>
                      </a:r>
                      <a:endParaRPr kumimoji="1" lang="en-US" altLang="ja-JP" sz="2200" dirty="0" smtClean="0"/>
                    </a:p>
                  </a:txBody>
                  <a:tcPr/>
                </a:tc>
              </a:tr>
            </a:tbl>
          </a:graphicData>
        </a:graphic>
      </p:graphicFrame>
      <p:pic>
        <p:nvPicPr>
          <p:cNvPr id="12" name="Picture 12" descr="レモン に対する画像結果"/>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1549" r="100000"/>
                    </a14:imgEffect>
                  </a14:imgLayer>
                </a14:imgProps>
              </a:ext>
              <a:ext uri="{28A0092B-C50C-407E-A947-70E740481C1C}">
                <a14:useLocalDpi xmlns:a14="http://schemas.microsoft.com/office/drawing/2010/main" val="0"/>
              </a:ext>
            </a:extLst>
          </a:blip>
          <a:srcRect/>
          <a:stretch>
            <a:fillRect/>
          </a:stretch>
        </p:blipFill>
        <p:spPr bwMode="auto">
          <a:xfrm>
            <a:off x="7774162" y="5534829"/>
            <a:ext cx="1079133" cy="113453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表 12"/>
          <p:cNvGraphicFramePr>
            <a:graphicFrameLocks noGrp="1"/>
          </p:cNvGraphicFramePr>
          <p:nvPr>
            <p:extLst>
              <p:ext uri="{D42A27DB-BD31-4B8C-83A1-F6EECF244321}">
                <p14:modId xmlns:p14="http://schemas.microsoft.com/office/powerpoint/2010/main" val="274831150"/>
              </p:ext>
            </p:extLst>
          </p:nvPr>
        </p:nvGraphicFramePr>
        <p:xfrm>
          <a:off x="5652120" y="4228296"/>
          <a:ext cx="2952328" cy="1539240"/>
        </p:xfrm>
        <a:graphic>
          <a:graphicData uri="http://schemas.openxmlformats.org/drawingml/2006/table">
            <a:tbl>
              <a:tblPr firstRow="1" bandRow="1">
                <a:tableStyleId>{72833802-FEF1-4C79-8D5D-14CF1EAF98D9}</a:tableStyleId>
              </a:tblPr>
              <a:tblGrid>
                <a:gridCol w="2952328"/>
              </a:tblGrid>
              <a:tr h="432048">
                <a:tc>
                  <a:txBody>
                    <a:bodyPr/>
                    <a:lstStyle/>
                    <a:p>
                      <a:pPr algn="ctr"/>
                      <a:r>
                        <a:rPr kumimoji="1" lang="en-US" altLang="ja-JP" sz="2300" dirty="0" smtClean="0"/>
                        <a:t>Unallowable</a:t>
                      </a:r>
                      <a:r>
                        <a:rPr kumimoji="1" lang="en-US" altLang="ja-JP" sz="2300" baseline="0" dirty="0" smtClean="0"/>
                        <a:t> Claim</a:t>
                      </a:r>
                      <a:endParaRPr kumimoji="1" lang="ja-JP" altLang="en-US" sz="2300" dirty="0"/>
                    </a:p>
                  </a:txBody>
                  <a:tcPr anchor="ctr"/>
                </a:tc>
              </a:tr>
              <a:tr h="782176">
                <a:tc>
                  <a:txBody>
                    <a:bodyPr/>
                    <a:lstStyle/>
                    <a:p>
                      <a:pPr marL="85725" indent="-85725"/>
                      <a:r>
                        <a:rPr kumimoji="1" lang="en-US" altLang="ja-JP" sz="2200" dirty="0" smtClean="0"/>
                        <a:t>- Lemon comprising 100</a:t>
                      </a:r>
                      <a:r>
                        <a:rPr kumimoji="1" lang="en-US" altLang="ja-JP" sz="2200" baseline="0" dirty="0" smtClean="0"/>
                        <a:t> to 200 mg of vitamin C</a:t>
                      </a:r>
                      <a:r>
                        <a:rPr kumimoji="1" lang="en-US" altLang="ja-JP" sz="2200" dirty="0" smtClean="0"/>
                        <a:t>.</a:t>
                      </a:r>
                    </a:p>
                    <a:p>
                      <a:pPr marL="85725" indent="-85725"/>
                      <a:r>
                        <a:rPr kumimoji="1" lang="en-US" altLang="ja-JP" sz="2200" dirty="0" smtClean="0"/>
                        <a:t>- Lemon for anti-oxidant.</a:t>
                      </a:r>
                      <a:r>
                        <a:rPr kumimoji="1" lang="en-US" altLang="ja-JP" sz="2200" baseline="0" dirty="0" smtClean="0"/>
                        <a:t> </a:t>
                      </a:r>
                      <a:endParaRPr kumimoji="1" lang="en-US" altLang="ja-JP" sz="2200" dirty="0" smtClean="0"/>
                    </a:p>
                  </a:txBody>
                  <a:tcPr/>
                </a:tc>
              </a:tr>
            </a:tbl>
          </a:graphicData>
        </a:graphic>
      </p:graphicFrame>
    </p:spTree>
    <p:extLst>
      <p:ext uri="{BB962C8B-B14F-4D97-AF65-F5344CB8AC3E}">
        <p14:creationId xmlns:p14="http://schemas.microsoft.com/office/powerpoint/2010/main" val="314804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Combination Drug</a:t>
            </a:r>
            <a:endParaRPr kumimoji="1" lang="ja-JP" altLang="en-US" dirty="0"/>
          </a:p>
        </p:txBody>
      </p:sp>
      <p:sp>
        <p:nvSpPr>
          <p:cNvPr id="4" name="角丸四角形 3"/>
          <p:cNvSpPr/>
          <p:nvPr/>
        </p:nvSpPr>
        <p:spPr>
          <a:xfrm>
            <a:off x="801425" y="2299611"/>
            <a:ext cx="2972596" cy="80825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 name="正方形/長方形 4"/>
          <p:cNvSpPr/>
          <p:nvPr/>
        </p:nvSpPr>
        <p:spPr>
          <a:xfrm>
            <a:off x="801425" y="2276872"/>
            <a:ext cx="2972596" cy="830997"/>
          </a:xfrm>
          <a:prstGeom prst="rect">
            <a:avLst/>
          </a:prstGeom>
        </p:spPr>
        <p:txBody>
          <a:bodyPr wrap="square">
            <a:spAutoFit/>
          </a:bodyPr>
          <a:lstStyle/>
          <a:p>
            <a:r>
              <a:rPr lang="en-US" altLang="ja-JP" sz="2400" dirty="0" smtClean="0">
                <a:latin typeface="Arial Narrow" panose="020B0606020202030204" pitchFamily="34" charset="0"/>
                <a:cs typeface="Arial" pitchFamily="34" charset="0"/>
              </a:rPr>
              <a:t>Compound X </a:t>
            </a:r>
            <a:r>
              <a:rPr lang="en-US" altLang="ja-JP" sz="2400" dirty="0" smtClean="0">
                <a:latin typeface="Arial Narrow" panose="020B0606020202030204" pitchFamily="34" charset="0"/>
                <a:cs typeface="Arial" pitchFamily="34" charset="0"/>
              </a:rPr>
              <a:t>is effective to treat </a:t>
            </a:r>
            <a:r>
              <a:rPr lang="en-US" altLang="ja-JP" sz="2400" u="sng" dirty="0" smtClean="0">
                <a:solidFill>
                  <a:srgbClr val="FF0000"/>
                </a:solidFill>
                <a:latin typeface="Arial Narrow" panose="020B0606020202030204" pitchFamily="34" charset="0"/>
                <a:cs typeface="Arial" pitchFamily="34" charset="0"/>
              </a:rPr>
              <a:t>lung </a:t>
            </a:r>
            <a:r>
              <a:rPr lang="en-US" altLang="ja-JP" sz="2400" u="sng" dirty="0" smtClean="0">
                <a:solidFill>
                  <a:srgbClr val="FF0000"/>
                </a:solidFill>
                <a:latin typeface="Arial Narrow" panose="020B0606020202030204" pitchFamily="34" charset="0"/>
                <a:cs typeface="Arial" pitchFamily="34" charset="0"/>
              </a:rPr>
              <a:t>cancer</a:t>
            </a:r>
            <a:r>
              <a:rPr lang="en-US" altLang="ja-JP" sz="2400" dirty="0" smtClean="0">
                <a:latin typeface="Arial Narrow" panose="020B0606020202030204" pitchFamily="34" charset="0"/>
                <a:cs typeface="Arial" pitchFamily="34" charset="0"/>
              </a:rPr>
              <a:t>.</a:t>
            </a:r>
            <a:endParaRPr lang="en-US" altLang="ja-JP" sz="2400" dirty="0">
              <a:latin typeface="Arial Narrow" panose="020B0606020202030204" pitchFamily="34" charset="0"/>
              <a:cs typeface="Arial" pitchFamily="34" charset="0"/>
            </a:endParaRPr>
          </a:p>
        </p:txBody>
      </p:sp>
      <p:sp>
        <p:nvSpPr>
          <p:cNvPr id="6" name="角丸四角形吹き出し 5"/>
          <p:cNvSpPr/>
          <p:nvPr/>
        </p:nvSpPr>
        <p:spPr>
          <a:xfrm>
            <a:off x="4062329" y="2686684"/>
            <a:ext cx="4026847" cy="1150296"/>
          </a:xfrm>
          <a:prstGeom prst="wedgeRoundRectCallout">
            <a:avLst>
              <a:gd name="adj1" fmla="val -46666"/>
              <a:gd name="adj2" fmla="val -1964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7" name="正方形/長方形 6"/>
          <p:cNvSpPr/>
          <p:nvPr/>
        </p:nvSpPr>
        <p:spPr>
          <a:xfrm>
            <a:off x="4082872" y="2636651"/>
            <a:ext cx="4006304" cy="1200329"/>
          </a:xfrm>
          <a:prstGeom prst="rect">
            <a:avLst/>
          </a:prstGeom>
        </p:spPr>
        <p:txBody>
          <a:bodyPr wrap="square">
            <a:spAutoFit/>
          </a:bodyPr>
          <a:lstStyle/>
          <a:p>
            <a:r>
              <a:rPr lang="en-US" altLang="ja-JP" sz="2400" dirty="0" smtClean="0">
                <a:latin typeface="Arial Narrow" panose="020B0606020202030204" pitchFamily="34" charset="0"/>
                <a:cs typeface="Arial" pitchFamily="34" charset="0"/>
              </a:rPr>
              <a:t>Medicament for treating lung cancer, comprising Compound X and vitamin C.</a:t>
            </a:r>
            <a:endParaRPr lang="ja-JP" altLang="en-US" sz="2400" dirty="0"/>
          </a:p>
        </p:txBody>
      </p:sp>
      <p:sp>
        <p:nvSpPr>
          <p:cNvPr id="9" name="角丸四角形 8"/>
          <p:cNvSpPr/>
          <p:nvPr/>
        </p:nvSpPr>
        <p:spPr>
          <a:xfrm>
            <a:off x="801425" y="1707516"/>
            <a:ext cx="2952328" cy="471877"/>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kumimoji="1" lang="ja-JP" altLang="en-US"/>
          </a:p>
        </p:txBody>
      </p:sp>
      <p:sp>
        <p:nvSpPr>
          <p:cNvPr id="10" name="正方形/長方形 9"/>
          <p:cNvSpPr/>
          <p:nvPr/>
        </p:nvSpPr>
        <p:spPr>
          <a:xfrm>
            <a:off x="1219800" y="1700808"/>
            <a:ext cx="2044149" cy="461665"/>
          </a:xfrm>
          <a:prstGeom prst="rect">
            <a:avLst/>
          </a:prstGeom>
        </p:spPr>
        <p:txBody>
          <a:bodyPr wrap="none">
            <a:spAutoFit/>
          </a:bodyPr>
          <a:lstStyle/>
          <a:p>
            <a:r>
              <a:rPr lang="en-US" altLang="ja-JP" sz="2400" dirty="0" smtClean="0">
                <a:solidFill>
                  <a:schemeClr val="bg1"/>
                </a:solidFill>
                <a:latin typeface="Arial Narrow" panose="020B0606020202030204" pitchFamily="34" charset="0"/>
                <a:cs typeface="Arial" pitchFamily="34" charset="0"/>
              </a:rPr>
              <a:t>What is known ?</a:t>
            </a:r>
            <a:endParaRPr lang="ja-JP" altLang="en-US" sz="2400" dirty="0">
              <a:solidFill>
                <a:schemeClr val="bg1"/>
              </a:solidFill>
              <a:latin typeface="Arial Narrow" panose="020B0606020202030204" pitchFamily="34" charset="0"/>
              <a:cs typeface="Arial" pitchFamily="34" charset="0"/>
            </a:endParaRPr>
          </a:p>
        </p:txBody>
      </p:sp>
      <p:sp>
        <p:nvSpPr>
          <p:cNvPr id="11" name="角丸四角形 10"/>
          <p:cNvSpPr/>
          <p:nvPr/>
        </p:nvSpPr>
        <p:spPr>
          <a:xfrm>
            <a:off x="4041787" y="1719597"/>
            <a:ext cx="2823254" cy="442875"/>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2" name="正方形/長方形 11"/>
          <p:cNvSpPr/>
          <p:nvPr/>
        </p:nvSpPr>
        <p:spPr>
          <a:xfrm>
            <a:off x="4409420" y="1717728"/>
            <a:ext cx="2183611" cy="461665"/>
          </a:xfrm>
          <a:prstGeom prst="rect">
            <a:avLst/>
          </a:prstGeom>
        </p:spPr>
        <p:txBody>
          <a:bodyPr wrap="none">
            <a:spAutoFit/>
          </a:bodyPr>
          <a:lstStyle/>
          <a:p>
            <a:r>
              <a:rPr lang="en-US" altLang="ja-JP" sz="2400" dirty="0" smtClean="0">
                <a:solidFill>
                  <a:schemeClr val="bg1"/>
                </a:solidFill>
                <a:latin typeface="Arial Narrow" panose="020B0606020202030204" pitchFamily="34" charset="0"/>
                <a:cs typeface="Arial" pitchFamily="34" charset="0"/>
              </a:rPr>
              <a:t>What is claimed ?</a:t>
            </a:r>
            <a:endParaRPr lang="ja-JP" altLang="en-US" sz="2400" dirty="0">
              <a:solidFill>
                <a:schemeClr val="bg1"/>
              </a:solidFill>
              <a:latin typeface="Arial Narrow" panose="020B0606020202030204" pitchFamily="34" charset="0"/>
              <a:cs typeface="Arial" pitchFamily="34" charset="0"/>
            </a:endParaRPr>
          </a:p>
        </p:txBody>
      </p:sp>
      <p:sp>
        <p:nvSpPr>
          <p:cNvPr id="13" name="角丸四角形 12"/>
          <p:cNvSpPr/>
          <p:nvPr/>
        </p:nvSpPr>
        <p:spPr>
          <a:xfrm>
            <a:off x="755576" y="3284985"/>
            <a:ext cx="2972596" cy="1152128"/>
          </a:xfrm>
          <a:prstGeom prst="roundRect">
            <a:avLst/>
          </a:prstGeom>
          <a:gradFill>
            <a:gsLst>
              <a:gs pos="0">
                <a:srgbClr val="FFFF00"/>
              </a:gs>
              <a:gs pos="50000">
                <a:srgbClr val="CCFF99"/>
              </a:gs>
              <a:gs pos="100000">
                <a:schemeClr val="accent3">
                  <a:tint val="15000"/>
                  <a:satMod val="350000"/>
                </a:schemeClr>
              </a:gs>
            </a:gsLs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2400" dirty="0">
              <a:latin typeface="Arial Narrow" panose="020B0606020202030204" pitchFamily="34" charset="0"/>
            </a:endParaRPr>
          </a:p>
        </p:txBody>
      </p:sp>
      <p:sp>
        <p:nvSpPr>
          <p:cNvPr id="14" name="正方形/長方形 13"/>
          <p:cNvSpPr/>
          <p:nvPr/>
        </p:nvSpPr>
        <p:spPr>
          <a:xfrm>
            <a:off x="799142" y="3300080"/>
            <a:ext cx="2882603" cy="1200329"/>
          </a:xfrm>
          <a:prstGeom prst="rect">
            <a:avLst/>
          </a:prstGeom>
        </p:spPr>
        <p:txBody>
          <a:bodyPr wrap="square">
            <a:spAutoFit/>
          </a:bodyPr>
          <a:lstStyle/>
          <a:p>
            <a:pPr algn="just"/>
            <a:r>
              <a:rPr lang="en-US" altLang="ja-JP" sz="2400" dirty="0">
                <a:latin typeface="Arial Narrow" panose="020B0606020202030204" pitchFamily="34" charset="0"/>
              </a:rPr>
              <a:t>The effect of </a:t>
            </a:r>
            <a:r>
              <a:rPr lang="en-US" altLang="ja-JP" sz="2400" u="sng" dirty="0">
                <a:solidFill>
                  <a:srgbClr val="FF0000"/>
                </a:solidFill>
                <a:latin typeface="Arial Narrow" panose="020B0606020202030204" pitchFamily="34" charset="0"/>
              </a:rPr>
              <a:t>vitamin C </a:t>
            </a:r>
            <a:r>
              <a:rPr lang="en-US" altLang="ja-JP" sz="2400" dirty="0">
                <a:latin typeface="Arial Narrow" panose="020B0606020202030204" pitchFamily="34" charset="0"/>
              </a:rPr>
              <a:t>in relation to </a:t>
            </a:r>
            <a:r>
              <a:rPr lang="en-US" altLang="ja-JP" sz="2400" dirty="0" smtClean="0">
                <a:latin typeface="Arial Narrow" panose="020B0606020202030204" pitchFamily="34" charset="0"/>
              </a:rPr>
              <a:t>Compound X </a:t>
            </a:r>
            <a:r>
              <a:rPr lang="en-US" altLang="ja-JP" sz="2400" dirty="0">
                <a:latin typeface="Arial Narrow" panose="020B0606020202030204" pitchFamily="34" charset="0"/>
              </a:rPr>
              <a:t>is not known.</a:t>
            </a:r>
            <a:endParaRPr lang="ja-JP" altLang="en-US" sz="2400" dirty="0">
              <a:latin typeface="Arial Narrow" panose="020B0606020202030204" pitchFamily="34" charset="0"/>
            </a:endParaRPr>
          </a:p>
        </p:txBody>
      </p:sp>
      <p:sp>
        <p:nvSpPr>
          <p:cNvPr id="15" name="角丸四角形 14"/>
          <p:cNvSpPr/>
          <p:nvPr/>
        </p:nvSpPr>
        <p:spPr>
          <a:xfrm>
            <a:off x="755576" y="5157192"/>
            <a:ext cx="2986108"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altLang="ja-JP" sz="2400" dirty="0" smtClean="0">
                <a:solidFill>
                  <a:schemeClr val="tx1"/>
                </a:solidFill>
                <a:latin typeface="Arial Narrow" panose="020B0606020202030204" pitchFamily="34" charset="0"/>
                <a:cs typeface="Arial" panose="020B0604020202020204" pitchFamily="34" charset="0"/>
              </a:rPr>
              <a:t>Remarkable effect of combination X and C is found.</a:t>
            </a:r>
            <a:endParaRPr lang="en-US" altLang="ja-JP" sz="2400" dirty="0">
              <a:solidFill>
                <a:schemeClr val="tx1"/>
              </a:solidFill>
              <a:latin typeface="Arial Narrow" panose="020B0606020202030204" pitchFamily="34" charset="0"/>
              <a:cs typeface="Arial" panose="020B0604020202020204" pitchFamily="34" charset="0"/>
            </a:endParaRPr>
          </a:p>
        </p:txBody>
      </p:sp>
      <p:sp>
        <p:nvSpPr>
          <p:cNvPr id="16" name="下矢印 15"/>
          <p:cNvSpPr/>
          <p:nvPr/>
        </p:nvSpPr>
        <p:spPr>
          <a:xfrm>
            <a:off x="1844399" y="4575168"/>
            <a:ext cx="792088" cy="432048"/>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17" name="角丸四角形吹き出し 16"/>
          <p:cNvSpPr/>
          <p:nvPr/>
        </p:nvSpPr>
        <p:spPr>
          <a:xfrm>
            <a:off x="4041786" y="4366936"/>
            <a:ext cx="4047390" cy="1150296"/>
          </a:xfrm>
          <a:prstGeom prst="wedgeRoundRectCallout">
            <a:avLst>
              <a:gd name="adj1" fmla="val -46666"/>
              <a:gd name="adj2" fmla="val -19643"/>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p>
        </p:txBody>
      </p:sp>
      <p:sp>
        <p:nvSpPr>
          <p:cNvPr id="18" name="正方形/長方形 17"/>
          <p:cNvSpPr/>
          <p:nvPr/>
        </p:nvSpPr>
        <p:spPr>
          <a:xfrm>
            <a:off x="4041787" y="4366936"/>
            <a:ext cx="4119398" cy="1200329"/>
          </a:xfrm>
          <a:prstGeom prst="rect">
            <a:avLst/>
          </a:prstGeom>
        </p:spPr>
        <p:txBody>
          <a:bodyPr wrap="square">
            <a:spAutoFit/>
          </a:bodyPr>
          <a:lstStyle/>
          <a:p>
            <a:r>
              <a:rPr lang="en-US" altLang="ja-JP" sz="2400" dirty="0" smtClean="0">
                <a:latin typeface="Arial Narrow" panose="020B0606020202030204" pitchFamily="34" charset="0"/>
                <a:cs typeface="Arial" pitchFamily="34" charset="0"/>
              </a:rPr>
              <a:t>Enhancer </a:t>
            </a:r>
            <a:r>
              <a:rPr lang="en-US" altLang="ja-JP" sz="2400" u="sng" dirty="0" smtClean="0">
                <a:solidFill>
                  <a:srgbClr val="FF0000"/>
                </a:solidFill>
                <a:latin typeface="Arial Narrow" panose="020B0606020202030204" pitchFamily="34" charset="0"/>
                <a:cs typeface="Arial" pitchFamily="34" charset="0"/>
              </a:rPr>
              <a:t>for treating</a:t>
            </a:r>
            <a:r>
              <a:rPr lang="en-US" altLang="ja-JP" sz="2400" u="sng" dirty="0" smtClean="0">
                <a:solidFill>
                  <a:srgbClr val="FF0000"/>
                </a:solidFill>
                <a:latin typeface="Arial Narrow" panose="020B0606020202030204" pitchFamily="34" charset="0"/>
                <a:cs typeface="Arial" pitchFamily="34" charset="0"/>
              </a:rPr>
              <a:t> lung cancer using Compound X</a:t>
            </a:r>
            <a:r>
              <a:rPr lang="en-US" altLang="ja-JP" sz="2400" dirty="0" smtClean="0">
                <a:latin typeface="Arial Narrow" panose="020B0606020202030204" pitchFamily="34" charset="0"/>
                <a:cs typeface="Arial" pitchFamily="34" charset="0"/>
              </a:rPr>
              <a:t>,</a:t>
            </a:r>
            <a:r>
              <a:rPr lang="ja-JP" altLang="en-US" sz="2400" dirty="0">
                <a:latin typeface="Arial Narrow" panose="020B0606020202030204" pitchFamily="34" charset="0"/>
                <a:cs typeface="Arial" pitchFamily="34" charset="0"/>
              </a:rPr>
              <a:t> </a:t>
            </a:r>
            <a:r>
              <a:rPr lang="en-US" altLang="ja-JP" sz="2400" dirty="0" smtClean="0">
                <a:latin typeface="Arial Narrow" panose="020B0606020202030204" pitchFamily="34" charset="0"/>
                <a:cs typeface="Arial" pitchFamily="34" charset="0"/>
              </a:rPr>
              <a:t>in which said enhancer comprises vitamin C</a:t>
            </a:r>
            <a:r>
              <a:rPr lang="en-US" altLang="ja-JP" sz="2400" dirty="0" smtClean="0">
                <a:latin typeface="Arial Narrow" panose="020B0606020202030204" pitchFamily="34" charset="0"/>
                <a:cs typeface="Arial" pitchFamily="34" charset="0"/>
              </a:rPr>
              <a:t>.</a:t>
            </a:r>
            <a:endParaRPr lang="ja-JP" altLang="en-US" sz="2400" dirty="0"/>
          </a:p>
        </p:txBody>
      </p:sp>
      <p:sp>
        <p:nvSpPr>
          <p:cNvPr id="19" name="テキスト ボックス 18"/>
          <p:cNvSpPr txBox="1"/>
          <p:nvPr/>
        </p:nvSpPr>
        <p:spPr>
          <a:xfrm>
            <a:off x="4041785" y="2230705"/>
            <a:ext cx="526106"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[1]</a:t>
            </a:r>
            <a:endParaRPr kumimoji="1" lang="ja-JP" altLang="en-US" sz="2400" dirty="0">
              <a:latin typeface="Arial" panose="020B0604020202020204" pitchFamily="34" charset="0"/>
              <a:cs typeface="Arial" panose="020B0604020202020204" pitchFamily="34" charset="0"/>
            </a:endParaRPr>
          </a:p>
        </p:txBody>
      </p:sp>
      <p:sp>
        <p:nvSpPr>
          <p:cNvPr id="20" name="テキスト ボックス 19"/>
          <p:cNvSpPr txBox="1"/>
          <p:nvPr/>
        </p:nvSpPr>
        <p:spPr>
          <a:xfrm>
            <a:off x="4094961" y="3955042"/>
            <a:ext cx="526106" cy="461665"/>
          </a:xfrm>
          <a:prstGeom prst="rect">
            <a:avLst/>
          </a:prstGeom>
          <a:noFill/>
        </p:spPr>
        <p:txBody>
          <a:bodyPr wrap="none" rtlCol="0">
            <a:spAutoFit/>
          </a:bodyPr>
          <a:lstStyle/>
          <a:p>
            <a:r>
              <a:rPr kumimoji="1" lang="en-US" altLang="ja-JP" sz="2400" dirty="0" smtClean="0">
                <a:latin typeface="Arial" panose="020B0604020202020204" pitchFamily="34" charset="0"/>
                <a:cs typeface="Arial" panose="020B0604020202020204" pitchFamily="34" charset="0"/>
              </a:rPr>
              <a:t>[2]</a:t>
            </a:r>
            <a:endParaRPr kumimoji="1" lang="ja-JP" altLang="en-US" sz="2400" dirty="0">
              <a:latin typeface="Arial" panose="020B0604020202020204" pitchFamily="34" charset="0"/>
              <a:cs typeface="Arial" panose="020B0604020202020204" pitchFamily="34" charset="0"/>
            </a:endParaRPr>
          </a:p>
        </p:txBody>
      </p:sp>
      <p:sp>
        <p:nvSpPr>
          <p:cNvPr id="21" name="テキスト ボックス 20"/>
          <p:cNvSpPr txBox="1"/>
          <p:nvPr/>
        </p:nvSpPr>
        <p:spPr>
          <a:xfrm>
            <a:off x="4815885" y="5805263"/>
            <a:ext cx="3554291" cy="646331"/>
          </a:xfrm>
          <a:prstGeom prst="rect">
            <a:avLst/>
          </a:prstGeom>
          <a:noFill/>
        </p:spPr>
        <p:txBody>
          <a:bodyPr wrap="square" rtlCol="0">
            <a:spAutoFit/>
          </a:bodyPr>
          <a:lstStyle/>
          <a:p>
            <a:r>
              <a:rPr kumimoji="1" lang="en-US" altLang="ja-JP" dirty="0" smtClean="0">
                <a:latin typeface="Arial" panose="020B0604020202020204" pitchFamily="34" charset="0"/>
                <a:cs typeface="Arial" panose="020B0604020202020204" pitchFamily="34" charset="0"/>
              </a:rPr>
              <a:t>Selling vitamin C alone </a:t>
            </a:r>
            <a:r>
              <a:rPr lang="en-US" altLang="ja-JP" dirty="0" smtClean="0">
                <a:latin typeface="Arial" panose="020B0604020202020204" pitchFamily="34" charset="0"/>
                <a:cs typeface="Arial" panose="020B0604020202020204" pitchFamily="34" charset="0"/>
              </a:rPr>
              <a:t>may also infringe the claimed patent.</a:t>
            </a:r>
            <a:endParaRPr kumimoji="1" lang="ja-JP" altLang="en-US" dirty="0">
              <a:latin typeface="Arial" panose="020B0604020202020204" pitchFamily="34" charset="0"/>
              <a:cs typeface="Arial" panose="020B0604020202020204" pitchFamily="34" charset="0"/>
            </a:endParaRPr>
          </a:p>
        </p:txBody>
      </p:sp>
      <p:sp>
        <p:nvSpPr>
          <p:cNvPr id="22" name="曲折矢印 21"/>
          <p:cNvSpPr/>
          <p:nvPr/>
        </p:nvSpPr>
        <p:spPr>
          <a:xfrm rot="10800000" flipH="1">
            <a:off x="4388494" y="5789446"/>
            <a:ext cx="427391" cy="451825"/>
          </a:xfrm>
          <a:prstGeom prst="ben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pic>
        <p:nvPicPr>
          <p:cNvPr id="2050" name="Picture 2" descr="http://tse1.mm.bing.net/th?&amp;id=OIP.M0fe310b7b9bb60803289f478f6df5760o0&amp;w=194&amp;h=300&amp;c=0&amp;pid=1.9&amp;rs=0&amp;p=0&amp;r=0">
            <a:hlinkClick r:id="rId2" tooltip="画像の詳細を表示"/>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4427" y="2201699"/>
            <a:ext cx="649306" cy="10040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tse1.mm.bing.net/th?&amp;id=OIP.M0fe310b7b9bb60803289f478f6df5760o0&amp;w=194&amp;h=300&amp;c=0&amp;pid=1.9&amp;rs=0&amp;p=0&amp;r=0">
            <a:hlinkClick r:id="rId2" tooltip="画像の詳細を表示"/>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4427" y="3935072"/>
            <a:ext cx="649306" cy="1004081"/>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8282401" y="2636651"/>
            <a:ext cx="553357" cy="369332"/>
          </a:xfrm>
          <a:prstGeom prst="rect">
            <a:avLst/>
          </a:prstGeom>
          <a:noFill/>
        </p:spPr>
        <p:txBody>
          <a:bodyPr wrap="none" rtlCol="0">
            <a:spAutoFit/>
          </a:bodyPr>
          <a:lstStyle/>
          <a:p>
            <a:r>
              <a:rPr kumimoji="1" lang="en-US" altLang="ja-JP" dirty="0" smtClean="0">
                <a:latin typeface="Arial Narrow" panose="020B0606020202030204" pitchFamily="34" charset="0"/>
                <a:cs typeface="Arial" panose="020B0604020202020204" pitchFamily="34" charset="0"/>
              </a:rPr>
              <a:t>X, C</a:t>
            </a:r>
            <a:endParaRPr kumimoji="1" lang="ja-JP" altLang="en-US" dirty="0">
              <a:latin typeface="Arial Narrow" panose="020B0606020202030204" pitchFamily="34" charset="0"/>
              <a:cs typeface="Arial" panose="020B0604020202020204" pitchFamily="34" charset="0"/>
            </a:endParaRPr>
          </a:p>
        </p:txBody>
      </p:sp>
      <p:sp>
        <p:nvSpPr>
          <p:cNvPr id="27" name="テキスト ボックス 26"/>
          <p:cNvSpPr txBox="1"/>
          <p:nvPr/>
        </p:nvSpPr>
        <p:spPr>
          <a:xfrm>
            <a:off x="8398618" y="4366936"/>
            <a:ext cx="320922" cy="369332"/>
          </a:xfrm>
          <a:prstGeom prst="rect">
            <a:avLst/>
          </a:prstGeom>
          <a:noFill/>
        </p:spPr>
        <p:txBody>
          <a:bodyPr wrap="none" rtlCol="0">
            <a:spAutoFit/>
          </a:bodyPr>
          <a:lstStyle/>
          <a:p>
            <a:r>
              <a:rPr kumimoji="1" lang="en-US" altLang="ja-JP" dirty="0" smtClean="0">
                <a:latin typeface="Arial Narrow" panose="020B0606020202030204" pitchFamily="34" charset="0"/>
                <a:cs typeface="Arial" panose="020B0604020202020204" pitchFamily="34" charset="0"/>
              </a:rPr>
              <a:t>C</a:t>
            </a:r>
            <a:endParaRPr kumimoji="1" lang="ja-JP" altLang="en-US"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12128419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71600" y="4484712"/>
            <a:ext cx="6400800" cy="1752600"/>
          </a:xfrm>
        </p:spPr>
        <p:txBody>
          <a:bodyPr/>
          <a:lstStyle/>
          <a:p>
            <a:r>
              <a:rPr kumimoji="1" lang="en-US" altLang="ja-JP" dirty="0" smtClean="0">
                <a:solidFill>
                  <a:schemeClr val="accent4">
                    <a:lumMod val="75000"/>
                  </a:schemeClr>
                </a:solidFill>
              </a:rPr>
              <a:t>Nakamura &amp; Partners</a:t>
            </a:r>
          </a:p>
          <a:p>
            <a:r>
              <a:rPr lang="en-US" altLang="ja-JP" dirty="0" smtClean="0">
                <a:solidFill>
                  <a:schemeClr val="accent4">
                    <a:lumMod val="75000"/>
                  </a:schemeClr>
                </a:solidFill>
              </a:rPr>
              <a:t>Hideki Takaishi</a:t>
            </a:r>
            <a:endParaRPr kumimoji="1" lang="en-US" altLang="ja-JP" dirty="0" smtClean="0">
              <a:solidFill>
                <a:schemeClr val="accent4">
                  <a:lumMod val="75000"/>
                </a:schemeClr>
              </a:solidFill>
            </a:endParaRPr>
          </a:p>
          <a:p>
            <a:r>
              <a:rPr lang="en-US" altLang="ja-JP" sz="2800" dirty="0" smtClean="0">
                <a:solidFill>
                  <a:schemeClr val="accent4">
                    <a:lumMod val="75000"/>
                  </a:schemeClr>
                </a:solidFill>
              </a:rPr>
              <a:t>Japanese Attorney at Law</a:t>
            </a:r>
            <a:endParaRPr kumimoji="1" lang="ja-JP" altLang="en-US" sz="2800" dirty="0">
              <a:solidFill>
                <a:schemeClr val="accent4">
                  <a:lumMod val="75000"/>
                </a:scheme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908" y="137898"/>
            <a:ext cx="533400" cy="419100"/>
          </a:xfrm>
          <a:prstGeom prst="rect">
            <a:avLst/>
          </a:prstGeom>
        </p:spPr>
      </p:pic>
      <p:sp>
        <p:nvSpPr>
          <p:cNvPr id="6" name="タイトル 1"/>
          <p:cNvSpPr>
            <a:spLocks noGrp="1"/>
          </p:cNvSpPr>
          <p:nvPr>
            <p:ph type="ctrTitle"/>
          </p:nvPr>
        </p:nvSpPr>
        <p:spPr>
          <a:xfrm>
            <a:off x="16240" y="332656"/>
            <a:ext cx="9104040" cy="1470025"/>
          </a:xfrm>
        </p:spPr>
        <p:txBody>
          <a:bodyPr/>
          <a:lstStyle/>
          <a:p>
            <a:pPr algn="l"/>
            <a:r>
              <a:rPr kumimoji="1" lang="en-US" altLang="ja-JP" dirty="0" smtClean="0"/>
              <a:t> Use Claim Strategies for Japan </a:t>
            </a:r>
            <a:r>
              <a:rPr kumimoji="1" lang="en-US" altLang="ja-JP" sz="2400" dirty="0" smtClean="0"/>
              <a:t>(Litigation)</a:t>
            </a:r>
            <a:r>
              <a:rPr kumimoji="1" lang="en-US" altLang="ja-JP" dirty="0" smtClean="0"/>
              <a:t/>
            </a:r>
            <a:br>
              <a:rPr kumimoji="1" lang="en-US" altLang="ja-JP" dirty="0" smtClean="0"/>
            </a:br>
            <a:r>
              <a:rPr lang="en-US" altLang="ja-JP" dirty="0" smtClean="0"/>
              <a:t>        </a:t>
            </a:r>
            <a:r>
              <a:rPr lang="en-US" altLang="ja-JP" sz="2400" dirty="0" smtClean="0"/>
              <a:t>(Focusing on court cases of </a:t>
            </a:r>
            <a:r>
              <a:rPr lang="en-US" altLang="ja-JP" sz="2400" dirty="0" smtClean="0">
                <a:solidFill>
                  <a:srgbClr val="FF0000"/>
                </a:solidFill>
              </a:rPr>
              <a:t>Use Claim</a:t>
            </a:r>
            <a:r>
              <a:rPr lang="en-US" altLang="ja-JP" sz="2400" dirty="0" smtClean="0"/>
              <a:t>)</a:t>
            </a:r>
            <a:r>
              <a:rPr lang="en-US" altLang="ja-JP" sz="2800" i="1" dirty="0" smtClean="0"/>
              <a:t/>
            </a:r>
            <a:br>
              <a:rPr lang="en-US" altLang="ja-JP" sz="2800" i="1" dirty="0" smtClean="0"/>
            </a:br>
            <a:r>
              <a:rPr kumimoji="1" lang="en-US" altLang="ja-JP" sz="800" dirty="0" smtClean="0"/>
              <a:t/>
            </a:r>
            <a:br>
              <a:rPr kumimoji="1" lang="en-US" altLang="ja-JP" sz="800" dirty="0" smtClean="0"/>
            </a:br>
            <a:r>
              <a:rPr kumimoji="1" lang="en-US" altLang="ja-JP" dirty="0" smtClean="0"/>
              <a:t>   </a:t>
            </a:r>
            <a:r>
              <a:rPr lang="en-US" altLang="ja-JP" sz="2800" i="1" dirty="0" smtClean="0"/>
              <a:t>1. “Novelty” and “Inventive Step”</a:t>
            </a:r>
            <a:br>
              <a:rPr lang="en-US" altLang="ja-JP" sz="2800" i="1" dirty="0" smtClean="0"/>
            </a:br>
            <a:r>
              <a:rPr lang="en-US" altLang="ja-JP" sz="2800" i="1" dirty="0" smtClean="0"/>
              <a:t>   2. “Technical Scope” </a:t>
            </a:r>
            <a:r>
              <a:rPr lang="en-US" altLang="ja-JP" sz="2800" i="1" dirty="0"/>
              <a:t>of </a:t>
            </a:r>
            <a:r>
              <a:rPr lang="en-US" altLang="ja-JP" sz="2800" i="1" dirty="0" smtClean="0"/>
              <a:t>an Invention</a:t>
            </a:r>
            <a:br>
              <a:rPr lang="en-US" altLang="ja-JP" sz="2800" i="1" dirty="0" smtClean="0"/>
            </a:br>
            <a:r>
              <a:rPr lang="en-US" altLang="ja-JP" sz="2800" i="1" dirty="0"/>
              <a:t> </a:t>
            </a:r>
            <a:r>
              <a:rPr lang="en-US" altLang="ja-JP" sz="2800" i="1" dirty="0" smtClean="0"/>
              <a:t>  </a:t>
            </a:r>
            <a:r>
              <a:rPr lang="en-US" altLang="ja-JP" sz="2800" i="1" dirty="0"/>
              <a:t>3. Scope of “Injunctive Relief</a:t>
            </a:r>
            <a:r>
              <a:rPr lang="en-US" altLang="ja-JP" sz="2800" i="1" dirty="0" smtClean="0"/>
              <a:t>“</a:t>
            </a:r>
            <a:br>
              <a:rPr lang="en-US" altLang="ja-JP" sz="2800" i="1" dirty="0" smtClean="0"/>
            </a:br>
            <a:r>
              <a:rPr lang="en-US" altLang="ja-JP" sz="2800" i="1" dirty="0" smtClean="0"/>
              <a:t>   4. </a:t>
            </a:r>
            <a:r>
              <a:rPr lang="en-US" altLang="ja-JP" sz="2800" i="1" dirty="0" smtClean="0"/>
              <a:t>“Interpretation </a:t>
            </a:r>
            <a:r>
              <a:rPr lang="en-US" altLang="ja-JP" sz="2800" i="1" dirty="0"/>
              <a:t>of “</a:t>
            </a:r>
            <a:r>
              <a:rPr lang="en-US" altLang="ja-JP" sz="2800" i="1" dirty="0" smtClean="0"/>
              <a:t>Swiss-type </a:t>
            </a:r>
            <a:r>
              <a:rPr lang="en-US" altLang="ja-JP" sz="2800" i="1" dirty="0"/>
              <a:t>claim”</a:t>
            </a:r>
            <a:r>
              <a:rPr lang="en-US" altLang="ja-JP" sz="2800" i="1" dirty="0" smtClean="0"/>
              <a:t/>
            </a:r>
            <a:br>
              <a:rPr lang="en-US" altLang="ja-JP" sz="2800" i="1" dirty="0" smtClean="0"/>
            </a:br>
            <a:r>
              <a:rPr lang="en-US" altLang="ja-JP" sz="2800" i="1" dirty="0"/>
              <a:t> </a:t>
            </a:r>
            <a:r>
              <a:rPr lang="en-US" altLang="ja-JP" sz="2800" i="1" dirty="0"/>
              <a:t> </a:t>
            </a:r>
            <a:r>
              <a:rPr lang="en-US" altLang="ja-JP" sz="2800" i="1" dirty="0" smtClean="0"/>
              <a:t> 5</a:t>
            </a:r>
            <a:r>
              <a:rPr lang="en-US" altLang="ja-JP" sz="2800" i="1" dirty="0" smtClean="0"/>
              <a:t>. </a:t>
            </a:r>
            <a:r>
              <a:rPr lang="en-US" altLang="ja-JP" sz="2800" i="1" dirty="0" smtClean="0"/>
              <a:t>Claims including “effects” of the invention</a:t>
            </a:r>
            <a:endParaRPr kumimoji="1" lang="ja-JP" altLang="en-US" sz="2800" i="1" dirty="0"/>
          </a:p>
        </p:txBody>
      </p:sp>
    </p:spTree>
    <p:extLst>
      <p:ext uri="{BB962C8B-B14F-4D97-AF65-F5344CB8AC3E}">
        <p14:creationId xmlns:p14="http://schemas.microsoft.com/office/powerpoint/2010/main" val="2035430856"/>
      </p:ext>
    </p:extLst>
  </p:cSld>
  <p:clrMapOvr>
    <a:masterClrMapping/>
  </p:clrMapOvr>
  <p:timing>
    <p:tnLst>
      <p:par>
        <p:cTn id="1" dur="indefinite" restart="never" nodeType="tmRoot"/>
      </p:par>
    </p:tnLst>
  </p:timing>
</p:sld>
</file>

<file path=ppt/theme/theme1.xml><?xml version="1.0" encoding="utf-8"?>
<a:theme xmlns:a="http://schemas.openxmlformats.org/drawingml/2006/main" name="☆arial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Nakamura英語用テンプレート(デザイン版-arial)</Template>
  <TotalTime>3524</TotalTime>
  <Words>2012</Words>
  <Application>Microsoft Office PowerPoint</Application>
  <PresentationFormat>画面に合わせる (4:3)</PresentationFormat>
  <Paragraphs>270</Paragraphs>
  <Slides>20</Slides>
  <Notes>0</Notes>
  <HiddenSlides>0</HiddenSlides>
  <MMClips>0</MMClips>
  <ScaleCrop>false</ScaleCrop>
  <HeadingPairs>
    <vt:vector size="4" baseType="variant">
      <vt:variant>
        <vt:lpstr>テーマ</vt:lpstr>
      </vt:variant>
      <vt:variant>
        <vt:i4>1</vt:i4>
      </vt:variant>
      <vt:variant>
        <vt:lpstr>スライド タイトル</vt:lpstr>
      </vt:variant>
      <vt:variant>
        <vt:i4>20</vt:i4>
      </vt:variant>
    </vt:vector>
  </HeadingPairs>
  <TitlesOfParts>
    <vt:vector size="21" baseType="lpstr">
      <vt:lpstr>☆arialテンプレート</vt:lpstr>
      <vt:lpstr>Use Claim Strategies for Japan Writing, Litigation, and  Other Techniques for Success </vt:lpstr>
      <vt:lpstr>What is Use Claim?</vt:lpstr>
      <vt:lpstr>What is Use Claim?</vt:lpstr>
      <vt:lpstr>Vitamin C</vt:lpstr>
      <vt:lpstr>PowerPoint プレゼンテーション</vt:lpstr>
      <vt:lpstr>Dosage Invention</vt:lpstr>
      <vt:lpstr>Food Invention</vt:lpstr>
      <vt:lpstr>Combination Drug</vt:lpstr>
      <vt:lpstr> Use Claim Strategies for Japan (Litigation)         (Focusing on court cases of Use Claim)     1. “Novelty” and “Inventive Step”    2. “Technical Scope” of an Invention    3. Scope of “Injunctive Relief“    4. “Interpretation of “Swiss-type claim”    5. Claims including “effects” of the invention</vt:lpstr>
      <vt:lpstr>1. “Novelty” and “Inventive Step” </vt:lpstr>
      <vt:lpstr>1. “Novelty” and “Inventive Step”</vt:lpstr>
      <vt:lpstr>2. “Technical Scope” of Invention</vt:lpstr>
      <vt:lpstr>2. “Technical Scope” of Invention </vt:lpstr>
      <vt:lpstr>2. “Technical Scope” of Invention </vt:lpstr>
      <vt:lpstr>2. “Technical Scope” of Invention </vt:lpstr>
      <vt:lpstr>2. “Technical Scope” of Invention</vt:lpstr>
      <vt:lpstr>3. “Parameter” as Use Claim</vt:lpstr>
      <vt:lpstr>4. Interpretation of “Swiss-type claim”</vt:lpstr>
      <vt:lpstr>5. Claims including “effects” of the invention</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服部 博信</dc:creator>
  <cp:lastModifiedBy>服部 博信</cp:lastModifiedBy>
  <cp:revision>105</cp:revision>
  <cp:lastPrinted>2017-01-06T07:01:33Z</cp:lastPrinted>
  <dcterms:created xsi:type="dcterms:W3CDTF">2016-12-07T03:16:25Z</dcterms:created>
  <dcterms:modified xsi:type="dcterms:W3CDTF">2017-01-06T08:33:45Z</dcterms:modified>
</cp:coreProperties>
</file>