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7" r:id="rId4"/>
    <p:sldId id="258" r:id="rId5"/>
    <p:sldId id="261" r:id="rId6"/>
    <p:sldId id="263" r:id="rId7"/>
    <p:sldId id="260" r:id="rId8"/>
    <p:sldId id="265" r:id="rId9"/>
    <p:sldId id="266"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8" d="100"/>
          <a:sy n="118" d="100"/>
        </p:scale>
        <p:origin x="4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D7296-2903-4F5A-9E78-3D82D9E2C9CA}" type="doc">
      <dgm:prSet loTypeId="urn:microsoft.com/office/officeart/2005/8/layout/cycle7" loCatId="cycle" qsTypeId="urn:microsoft.com/office/officeart/2005/8/quickstyle/simple5" qsCatId="simple" csTypeId="urn:microsoft.com/office/officeart/2005/8/colors/colorful4" csCatId="colorful" phldr="1"/>
      <dgm:spPr/>
      <dgm:t>
        <a:bodyPr/>
        <a:lstStyle/>
        <a:p>
          <a:endParaRPr kumimoji="1" lang="ja-JP" altLang="en-US"/>
        </a:p>
      </dgm:t>
    </dgm:pt>
    <dgm:pt modelId="{48AA5615-C2A7-4DFA-A898-C01A508BA52E}">
      <dgm:prSet phldrT="[テキスト]"/>
      <dgm:spPr/>
      <dgm:t>
        <a:bodyPr/>
        <a:lstStyle/>
        <a:p>
          <a:r>
            <a:rPr kumimoji="1" lang="ja-JP" altLang="en-US" dirty="0"/>
            <a:t>裁判所</a:t>
          </a:r>
        </a:p>
      </dgm:t>
    </dgm:pt>
    <dgm:pt modelId="{3FCF13F5-069B-42BE-94D7-1257FB8EDE3B}" type="parTrans" cxnId="{9A9917A9-71D3-4219-89A7-EE206E908A2E}">
      <dgm:prSet/>
      <dgm:spPr/>
      <dgm:t>
        <a:bodyPr/>
        <a:lstStyle/>
        <a:p>
          <a:endParaRPr kumimoji="1" lang="ja-JP" altLang="en-US"/>
        </a:p>
      </dgm:t>
    </dgm:pt>
    <dgm:pt modelId="{56DEC16A-838E-445B-9123-AD4C1591C45F}" type="sibTrans" cxnId="{9A9917A9-71D3-4219-89A7-EE206E908A2E}">
      <dgm:prSet/>
      <dgm:spPr/>
      <dgm:t>
        <a:bodyPr/>
        <a:lstStyle/>
        <a:p>
          <a:endParaRPr kumimoji="1" lang="ja-JP" altLang="en-US"/>
        </a:p>
      </dgm:t>
    </dgm:pt>
    <dgm:pt modelId="{C1F586C4-DD2F-4368-8B13-BE09A7D01B62}">
      <dgm:prSet phldrT="[テキスト]"/>
      <dgm:spPr/>
      <dgm:t>
        <a:bodyPr/>
        <a:lstStyle/>
        <a:p>
          <a:r>
            <a:rPr kumimoji="1" lang="ja-JP" altLang="en-US" dirty="0"/>
            <a:t>税関</a:t>
          </a:r>
        </a:p>
      </dgm:t>
    </dgm:pt>
    <dgm:pt modelId="{0A790B1E-8CAB-4714-85DF-D66BF15C9E7C}" type="parTrans" cxnId="{BC0F36D9-9C85-428C-B0CC-5DF29D8BA13E}">
      <dgm:prSet/>
      <dgm:spPr/>
      <dgm:t>
        <a:bodyPr/>
        <a:lstStyle/>
        <a:p>
          <a:endParaRPr kumimoji="1" lang="ja-JP" altLang="en-US"/>
        </a:p>
      </dgm:t>
    </dgm:pt>
    <dgm:pt modelId="{59FDD906-16E9-4BCB-9DBF-76C0000A893E}" type="sibTrans" cxnId="{BC0F36D9-9C85-428C-B0CC-5DF29D8BA13E}">
      <dgm:prSet/>
      <dgm:spPr/>
      <dgm:t>
        <a:bodyPr/>
        <a:lstStyle/>
        <a:p>
          <a:endParaRPr kumimoji="1" lang="ja-JP" altLang="en-US"/>
        </a:p>
      </dgm:t>
    </dgm:pt>
    <dgm:pt modelId="{144E6181-404D-4935-A386-429509264E8E}">
      <dgm:prSet phldrT="[テキスト]"/>
      <dgm:spPr/>
      <dgm:t>
        <a:bodyPr/>
        <a:lstStyle/>
        <a:p>
          <a:r>
            <a:rPr kumimoji="1" lang="ja-JP" altLang="en-US" dirty="0"/>
            <a:t>特許庁</a:t>
          </a:r>
        </a:p>
      </dgm:t>
    </dgm:pt>
    <dgm:pt modelId="{43680F9F-A01C-4712-80E7-7CD0D686944D}" type="parTrans" cxnId="{22C08C90-221B-48CA-B539-E13B344D61AC}">
      <dgm:prSet/>
      <dgm:spPr/>
      <dgm:t>
        <a:bodyPr/>
        <a:lstStyle/>
        <a:p>
          <a:endParaRPr kumimoji="1" lang="ja-JP" altLang="en-US"/>
        </a:p>
      </dgm:t>
    </dgm:pt>
    <dgm:pt modelId="{8992E655-EA53-42CB-93B4-4C26F26BF7A9}" type="sibTrans" cxnId="{22C08C90-221B-48CA-B539-E13B344D61AC}">
      <dgm:prSet/>
      <dgm:spPr/>
      <dgm:t>
        <a:bodyPr/>
        <a:lstStyle/>
        <a:p>
          <a:endParaRPr kumimoji="1" lang="ja-JP" altLang="en-US"/>
        </a:p>
      </dgm:t>
    </dgm:pt>
    <dgm:pt modelId="{BB6AE999-3DCE-4997-9DBF-EFA504D6DE54}" type="pres">
      <dgm:prSet presAssocID="{770D7296-2903-4F5A-9E78-3D82D9E2C9CA}" presName="Name0" presStyleCnt="0">
        <dgm:presLayoutVars>
          <dgm:dir/>
          <dgm:resizeHandles val="exact"/>
        </dgm:presLayoutVars>
      </dgm:prSet>
      <dgm:spPr/>
    </dgm:pt>
    <dgm:pt modelId="{818B1D46-4E41-4C4D-9485-F2D7A7C80E7B}" type="pres">
      <dgm:prSet presAssocID="{48AA5615-C2A7-4DFA-A898-C01A508BA52E}" presName="node" presStyleLbl="node1" presStyleIdx="0" presStyleCnt="3">
        <dgm:presLayoutVars>
          <dgm:bulletEnabled val="1"/>
        </dgm:presLayoutVars>
      </dgm:prSet>
      <dgm:spPr/>
    </dgm:pt>
    <dgm:pt modelId="{5A918928-16FC-443D-AB94-D36A210D7D16}" type="pres">
      <dgm:prSet presAssocID="{56DEC16A-838E-445B-9123-AD4C1591C45F}" presName="sibTrans" presStyleLbl="sibTrans2D1" presStyleIdx="0" presStyleCnt="3"/>
      <dgm:spPr/>
    </dgm:pt>
    <dgm:pt modelId="{85DC3D38-AC16-4B16-BC19-4888EF7A04DC}" type="pres">
      <dgm:prSet presAssocID="{56DEC16A-838E-445B-9123-AD4C1591C45F}" presName="connectorText" presStyleLbl="sibTrans2D1" presStyleIdx="0" presStyleCnt="3"/>
      <dgm:spPr/>
    </dgm:pt>
    <dgm:pt modelId="{0069C849-2761-4A0A-9F05-FE2C77B5E4BA}" type="pres">
      <dgm:prSet presAssocID="{C1F586C4-DD2F-4368-8B13-BE09A7D01B62}" presName="node" presStyleLbl="node1" presStyleIdx="1" presStyleCnt="3">
        <dgm:presLayoutVars>
          <dgm:bulletEnabled val="1"/>
        </dgm:presLayoutVars>
      </dgm:prSet>
      <dgm:spPr/>
    </dgm:pt>
    <dgm:pt modelId="{49E60280-2C07-4E81-89AB-BD4B2A0C39DA}" type="pres">
      <dgm:prSet presAssocID="{59FDD906-16E9-4BCB-9DBF-76C0000A893E}" presName="sibTrans" presStyleLbl="sibTrans2D1" presStyleIdx="1" presStyleCnt="3"/>
      <dgm:spPr/>
    </dgm:pt>
    <dgm:pt modelId="{17FFBDAF-BD9D-43D3-8255-9A8C0C431AF4}" type="pres">
      <dgm:prSet presAssocID="{59FDD906-16E9-4BCB-9DBF-76C0000A893E}" presName="connectorText" presStyleLbl="sibTrans2D1" presStyleIdx="1" presStyleCnt="3"/>
      <dgm:spPr/>
    </dgm:pt>
    <dgm:pt modelId="{A602ED63-39B7-493C-83F0-C12D09F493A9}" type="pres">
      <dgm:prSet presAssocID="{144E6181-404D-4935-A386-429509264E8E}" presName="node" presStyleLbl="node1" presStyleIdx="2" presStyleCnt="3">
        <dgm:presLayoutVars>
          <dgm:bulletEnabled val="1"/>
        </dgm:presLayoutVars>
      </dgm:prSet>
      <dgm:spPr/>
    </dgm:pt>
    <dgm:pt modelId="{E23B242C-D809-41F8-8A9D-E2B6E110A082}" type="pres">
      <dgm:prSet presAssocID="{8992E655-EA53-42CB-93B4-4C26F26BF7A9}" presName="sibTrans" presStyleLbl="sibTrans2D1" presStyleIdx="2" presStyleCnt="3"/>
      <dgm:spPr/>
    </dgm:pt>
    <dgm:pt modelId="{AF8E73B2-9B69-4FD1-B297-E0D016D100FE}" type="pres">
      <dgm:prSet presAssocID="{8992E655-EA53-42CB-93B4-4C26F26BF7A9}" presName="connectorText" presStyleLbl="sibTrans2D1" presStyleIdx="2" presStyleCnt="3"/>
      <dgm:spPr/>
    </dgm:pt>
  </dgm:ptLst>
  <dgm:cxnLst>
    <dgm:cxn modelId="{96A8A431-DC6C-4FDD-BD8B-54521E44C7CE}" type="presOf" srcId="{770D7296-2903-4F5A-9E78-3D82D9E2C9CA}" destId="{BB6AE999-3DCE-4997-9DBF-EFA504D6DE54}" srcOrd="0" destOrd="0" presId="urn:microsoft.com/office/officeart/2005/8/layout/cycle7"/>
    <dgm:cxn modelId="{8C9E2D3C-3648-4B53-AD09-1A8708BED4DD}" type="presOf" srcId="{144E6181-404D-4935-A386-429509264E8E}" destId="{A602ED63-39B7-493C-83F0-C12D09F493A9}" srcOrd="0" destOrd="0" presId="urn:microsoft.com/office/officeart/2005/8/layout/cycle7"/>
    <dgm:cxn modelId="{72C95642-CE63-4FBC-8FFE-FC6A575D861D}" type="presOf" srcId="{59FDD906-16E9-4BCB-9DBF-76C0000A893E}" destId="{17FFBDAF-BD9D-43D3-8255-9A8C0C431AF4}" srcOrd="1" destOrd="0" presId="urn:microsoft.com/office/officeart/2005/8/layout/cycle7"/>
    <dgm:cxn modelId="{B7CE9347-5975-4BBB-809B-D4C443DE3925}" type="presOf" srcId="{C1F586C4-DD2F-4368-8B13-BE09A7D01B62}" destId="{0069C849-2761-4A0A-9F05-FE2C77B5E4BA}" srcOrd="0" destOrd="0" presId="urn:microsoft.com/office/officeart/2005/8/layout/cycle7"/>
    <dgm:cxn modelId="{B977A17E-C5F9-4B6A-98C9-91E903F2269B}" type="presOf" srcId="{8992E655-EA53-42CB-93B4-4C26F26BF7A9}" destId="{AF8E73B2-9B69-4FD1-B297-E0D016D100FE}" srcOrd="1" destOrd="0" presId="urn:microsoft.com/office/officeart/2005/8/layout/cycle7"/>
    <dgm:cxn modelId="{D12AFF81-29A9-405F-A9B6-FAD384E38DAB}" type="presOf" srcId="{48AA5615-C2A7-4DFA-A898-C01A508BA52E}" destId="{818B1D46-4E41-4C4D-9485-F2D7A7C80E7B}" srcOrd="0" destOrd="0" presId="urn:microsoft.com/office/officeart/2005/8/layout/cycle7"/>
    <dgm:cxn modelId="{22C08C90-221B-48CA-B539-E13B344D61AC}" srcId="{770D7296-2903-4F5A-9E78-3D82D9E2C9CA}" destId="{144E6181-404D-4935-A386-429509264E8E}" srcOrd="2" destOrd="0" parTransId="{43680F9F-A01C-4712-80E7-7CD0D686944D}" sibTransId="{8992E655-EA53-42CB-93B4-4C26F26BF7A9}"/>
    <dgm:cxn modelId="{EC3D79A5-F88F-4419-B100-43A51110E54C}" type="presOf" srcId="{59FDD906-16E9-4BCB-9DBF-76C0000A893E}" destId="{49E60280-2C07-4E81-89AB-BD4B2A0C39DA}" srcOrd="0" destOrd="0" presId="urn:microsoft.com/office/officeart/2005/8/layout/cycle7"/>
    <dgm:cxn modelId="{9A9917A9-71D3-4219-89A7-EE206E908A2E}" srcId="{770D7296-2903-4F5A-9E78-3D82D9E2C9CA}" destId="{48AA5615-C2A7-4DFA-A898-C01A508BA52E}" srcOrd="0" destOrd="0" parTransId="{3FCF13F5-069B-42BE-94D7-1257FB8EDE3B}" sibTransId="{56DEC16A-838E-445B-9123-AD4C1591C45F}"/>
    <dgm:cxn modelId="{C63276BE-A235-476F-A287-6D95F9001040}" type="presOf" srcId="{56DEC16A-838E-445B-9123-AD4C1591C45F}" destId="{5A918928-16FC-443D-AB94-D36A210D7D16}" srcOrd="0" destOrd="0" presId="urn:microsoft.com/office/officeart/2005/8/layout/cycle7"/>
    <dgm:cxn modelId="{D153CFD1-478B-4EC7-BC24-A3200E67D1A5}" type="presOf" srcId="{56DEC16A-838E-445B-9123-AD4C1591C45F}" destId="{85DC3D38-AC16-4B16-BC19-4888EF7A04DC}" srcOrd="1" destOrd="0" presId="urn:microsoft.com/office/officeart/2005/8/layout/cycle7"/>
    <dgm:cxn modelId="{BC0F36D9-9C85-428C-B0CC-5DF29D8BA13E}" srcId="{770D7296-2903-4F5A-9E78-3D82D9E2C9CA}" destId="{C1F586C4-DD2F-4368-8B13-BE09A7D01B62}" srcOrd="1" destOrd="0" parTransId="{0A790B1E-8CAB-4714-85DF-D66BF15C9E7C}" sibTransId="{59FDD906-16E9-4BCB-9DBF-76C0000A893E}"/>
    <dgm:cxn modelId="{64F825F3-7F9E-44D5-B5AD-7408FEF0FA58}" type="presOf" srcId="{8992E655-EA53-42CB-93B4-4C26F26BF7A9}" destId="{E23B242C-D809-41F8-8A9D-E2B6E110A082}" srcOrd="0" destOrd="0" presId="urn:microsoft.com/office/officeart/2005/8/layout/cycle7"/>
    <dgm:cxn modelId="{D5CF9127-63BA-4A2B-B76F-45CE13B00966}" type="presParOf" srcId="{BB6AE999-3DCE-4997-9DBF-EFA504D6DE54}" destId="{818B1D46-4E41-4C4D-9485-F2D7A7C80E7B}" srcOrd="0" destOrd="0" presId="urn:microsoft.com/office/officeart/2005/8/layout/cycle7"/>
    <dgm:cxn modelId="{E440A7D0-6B42-4E44-B7C1-31C24DEB8536}" type="presParOf" srcId="{BB6AE999-3DCE-4997-9DBF-EFA504D6DE54}" destId="{5A918928-16FC-443D-AB94-D36A210D7D16}" srcOrd="1" destOrd="0" presId="urn:microsoft.com/office/officeart/2005/8/layout/cycle7"/>
    <dgm:cxn modelId="{28225C53-709E-487B-92BB-9823B1268F69}" type="presParOf" srcId="{5A918928-16FC-443D-AB94-D36A210D7D16}" destId="{85DC3D38-AC16-4B16-BC19-4888EF7A04DC}" srcOrd="0" destOrd="0" presId="urn:microsoft.com/office/officeart/2005/8/layout/cycle7"/>
    <dgm:cxn modelId="{5E7BE1FA-597D-4A9D-A03A-3F63F8C53FF4}" type="presParOf" srcId="{BB6AE999-3DCE-4997-9DBF-EFA504D6DE54}" destId="{0069C849-2761-4A0A-9F05-FE2C77B5E4BA}" srcOrd="2" destOrd="0" presId="urn:microsoft.com/office/officeart/2005/8/layout/cycle7"/>
    <dgm:cxn modelId="{B305B767-6DD1-491C-A2A8-3D25A86194F2}" type="presParOf" srcId="{BB6AE999-3DCE-4997-9DBF-EFA504D6DE54}" destId="{49E60280-2C07-4E81-89AB-BD4B2A0C39DA}" srcOrd="3" destOrd="0" presId="urn:microsoft.com/office/officeart/2005/8/layout/cycle7"/>
    <dgm:cxn modelId="{2A1C57B2-BEE8-4189-93D6-14284B66E4A6}" type="presParOf" srcId="{49E60280-2C07-4E81-89AB-BD4B2A0C39DA}" destId="{17FFBDAF-BD9D-43D3-8255-9A8C0C431AF4}" srcOrd="0" destOrd="0" presId="urn:microsoft.com/office/officeart/2005/8/layout/cycle7"/>
    <dgm:cxn modelId="{B05185A8-45AE-4894-AAB9-B80EC1825D93}" type="presParOf" srcId="{BB6AE999-3DCE-4997-9DBF-EFA504D6DE54}" destId="{A602ED63-39B7-493C-83F0-C12D09F493A9}" srcOrd="4" destOrd="0" presId="urn:microsoft.com/office/officeart/2005/8/layout/cycle7"/>
    <dgm:cxn modelId="{FB4D1745-73AF-4495-ABD1-CB9C90816E63}" type="presParOf" srcId="{BB6AE999-3DCE-4997-9DBF-EFA504D6DE54}" destId="{E23B242C-D809-41F8-8A9D-E2B6E110A082}" srcOrd="5" destOrd="0" presId="urn:microsoft.com/office/officeart/2005/8/layout/cycle7"/>
    <dgm:cxn modelId="{A28EA15A-9AA3-4BA4-9B31-DEF458AB57AE}" type="presParOf" srcId="{E23B242C-D809-41F8-8A9D-E2B6E110A082}" destId="{AF8E73B2-9B69-4FD1-B297-E0D016D100F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B1D46-4E41-4C4D-9485-F2D7A7C80E7B}">
      <dsp:nvSpPr>
        <dsp:cNvPr id="0" name=""/>
        <dsp:cNvSpPr/>
      </dsp:nvSpPr>
      <dsp:spPr>
        <a:xfrm>
          <a:off x="1748357" y="764"/>
          <a:ext cx="1629464" cy="81473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裁判所</a:t>
          </a:r>
        </a:p>
      </dsp:txBody>
      <dsp:txXfrm>
        <a:off x="1772220" y="24627"/>
        <a:ext cx="1581738" cy="767006"/>
      </dsp:txXfrm>
    </dsp:sp>
    <dsp:sp modelId="{5A918928-16FC-443D-AB94-D36A210D7D16}">
      <dsp:nvSpPr>
        <dsp:cNvPr id="0" name=""/>
        <dsp:cNvSpPr/>
      </dsp:nvSpPr>
      <dsp:spPr>
        <a:xfrm rot="3600000">
          <a:off x="2811396" y="1430297"/>
          <a:ext cx="848318" cy="285156"/>
        </a:xfrm>
        <a:prstGeom prst="lef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2896943" y="1487328"/>
        <a:ext cx="677224" cy="171094"/>
      </dsp:txXfrm>
    </dsp:sp>
    <dsp:sp modelId="{0069C849-2761-4A0A-9F05-FE2C77B5E4BA}">
      <dsp:nvSpPr>
        <dsp:cNvPr id="0" name=""/>
        <dsp:cNvSpPr/>
      </dsp:nvSpPr>
      <dsp:spPr>
        <a:xfrm>
          <a:off x="3093288" y="2330253"/>
          <a:ext cx="1629464" cy="814732"/>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税関</a:t>
          </a:r>
        </a:p>
      </dsp:txBody>
      <dsp:txXfrm>
        <a:off x="3117151" y="2354116"/>
        <a:ext cx="1581738" cy="767006"/>
      </dsp:txXfrm>
    </dsp:sp>
    <dsp:sp modelId="{49E60280-2C07-4E81-89AB-BD4B2A0C39DA}">
      <dsp:nvSpPr>
        <dsp:cNvPr id="0" name=""/>
        <dsp:cNvSpPr/>
      </dsp:nvSpPr>
      <dsp:spPr>
        <a:xfrm rot="10800000">
          <a:off x="2138930" y="2595041"/>
          <a:ext cx="848318" cy="285156"/>
        </a:xfrm>
        <a:prstGeom prst="leftRightArrow">
          <a:avLst>
            <a:gd name="adj1" fmla="val 60000"/>
            <a:gd name="adj2" fmla="val 5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rot="10800000">
        <a:off x="2224477" y="2652072"/>
        <a:ext cx="677224" cy="171094"/>
      </dsp:txXfrm>
    </dsp:sp>
    <dsp:sp modelId="{A602ED63-39B7-493C-83F0-C12D09F493A9}">
      <dsp:nvSpPr>
        <dsp:cNvPr id="0" name=""/>
        <dsp:cNvSpPr/>
      </dsp:nvSpPr>
      <dsp:spPr>
        <a:xfrm>
          <a:off x="403426" y="2330253"/>
          <a:ext cx="1629464" cy="814732"/>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特許庁</a:t>
          </a:r>
        </a:p>
      </dsp:txBody>
      <dsp:txXfrm>
        <a:off x="427289" y="2354116"/>
        <a:ext cx="1581738" cy="767006"/>
      </dsp:txXfrm>
    </dsp:sp>
    <dsp:sp modelId="{E23B242C-D809-41F8-8A9D-E2B6E110A082}">
      <dsp:nvSpPr>
        <dsp:cNvPr id="0" name=""/>
        <dsp:cNvSpPr/>
      </dsp:nvSpPr>
      <dsp:spPr>
        <a:xfrm rot="18000000">
          <a:off x="1466465" y="1430297"/>
          <a:ext cx="848318" cy="285156"/>
        </a:xfrm>
        <a:prstGeom prst="lef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dsp:txBody>
      <dsp:txXfrm>
        <a:off x="1552012" y="1487328"/>
        <a:ext cx="677224" cy="17109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B9EB30-85F7-4608-B5FA-2BADF98AF415}" type="datetimeFigureOut">
              <a:rPr kumimoji="1" lang="ja-JP" altLang="en-US" smtClean="0"/>
              <a:t>2023/1/23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2E07906-0AC8-487C-819B-E8CDB5061C59}" type="slidenum">
              <a:rPr kumimoji="1" lang="ja-JP" altLang="en-US" smtClean="0"/>
              <a:t>‹#›</a:t>
            </a:fld>
            <a:endParaRPr kumimoji="1" lang="ja-JP" altLang="en-US"/>
          </a:p>
        </p:txBody>
      </p:sp>
    </p:spTree>
    <p:extLst>
      <p:ext uri="{BB962C8B-B14F-4D97-AF65-F5344CB8AC3E}">
        <p14:creationId xmlns:p14="http://schemas.microsoft.com/office/powerpoint/2010/main" val="1308714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1</a:t>
            </a:fld>
            <a:endParaRPr kumimoji="1" lang="ja-JP" altLang="en-US"/>
          </a:p>
        </p:txBody>
      </p:sp>
    </p:spTree>
    <p:extLst>
      <p:ext uri="{BB962C8B-B14F-4D97-AF65-F5344CB8AC3E}">
        <p14:creationId xmlns:p14="http://schemas.microsoft.com/office/powerpoint/2010/main" val="280851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2</a:t>
            </a:fld>
            <a:endParaRPr kumimoji="1" lang="ja-JP" altLang="en-US"/>
          </a:p>
        </p:txBody>
      </p:sp>
    </p:spTree>
    <p:extLst>
      <p:ext uri="{BB962C8B-B14F-4D97-AF65-F5344CB8AC3E}">
        <p14:creationId xmlns:p14="http://schemas.microsoft.com/office/powerpoint/2010/main" val="262826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3</a:t>
            </a:fld>
            <a:endParaRPr kumimoji="1" lang="ja-JP" altLang="en-US"/>
          </a:p>
        </p:txBody>
      </p:sp>
    </p:spTree>
    <p:extLst>
      <p:ext uri="{BB962C8B-B14F-4D97-AF65-F5344CB8AC3E}">
        <p14:creationId xmlns:p14="http://schemas.microsoft.com/office/powerpoint/2010/main" val="17022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4</a:t>
            </a:fld>
            <a:endParaRPr kumimoji="1" lang="ja-JP" altLang="en-US"/>
          </a:p>
        </p:txBody>
      </p:sp>
    </p:spTree>
    <p:extLst>
      <p:ext uri="{BB962C8B-B14F-4D97-AF65-F5344CB8AC3E}">
        <p14:creationId xmlns:p14="http://schemas.microsoft.com/office/powerpoint/2010/main" val="328135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5</a:t>
            </a:fld>
            <a:endParaRPr kumimoji="1" lang="ja-JP" altLang="en-US"/>
          </a:p>
        </p:txBody>
      </p:sp>
    </p:spTree>
    <p:extLst>
      <p:ext uri="{BB962C8B-B14F-4D97-AF65-F5344CB8AC3E}">
        <p14:creationId xmlns:p14="http://schemas.microsoft.com/office/powerpoint/2010/main" val="39038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6</a:t>
            </a:fld>
            <a:endParaRPr kumimoji="1" lang="ja-JP" altLang="en-US"/>
          </a:p>
        </p:txBody>
      </p:sp>
    </p:spTree>
    <p:extLst>
      <p:ext uri="{BB962C8B-B14F-4D97-AF65-F5344CB8AC3E}">
        <p14:creationId xmlns:p14="http://schemas.microsoft.com/office/powerpoint/2010/main" val="91636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7</a:t>
            </a:fld>
            <a:endParaRPr kumimoji="1" lang="ja-JP" altLang="en-US"/>
          </a:p>
        </p:txBody>
      </p:sp>
    </p:spTree>
    <p:extLst>
      <p:ext uri="{BB962C8B-B14F-4D97-AF65-F5344CB8AC3E}">
        <p14:creationId xmlns:p14="http://schemas.microsoft.com/office/powerpoint/2010/main" val="395994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先ほど申しましたように　悪質な場合や何度も繰り返す場合は、税関で得られた情報をもとに刑事事件や民事事件等裁判所での手続きをすすめます。</a:t>
            </a:r>
            <a:endParaRPr kumimoji="1" lang="en-US" altLang="ja-JP" dirty="0"/>
          </a:p>
          <a:p>
            <a:r>
              <a:rPr kumimoji="1" lang="ja-JP" altLang="en-US" dirty="0"/>
              <a:t>逆に、意匠権侵害が疑われるけれども税関では判断に迷いがあるような場合は先に、裁判所で仮処分等を申し立てて、裁判所の判断をもらって、それを税関に資料として提出して、同じ形態の侵害品を差止てもらえるよう後押しします。</a:t>
            </a:r>
            <a:endParaRPr kumimoji="1" lang="en-US" altLang="ja-JP" dirty="0"/>
          </a:p>
          <a:p>
            <a:r>
              <a:rPr kumimoji="1" lang="ja-JP" altLang="en-US" dirty="0"/>
              <a:t>また、税関から連絡がくる侵害品の中には、正規品にはない商品がある場合もあります。通常は依頼者が販売している商品を前提に指定商品を検討していたですが、侵害品の状況を踏まえて、商標登録出願の指定商品に加えたり、新しく出願を提案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8</a:t>
            </a:fld>
            <a:endParaRPr kumimoji="1" lang="ja-JP" altLang="en-US"/>
          </a:p>
        </p:txBody>
      </p:sp>
    </p:spTree>
    <p:extLst>
      <p:ext uri="{BB962C8B-B14F-4D97-AF65-F5344CB8AC3E}">
        <p14:creationId xmlns:p14="http://schemas.microsoft.com/office/powerpoint/2010/main" val="302160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2E07906-0AC8-487C-819B-E8CDB5061C59}" type="slidenum">
              <a:rPr kumimoji="1" lang="ja-JP" altLang="en-US" smtClean="0"/>
              <a:t>9</a:t>
            </a:fld>
            <a:endParaRPr kumimoji="1" lang="ja-JP" altLang="en-US"/>
          </a:p>
        </p:txBody>
      </p:sp>
    </p:spTree>
    <p:extLst>
      <p:ext uri="{BB962C8B-B14F-4D97-AF65-F5344CB8AC3E}">
        <p14:creationId xmlns:p14="http://schemas.microsoft.com/office/powerpoint/2010/main" val="24411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DBCAC-B856-3D07-CA71-5472A136219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C433281-5BDB-280F-891E-4336FD361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0AA0FB3-97E9-59D0-7434-0A7790BBA45B}"/>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A40AEF17-3B03-9A79-5B3B-96897918A1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2ACF8C-C434-2CEF-E779-E470B613F015}"/>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246269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84708E-8F94-746C-1F8B-58470B154E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6DC7D9-CACF-FD72-C61C-36FE6D9C68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40E3D9-D1F1-AEF5-CDDD-C5C5A44CC703}"/>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C3B8722E-EF23-AB6D-1ED9-8927B1443C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96CF87-D4EB-4298-1C6A-591ED65B218A}"/>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181833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9CB1288-6CF0-EBB9-7692-391327C93E6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E3DB18-2288-0CFD-DE32-DB226162A30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0A1412-105A-A21C-EE00-3815482456DF}"/>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758338CF-91BB-245C-02D0-75F2DD22A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156BC1-DF89-B674-340E-4362AE6B3135}"/>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74511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83325-46AC-D4B2-9513-0DAE59A6FC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571771-703C-48C5-EC33-40CB96EDEBB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EDCF64-6473-A315-F4B5-BFFEB5B50666}"/>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FA58EC59-4907-3654-F0E5-0884218F75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6BB0C-3728-462F-7376-1754C0B337D6}"/>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34967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C9DF74-9E5C-A7ED-DB60-76491CCDBE7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C84826-CE09-3E1F-2758-8D46AA140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7C1D553-BA4B-3C9C-11AA-F33BDA703AC0}"/>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B48F2DD9-573C-24D1-DD2B-2E5A25B527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7DDEE7-C9D5-8774-8190-E4656BE40291}"/>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19197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DA0C16-ABE6-6AF5-FFF6-19B796A96C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0C287F-0001-65F4-02F9-5362D47AED7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6A005C3-6478-DD1B-B13A-CBE56EECC9D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BB485E2-BB67-775B-FD04-D8AABDD6E988}"/>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6" name="フッター プレースホルダー 5">
            <a:extLst>
              <a:ext uri="{FF2B5EF4-FFF2-40B4-BE49-F238E27FC236}">
                <a16:creationId xmlns:a16="http://schemas.microsoft.com/office/drawing/2014/main" id="{22E1C50F-F51D-E161-D5CF-ACCF930293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74579B-4CCE-9131-426D-DB66366301D3}"/>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320806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6FDFB-D928-317A-635A-7DB4E222D08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9DF182-7FBA-C34F-5484-074C20D1FF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01032D4-27EA-1C44-70BB-C3ADE9CD000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850E7FC-00CC-F10D-7710-2F73E7D21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690551C-F163-AED9-4ECF-B69CB9A8CA5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F6CFE0-4531-DE24-3142-5896B13492A9}"/>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8" name="フッター プレースホルダー 7">
            <a:extLst>
              <a:ext uri="{FF2B5EF4-FFF2-40B4-BE49-F238E27FC236}">
                <a16:creationId xmlns:a16="http://schemas.microsoft.com/office/drawing/2014/main" id="{EB45C1DF-91C3-36E2-9D06-E2F877A0921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334FFC9-CE24-653B-EDCD-8384BB0E6ACC}"/>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254239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82040-4890-0673-4998-5819E65A449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D5BB20-F326-0177-C279-41876C7D45CE}"/>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4" name="フッター プレースホルダー 3">
            <a:extLst>
              <a:ext uri="{FF2B5EF4-FFF2-40B4-BE49-F238E27FC236}">
                <a16:creationId xmlns:a16="http://schemas.microsoft.com/office/drawing/2014/main" id="{D3077A43-2FC6-9AE0-1244-870E6569B64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76F6A8E-13A7-B1AB-B6B0-465876A4D443}"/>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353029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732238D-8F5A-4AF0-7DED-3476248A1728}"/>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3" name="フッター プレースホルダー 2">
            <a:extLst>
              <a:ext uri="{FF2B5EF4-FFF2-40B4-BE49-F238E27FC236}">
                <a16:creationId xmlns:a16="http://schemas.microsoft.com/office/drawing/2014/main" id="{6D0B1AD1-6539-3419-9B22-3CEEAFF61E6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347819E-EAF8-5253-BC72-C2E092C6D0DF}"/>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262996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1461A-7A3A-6A20-927E-D975A37AF74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5B1793-AF4B-55F4-34B8-7ED9CE52D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360922-FE76-0381-B420-818200CA3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C86F1F-5821-3906-6081-31CC95AC30E0}"/>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6" name="フッター プレースホルダー 5">
            <a:extLst>
              <a:ext uri="{FF2B5EF4-FFF2-40B4-BE49-F238E27FC236}">
                <a16:creationId xmlns:a16="http://schemas.microsoft.com/office/drawing/2014/main" id="{14DC5DB3-580B-7AE5-56CE-87C295C0AA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4A81B3-2D07-3614-E4AC-5EEA3C3FEF7F}"/>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92566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51F98-82C8-DBF4-FF53-BE82E74DC8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440909-3B59-B909-FD4C-94913BA47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88B3814-4802-B8EF-481F-2F9C87A2B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E1E205-B4F0-71AE-1800-43E587F8ABE5}"/>
              </a:ext>
            </a:extLst>
          </p:cNvPr>
          <p:cNvSpPr>
            <a:spLocks noGrp="1"/>
          </p:cNvSpPr>
          <p:nvPr>
            <p:ph type="dt" sz="half" idx="10"/>
          </p:nvPr>
        </p:nvSpPr>
        <p:spPr/>
        <p:txBody>
          <a:bodyPr/>
          <a:lstStyle/>
          <a:p>
            <a:fld id="{CD65D56A-9A34-411A-A1A3-510A73EF1021}" type="datetimeFigureOut">
              <a:rPr kumimoji="1" lang="ja-JP" altLang="en-US" smtClean="0"/>
              <a:t>2023/1/23</a:t>
            </a:fld>
            <a:endParaRPr kumimoji="1" lang="ja-JP" altLang="en-US"/>
          </a:p>
        </p:txBody>
      </p:sp>
      <p:sp>
        <p:nvSpPr>
          <p:cNvPr id="6" name="フッター プレースホルダー 5">
            <a:extLst>
              <a:ext uri="{FF2B5EF4-FFF2-40B4-BE49-F238E27FC236}">
                <a16:creationId xmlns:a16="http://schemas.microsoft.com/office/drawing/2014/main" id="{C48A7F23-6A6C-58AA-ECF3-81A75A75F9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59551-78BB-5EDD-BF48-9A8DF87D4EE8}"/>
              </a:ext>
            </a:extLst>
          </p:cNvPr>
          <p:cNvSpPr>
            <a:spLocks noGrp="1"/>
          </p:cNvSpPr>
          <p:nvPr>
            <p:ph type="sldNum" sz="quarter" idx="12"/>
          </p:nvPr>
        </p:nvSpPr>
        <p:spPr/>
        <p:txBody>
          <a:body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109701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30321D-98AF-D314-D3F9-684B449B2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BCAB40-D60D-BD69-3D8A-06AB513E2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D4F2DA-A0A0-530D-223E-6BAABB6C6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5D56A-9A34-411A-A1A3-510A73EF1021}"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D85F585D-693A-B85F-1F14-0EDFCE526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27811CC-1048-56F4-F6A4-FC8E7D6E3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9CFD4-A9B3-42B4-8EA1-A1E77E7DA387}" type="slidenum">
              <a:rPr kumimoji="1" lang="ja-JP" altLang="en-US" smtClean="0"/>
              <a:t>‹#›</a:t>
            </a:fld>
            <a:endParaRPr kumimoji="1" lang="ja-JP" altLang="en-US"/>
          </a:p>
        </p:txBody>
      </p:sp>
    </p:spTree>
    <p:extLst>
      <p:ext uri="{BB962C8B-B14F-4D97-AF65-F5344CB8AC3E}">
        <p14:creationId xmlns:p14="http://schemas.microsoft.com/office/powerpoint/2010/main" val="2738077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7806C71F-2349-672C-2126-3EABD2304908}"/>
              </a:ext>
            </a:extLst>
          </p:cNvPr>
          <p:cNvSpPr>
            <a:spLocks noGrp="1"/>
          </p:cNvSpPr>
          <p:nvPr>
            <p:ph type="ctrTitle"/>
          </p:nvPr>
        </p:nvSpPr>
        <p:spPr>
          <a:xfrm>
            <a:off x="28623" y="623974"/>
            <a:ext cx="7812559" cy="3163224"/>
          </a:xfrm>
        </p:spPr>
        <p:txBody>
          <a:bodyPr anchor="t">
            <a:noAutofit/>
          </a:bodyPr>
          <a:lstStyle/>
          <a:p>
            <a:pPr algn="l"/>
            <a:r>
              <a:rPr kumimoji="1" lang="ja-JP" altLang="en-US" sz="7600" b="1" dirty="0">
                <a:solidFill>
                  <a:srgbClr val="FF0000"/>
                </a:solidFill>
                <a:latin typeface="UD デジタル 教科書体 NK-R" panose="02020400000000000000" pitchFamily="18" charset="-128"/>
                <a:ea typeface="UD デジタル 教科書体 NK-R" panose="02020400000000000000" pitchFamily="18" charset="-128"/>
              </a:rPr>
              <a:t>税関で２万個</a:t>
            </a:r>
            <a:r>
              <a:rPr kumimoji="1" lang="en-US" altLang="ja-JP" sz="7600" b="1"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7600" b="1" dirty="0">
                <a:solidFill>
                  <a:srgbClr val="FF0000"/>
                </a:solidFill>
                <a:latin typeface="UD デジタル 教科書体 NK-R" panose="02020400000000000000" pitchFamily="18" charset="-128"/>
                <a:ea typeface="UD デジタル 教科書体 NK-R" panose="02020400000000000000" pitchFamily="18" charset="-128"/>
              </a:rPr>
              <a:t>年</a:t>
            </a:r>
            <a:br>
              <a:rPr kumimoji="1" lang="en-US" altLang="ja-JP" sz="7600" b="1" dirty="0">
                <a:solidFill>
                  <a:srgbClr val="FF0000"/>
                </a:solidFill>
                <a:latin typeface="UD デジタル 教科書体 NK-R" panose="02020400000000000000" pitchFamily="18" charset="-128"/>
                <a:ea typeface="UD デジタル 教科書体 NK-R" panose="02020400000000000000" pitchFamily="18" charset="-128"/>
              </a:rPr>
            </a:br>
            <a:r>
              <a:rPr kumimoji="1" lang="ja-JP" altLang="en-US" sz="7600" b="1" dirty="0">
                <a:solidFill>
                  <a:srgbClr val="FF0000"/>
                </a:solidFill>
                <a:latin typeface="UD デジタル 教科書体 NK-R" panose="02020400000000000000" pitchFamily="18" charset="-128"/>
                <a:ea typeface="UD デジタル 教科書体 NK-R" panose="02020400000000000000" pitchFamily="18" charset="-128"/>
              </a:rPr>
              <a:t>差し止めてみた</a:t>
            </a:r>
          </a:p>
        </p:txBody>
      </p:sp>
      <p:sp>
        <p:nvSpPr>
          <p:cNvPr id="3" name="字幕 2">
            <a:extLst>
              <a:ext uri="{FF2B5EF4-FFF2-40B4-BE49-F238E27FC236}">
                <a16:creationId xmlns:a16="http://schemas.microsoft.com/office/drawing/2014/main" id="{144C1304-2131-0510-EF93-0EF1C0F523B0}"/>
              </a:ext>
            </a:extLst>
          </p:cNvPr>
          <p:cNvSpPr>
            <a:spLocks noGrp="1"/>
          </p:cNvSpPr>
          <p:nvPr>
            <p:ph type="subTitle" idx="1"/>
          </p:nvPr>
        </p:nvSpPr>
        <p:spPr>
          <a:xfrm>
            <a:off x="133726" y="5445258"/>
            <a:ext cx="6526526" cy="1192815"/>
          </a:xfrm>
        </p:spPr>
        <p:txBody>
          <a:bodyPr anchor="b">
            <a:normAutofit/>
          </a:bodyPr>
          <a:lstStyle/>
          <a:p>
            <a:pPr algn="l"/>
            <a:r>
              <a:rPr lang="ja-JP" altLang="en-US" dirty="0">
                <a:latin typeface="UD デジタル 教科書体 NK-R" panose="02020400000000000000" pitchFamily="18" charset="-128"/>
                <a:ea typeface="UD デジタル 教科書体 NK-R" panose="02020400000000000000" pitchFamily="18" charset="-128"/>
              </a:rPr>
              <a:t>中村合同特許法律事務所</a:t>
            </a:r>
            <a:endParaRPr lang="en-US" altLang="ja-JP" dirty="0">
              <a:latin typeface="UD デジタル 教科書体 NK-R" panose="02020400000000000000" pitchFamily="18" charset="-128"/>
              <a:ea typeface="UD デジタル 教科書体 NK-R" panose="02020400000000000000" pitchFamily="18" charset="-128"/>
            </a:endParaRPr>
          </a:p>
          <a:p>
            <a:pPr algn="l"/>
            <a:r>
              <a:rPr lang="ja-JP" altLang="en-US" dirty="0">
                <a:latin typeface="UD デジタル 教科書体 NK-R" panose="02020400000000000000" pitchFamily="18" charset="-128"/>
                <a:ea typeface="UD デジタル 教科書体 NK-R" panose="02020400000000000000" pitchFamily="18" charset="-128"/>
              </a:rPr>
              <a:t>弁護士・弁理士　外村玲子（とのむら　れいこ）</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9" name="Rectangle 3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ダイアグラム&#10;&#10;自動的に生成された説明">
            <a:extLst>
              <a:ext uri="{FF2B5EF4-FFF2-40B4-BE49-F238E27FC236}">
                <a16:creationId xmlns:a16="http://schemas.microsoft.com/office/drawing/2014/main" id="{410C1FB7-37F1-F0CE-0BF4-C8E78CD5CEEA}"/>
              </a:ext>
            </a:extLst>
          </p:cNvPr>
          <p:cNvPicPr>
            <a:picLocks noChangeAspect="1"/>
          </p:cNvPicPr>
          <p:nvPr/>
        </p:nvPicPr>
        <p:blipFill rotWithShape="1">
          <a:blip r:embed="rId3"/>
          <a:srcRect b="568"/>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6" name="図 5">
            <a:extLst>
              <a:ext uri="{FF2B5EF4-FFF2-40B4-BE49-F238E27FC236}">
                <a16:creationId xmlns:a16="http://schemas.microsoft.com/office/drawing/2014/main" id="{210F9A67-DCC1-3B59-1174-C853C01B7FC8}"/>
              </a:ext>
            </a:extLst>
          </p:cNvPr>
          <p:cNvPicPr>
            <a:picLocks noChangeAspect="1"/>
          </p:cNvPicPr>
          <p:nvPr/>
        </p:nvPicPr>
        <p:blipFill>
          <a:blip r:embed="rId4"/>
          <a:stretch>
            <a:fillRect/>
          </a:stretch>
        </p:blipFill>
        <p:spPr>
          <a:xfrm>
            <a:off x="3856383" y="2719348"/>
            <a:ext cx="2437827" cy="3320991"/>
          </a:xfrm>
          <a:prstGeom prst="rect">
            <a:avLst/>
          </a:prstGeom>
        </p:spPr>
      </p:pic>
    </p:spTree>
    <p:extLst>
      <p:ext uri="{BB962C8B-B14F-4D97-AF65-F5344CB8AC3E}">
        <p14:creationId xmlns:p14="http://schemas.microsoft.com/office/powerpoint/2010/main" val="415095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A2A197-3FFF-B616-52CA-AC691FB88244}"/>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輸入差止申立制度とは</a:t>
            </a:r>
          </a:p>
        </p:txBody>
      </p:sp>
      <p:sp>
        <p:nvSpPr>
          <p:cNvPr id="3" name="コンテンツ プレースホルダー 2">
            <a:extLst>
              <a:ext uri="{FF2B5EF4-FFF2-40B4-BE49-F238E27FC236}">
                <a16:creationId xmlns:a16="http://schemas.microsoft.com/office/drawing/2014/main" id="{33A720BC-8F55-04C3-CFB9-AE99A34D897D}"/>
              </a:ext>
            </a:extLst>
          </p:cNvPr>
          <p:cNvSpPr>
            <a:spLocks noGrp="1"/>
          </p:cNvSpPr>
          <p:nvPr>
            <p:ph idx="1"/>
          </p:nvPr>
        </p:nvSpPr>
        <p:spPr/>
        <p:txBody>
          <a:bodyPr>
            <a:normAutofit fontScale="70000" lnSpcReduction="20000"/>
          </a:bodyPr>
          <a:lstStyle/>
          <a:p>
            <a:pPr marL="0" indent="0">
              <a:lnSpc>
                <a:spcPct val="15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　知的財産権（特許権、実用新案権、意匠権、商標権、著作権、著作隣接権及び育成者権）を有する者または不正競争差止請求権者が、</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　侵害品が輸入されようとする場合に、</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　税関長に対し、</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kumimoji="1" lang="ja-JP" altLang="en-US" sz="3600" dirty="0">
                <a:latin typeface="UD デジタル 教科書体 NK-R" panose="02020400000000000000" pitchFamily="18" charset="-128"/>
                <a:ea typeface="UD デジタル 教科書体 NK-R" panose="02020400000000000000" pitchFamily="18" charset="-128"/>
              </a:rPr>
              <a:t>当該貨物の輸入を差し止め、認定手続を執るべきことを申し立てる制度</a:t>
            </a:r>
            <a:endParaRPr kumimoji="1"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50000"/>
              </a:lnSpc>
              <a:buNone/>
            </a:pPr>
            <a:r>
              <a:rPr kumimoji="1" lang="ja-JP" altLang="en-US" sz="3600" dirty="0">
                <a:latin typeface="UD デジタル 教科書体 NK-R" panose="02020400000000000000" pitchFamily="18" charset="-128"/>
                <a:ea typeface="UD デジタル 教科書体 NK-R" panose="02020400000000000000" pitchFamily="18" charset="-128"/>
              </a:rPr>
              <a:t>（関税法第６９条の１３、 同法施行令第６２条の１７の規定）</a:t>
            </a:r>
          </a:p>
        </p:txBody>
      </p:sp>
    </p:spTree>
    <p:extLst>
      <p:ext uri="{BB962C8B-B14F-4D97-AF65-F5344CB8AC3E}">
        <p14:creationId xmlns:p14="http://schemas.microsoft.com/office/powerpoint/2010/main" val="244149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66E69EF-217D-F951-25FD-2A7A2216EB1C}"/>
              </a:ext>
            </a:extLst>
          </p:cNvPr>
          <p:cNvSpPr/>
          <p:nvPr/>
        </p:nvSpPr>
        <p:spPr>
          <a:xfrm>
            <a:off x="5338619" y="4521603"/>
            <a:ext cx="2272146" cy="613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CE3BCB3-BA5D-3363-3F70-00FA1ECF55BF}"/>
              </a:ext>
            </a:extLst>
          </p:cNvPr>
          <p:cNvSpPr/>
          <p:nvPr/>
        </p:nvSpPr>
        <p:spPr>
          <a:xfrm flipH="1">
            <a:off x="1597891" y="4470400"/>
            <a:ext cx="2918690" cy="683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A870E532-5A9A-8216-B7B6-174DD0DA19AA}"/>
              </a:ext>
            </a:extLst>
          </p:cNvPr>
          <p:cNvSpPr>
            <a:spLocks noGrp="1"/>
          </p:cNvSpPr>
          <p:nvPr>
            <p:ph type="title"/>
          </p:nvPr>
        </p:nvSpPr>
        <p:spPr>
          <a:xfrm>
            <a:off x="838200" y="285441"/>
            <a:ext cx="10515600" cy="1325563"/>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しくみ　２パターン</a:t>
            </a:r>
          </a:p>
        </p:txBody>
      </p:sp>
      <p:sp>
        <p:nvSpPr>
          <p:cNvPr id="3" name="コンテンツ プレースホルダー 2">
            <a:extLst>
              <a:ext uri="{FF2B5EF4-FFF2-40B4-BE49-F238E27FC236}">
                <a16:creationId xmlns:a16="http://schemas.microsoft.com/office/drawing/2014/main" id="{56011BC3-2836-DFC3-81B9-C1ACD531DAB6}"/>
              </a:ext>
            </a:extLst>
          </p:cNvPr>
          <p:cNvSpPr>
            <a:spLocks noGrp="1"/>
          </p:cNvSpPr>
          <p:nvPr>
            <p:ph idx="1"/>
          </p:nvPr>
        </p:nvSpPr>
        <p:spPr>
          <a:xfrm>
            <a:off x="1441792" y="1918315"/>
            <a:ext cx="10515600" cy="4351338"/>
          </a:xfrm>
        </p:spPr>
        <p:txBody>
          <a:bodyPr>
            <a:normAutofit fontScale="92500" lnSpcReduction="20000"/>
          </a:bodyPr>
          <a:lstStyle/>
          <a:p>
            <a:pPr marL="0" indent="0">
              <a:buNone/>
            </a:pPr>
            <a:r>
              <a:rPr kumimoji="1" lang="ja-JP" altLang="en-US" dirty="0"/>
              <a:t>１</a:t>
            </a:r>
            <a:r>
              <a:rPr kumimoji="1" lang="ja-JP" altLang="en-US" dirty="0">
                <a:latin typeface="UD デジタル 教科書体 NK-R" panose="02020400000000000000" pitchFamily="18" charset="-128"/>
                <a:ea typeface="UD デジタル 教科書体 NK-R" panose="02020400000000000000" pitchFamily="18" charset="-128"/>
              </a:rPr>
              <a:t>　認定手続き</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税関が発見　　→　　　権利者・輸入者に連絡　　　→　　　税関が判断</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双方意見書提出</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２　輸入差止申立て・簡素化手続き</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a:latin typeface="UD デジタル 教科書体 NK-R" panose="02020400000000000000" pitchFamily="18" charset="-128"/>
                <a:ea typeface="UD デジタル 教科書体 NK-R" panose="02020400000000000000" pitchFamily="18" charset="-128"/>
              </a:rPr>
              <a:t>　 権利者</a:t>
            </a:r>
            <a:r>
              <a:rPr lang="ja-JP" altLang="en-US" dirty="0">
                <a:latin typeface="UD デジタル 教科書体 NK-R" panose="02020400000000000000" pitchFamily="18" charset="-128"/>
                <a:ea typeface="UD デジタル 教科書体 NK-R" panose="02020400000000000000" pitchFamily="18" charset="-128"/>
              </a:rPr>
              <a:t>が書類提出　</a:t>
            </a:r>
            <a:r>
              <a:rPr lang="ja-JP" altLang="en-US">
                <a:latin typeface="UD デジタル 教科書体 NK-R" panose="02020400000000000000" pitchFamily="18" charset="-128"/>
                <a:ea typeface="UD デジタル 教科書体 NK-R" panose="02020400000000000000" pitchFamily="18" charset="-128"/>
              </a:rPr>
              <a:t>→　　　  税関</a:t>
            </a:r>
            <a:r>
              <a:rPr lang="ja-JP" altLang="en-US" dirty="0">
                <a:latin typeface="UD デジタル 教科書体 NK-R" panose="02020400000000000000" pitchFamily="18" charset="-128"/>
                <a:ea typeface="UD デジタル 教科書体 NK-R" panose="02020400000000000000" pitchFamily="18" charset="-128"/>
              </a:rPr>
              <a:t>が判断</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dirty="0">
                <a:latin typeface="UD デジタル 教科書体 NK-R" panose="02020400000000000000" pitchFamily="18" charset="-128"/>
                <a:ea typeface="UD デジタル 教科書体 NK-R" panose="02020400000000000000" pitchFamily="18" charset="-128"/>
              </a:rPr>
              <a:t>　　</a:t>
            </a:r>
          </a:p>
        </p:txBody>
      </p:sp>
      <p:sp>
        <p:nvSpPr>
          <p:cNvPr id="4" name="四角形: 角を丸くする 3">
            <a:extLst>
              <a:ext uri="{FF2B5EF4-FFF2-40B4-BE49-F238E27FC236}">
                <a16:creationId xmlns:a16="http://schemas.microsoft.com/office/drawing/2014/main" id="{54095B00-A564-CFD4-1932-44058CF7B92D}"/>
              </a:ext>
            </a:extLst>
          </p:cNvPr>
          <p:cNvSpPr/>
          <p:nvPr/>
        </p:nvSpPr>
        <p:spPr>
          <a:xfrm>
            <a:off x="4262837" y="2234346"/>
            <a:ext cx="3906983" cy="14224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881E86D3-EBAE-7B18-689E-811433C9A309}"/>
              </a:ext>
            </a:extLst>
          </p:cNvPr>
          <p:cNvPicPr>
            <a:picLocks noChangeAspect="1"/>
          </p:cNvPicPr>
          <p:nvPr/>
        </p:nvPicPr>
        <p:blipFill>
          <a:blip r:embed="rId3"/>
          <a:stretch>
            <a:fillRect/>
          </a:stretch>
        </p:blipFill>
        <p:spPr>
          <a:xfrm>
            <a:off x="1597891" y="2309856"/>
            <a:ext cx="2181707" cy="1237662"/>
          </a:xfrm>
          <a:prstGeom prst="rect">
            <a:avLst/>
          </a:prstGeom>
        </p:spPr>
      </p:pic>
      <p:pic>
        <p:nvPicPr>
          <p:cNvPr id="6" name="図 5">
            <a:extLst>
              <a:ext uri="{FF2B5EF4-FFF2-40B4-BE49-F238E27FC236}">
                <a16:creationId xmlns:a16="http://schemas.microsoft.com/office/drawing/2014/main" id="{0CBB595A-ACB1-1D23-825A-C3177FAAE696}"/>
              </a:ext>
            </a:extLst>
          </p:cNvPr>
          <p:cNvPicPr>
            <a:picLocks noChangeAspect="1"/>
          </p:cNvPicPr>
          <p:nvPr/>
        </p:nvPicPr>
        <p:blipFill>
          <a:blip r:embed="rId3"/>
          <a:stretch>
            <a:fillRect/>
          </a:stretch>
        </p:blipFill>
        <p:spPr>
          <a:xfrm>
            <a:off x="8809158" y="2234346"/>
            <a:ext cx="2181707" cy="1237662"/>
          </a:xfrm>
          <a:prstGeom prst="rect">
            <a:avLst/>
          </a:prstGeom>
        </p:spPr>
      </p:pic>
      <p:sp>
        <p:nvSpPr>
          <p:cNvPr id="9" name="テキスト ボックス 8">
            <a:extLst>
              <a:ext uri="{FF2B5EF4-FFF2-40B4-BE49-F238E27FC236}">
                <a16:creationId xmlns:a16="http://schemas.microsoft.com/office/drawing/2014/main" id="{258715B8-3869-1301-4CEB-22CA87FA7F68}"/>
              </a:ext>
            </a:extLst>
          </p:cNvPr>
          <p:cNvSpPr txBox="1"/>
          <p:nvPr/>
        </p:nvSpPr>
        <p:spPr>
          <a:xfrm>
            <a:off x="2075198" y="5346323"/>
            <a:ext cx="1995246" cy="923330"/>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疎明資料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識別ポイント</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申立書</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888090F9-716C-2759-C023-926AEF0DE5F6}"/>
              </a:ext>
            </a:extLst>
          </p:cNvPr>
          <p:cNvSpPr txBox="1"/>
          <p:nvPr/>
        </p:nvSpPr>
        <p:spPr>
          <a:xfrm>
            <a:off x="5565699" y="5337577"/>
            <a:ext cx="4142481" cy="369332"/>
          </a:xfrm>
          <a:prstGeom prst="rect">
            <a:avLst/>
          </a:prstGeom>
          <a:noFill/>
        </p:spPr>
        <p:txBody>
          <a:bodyPr wrap="non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輸入者が争う場合、権利者は意見書提出</a:t>
            </a:r>
          </a:p>
        </p:txBody>
      </p:sp>
    </p:spTree>
    <p:extLst>
      <p:ext uri="{BB962C8B-B14F-4D97-AF65-F5344CB8AC3E}">
        <p14:creationId xmlns:p14="http://schemas.microsoft.com/office/powerpoint/2010/main" val="157938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B16A3-662E-AF66-CF93-F2BB9C1B6736}"/>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権利者に</a:t>
            </a:r>
            <a:r>
              <a:rPr kumimoji="1" lang="ja-JP" altLang="en-US" dirty="0">
                <a:latin typeface="UD デジタル 教科書体 NK-R" panose="02020400000000000000" pitchFamily="18" charset="-128"/>
                <a:ea typeface="UD デジタル 教科書体 NK-R" panose="02020400000000000000" pitchFamily="18" charset="-128"/>
              </a:rPr>
              <a:t>とってのメリット</a:t>
            </a:r>
          </a:p>
        </p:txBody>
      </p:sp>
      <p:sp>
        <p:nvSpPr>
          <p:cNvPr id="3" name="コンテンツ プレースホルダー 2">
            <a:extLst>
              <a:ext uri="{FF2B5EF4-FFF2-40B4-BE49-F238E27FC236}">
                <a16:creationId xmlns:a16="http://schemas.microsoft.com/office/drawing/2014/main" id="{365768F9-0E36-73AC-EF1F-BFBA9226C52A}"/>
              </a:ext>
            </a:extLst>
          </p:cNvPr>
          <p:cNvSpPr>
            <a:spLocks noGrp="1"/>
          </p:cNvSpPr>
          <p:nvPr>
            <p:ph idx="1"/>
          </p:nvPr>
        </p:nvSpPr>
        <p:spPr/>
        <p:txBody>
          <a:bodyPr>
            <a:normAutofit/>
          </a:bodyPr>
          <a:lstStyle/>
          <a:p>
            <a:r>
              <a:rPr kumimoji="1" lang="ja-JP" altLang="en-US" sz="3600" dirty="0">
                <a:latin typeface="UD デジタル 教科書体 NK-R" panose="02020400000000000000" pitchFamily="18" charset="-128"/>
                <a:ea typeface="UD デジタル 教科書体 NK-R" panose="02020400000000000000" pitchFamily="18" charset="-128"/>
              </a:rPr>
              <a:t>侵害品の拡散を効果的に防止</a:t>
            </a:r>
          </a:p>
          <a:p>
            <a:r>
              <a:rPr kumimoji="1" lang="ja-JP" altLang="en-US" sz="3600" dirty="0">
                <a:latin typeface="UD デジタル 教科書体 NK-R" panose="02020400000000000000" pitchFamily="18" charset="-128"/>
                <a:ea typeface="UD デジタル 教科書体 NK-R" panose="02020400000000000000" pitchFamily="18" charset="-128"/>
              </a:rPr>
              <a:t>輸入者及び輸出者の住所（所在地）及び氏名（社名） </a:t>
            </a:r>
            <a:r>
              <a:rPr lang="ja-JP" altLang="en-US" sz="3600" dirty="0">
                <a:latin typeface="UD デジタル 教科書体 NK-R" panose="02020400000000000000" pitchFamily="18" charset="-128"/>
                <a:ea typeface="UD デジタル 教科書体 NK-R" panose="02020400000000000000" pitchFamily="18" charset="-128"/>
              </a:rPr>
              <a:t>が開示される</a:t>
            </a:r>
            <a:endParaRPr kumimoji="1" lang="en-US" altLang="ja-JP" sz="3600" dirty="0">
              <a:latin typeface="UD デジタル 教科書体 NK-R" panose="02020400000000000000" pitchFamily="18" charset="-128"/>
              <a:ea typeface="UD デジタル 教科書体 NK-R" panose="02020400000000000000" pitchFamily="18" charset="-128"/>
            </a:endParaRPr>
          </a:p>
          <a:p>
            <a:r>
              <a:rPr kumimoji="1" lang="ja-JP" altLang="en-US" sz="3600" dirty="0">
                <a:latin typeface="UD デジタル 教科書体 NK-R" panose="02020400000000000000" pitchFamily="18" charset="-128"/>
                <a:ea typeface="UD デジタル 教科書体 NK-R" panose="02020400000000000000" pitchFamily="18" charset="-128"/>
              </a:rPr>
              <a:t>全国の税関（函館税関、東京税関、横浜税関、大阪税関、名古屋税関、神戸税関、門司税関、長崎税関、沖縄地区税関）でチェックしてもらえるため、地理的範囲の効果が大きい</a:t>
            </a:r>
          </a:p>
          <a:p>
            <a:endParaRPr kumimoji="1" lang="ja-JP" altLang="en-US" dirty="0"/>
          </a:p>
        </p:txBody>
      </p:sp>
    </p:spTree>
    <p:extLst>
      <p:ext uri="{BB962C8B-B14F-4D97-AF65-F5344CB8AC3E}">
        <p14:creationId xmlns:p14="http://schemas.microsoft.com/office/powerpoint/2010/main" val="270224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58C907A-2504-2BD0-F722-AACB1060CE15}"/>
              </a:ext>
            </a:extLst>
          </p:cNvPr>
          <p:cNvSpPr/>
          <p:nvPr/>
        </p:nvSpPr>
        <p:spPr>
          <a:xfrm>
            <a:off x="190928" y="1336608"/>
            <a:ext cx="5475889" cy="5097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18C05BE-38CB-7781-DCB5-3769AC6FBD9F}"/>
              </a:ext>
            </a:extLst>
          </p:cNvPr>
          <p:cNvSpPr>
            <a:spLocks noGrp="1"/>
          </p:cNvSpPr>
          <p:nvPr>
            <p:ph type="title"/>
          </p:nvPr>
        </p:nvSpPr>
        <p:spPr>
          <a:xfrm>
            <a:off x="930668" y="211013"/>
            <a:ext cx="10515600" cy="1325563"/>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効果を最大限にするために</a:t>
            </a:r>
          </a:p>
        </p:txBody>
      </p:sp>
      <p:sp>
        <p:nvSpPr>
          <p:cNvPr id="3" name="コンテンツ プレースホルダー 2">
            <a:extLst>
              <a:ext uri="{FF2B5EF4-FFF2-40B4-BE49-F238E27FC236}">
                <a16:creationId xmlns:a16="http://schemas.microsoft.com/office/drawing/2014/main" id="{46C531AD-60D0-7010-86C9-2F735B4E2B78}"/>
              </a:ext>
            </a:extLst>
          </p:cNvPr>
          <p:cNvSpPr>
            <a:spLocks noGrp="1"/>
          </p:cNvSpPr>
          <p:nvPr>
            <p:ph idx="1"/>
          </p:nvPr>
        </p:nvSpPr>
        <p:spPr>
          <a:xfrm>
            <a:off x="432990" y="1449392"/>
            <a:ext cx="5233827" cy="5097517"/>
          </a:xfrm>
        </p:spPr>
        <p:txBody>
          <a:bodyPr>
            <a:noAutofit/>
          </a:bodyPr>
          <a:lstStyle/>
          <a:p>
            <a:pPr marL="0" indent="0">
              <a:buNone/>
            </a:pPr>
            <a:r>
              <a:rPr lang="ja-JP" altLang="en-US"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税関</a:t>
            </a:r>
            <a:r>
              <a:rPr lang="ja-JP" altLang="en-US" dirty="0">
                <a:latin typeface="UD デジタル 教科書体 NK-R" panose="02020400000000000000" pitchFamily="18" charset="-128"/>
                <a:ea typeface="UD デジタル 教科書体 NK-R" panose="02020400000000000000" pitchFamily="18" charset="-128"/>
              </a:rPr>
              <a:t>職員の方向け識別研修に参加する</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販売状況と差止実績の分析</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▷識別ポイントはシンプルに　かつ　しぼる</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税関で</a:t>
            </a:r>
            <a:r>
              <a:rPr kumimoji="1" lang="ja-JP" altLang="en-US" dirty="0">
                <a:latin typeface="UD デジタル 教科書体 NK-R" panose="02020400000000000000" pitchFamily="18" charset="-128"/>
                <a:ea typeface="UD デジタル 教科書体 NK-R" panose="02020400000000000000" pitchFamily="18" charset="-128"/>
              </a:rPr>
              <a:t>アンケート実施</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dirty="0">
                <a:latin typeface="UD デジタル 教科書体 NK-R" panose="02020400000000000000" pitchFamily="18" charset="-128"/>
                <a:ea typeface="UD デジタル 教科書体 NK-R" panose="02020400000000000000" pitchFamily="18" charset="-128"/>
              </a:rPr>
              <a:t>　</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dirty="0">
                <a:latin typeface="UD デジタル 教科書体 NK-R" panose="02020400000000000000" pitchFamily="18" charset="-128"/>
                <a:ea typeface="UD デジタル 教科書体 NK-R" panose="02020400000000000000" pitchFamily="18" charset="-128"/>
              </a:rPr>
              <a:t>▷ブランドのロゴマークの変更、製品のデザイン変更の都度、識別ポイントをアップデート</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38001452-630E-A175-AAC6-4DC6F1CEFF86}"/>
              </a:ext>
            </a:extLst>
          </p:cNvPr>
          <p:cNvPicPr>
            <a:picLocks noChangeAspect="1"/>
          </p:cNvPicPr>
          <p:nvPr/>
        </p:nvPicPr>
        <p:blipFill>
          <a:blip r:embed="rId3"/>
          <a:stretch>
            <a:fillRect/>
          </a:stretch>
        </p:blipFill>
        <p:spPr>
          <a:xfrm>
            <a:off x="6033920" y="2051656"/>
            <a:ext cx="5967152" cy="3408933"/>
          </a:xfrm>
          <a:prstGeom prst="rect">
            <a:avLst/>
          </a:prstGeom>
        </p:spPr>
      </p:pic>
      <p:sp>
        <p:nvSpPr>
          <p:cNvPr id="7" name="テキスト ボックス 6">
            <a:extLst>
              <a:ext uri="{FF2B5EF4-FFF2-40B4-BE49-F238E27FC236}">
                <a16:creationId xmlns:a16="http://schemas.microsoft.com/office/drawing/2014/main" id="{BAF8E69A-A60D-F60D-DF63-D46B8180377F}"/>
              </a:ext>
            </a:extLst>
          </p:cNvPr>
          <p:cNvSpPr txBox="1"/>
          <p:nvPr/>
        </p:nvSpPr>
        <p:spPr>
          <a:xfrm>
            <a:off x="5064728" y="6475027"/>
            <a:ext cx="7127272" cy="369332"/>
          </a:xfrm>
          <a:prstGeom prst="rect">
            <a:avLst/>
          </a:prstGeom>
          <a:noFill/>
        </p:spPr>
        <p:txBody>
          <a:bodyPr wrap="none" rtlCol="0">
            <a:spAutoFit/>
          </a:bodyPr>
          <a:lstStyle/>
          <a:p>
            <a:r>
              <a:rPr kumimoji="1" lang="en-US" altLang="ja-JP" dirty="0"/>
              <a:t>https://www.customs.go.jp/mizugiwa/chiteki/pages/fukyo03.pdf</a:t>
            </a:r>
            <a:endParaRPr kumimoji="1" lang="ja-JP" altLang="en-US" dirty="0"/>
          </a:p>
        </p:txBody>
      </p:sp>
    </p:spTree>
    <p:extLst>
      <p:ext uri="{BB962C8B-B14F-4D97-AF65-F5344CB8AC3E}">
        <p14:creationId xmlns:p14="http://schemas.microsoft.com/office/powerpoint/2010/main" val="48229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285976-6DF7-7234-54AB-D3B97577007D}"/>
              </a:ext>
            </a:extLst>
          </p:cNvPr>
          <p:cNvSpPr>
            <a:spLocks noGrp="1"/>
          </p:cNvSpPr>
          <p:nvPr>
            <p:ph type="title"/>
          </p:nvPr>
        </p:nvSpPr>
        <p:spPr>
          <a:xfrm>
            <a:off x="601894" y="176768"/>
            <a:ext cx="10515600" cy="1325563"/>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差止回避工作事例</a:t>
            </a:r>
          </a:p>
        </p:txBody>
      </p:sp>
      <p:pic>
        <p:nvPicPr>
          <p:cNvPr id="5" name="コンテンツ プレースホルダー 4">
            <a:extLst>
              <a:ext uri="{FF2B5EF4-FFF2-40B4-BE49-F238E27FC236}">
                <a16:creationId xmlns:a16="http://schemas.microsoft.com/office/drawing/2014/main" id="{3CC33F18-5375-7AD1-3A4C-FE6771ADC489}"/>
              </a:ext>
            </a:extLst>
          </p:cNvPr>
          <p:cNvPicPr>
            <a:picLocks noGrp="1" noChangeAspect="1"/>
          </p:cNvPicPr>
          <p:nvPr>
            <p:ph idx="1"/>
          </p:nvPr>
        </p:nvPicPr>
        <p:blipFill>
          <a:blip r:embed="rId3"/>
          <a:stretch>
            <a:fillRect/>
          </a:stretch>
        </p:blipFill>
        <p:spPr>
          <a:xfrm>
            <a:off x="1498433" y="1160980"/>
            <a:ext cx="8119285" cy="5015983"/>
          </a:xfrm>
        </p:spPr>
      </p:pic>
      <p:sp>
        <p:nvSpPr>
          <p:cNvPr id="6" name="テキスト ボックス 5">
            <a:extLst>
              <a:ext uri="{FF2B5EF4-FFF2-40B4-BE49-F238E27FC236}">
                <a16:creationId xmlns:a16="http://schemas.microsoft.com/office/drawing/2014/main" id="{18F2AED1-7704-53CF-DEE8-5AD0F83BAB3E}"/>
              </a:ext>
            </a:extLst>
          </p:cNvPr>
          <p:cNvSpPr txBox="1"/>
          <p:nvPr/>
        </p:nvSpPr>
        <p:spPr>
          <a:xfrm>
            <a:off x="1191802" y="6311900"/>
            <a:ext cx="10549683" cy="369332"/>
          </a:xfrm>
          <a:prstGeom prst="rect">
            <a:avLst/>
          </a:prstGeom>
          <a:noFill/>
        </p:spPr>
        <p:txBody>
          <a:bodyPr wrap="none" rtlCol="0">
            <a:spAutoFit/>
          </a:bodyPr>
          <a:lstStyle/>
          <a:p>
            <a:r>
              <a:rPr kumimoji="1" lang="en-US" altLang="ja-JP"/>
              <a:t>https://www.mof.go.jp/policy/customs_tariff/trade/safe_society/chiteki/cy2021/ka20220304.pdf</a:t>
            </a:r>
            <a:endParaRPr kumimoji="1" lang="ja-JP" altLang="en-US" dirty="0"/>
          </a:p>
        </p:txBody>
      </p:sp>
    </p:spTree>
    <p:extLst>
      <p:ext uri="{BB962C8B-B14F-4D97-AF65-F5344CB8AC3E}">
        <p14:creationId xmlns:p14="http://schemas.microsoft.com/office/powerpoint/2010/main" val="223840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BC5CFA-E173-204A-B2DB-4A66BFD92A51}"/>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税関差止制度をさらに活用</a:t>
            </a:r>
          </a:p>
        </p:txBody>
      </p:sp>
      <p:sp>
        <p:nvSpPr>
          <p:cNvPr id="3" name="コンテンツ プレースホルダー 2">
            <a:extLst>
              <a:ext uri="{FF2B5EF4-FFF2-40B4-BE49-F238E27FC236}">
                <a16:creationId xmlns:a16="http://schemas.microsoft.com/office/drawing/2014/main" id="{F6B7EA6C-CEF7-91BB-C9BF-5503E306A80C}"/>
              </a:ext>
            </a:extLst>
          </p:cNvPr>
          <p:cNvSpPr>
            <a:spLocks noGrp="1"/>
          </p:cNvSpPr>
          <p:nvPr>
            <p:ph idx="1"/>
          </p:nvPr>
        </p:nvSpPr>
        <p:spPr>
          <a:xfrm>
            <a:off x="246580" y="1825625"/>
            <a:ext cx="11661168" cy="4351338"/>
          </a:xfrm>
        </p:spPr>
        <p:txBody>
          <a:bodyPr>
            <a:noAutofit/>
          </a:bodyPr>
          <a:lstStyle/>
          <a:p>
            <a:pPr marL="0" indent="0">
              <a:buNone/>
            </a:pPr>
            <a:r>
              <a:rPr lang="ja-JP" altLang="en-US" sz="3200" u="sng" dirty="0">
                <a:latin typeface="UD デジタル 教科書体 NK-R" panose="02020400000000000000" pitchFamily="18" charset="-128"/>
                <a:ea typeface="UD デジタル 教科書体 NK-R" panose="02020400000000000000" pitchFamily="18" charset="-128"/>
              </a:rPr>
              <a:t>刑事手続</a:t>
            </a:r>
            <a:endParaRPr lang="en-US" altLang="ja-JP" sz="3200" u="sng"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　　　輸入者の居住地を管轄する警察署（生活安全課）に協力依頼</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　　　鑑定書を警察に提出　</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　供述調書を作成してもらう</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　　　被疑者</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被告人の弁護人と示談交渉</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sz="3200" dirty="0">
                <a:latin typeface="UD デジタル 教科書体 NK-R" panose="02020400000000000000" pitchFamily="18" charset="-128"/>
                <a:ea typeface="UD デジタル 教科書体 NK-R" panose="02020400000000000000" pitchFamily="18" charset="-128"/>
              </a:rPr>
              <a:t>民事手続</a:t>
            </a:r>
            <a:endParaRPr kumimoji="1" lang="en-US" altLang="ja-JP" sz="3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　　　商標権侵害</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著作権侵害　など</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　　　仮処分　　本案訴訟</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　　　判決→同種の疑義貨物の税関差止をサポートする資料に</a:t>
            </a:r>
            <a:endParaRPr kumimoji="1" lang="en-US" altLang="ja-JP" sz="3200" dirty="0">
              <a:latin typeface="UD デジタル 教科書体 NK-R" panose="02020400000000000000" pitchFamily="18" charset="-128"/>
              <a:ea typeface="UD デジタル 教科書体 NK-R" panose="02020400000000000000" pitchFamily="18" charset="-128"/>
            </a:endParaRPr>
          </a:p>
        </p:txBody>
      </p:sp>
      <p:pic>
        <p:nvPicPr>
          <p:cNvPr id="5" name="図 4">
            <a:extLst>
              <a:ext uri="{FF2B5EF4-FFF2-40B4-BE49-F238E27FC236}">
                <a16:creationId xmlns:a16="http://schemas.microsoft.com/office/drawing/2014/main" id="{56244C36-3BE6-73F5-57F5-3989880A6097}"/>
              </a:ext>
            </a:extLst>
          </p:cNvPr>
          <p:cNvPicPr>
            <a:picLocks noChangeAspect="1"/>
          </p:cNvPicPr>
          <p:nvPr/>
        </p:nvPicPr>
        <p:blipFill>
          <a:blip r:embed="rId3"/>
          <a:stretch>
            <a:fillRect/>
          </a:stretch>
        </p:blipFill>
        <p:spPr>
          <a:xfrm>
            <a:off x="9312676" y="0"/>
            <a:ext cx="2426397" cy="2203168"/>
          </a:xfrm>
          <a:prstGeom prst="rect">
            <a:avLst/>
          </a:prstGeom>
        </p:spPr>
      </p:pic>
    </p:spTree>
    <p:extLst>
      <p:ext uri="{BB962C8B-B14F-4D97-AF65-F5344CB8AC3E}">
        <p14:creationId xmlns:p14="http://schemas.microsoft.com/office/powerpoint/2010/main" val="112399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7B5C6-7646-EA4F-1FC2-1B2E2BFF58B0}"/>
              </a:ext>
            </a:extLst>
          </p:cNvPr>
          <p:cNvSpPr>
            <a:spLocks noGrp="1"/>
          </p:cNvSpPr>
          <p:nvPr>
            <p:ph type="title"/>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rPr>
              <a:t>ポイント</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E09BA705-F964-8448-A8D5-741DD6A2E419}"/>
              </a:ext>
            </a:extLst>
          </p:cNvPr>
          <p:cNvSpPr>
            <a:spLocks noGrp="1"/>
          </p:cNvSpPr>
          <p:nvPr>
            <p:ph idx="1"/>
          </p:nvPr>
        </p:nvSpPr>
        <p:spPr>
          <a:xfrm>
            <a:off x="614891" y="1545341"/>
            <a:ext cx="5929746" cy="4351338"/>
          </a:xfrm>
        </p:spPr>
        <p:txBody>
          <a:bodyPr>
            <a:normAutofit/>
          </a:bodyPr>
          <a:lstStyle/>
          <a:p>
            <a:r>
              <a:rPr lang="ja-JP" altLang="en-US" sz="3600" dirty="0">
                <a:latin typeface="UD デジタル 教科書体 NK-R" panose="02020400000000000000" pitchFamily="18" charset="-128"/>
                <a:ea typeface="UD デジタル 教科書体 NK-R" panose="02020400000000000000" pitchFamily="18" charset="-128"/>
              </a:rPr>
              <a:t>税関の情報から訴訟手続きへ</a:t>
            </a:r>
            <a:endParaRPr lang="en-US" altLang="ja-JP" sz="3600" dirty="0">
              <a:latin typeface="UD デジタル 教科書体 NK-R" panose="02020400000000000000" pitchFamily="18" charset="-128"/>
              <a:ea typeface="UD デジタル 教科書体 NK-R" panose="02020400000000000000" pitchFamily="18" charset="-128"/>
            </a:endParaRPr>
          </a:p>
          <a:p>
            <a:r>
              <a:rPr lang="ja-JP" altLang="en-US" sz="3600" dirty="0">
                <a:latin typeface="UD デジタル 教科書体 NK-R" panose="02020400000000000000" pitchFamily="18" charset="-128"/>
                <a:ea typeface="UD デジタル 教科書体 NK-R" panose="02020400000000000000" pitchFamily="18" charset="-128"/>
              </a:rPr>
              <a:t>侵害品の状況を見て、商標登録出願の指定商品を</a:t>
            </a:r>
            <a:r>
              <a:rPr kumimoji="1" lang="ja-JP" altLang="en-US" sz="3600" dirty="0">
                <a:latin typeface="UD デジタル 教科書体 NK-R" panose="02020400000000000000" pitchFamily="18" charset="-128"/>
                <a:ea typeface="UD デジタル 教科書体 NK-R" panose="02020400000000000000" pitchFamily="18" charset="-128"/>
              </a:rPr>
              <a:t>依頼者に提案</a:t>
            </a:r>
            <a:endParaRPr kumimoji="1" lang="en-US" altLang="ja-JP" sz="3600" dirty="0">
              <a:latin typeface="UD デジタル 教科書体 NK-R" panose="02020400000000000000" pitchFamily="18" charset="-128"/>
              <a:ea typeface="UD デジタル 教科書体 NK-R" panose="02020400000000000000" pitchFamily="18" charset="-128"/>
            </a:endParaRPr>
          </a:p>
          <a:p>
            <a:r>
              <a:rPr lang="ja-JP" altLang="en-US" sz="3600" dirty="0">
                <a:latin typeface="UD デジタル 教科書体 NK-R" panose="02020400000000000000" pitchFamily="18" charset="-128"/>
                <a:ea typeface="UD デジタル 教科書体 NK-R" panose="02020400000000000000" pitchFamily="18" charset="-128"/>
              </a:rPr>
              <a:t>刑事事件につなげることで損害を部分的に取り戻すことができる可能性を探る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latin typeface="UD デジタル 教科書体 NK-R" panose="02020400000000000000" pitchFamily="18" charset="-128"/>
              <a:ea typeface="UD デジタル 教科書体 NK-R" panose="02020400000000000000" pitchFamily="18" charset="-128"/>
            </a:endParaRPr>
          </a:p>
        </p:txBody>
      </p:sp>
      <p:graphicFrame>
        <p:nvGraphicFramePr>
          <p:cNvPr id="4" name="図表 3">
            <a:extLst>
              <a:ext uri="{FF2B5EF4-FFF2-40B4-BE49-F238E27FC236}">
                <a16:creationId xmlns:a16="http://schemas.microsoft.com/office/drawing/2014/main" id="{FBACACFB-7DB3-F19C-A26D-E96D9D52EBFB}"/>
              </a:ext>
            </a:extLst>
          </p:cNvPr>
          <p:cNvGraphicFramePr/>
          <p:nvPr>
            <p:extLst>
              <p:ext uri="{D42A27DB-BD31-4B8C-83A1-F6EECF244321}">
                <p14:modId xmlns:p14="http://schemas.microsoft.com/office/powerpoint/2010/main" val="2816993660"/>
              </p:ext>
            </p:extLst>
          </p:nvPr>
        </p:nvGraphicFramePr>
        <p:xfrm>
          <a:off x="6650182" y="1616362"/>
          <a:ext cx="5126180" cy="3145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07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4F8F4-236E-4EFC-5686-997708868559}"/>
              </a:ext>
            </a:extLst>
          </p:cNvPr>
          <p:cNvSpPr>
            <a:spLocks noGrp="1"/>
          </p:cNvSpPr>
          <p:nvPr>
            <p:ph type="ctrTitle"/>
          </p:nvPr>
        </p:nvSpPr>
        <p:spPr>
          <a:xfrm>
            <a:off x="575354" y="1214438"/>
            <a:ext cx="11311846" cy="2387600"/>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ご清聴ありがとうございました</a:t>
            </a:r>
          </a:p>
        </p:txBody>
      </p:sp>
    </p:spTree>
    <p:extLst>
      <p:ext uri="{BB962C8B-B14F-4D97-AF65-F5344CB8AC3E}">
        <p14:creationId xmlns:p14="http://schemas.microsoft.com/office/powerpoint/2010/main" val="34079871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2099</TotalTime>
  <Words>627</Words>
  <Application>Microsoft Office PowerPoint</Application>
  <PresentationFormat>ワイド画面</PresentationFormat>
  <Paragraphs>68</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UD デジタル 教科書体 NK-R</vt:lpstr>
      <vt:lpstr>游ゴシック</vt:lpstr>
      <vt:lpstr>游ゴシック Light</vt:lpstr>
      <vt:lpstr>Arial</vt:lpstr>
      <vt:lpstr>Office テーマ</vt:lpstr>
      <vt:lpstr>税関で２万個/年 差し止めてみた</vt:lpstr>
      <vt:lpstr>輸入差止申立制度とは</vt:lpstr>
      <vt:lpstr>しくみ　２パターン</vt:lpstr>
      <vt:lpstr>権利者にとってのメリット</vt:lpstr>
      <vt:lpstr>効果を最大限にするために</vt:lpstr>
      <vt:lpstr>差止回避工作事例</vt:lpstr>
      <vt:lpstr>税関差止制度をさらに活用</vt:lpstr>
      <vt:lpstr>ポイント</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税関で２万個 差し止めてみた</dc:title>
  <dc:creator>外村 玲子（Reiko_Tonomura）</dc:creator>
  <cp:lastModifiedBy>高石 秀樹（Hideki_Takaishi）</cp:lastModifiedBy>
  <cp:revision>25</cp:revision>
  <cp:lastPrinted>2022-12-27T09:49:39Z</cp:lastPrinted>
  <dcterms:created xsi:type="dcterms:W3CDTF">2022-12-25T08:54:50Z</dcterms:created>
  <dcterms:modified xsi:type="dcterms:W3CDTF">2023-01-23T08:39:45Z</dcterms:modified>
</cp:coreProperties>
</file>