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29"/>
  </p:notesMasterIdLst>
  <p:handoutMasterIdLst>
    <p:handoutMasterId r:id="rId30"/>
  </p:handoutMasterIdLst>
  <p:sldIdLst>
    <p:sldId id="1590" r:id="rId2"/>
    <p:sldId id="1565" r:id="rId3"/>
    <p:sldId id="1566" r:id="rId4"/>
    <p:sldId id="1567" r:id="rId5"/>
    <p:sldId id="1569" r:id="rId6"/>
    <p:sldId id="1570" r:id="rId7"/>
    <p:sldId id="1571" r:id="rId8"/>
    <p:sldId id="1572" r:id="rId9"/>
    <p:sldId id="1573" r:id="rId10"/>
    <p:sldId id="1574" r:id="rId11"/>
    <p:sldId id="1575" r:id="rId12"/>
    <p:sldId id="1576" r:id="rId13"/>
    <p:sldId id="1577" r:id="rId14"/>
    <p:sldId id="1578" r:id="rId15"/>
    <p:sldId id="1579" r:id="rId16"/>
    <p:sldId id="1593" r:id="rId17"/>
    <p:sldId id="1595" r:id="rId18"/>
    <p:sldId id="1580" r:id="rId19"/>
    <p:sldId id="1596" r:id="rId20"/>
    <p:sldId id="1581" r:id="rId21"/>
    <p:sldId id="1597" r:id="rId22"/>
    <p:sldId id="1598" r:id="rId23"/>
    <p:sldId id="1582" r:id="rId24"/>
    <p:sldId id="1583" r:id="rId25"/>
    <p:sldId id="1584" r:id="rId26"/>
    <p:sldId id="1591" r:id="rId27"/>
    <p:sldId id="1589" r:id="rId28"/>
  </p:sldIdLst>
  <p:sldSz cx="9144000" cy="6858000" type="screen4x3"/>
  <p:notesSz cx="6735763" cy="9866313"/>
  <p:defaultTextStyle>
    <a:defPPr>
      <a:defRPr lang="ja-JP"/>
    </a:defPPr>
    <a:lvl1pPr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0">
          <p15:clr>
            <a:srgbClr val="A4A3A4"/>
          </p15:clr>
        </p15:guide>
        <p15:guide id="3" orient="horz" pos="3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奥田誠" initials="奥田誠"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0"/>
    <a:srgbClr val="FF33CC"/>
    <a:srgbClr val="008000"/>
    <a:srgbClr val="333399"/>
    <a:srgbClr val="DDDDDD"/>
    <a:srgbClr val="FFCC99"/>
    <a:srgbClr val="FFFFFF"/>
    <a:srgbClr val="FFFFCC"/>
    <a:srgbClr val="CC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6" autoAdjust="0"/>
    <p:restoredTop sz="96182" autoAdjust="0"/>
  </p:normalViewPr>
  <p:slideViewPr>
    <p:cSldViewPr showGuides="1">
      <p:cViewPr>
        <p:scale>
          <a:sx n="100" d="100"/>
          <a:sy n="100" d="100"/>
        </p:scale>
        <p:origin x="-402" y="-180"/>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showGuides="1">
      <p:cViewPr varScale="1">
        <p:scale>
          <a:sx n="78" d="100"/>
          <a:sy n="78" d="100"/>
        </p:scale>
        <p:origin x="-2136" y="-90"/>
      </p:cViewPr>
      <p:guideLst>
        <p:guide orient="horz" pos="3090"/>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9565" cy="493868"/>
          </a:xfrm>
          <a:prstGeom prst="rect">
            <a:avLst/>
          </a:prstGeom>
        </p:spPr>
        <p:txBody>
          <a:bodyPr vert="horz" lIns="91131" tIns="45565" rIns="91131" bIns="45565" rtlCol="0"/>
          <a:lstStyle>
            <a:lvl1pPr algn="l" eaLnBrk="1" hangingPunct="1">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626" y="1"/>
            <a:ext cx="2919565" cy="493868"/>
          </a:xfrm>
          <a:prstGeom prst="rect">
            <a:avLst/>
          </a:prstGeom>
        </p:spPr>
        <p:txBody>
          <a:bodyPr vert="horz" lIns="91131" tIns="45565" rIns="91131" bIns="45565" rtlCol="0"/>
          <a:lstStyle>
            <a:lvl1pPr algn="r" eaLnBrk="1" hangingPunct="1">
              <a:defRPr sz="1200">
                <a:ea typeface="ＭＳ Ｐゴシック" charset="-128"/>
              </a:defRPr>
            </a:lvl1pPr>
          </a:lstStyle>
          <a:p>
            <a:pPr>
              <a:defRPr/>
            </a:pPr>
            <a:fld id="{72CD4D9A-F2DC-4110-8927-D4F2826C11E4}" type="datetimeFigureOut">
              <a:rPr lang="ja-JP" altLang="en-US"/>
              <a:pPr>
                <a:defRPr/>
              </a:pPr>
              <a:t>2017/12/20</a:t>
            </a:fld>
            <a:endParaRPr lang="ja-JP" altLang="en-US"/>
          </a:p>
        </p:txBody>
      </p:sp>
      <p:sp>
        <p:nvSpPr>
          <p:cNvPr id="4" name="フッター プレースホルダ 3"/>
          <p:cNvSpPr>
            <a:spLocks noGrp="1"/>
          </p:cNvSpPr>
          <p:nvPr>
            <p:ph type="ftr" sz="quarter" idx="2"/>
          </p:nvPr>
        </p:nvSpPr>
        <p:spPr>
          <a:xfrm>
            <a:off x="0" y="9370868"/>
            <a:ext cx="2919565" cy="493867"/>
          </a:xfrm>
          <a:prstGeom prst="rect">
            <a:avLst/>
          </a:prstGeom>
        </p:spPr>
        <p:txBody>
          <a:bodyPr vert="horz" lIns="91131" tIns="45565" rIns="91131" bIns="45565"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626" y="9370868"/>
            <a:ext cx="2919565" cy="493867"/>
          </a:xfrm>
          <a:prstGeom prst="rect">
            <a:avLst/>
          </a:prstGeom>
        </p:spPr>
        <p:txBody>
          <a:bodyPr vert="horz" wrap="square" lIns="91131" tIns="45565" rIns="91131" bIns="45565" numCol="1" anchor="b" anchorCtr="0" compatLnSpc="1">
            <a:prstTxWarp prst="textNoShape">
              <a:avLst/>
            </a:prstTxWarp>
          </a:bodyPr>
          <a:lstStyle>
            <a:lvl1pPr algn="r" eaLnBrk="1" hangingPunct="1">
              <a:defRPr sz="1200" smtClean="0"/>
            </a:lvl1pPr>
          </a:lstStyle>
          <a:p>
            <a:pPr>
              <a:defRPr/>
            </a:pPr>
            <a:fld id="{0DCB2551-A813-4F0B-99BE-4C1C51D949F8}" type="slidenum">
              <a:rPr lang="ja-JP" altLang="en-US"/>
              <a:pPr>
                <a:defRPr/>
              </a:pPr>
              <a:t>‹#›</a:t>
            </a:fld>
            <a:endParaRPr lang="ja-JP" altLang="en-US"/>
          </a:p>
        </p:txBody>
      </p:sp>
    </p:spTree>
    <p:extLst>
      <p:ext uri="{BB962C8B-B14F-4D97-AF65-F5344CB8AC3E}">
        <p14:creationId xmlns:p14="http://schemas.microsoft.com/office/powerpoint/2010/main" val="1445602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1"/>
            <a:ext cx="2919565" cy="493868"/>
          </a:xfrm>
          <a:prstGeom prst="rect">
            <a:avLst/>
          </a:prstGeom>
          <a:noFill/>
          <a:ln w="9525">
            <a:noFill/>
            <a:miter lim="800000"/>
            <a:headEnd/>
            <a:tailEnd/>
          </a:ln>
          <a:effectLst/>
        </p:spPr>
        <p:txBody>
          <a:bodyPr vert="horz" wrap="square" lIns="91116" tIns="45558" rIns="91116" bIns="45558" numCol="1" anchor="t" anchorCtr="0" compatLnSpc="1">
            <a:prstTxWarp prst="textNoShape">
              <a:avLst/>
            </a:prstTxWarp>
          </a:bodyPr>
          <a:lstStyle>
            <a:lvl1pPr algn="l"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14626" y="1"/>
            <a:ext cx="2919565" cy="493868"/>
          </a:xfrm>
          <a:prstGeom prst="rect">
            <a:avLst/>
          </a:prstGeom>
          <a:noFill/>
          <a:ln w="9525">
            <a:noFill/>
            <a:miter lim="800000"/>
            <a:headEnd/>
            <a:tailEnd/>
          </a:ln>
          <a:effectLst/>
        </p:spPr>
        <p:txBody>
          <a:bodyPr vert="horz" wrap="square" lIns="91116" tIns="45558" rIns="91116" bIns="45558" numCol="1" anchor="t" anchorCtr="0" compatLnSpc="1">
            <a:prstTxWarp prst="textNoShape">
              <a:avLst/>
            </a:prstTxWarp>
          </a:bodyPr>
          <a:lstStyle>
            <a:lvl1pPr algn="r"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1689" y="4686223"/>
            <a:ext cx="5392386" cy="4441656"/>
          </a:xfrm>
          <a:prstGeom prst="rect">
            <a:avLst/>
          </a:prstGeom>
          <a:noFill/>
          <a:ln w="9525">
            <a:noFill/>
            <a:miter lim="800000"/>
            <a:headEnd/>
            <a:tailEnd/>
          </a:ln>
          <a:effectLst/>
        </p:spPr>
        <p:txBody>
          <a:bodyPr vert="horz" wrap="square" lIns="91116" tIns="45558" rIns="91116" bIns="4555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370868"/>
            <a:ext cx="2919565" cy="493867"/>
          </a:xfrm>
          <a:prstGeom prst="rect">
            <a:avLst/>
          </a:prstGeom>
          <a:noFill/>
          <a:ln w="9525">
            <a:noFill/>
            <a:miter lim="800000"/>
            <a:headEnd/>
            <a:tailEnd/>
          </a:ln>
          <a:effectLst/>
        </p:spPr>
        <p:txBody>
          <a:bodyPr vert="horz" wrap="square" lIns="91116" tIns="45558" rIns="91116" bIns="45558" numCol="1" anchor="b" anchorCtr="0" compatLnSpc="1">
            <a:prstTxWarp prst="textNoShape">
              <a:avLst/>
            </a:prstTxWarp>
          </a:bodyPr>
          <a:lstStyle>
            <a:lvl1pPr algn="l"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14626" y="9370868"/>
            <a:ext cx="2919565" cy="493867"/>
          </a:xfrm>
          <a:prstGeom prst="rect">
            <a:avLst/>
          </a:prstGeom>
          <a:noFill/>
          <a:ln w="9525">
            <a:noFill/>
            <a:miter lim="800000"/>
            <a:headEnd/>
            <a:tailEnd/>
          </a:ln>
          <a:effectLst/>
        </p:spPr>
        <p:txBody>
          <a:bodyPr vert="horz" wrap="square" lIns="91116" tIns="45558" rIns="91116" bIns="45558" numCol="1" anchor="b" anchorCtr="0" compatLnSpc="1">
            <a:prstTxWarp prst="textNoShape">
              <a:avLst/>
            </a:prstTxWarp>
          </a:bodyPr>
          <a:lstStyle>
            <a:lvl1pPr algn="r" eaLnBrk="1" hangingPunct="1">
              <a:defRPr sz="1200" b="0" smtClean="0">
                <a:latin typeface="Arial" charset="0"/>
              </a:defRPr>
            </a:lvl1pPr>
          </a:lstStyle>
          <a:p>
            <a:pPr>
              <a:defRPr/>
            </a:pPr>
            <a:fld id="{436E2839-4989-4750-B132-A510F08917B3}" type="slidenum">
              <a:rPr lang="en-US" altLang="ja-JP"/>
              <a:pPr>
                <a:defRPr/>
              </a:pPr>
              <a:t>‹#›</a:t>
            </a:fld>
            <a:endParaRPr lang="en-US" altLang="ja-JP"/>
          </a:p>
        </p:txBody>
      </p:sp>
    </p:spTree>
    <p:extLst>
      <p:ext uri="{BB962C8B-B14F-4D97-AF65-F5344CB8AC3E}">
        <p14:creationId xmlns:p14="http://schemas.microsoft.com/office/powerpoint/2010/main" val="236245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30" name="日付プレースホルダ 29"/>
          <p:cNvSpPr>
            <a:spLocks noGrp="1"/>
          </p:cNvSpPr>
          <p:nvPr>
            <p:ph type="dt" sz="half" idx="10"/>
          </p:nvPr>
        </p:nvSpPr>
        <p:spPr/>
        <p:txBody>
          <a:bodyPr/>
          <a:lstStyle/>
          <a:p>
            <a:pPr>
              <a:defRPr/>
            </a:pPr>
            <a:fld id="{CE324BAB-A0C7-441F-8E38-FC5FCDA111AE}" type="datetime1">
              <a:rPr lang="ja-JP" altLang="en-US" smtClean="0"/>
              <a:pPr>
                <a:defRPr/>
              </a:pPr>
              <a:t>2017/12/20</a:t>
            </a:fld>
            <a:endParaRPr lang="en-US" altLang="ja-JP"/>
          </a:p>
        </p:txBody>
      </p:sp>
      <p:sp>
        <p:nvSpPr>
          <p:cNvPr id="19" name="フッター プレースホルダ 18"/>
          <p:cNvSpPr>
            <a:spLocks noGrp="1"/>
          </p:cNvSpPr>
          <p:nvPr>
            <p:ph type="ftr" sz="quarter" idx="11"/>
          </p:nvPr>
        </p:nvSpPr>
        <p:spPr/>
        <p:txBody>
          <a:bodyPr/>
          <a:lstStyle/>
          <a:p>
            <a:endParaRPr lang="en-US" altLang="ja-JP"/>
          </a:p>
        </p:txBody>
      </p:sp>
      <p:sp>
        <p:nvSpPr>
          <p:cNvPr id="27" name="スライド番号プレースホルダ 26"/>
          <p:cNvSpPr>
            <a:spLocks noGrp="1"/>
          </p:cNvSpPr>
          <p:nvPr>
            <p:ph type="sldNum" sz="quarter" idx="12"/>
          </p:nvPr>
        </p:nvSpPr>
        <p:spPr/>
        <p:txBody>
          <a:bodyPr/>
          <a:lstStyle/>
          <a:p>
            <a:pPr>
              <a:defRPr/>
            </a:pPr>
            <a:fld id="{E1605C21-EE39-4DC0-89B3-C052A490E277}"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EB0CDC18-E0C1-4265-A04F-F8C15DF02AFA}" type="datetime1">
              <a:rPr lang="ja-JP" altLang="en-US" smtClean="0"/>
              <a:pPr>
                <a:defRPr/>
              </a:pPr>
              <a:t>2017/12/20</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69A0915B-EA8D-4846-96E9-254409497FC1}"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5D39799A-72A0-4501-B614-94EC7B66AB68}" type="datetime1">
              <a:rPr lang="ja-JP" altLang="en-US" smtClean="0"/>
              <a:pPr>
                <a:defRPr/>
              </a:pPr>
              <a:t>2017/12/20</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0C0E6641-D106-45B2-B3A6-68E37D3C7354}" type="slidenum">
              <a:rPr lang="en-US" altLang="ja-JP" smtClean="0"/>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52AE0AF3-613D-461D-ADDE-B04E0233198E}" type="datetime1">
              <a:rPr lang="ja-JP" altLang="en-US" smtClean="0"/>
              <a:pPr>
                <a:defRPr/>
              </a:pPr>
              <a:t>2017/12/20</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D83159A6-FAD4-41F6-BFAF-B50D7B46DB24}"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pPr>
              <a:defRPr/>
            </a:pPr>
            <a:fld id="{2F9164B9-6CC2-4B08-9F5C-9C61257278EE}" type="datetime1">
              <a:rPr lang="ja-JP" altLang="en-US" smtClean="0"/>
              <a:pPr>
                <a:defRPr/>
              </a:pPr>
              <a:t>2017/12/20</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FFCB0F42-94F6-49B3-839A-C93D61DE7739}"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pPr>
              <a:defRPr/>
            </a:pPr>
            <a:fld id="{E594EFF3-E601-4E3F-B028-178A2954BDFA}" type="datetime1">
              <a:rPr lang="ja-JP" altLang="en-US" smtClean="0"/>
              <a:pPr>
                <a:defRPr/>
              </a:pPr>
              <a:t>2017/12/20</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pPr>
              <a:defRPr/>
            </a:pPr>
            <a:fld id="{890E20A0-9EB0-48FF-BBE9-6AEF4C25F002}"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pPr>
              <a:defRPr/>
            </a:pPr>
            <a:fld id="{EFF81300-6FA1-4291-915F-37B1D110C077}" type="datetime1">
              <a:rPr lang="ja-JP" altLang="en-US" smtClean="0"/>
              <a:pPr>
                <a:defRPr/>
              </a:pPr>
              <a:t>2017/12/20</a:t>
            </a:fld>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pPr>
              <a:defRPr/>
            </a:pPr>
            <a:fld id="{3D3DB5E2-A5FD-4F96-B48D-AB470E7F52C4}"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5151DD52-686B-47D1-B1B8-BFD39DC36728}" type="datetime1">
              <a:rPr lang="ja-JP" altLang="en-US" smtClean="0"/>
              <a:pPr>
                <a:defRPr/>
              </a:pPr>
              <a:t>2017/12/20</a:t>
            </a:fld>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pPr>
              <a:defRPr/>
            </a:pPr>
            <a:fld id="{EAAA587E-C2B6-41ED-AF58-70D933819692}"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FCDA422F-495D-4C90-AF29-D43DC78CDA60}" type="datetime1">
              <a:rPr lang="ja-JP" altLang="en-US" smtClean="0"/>
              <a:pPr>
                <a:defRPr/>
              </a:pPr>
              <a:t>2017/12/20</a:t>
            </a:fld>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pPr>
              <a:defRPr/>
            </a:pPr>
            <a:fld id="{A6A38900-D594-479E-A0EE-E7F4B755593C}"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pPr>
              <a:defRPr/>
            </a:pPr>
            <a:fld id="{207572DC-6E53-4D32-A9DF-3C25BB198DD1}" type="datetime1">
              <a:rPr lang="ja-JP" altLang="en-US" smtClean="0"/>
              <a:pPr>
                <a:defRPr/>
              </a:pPr>
              <a:t>2017/12/20</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pPr>
              <a:defRPr/>
            </a:pPr>
            <a:fld id="{50E81226-D46D-487A-ACA2-2BFB6B99B596}"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pPr>
              <a:defRPr/>
            </a:pPr>
            <a:fld id="{6A50415E-E1E5-4FCE-BB3E-80C9D57DB3E2}" type="datetime1">
              <a:rPr lang="ja-JP" altLang="en-US" smtClean="0"/>
              <a:pPr>
                <a:defRPr/>
              </a:pPr>
              <a:t>2017/12/20</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a:xfrm>
            <a:off x="8077200" y="6356350"/>
            <a:ext cx="609600" cy="365125"/>
          </a:xfrm>
        </p:spPr>
        <p:txBody>
          <a:bodyPr/>
          <a:lstStyle/>
          <a:p>
            <a:pPr>
              <a:defRPr/>
            </a:pPr>
            <a:fld id="{3DB3C980-E6DE-408B-AE3A-65BA2BDB0000}" type="slidenum">
              <a:rPr lang="en-US" altLang="ja-JP" smtClean="0"/>
              <a:pPr>
                <a:defRPr/>
              </a:pPr>
              <a:t>‹#›</a:t>
            </a:fld>
            <a:endParaRPr lang="en-US" altLang="ja-JP"/>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D069571-B741-4176-A849-D28E498F22BD}" type="datetime1">
              <a:rPr lang="ja-JP" altLang="en-US" smtClean="0"/>
              <a:pPr>
                <a:defRPr/>
              </a:pPr>
              <a:t>2017/12/20</a:t>
            </a:fld>
            <a:endParaRPr lang="en-US" altLang="ja-JP"/>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605C21-EE39-4DC0-89B3-C052A490E277}" type="slidenum">
              <a:rPr lang="en-US" altLang="ja-JP" smtClean="0"/>
              <a:pPr>
                <a:defRPr/>
              </a:pPr>
              <a:t>‹#›</a:t>
            </a:fld>
            <a:endParaRPr lang="en-US" altLang="ja-JP"/>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h_takaishi@nakapat.gr.jp" TargetMode="External"/><Relationship Id="rId2" Type="http://schemas.openxmlformats.org/officeDocument/2006/relationships/hyperlink" Target="http://h-takaishi.wixsite.com/hideki-takaishi/c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4000" y="620688"/>
            <a:ext cx="9173602" cy="2794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buFont typeface="Wingdings" pitchFamily="2" charset="2"/>
              <a:buNone/>
              <a:defRPr/>
            </a:pPr>
            <a:r>
              <a:rPr lang="ja-JP" altLang="en-US" sz="4000" u="sng" dirty="0">
                <a:solidFill>
                  <a:srgbClr val="FF0000"/>
                </a:solidFill>
                <a:effectLst>
                  <a:outerShdw blurRad="38100" dist="38100" dir="2700000" algn="tl">
                    <a:srgbClr val="000000">
                      <a:alpha val="43137"/>
                    </a:srgbClr>
                  </a:outerShdw>
                </a:effectLst>
              </a:rPr>
              <a:t>補正</a:t>
            </a:r>
            <a:r>
              <a:rPr lang="ja-JP" altLang="en-US" sz="4000" u="sng" dirty="0" smtClean="0">
                <a:solidFill>
                  <a:srgbClr val="FF0000"/>
                </a:solidFill>
                <a:effectLst>
                  <a:outerShdw blurRad="38100" dist="38100" dir="2700000" algn="tl">
                    <a:srgbClr val="000000">
                      <a:alpha val="43137"/>
                    </a:srgbClr>
                  </a:outerShdw>
                </a:effectLst>
              </a:rPr>
              <a:t>要件</a:t>
            </a:r>
            <a:r>
              <a:rPr lang="ja-JP" altLang="en-US" sz="4000" u="sng" dirty="0" smtClean="0">
                <a:solidFill>
                  <a:srgbClr val="FF0000"/>
                </a:solidFill>
                <a:effectLst>
                  <a:outerShdw blurRad="38100" dist="38100" dir="2700000" algn="tl">
                    <a:srgbClr val="000000">
                      <a:alpha val="43137"/>
                    </a:srgbClr>
                  </a:outerShdw>
                </a:effectLst>
              </a:rPr>
              <a:t>と分割出願戦略</a:t>
            </a:r>
            <a:endParaRPr lang="en-US" altLang="ja-JP" sz="4000" u="sng" dirty="0" smtClean="0">
              <a:solidFill>
                <a:srgbClr val="FF0000"/>
              </a:solidFill>
              <a:effectLst>
                <a:outerShdw blurRad="38100" dist="38100" dir="2700000" algn="tl">
                  <a:srgbClr val="000000">
                    <a:alpha val="43137"/>
                  </a:srgbClr>
                </a:outerShdw>
              </a:effectLst>
            </a:endParaRPr>
          </a:p>
          <a:p>
            <a:pPr algn="ctr" eaLnBrk="1" hangingPunct="1">
              <a:buFont typeface="Wingdings" pitchFamily="2" charset="2"/>
              <a:buNone/>
              <a:defRPr/>
            </a:pPr>
            <a:endParaRPr lang="ja-JP" altLang="en-US" sz="1600" u="sng" dirty="0" smtClean="0">
              <a:effectLst>
                <a:outerShdw blurRad="38100" dist="38100" dir="2700000" algn="tl">
                  <a:srgbClr val="000000">
                    <a:alpha val="43137"/>
                  </a:srgbClr>
                </a:outerShdw>
              </a:effectLst>
            </a:endParaRPr>
          </a:p>
          <a:p>
            <a:pPr algn="ctr" eaLnBrk="1" hangingPunct="1">
              <a:buNone/>
              <a:defRPr/>
            </a:pPr>
            <a:r>
              <a:rPr lang="ja-JP" altLang="en-US" u="sng" dirty="0" smtClean="0">
                <a:effectLst>
                  <a:outerShdw blurRad="38100" dist="38100" dir="2700000" algn="tl">
                    <a:srgbClr val="000000">
                      <a:alpha val="43137"/>
                    </a:srgbClr>
                  </a:outerShdw>
                </a:effectLst>
              </a:rPr>
              <a:t>（補正・分割時の上位概念化と“新規事項追加”）</a:t>
            </a:r>
            <a:endParaRPr lang="en-US" altLang="ja-JP" u="sng" dirty="0">
              <a:effectLst>
                <a:outerShdw blurRad="38100" dist="38100" dir="2700000" algn="tl">
                  <a:srgbClr val="000000">
                    <a:alpha val="43137"/>
                  </a:srgbClr>
                </a:outerShdw>
              </a:effectLst>
            </a:endParaRPr>
          </a:p>
          <a:p>
            <a:pPr algn="r" eaLnBrk="1" hangingPunct="1">
              <a:buNone/>
              <a:defRPr/>
            </a:pPr>
            <a:r>
              <a:rPr lang="ja-JP" altLang="en-US" sz="2400" i="1" u="sng" dirty="0" smtClean="0"/>
              <a:t>⇒</a:t>
            </a:r>
            <a:r>
              <a:rPr lang="ja-JP" altLang="en-US" sz="2400" i="1" u="sng" dirty="0"/>
              <a:t>実施例を上位概念化して減縮補正・訂正する場合も</a:t>
            </a:r>
            <a:r>
              <a:rPr lang="ja-JP" altLang="en-US" sz="2400" i="1" u="sng" dirty="0" smtClean="0"/>
              <a:t>同じ。</a:t>
            </a:r>
            <a:endParaRPr lang="en-US" altLang="ja-JP" sz="2400" i="1" u="sng" dirty="0" smtClean="0"/>
          </a:p>
          <a:p>
            <a:pPr algn="r" eaLnBrk="1" hangingPunct="1">
              <a:buNone/>
              <a:defRPr/>
            </a:pPr>
            <a:endParaRPr lang="en-US" altLang="ja-JP" sz="900" i="1" u="sng" dirty="0"/>
          </a:p>
          <a:p>
            <a:pPr algn="ctr" eaLnBrk="1" hangingPunct="1">
              <a:buFont typeface="Wingdings" pitchFamily="2" charset="2"/>
              <a:buNone/>
              <a:defRPr/>
            </a:pPr>
            <a:r>
              <a:rPr lang="ja-JP" altLang="en-US" u="sng" dirty="0" smtClean="0">
                <a:effectLst>
                  <a:outerShdw blurRad="38100" dist="38100" dir="2700000" algn="tl">
                    <a:srgbClr val="000000">
                      <a:alpha val="43137"/>
                    </a:srgbClr>
                  </a:outerShdw>
                </a:effectLst>
              </a:rPr>
              <a:t>（＋特許法上の全ての論点における発明の「課題」）</a:t>
            </a:r>
          </a:p>
        </p:txBody>
      </p:sp>
      <p:sp>
        <p:nvSpPr>
          <p:cNvPr id="2" name="Rectangle 3"/>
          <p:cNvSpPr>
            <a:spLocks noChangeArrowheads="1"/>
          </p:cNvSpPr>
          <p:nvPr/>
        </p:nvSpPr>
        <p:spPr bwMode="auto">
          <a:xfrm>
            <a:off x="611188" y="4364509"/>
            <a:ext cx="7199312"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just" eaLnBrk="1" hangingPunct="1">
              <a:spcBef>
                <a:spcPct val="20000"/>
              </a:spcBef>
              <a:buClr>
                <a:schemeClr val="bg2"/>
              </a:buClr>
              <a:buSzPct val="75000"/>
              <a:buFont typeface="Wingdings" pitchFamily="2" charset="2"/>
              <a:buNone/>
              <a:defRPr/>
            </a:pPr>
            <a:r>
              <a:rPr kumimoji="1" lang="ja-JP" altLang="en-US" sz="2800" b="1" dirty="0" smtClean="0">
                <a:effectLst>
                  <a:outerShdw blurRad="38100" dist="38100" dir="2700000" algn="tl">
                    <a:srgbClr val="C0C0C0"/>
                  </a:outerShdw>
                </a:effectLst>
              </a:rPr>
              <a:t>弁理士会（北海道支部）・研修会</a:t>
            </a:r>
            <a:endParaRPr kumimoji="1" lang="en-US" altLang="ja-JP" sz="2800" b="1" dirty="0" smtClean="0">
              <a:effectLst>
                <a:outerShdw blurRad="38100" dist="38100" dir="2700000" algn="tl">
                  <a:srgbClr val="C0C0C0"/>
                </a:outerShdw>
              </a:effectLst>
            </a:endParaRPr>
          </a:p>
          <a:p>
            <a:pPr algn="just" eaLnBrk="1" hangingPunct="1">
              <a:spcBef>
                <a:spcPct val="20000"/>
              </a:spcBef>
              <a:buClr>
                <a:schemeClr val="bg2"/>
              </a:buClr>
              <a:buSzPct val="75000"/>
              <a:buFont typeface="Wingdings" pitchFamily="2" charset="2"/>
              <a:buNone/>
              <a:defRPr/>
            </a:pPr>
            <a:r>
              <a:rPr kumimoji="1" lang="ja-JP" altLang="en-US" sz="2800" b="1" dirty="0" smtClean="0">
                <a:effectLst>
                  <a:outerShdw blurRad="38100" dist="38100" dir="2700000" algn="tl">
                    <a:srgbClr val="C0C0C0"/>
                  </a:outerShdw>
                </a:effectLst>
              </a:rPr>
              <a:t>平成２９年</a:t>
            </a:r>
            <a:r>
              <a:rPr lang="ja-JP" altLang="en-US" sz="2800" dirty="0" smtClean="0">
                <a:effectLst>
                  <a:outerShdw blurRad="38100" dist="38100" dir="2700000" algn="tl">
                    <a:srgbClr val="C0C0C0"/>
                  </a:outerShdw>
                </a:effectLst>
              </a:rPr>
              <a:t>１２</a:t>
            </a:r>
            <a:r>
              <a:rPr kumimoji="1" lang="ja-JP" altLang="en-US" sz="2800" b="1" dirty="0" smtClean="0">
                <a:effectLst>
                  <a:outerShdw blurRad="38100" dist="38100" dir="2700000" algn="tl">
                    <a:srgbClr val="C0C0C0"/>
                  </a:outerShdw>
                </a:effectLst>
              </a:rPr>
              <a:t>月１９日（火）</a:t>
            </a:r>
          </a:p>
          <a:p>
            <a:pPr algn="just" eaLnBrk="1" hangingPunct="1">
              <a:spcBef>
                <a:spcPct val="20000"/>
              </a:spcBef>
              <a:buClr>
                <a:schemeClr val="bg2"/>
              </a:buClr>
              <a:buSzPct val="75000"/>
              <a:buFont typeface="Wingdings" pitchFamily="2" charset="2"/>
              <a:buNone/>
              <a:defRPr/>
            </a:pPr>
            <a:r>
              <a:rPr kumimoji="1" lang="ja-JP" altLang="en-US" sz="2800" b="1" dirty="0" smtClean="0">
                <a:effectLst>
                  <a:outerShdw blurRad="38100" dist="38100" dir="2700000" algn="tl">
                    <a:srgbClr val="C0C0C0"/>
                  </a:outerShdw>
                </a:effectLst>
              </a:rPr>
              <a:t>中村合同特許法律事務所</a:t>
            </a:r>
          </a:p>
          <a:p>
            <a:pPr algn="just" eaLnBrk="1" hangingPunct="1">
              <a:spcBef>
                <a:spcPct val="20000"/>
              </a:spcBef>
              <a:buClr>
                <a:schemeClr val="bg2"/>
              </a:buClr>
              <a:buSzPct val="75000"/>
              <a:buFont typeface="Wingdings" pitchFamily="2" charset="2"/>
              <a:buNone/>
              <a:defRPr/>
            </a:pPr>
            <a:r>
              <a:rPr kumimoji="1" lang="ja-JP" altLang="en-US" sz="2800" b="1" dirty="0" smtClean="0">
                <a:effectLst>
                  <a:outerShdw blurRad="38100" dist="38100" dir="2700000" algn="tl">
                    <a:srgbClr val="C0C0C0"/>
                  </a:outerShdw>
                </a:effectLst>
              </a:rPr>
              <a:t>弁護士・弁理士　　高　石　秀　樹</a:t>
            </a:r>
          </a:p>
        </p:txBody>
      </p:sp>
    </p:spTree>
    <p:extLst>
      <p:ext uri="{BB962C8B-B14F-4D97-AF65-F5344CB8AC3E}">
        <p14:creationId xmlns:p14="http://schemas.microsoft.com/office/powerpoint/2010/main" val="3923935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624327" y="747167"/>
            <a:ext cx="1590675"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None/>
            </a:pPr>
            <a:r>
              <a:rPr lang="ja-JP" altLang="en-US" sz="2800" dirty="0" smtClean="0">
                <a:solidFill>
                  <a:schemeClr val="bg1"/>
                </a:solidFill>
                <a:latin typeface="HGPｺﾞｼｯｸE" pitchFamily="50" charset="-128"/>
                <a:ea typeface="HGPｺﾞｼｯｸE" pitchFamily="50" charset="-128"/>
              </a:rPr>
              <a:t>補正・</a:t>
            </a:r>
            <a:r>
              <a:rPr lang="ja-JP" altLang="en-US" sz="2800" dirty="0">
                <a:solidFill>
                  <a:schemeClr val="bg1"/>
                </a:solidFill>
                <a:latin typeface="HGPｺﾞｼｯｸE" pitchFamily="50" charset="-128"/>
                <a:ea typeface="HGPｺﾞｼｯｸE" pitchFamily="50" charset="-128"/>
              </a:rPr>
              <a:t>分割</a:t>
            </a:r>
            <a:r>
              <a:rPr lang="ja-JP" altLang="en-US" sz="2800" dirty="0" smtClean="0">
                <a:solidFill>
                  <a:schemeClr val="bg1"/>
                </a:solidFill>
                <a:latin typeface="HGPｺﾞｼｯｸE" pitchFamily="50" charset="-128"/>
                <a:ea typeface="HGPｺﾞｼｯｸE" pitchFamily="50" charset="-128"/>
              </a:rPr>
              <a:t>と、「発明</a:t>
            </a:r>
            <a:r>
              <a:rPr lang="ja-JP" altLang="en-US" sz="2800" dirty="0">
                <a:solidFill>
                  <a:schemeClr val="bg1"/>
                </a:solidFill>
                <a:latin typeface="HGPｺﾞｼｯｸE" pitchFamily="50" charset="-128"/>
                <a:ea typeface="HGPｺﾞｼｯｸE" pitchFamily="50" charset="-128"/>
              </a:rPr>
              <a:t>の</a:t>
            </a:r>
            <a:r>
              <a:rPr lang="ja-JP" altLang="ja-JP" sz="2800" dirty="0" smtClean="0">
                <a:solidFill>
                  <a:schemeClr val="bg1"/>
                </a:solidFill>
                <a:latin typeface="HGPｺﾞｼｯｸE" pitchFamily="50" charset="-128"/>
                <a:ea typeface="HGPｺﾞｼｯｸE" pitchFamily="50" charset="-128"/>
              </a:rPr>
              <a:t>課題</a:t>
            </a:r>
            <a:r>
              <a:rPr lang="ja-JP" altLang="en-US" sz="2800" dirty="0" smtClean="0">
                <a:solidFill>
                  <a:schemeClr val="bg1"/>
                </a:solidFill>
                <a:latin typeface="HGPｺﾞｼｯｸE" pitchFamily="50" charset="-128"/>
                <a:ea typeface="HGPｺﾞｼｯｸE" pitchFamily="50" charset="-128"/>
              </a:rPr>
              <a:t>」との関係を重視した裁判例①</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278642"/>
          </a:xfrm>
          <a:prstGeom prst="rect">
            <a:avLst/>
          </a:prstGeom>
        </p:spPr>
        <p:txBody>
          <a:bodyPr wrap="square">
            <a:spAutoFit/>
          </a:bodyPr>
          <a:lstStyle/>
          <a:p>
            <a:pPr algn="ctr" latinLnBrk="1"/>
            <a:r>
              <a:rPr lang="ja-JP" altLang="en-US" sz="2400" b="1" u="sng" dirty="0" smtClean="0">
                <a:effectLst>
                  <a:outerShdw blurRad="38100" dist="38100" dir="2700000" algn="tl">
                    <a:srgbClr val="000000">
                      <a:alpha val="43137"/>
                    </a:srgbClr>
                  </a:outerShdw>
                </a:effectLst>
              </a:rPr>
              <a:t>知財高判</a:t>
            </a:r>
            <a:r>
              <a:rPr lang="ja-JP" altLang="ja-JP" sz="2400" b="1" u="sng" dirty="0" smtClean="0">
                <a:effectLst>
                  <a:outerShdw blurRad="38100" dist="38100" dir="2700000" algn="tl">
                    <a:srgbClr val="000000">
                      <a:alpha val="43137"/>
                    </a:srgbClr>
                  </a:outerShdw>
                </a:effectLst>
              </a:rPr>
              <a:t>平成</a:t>
            </a:r>
            <a:r>
              <a:rPr lang="en-US" altLang="ja-JP" sz="2400" b="1" u="sng" dirty="0">
                <a:effectLst>
                  <a:outerShdw blurRad="38100" dist="38100" dir="2700000" algn="tl">
                    <a:srgbClr val="000000">
                      <a:alpha val="43137"/>
                    </a:srgbClr>
                  </a:outerShdw>
                </a:effectLst>
              </a:rPr>
              <a:t>26</a:t>
            </a:r>
            <a:r>
              <a:rPr lang="ja-JP" altLang="ja-JP" sz="2400" b="1" u="sng" dirty="0">
                <a:effectLst>
                  <a:outerShdw blurRad="38100" dist="38100" dir="2700000" algn="tl">
                    <a:srgbClr val="000000">
                      <a:alpha val="43137"/>
                    </a:srgbClr>
                  </a:outerShdw>
                </a:effectLst>
              </a:rPr>
              <a:t>年（行ケ）第</a:t>
            </a:r>
            <a:r>
              <a:rPr lang="en-US" altLang="ja-JP" sz="2400" b="1" u="sng" dirty="0">
                <a:effectLst>
                  <a:outerShdw blurRad="38100" dist="38100" dir="2700000" algn="tl">
                    <a:srgbClr val="000000">
                      <a:alpha val="43137"/>
                    </a:srgbClr>
                  </a:outerShdw>
                </a:effectLst>
              </a:rPr>
              <a:t>10087</a:t>
            </a:r>
            <a:r>
              <a:rPr lang="ja-JP" altLang="ja-JP" sz="2400" b="1" u="sng" dirty="0">
                <a:effectLst>
                  <a:outerShdw blurRad="38100" dist="38100" dir="2700000" algn="tl">
                    <a:srgbClr val="000000">
                      <a:alpha val="43137"/>
                    </a:srgbClr>
                  </a:outerShdw>
                </a:effectLst>
              </a:rPr>
              <a:t>号</a:t>
            </a:r>
            <a:r>
              <a:rPr lang="ja-JP" altLang="en-US" sz="2400" b="1" u="sng" dirty="0">
                <a:effectLst>
                  <a:outerShdw blurRad="38100" dist="38100" dir="2700000" algn="tl">
                    <a:srgbClr val="000000">
                      <a:alpha val="43137"/>
                    </a:srgbClr>
                  </a:outerShdw>
                </a:effectLst>
              </a:rPr>
              <a:t>「</a:t>
            </a:r>
            <a:r>
              <a:rPr lang="ja-JP" altLang="ja-JP" sz="2400" b="1" u="sng" dirty="0">
                <a:effectLst>
                  <a:outerShdw blurRad="38100" dist="38100" dir="2700000" algn="tl">
                    <a:srgbClr val="000000">
                      <a:alpha val="43137"/>
                    </a:srgbClr>
                  </a:outerShdw>
                </a:effectLst>
              </a:rPr>
              <a:t>ラック搬送装置</a:t>
            </a:r>
            <a:r>
              <a:rPr lang="ja-JP" altLang="en-US" sz="2400" b="1" u="sng" dirty="0">
                <a:effectLst>
                  <a:outerShdw blurRad="38100" dist="38100" dir="2700000" algn="tl">
                    <a:srgbClr val="000000">
                      <a:alpha val="43137"/>
                    </a:srgbClr>
                  </a:outerShdw>
                </a:effectLst>
              </a:rPr>
              <a:t>」事件</a:t>
            </a:r>
            <a:endParaRPr lang="ja-JP" altLang="ja-JP" sz="2400" b="1" dirty="0">
              <a:effectLst>
                <a:outerShdw blurRad="38100" dist="38100" dir="2700000" algn="tl">
                  <a:srgbClr val="000000">
                    <a:alpha val="43137"/>
                  </a:srgbClr>
                </a:outerShdw>
              </a:effectLst>
            </a:endParaRPr>
          </a:p>
          <a:p>
            <a:pPr latinLnBrk="1"/>
            <a:endParaRPr lang="en-US" altLang="ja-JP" sz="800" dirty="0"/>
          </a:p>
          <a:p>
            <a:pPr latinLnBrk="1"/>
            <a:r>
              <a:rPr lang="en-US" altLang="ja-JP" sz="2400" b="1" dirty="0" smtClean="0">
                <a:solidFill>
                  <a:srgbClr val="FF0000"/>
                </a:solidFill>
              </a:rPr>
              <a:t>※</a:t>
            </a:r>
            <a:r>
              <a:rPr lang="ja-JP" altLang="en-US" dirty="0" smtClean="0">
                <a:solidFill>
                  <a:srgbClr val="FF0000"/>
                </a:solidFill>
              </a:rPr>
              <a:t>補正</a:t>
            </a:r>
            <a:r>
              <a:rPr lang="ja-JP" altLang="en-US" dirty="0">
                <a:solidFill>
                  <a:srgbClr val="FF0000"/>
                </a:solidFill>
              </a:rPr>
              <a:t>○</a:t>
            </a:r>
            <a:r>
              <a:rPr lang="en-US" altLang="ja-JP" sz="2400" b="1" dirty="0" smtClean="0">
                <a:solidFill>
                  <a:srgbClr val="FF0000"/>
                </a:solidFill>
              </a:rPr>
              <a:t>: </a:t>
            </a:r>
            <a:r>
              <a:rPr lang="ja-JP" altLang="en-US" sz="2400" b="1" dirty="0" smtClean="0">
                <a:solidFill>
                  <a:srgbClr val="FF0000"/>
                </a:solidFill>
              </a:rPr>
              <a:t>（</a:t>
            </a:r>
            <a:r>
              <a:rPr lang="ja-JP" altLang="en-US" sz="2400" b="1" dirty="0">
                <a:solidFill>
                  <a:srgbClr val="FF0000"/>
                </a:solidFill>
              </a:rPr>
              <a:t>測定ユニットを）</a:t>
            </a:r>
            <a:r>
              <a:rPr lang="ja-JP" altLang="ja-JP" sz="2400" b="1" dirty="0">
                <a:solidFill>
                  <a:srgbClr val="FF0000"/>
                </a:solidFill>
              </a:rPr>
              <a:t>「懸下」</a:t>
            </a:r>
            <a:r>
              <a:rPr lang="ja-JP" altLang="en-US" sz="2400" b="1" dirty="0">
                <a:solidFill>
                  <a:srgbClr val="FF0000"/>
                </a:solidFill>
              </a:rPr>
              <a:t>⇒</a:t>
            </a:r>
            <a:r>
              <a:rPr lang="ja-JP" altLang="ja-JP" sz="2400" b="1" dirty="0">
                <a:solidFill>
                  <a:srgbClr val="FF0000"/>
                </a:solidFill>
              </a:rPr>
              <a:t>「保持」</a:t>
            </a:r>
            <a:r>
              <a:rPr lang="ja-JP" altLang="en-US" sz="2400" b="1" u="sng" dirty="0">
                <a:solidFill>
                  <a:srgbClr val="FF0000"/>
                </a:solidFill>
              </a:rPr>
              <a:t>（上位概念化）</a:t>
            </a:r>
            <a:endParaRPr lang="ja-JP" altLang="ja-JP" sz="2400" b="1" u="sng" dirty="0">
              <a:solidFill>
                <a:srgbClr val="FF0000"/>
              </a:solidFill>
            </a:endParaRPr>
          </a:p>
          <a:p>
            <a:pPr latinLnBrk="1"/>
            <a:endParaRPr lang="en-US" altLang="ja-JP" sz="800" dirty="0" smtClean="0"/>
          </a:p>
          <a:p>
            <a:pPr latinLnBrk="1"/>
            <a:r>
              <a:rPr lang="ja-JP" altLang="en-US" sz="1800" dirty="0" smtClean="0">
                <a:solidFill>
                  <a:schemeClr val="tx2"/>
                </a:solidFill>
              </a:rPr>
              <a:t>（判旨抜粋）</a:t>
            </a:r>
            <a:endParaRPr lang="en-US" altLang="ja-JP" sz="1800" dirty="0">
              <a:solidFill>
                <a:schemeClr val="tx2"/>
              </a:solidFill>
            </a:endParaRPr>
          </a:p>
          <a:p>
            <a:pPr latinLnBrk="1"/>
            <a:r>
              <a:rPr lang="ja-JP" altLang="en-US" sz="1800" dirty="0"/>
              <a:t>「</a:t>
            </a:r>
            <a:r>
              <a:rPr lang="ja-JP" altLang="ja-JP" sz="1800" dirty="0" smtClean="0"/>
              <a:t>本件</a:t>
            </a:r>
            <a:r>
              <a:rPr lang="ja-JP" altLang="ja-JP" sz="1800" dirty="0"/>
              <a:t>明細書の記載を見た当業者であれば</a:t>
            </a:r>
            <a:r>
              <a:rPr lang="ja-JP" altLang="ja-JP" sz="1800" dirty="0" smtClean="0"/>
              <a:t>，</a:t>
            </a:r>
            <a:endParaRPr lang="en-US" altLang="ja-JP" sz="1800" dirty="0" smtClean="0"/>
          </a:p>
          <a:p>
            <a:pPr latinLnBrk="1"/>
            <a:r>
              <a:rPr lang="ja-JP" altLang="ja-JP" sz="1800" dirty="0" smtClean="0">
                <a:solidFill>
                  <a:srgbClr val="FF0000"/>
                </a:solidFill>
              </a:rPr>
              <a:t>可</a:t>
            </a:r>
            <a:r>
              <a:rPr lang="ja-JP" altLang="ja-JP" sz="1800" dirty="0">
                <a:solidFill>
                  <a:srgbClr val="FF0000"/>
                </a:solidFill>
              </a:rPr>
              <a:t>動アームに測定ユニット</a:t>
            </a:r>
            <a:r>
              <a:rPr lang="ja-JP" altLang="ja-JP" sz="1800" dirty="0" smtClean="0">
                <a:solidFill>
                  <a:srgbClr val="FF0000"/>
                </a:solidFill>
              </a:rPr>
              <a:t>をど</a:t>
            </a:r>
            <a:r>
              <a:rPr lang="ja-JP" altLang="ja-JP" sz="1800" dirty="0">
                <a:solidFill>
                  <a:srgbClr val="FF0000"/>
                </a:solidFill>
              </a:rPr>
              <a:t>のように取り付けるか</a:t>
            </a:r>
            <a:r>
              <a:rPr lang="ja-JP" altLang="ja-JP" sz="1800" dirty="0" smtClean="0">
                <a:solidFill>
                  <a:srgbClr val="FF0000"/>
                </a:solidFill>
              </a:rPr>
              <a:t>は</a:t>
            </a:r>
            <a:endParaRPr lang="en-US" altLang="ja-JP" sz="1800" dirty="0" smtClean="0">
              <a:solidFill>
                <a:srgbClr val="FF0000"/>
              </a:solidFill>
            </a:endParaRPr>
          </a:p>
          <a:p>
            <a:pPr latinLnBrk="1"/>
            <a:r>
              <a:rPr lang="ja-JP" altLang="ja-JP" sz="1800" dirty="0" smtClean="0">
                <a:solidFill>
                  <a:srgbClr val="FF0000"/>
                </a:solidFill>
              </a:rPr>
              <a:t>本</a:t>
            </a:r>
            <a:r>
              <a:rPr lang="ja-JP" altLang="ja-JP" sz="1800" dirty="0">
                <a:solidFill>
                  <a:srgbClr val="FF0000"/>
                </a:solidFill>
              </a:rPr>
              <a:t>件発明における</a:t>
            </a:r>
            <a:r>
              <a:rPr lang="ja-JP" altLang="ja-JP" sz="1800" u="wavy" dirty="0">
                <a:solidFill>
                  <a:srgbClr val="FF0000"/>
                </a:solidFill>
              </a:rPr>
              <a:t>本質的な事項ではなく</a:t>
            </a:r>
            <a:r>
              <a:rPr lang="ja-JP" altLang="ja-JP" sz="1800" dirty="0" smtClean="0">
                <a:solidFill>
                  <a:srgbClr val="FF0000"/>
                </a:solidFill>
              </a:rPr>
              <a:t>，</a:t>
            </a:r>
            <a:r>
              <a:rPr lang="ja-JP" altLang="ja-JP" sz="1800" dirty="0" smtClean="0"/>
              <a:t>測</a:t>
            </a:r>
            <a:r>
              <a:rPr lang="ja-JP" altLang="ja-JP" sz="1800" dirty="0"/>
              <a:t>定ユニットは</a:t>
            </a:r>
            <a:r>
              <a:rPr lang="ja-JP" altLang="ja-JP" sz="1800" dirty="0" smtClean="0"/>
              <a:t>，</a:t>
            </a:r>
            <a:endParaRPr lang="en-US" altLang="ja-JP" sz="1800" dirty="0" smtClean="0"/>
          </a:p>
          <a:p>
            <a:pPr latinLnBrk="1"/>
            <a:r>
              <a:rPr lang="ja-JP" altLang="ja-JP" sz="1800" dirty="0" smtClean="0"/>
              <a:t>そ</a:t>
            </a:r>
            <a:r>
              <a:rPr lang="ja-JP" altLang="ja-JP" sz="1800" dirty="0"/>
              <a:t>の機能を発揮できるような態様で可動アームに保</a:t>
            </a:r>
            <a:r>
              <a:rPr lang="ja-JP" altLang="ja-JP" sz="1800" dirty="0" smtClean="0"/>
              <a:t>持</a:t>
            </a:r>
            <a:endParaRPr lang="en-US" altLang="ja-JP" sz="1800" dirty="0" smtClean="0"/>
          </a:p>
          <a:p>
            <a:pPr latinLnBrk="1"/>
            <a:r>
              <a:rPr lang="ja-JP" altLang="ja-JP" sz="1800" dirty="0" smtClean="0"/>
              <a:t>さ</a:t>
            </a:r>
            <a:r>
              <a:rPr lang="ja-JP" altLang="ja-JP" sz="1800" dirty="0"/>
              <a:t>れていれば十分であると理解するものであり，そして，本件特許</a:t>
            </a:r>
            <a:r>
              <a:rPr lang="ja-JP" altLang="ja-JP" sz="1800" dirty="0" smtClean="0"/>
              <a:t>の</a:t>
            </a:r>
            <a:endParaRPr lang="en-US" altLang="ja-JP" sz="1800" dirty="0" smtClean="0"/>
          </a:p>
          <a:p>
            <a:pPr latinLnBrk="1"/>
            <a:r>
              <a:rPr lang="ja-JP" altLang="ja-JP" sz="1800" spc="-50" dirty="0" smtClean="0"/>
              <a:t>出</a:t>
            </a:r>
            <a:r>
              <a:rPr lang="ja-JP" altLang="ja-JP" sz="1800" spc="-50" dirty="0"/>
              <a:t>願時における上記</a:t>
            </a:r>
            <a:r>
              <a:rPr lang="ja-JP" altLang="ja-JP" sz="1800" u="wavy" spc="-50" dirty="0"/>
              <a:t>技術常識を考慮すれば</a:t>
            </a:r>
            <a:r>
              <a:rPr lang="ja-JP" altLang="ja-JP" sz="1800" spc="-50" dirty="0"/>
              <a:t>，可動アームに測定ユニット</a:t>
            </a:r>
            <a:r>
              <a:rPr lang="ja-JP" altLang="ja-JP" sz="1800" spc="-50" dirty="0" smtClean="0"/>
              <a:t>を取</a:t>
            </a:r>
            <a:r>
              <a:rPr lang="ja-JP" altLang="ja-JP" sz="1800" spc="-50" dirty="0"/>
              <a:t>り付ける態様を</a:t>
            </a:r>
            <a:r>
              <a:rPr lang="ja-JP" altLang="ja-JP" sz="1800" dirty="0" smtClean="0"/>
              <a:t>，</a:t>
            </a:r>
            <a:r>
              <a:rPr lang="en-US" altLang="ja-JP" sz="1800" dirty="0" smtClean="0"/>
              <a:t>『</a:t>
            </a:r>
            <a:r>
              <a:rPr lang="ja-JP" altLang="ja-JP" sz="1800" spc="-10" dirty="0" smtClean="0"/>
              <a:t>懸下</a:t>
            </a:r>
            <a:r>
              <a:rPr lang="en-US" altLang="ja-JP" sz="1800" spc="-10" dirty="0"/>
              <a:t>』</a:t>
            </a:r>
            <a:r>
              <a:rPr lang="ja-JP" altLang="ja-JP" sz="1800" spc="-10" dirty="0" smtClean="0"/>
              <a:t>以外の</a:t>
            </a:r>
            <a:r>
              <a:rPr lang="en-US" altLang="ja-JP" sz="1800" spc="-10" dirty="0" smtClean="0"/>
              <a:t>『</a:t>
            </a:r>
            <a:r>
              <a:rPr lang="ja-JP" altLang="ja-JP" sz="1800" spc="-10" dirty="0" smtClean="0"/>
              <a:t>埋設</a:t>
            </a:r>
            <a:r>
              <a:rPr lang="en-US" altLang="ja-JP" sz="1800" spc="-10" dirty="0"/>
              <a:t>』</a:t>
            </a:r>
            <a:r>
              <a:rPr lang="ja-JP" altLang="ja-JP" sz="1800" spc="-10" dirty="0" smtClean="0"/>
              <a:t>等</a:t>
            </a:r>
            <a:r>
              <a:rPr lang="ja-JP" altLang="ja-JP" sz="1800" spc="-10" dirty="0"/>
              <a:t>の態様とすることについても</a:t>
            </a:r>
            <a:r>
              <a:rPr lang="ja-JP" altLang="ja-JP" sz="1800" spc="-10" dirty="0" smtClean="0"/>
              <a:t>，本</a:t>
            </a:r>
            <a:r>
              <a:rPr lang="ja-JP" altLang="ja-JP" sz="1800" spc="-10" dirty="0"/>
              <a:t>件明細書から</a:t>
            </a:r>
            <a:r>
              <a:rPr lang="ja-JP" altLang="ja-JP" sz="1800" u="sng" spc="-10" dirty="0"/>
              <a:t>自明</a:t>
            </a:r>
            <a:r>
              <a:rPr lang="ja-JP" altLang="ja-JP" sz="1800" spc="-10" dirty="0"/>
              <a:t>のものであったと</a:t>
            </a:r>
            <a:r>
              <a:rPr lang="ja-JP" altLang="ja-JP" sz="1800" dirty="0"/>
              <a:t>認められる</a:t>
            </a:r>
            <a:r>
              <a:rPr lang="ja-JP" altLang="ja-JP" sz="1800" dirty="0" smtClean="0"/>
              <a:t>。・</a:t>
            </a:r>
            <a:r>
              <a:rPr lang="ja-JP" altLang="ja-JP" sz="1800" dirty="0"/>
              <a:t>・</a:t>
            </a:r>
            <a:r>
              <a:rPr lang="ja-JP" altLang="ja-JP" sz="1800" dirty="0" smtClean="0"/>
              <a:t>・</a:t>
            </a:r>
            <a:endParaRPr lang="en-US" altLang="ja-JP" sz="1800" dirty="0" smtClean="0"/>
          </a:p>
          <a:p>
            <a:pPr latinLnBrk="1"/>
            <a:r>
              <a:rPr lang="ja-JP" altLang="en-US" sz="1800" dirty="0"/>
              <a:t>　</a:t>
            </a:r>
            <a:r>
              <a:rPr lang="ja-JP" altLang="ja-JP" sz="1800" dirty="0" smtClean="0"/>
              <a:t>さらに</a:t>
            </a:r>
            <a:r>
              <a:rPr lang="ja-JP" altLang="ja-JP" sz="1800" dirty="0"/>
              <a:t>，測定ユニット</a:t>
            </a:r>
            <a:r>
              <a:rPr lang="ja-JP" altLang="ja-JP" sz="1800" dirty="0" smtClean="0"/>
              <a:t>の</a:t>
            </a:r>
            <a:r>
              <a:rPr lang="en-US" altLang="ja-JP" sz="1800" dirty="0" smtClean="0"/>
              <a:t>『</a:t>
            </a:r>
            <a:r>
              <a:rPr lang="ja-JP" altLang="ja-JP" sz="1800" dirty="0" smtClean="0"/>
              <a:t>懸下</a:t>
            </a:r>
            <a:r>
              <a:rPr lang="en-US" altLang="ja-JP" sz="1800" dirty="0"/>
              <a:t>』</a:t>
            </a:r>
            <a:r>
              <a:rPr lang="ja-JP" altLang="ja-JP" sz="1800" dirty="0" smtClean="0"/>
              <a:t>と</a:t>
            </a:r>
            <a:r>
              <a:rPr lang="en-US" altLang="ja-JP" sz="1800" dirty="0"/>
              <a:t>『</a:t>
            </a:r>
            <a:r>
              <a:rPr lang="ja-JP" altLang="ja-JP" sz="1800" dirty="0" smtClean="0"/>
              <a:t>埋設</a:t>
            </a:r>
            <a:r>
              <a:rPr lang="en-US" altLang="ja-JP" sz="1800" dirty="0"/>
              <a:t>』</a:t>
            </a:r>
            <a:r>
              <a:rPr lang="ja-JP" altLang="ja-JP" sz="1800" dirty="0" smtClean="0"/>
              <a:t>に</a:t>
            </a:r>
            <a:r>
              <a:rPr lang="ja-JP" altLang="ja-JP" sz="1800" dirty="0"/>
              <a:t>関して，</a:t>
            </a:r>
            <a:r>
              <a:rPr lang="ja-JP" altLang="ja-JP" sz="1800" u="wavy" dirty="0"/>
              <a:t>その</a:t>
            </a:r>
            <a:r>
              <a:rPr lang="ja-JP" altLang="ja-JP" sz="1800" u="wavy" dirty="0">
                <a:solidFill>
                  <a:srgbClr val="FF0000"/>
                </a:solidFill>
              </a:rPr>
              <a:t>作用効果におい</a:t>
            </a:r>
            <a:r>
              <a:rPr lang="ja-JP" altLang="ja-JP" sz="1800" u="wavy" dirty="0" smtClean="0">
                <a:solidFill>
                  <a:srgbClr val="FF0000"/>
                </a:solidFill>
              </a:rPr>
              <a:t>て具</a:t>
            </a:r>
            <a:r>
              <a:rPr lang="ja-JP" altLang="ja-JP" sz="1800" u="wavy" dirty="0">
                <a:solidFill>
                  <a:srgbClr val="FF0000"/>
                </a:solidFill>
              </a:rPr>
              <a:t>体的な差異が生じるとしても</a:t>
            </a:r>
            <a:r>
              <a:rPr lang="ja-JP" altLang="ja-JP" sz="1800" dirty="0">
                <a:solidFill>
                  <a:srgbClr val="FF0000"/>
                </a:solidFill>
              </a:rPr>
              <a:t>，そのことは，本件明細書に記載された</a:t>
            </a:r>
            <a:r>
              <a:rPr lang="ja-JP" altLang="ja-JP" sz="1800" u="wavy" dirty="0">
                <a:solidFill>
                  <a:srgbClr val="FF0000"/>
                </a:solidFill>
              </a:rPr>
              <a:t>本</a:t>
            </a:r>
            <a:r>
              <a:rPr lang="ja-JP" altLang="ja-JP" sz="1800" u="wavy" dirty="0" smtClean="0">
                <a:solidFill>
                  <a:srgbClr val="FF0000"/>
                </a:solidFill>
              </a:rPr>
              <a:t>件発</a:t>
            </a:r>
            <a:r>
              <a:rPr lang="ja-JP" altLang="ja-JP" sz="1800" u="wavy" dirty="0">
                <a:solidFill>
                  <a:srgbClr val="FF0000"/>
                </a:solidFill>
              </a:rPr>
              <a:t>明７の前記技術的意義と</a:t>
            </a:r>
            <a:r>
              <a:rPr lang="ja-JP" altLang="ja-JP" sz="1800" u="wavy" dirty="0" smtClean="0">
                <a:solidFill>
                  <a:srgbClr val="FF0000"/>
                </a:solidFill>
              </a:rPr>
              <a:t>は</a:t>
            </a:r>
            <a:r>
              <a:rPr lang="ja-JP" altLang="en-US" sz="1800" u="wavy" dirty="0" smtClean="0">
                <a:solidFill>
                  <a:srgbClr val="FF0000"/>
                </a:solidFill>
              </a:rPr>
              <a:t>　</a:t>
            </a:r>
            <a:r>
              <a:rPr lang="ja-JP" altLang="ja-JP" sz="1800" u="wavy" dirty="0" smtClean="0">
                <a:solidFill>
                  <a:srgbClr val="FF0000"/>
                </a:solidFill>
              </a:rPr>
              <a:t>直接</a:t>
            </a:r>
            <a:r>
              <a:rPr lang="ja-JP" altLang="ja-JP" sz="1800" u="wavy" spc="-40" dirty="0">
                <a:solidFill>
                  <a:srgbClr val="FF0000"/>
                </a:solidFill>
              </a:rPr>
              <a:t>関係のない</a:t>
            </a:r>
            <a:r>
              <a:rPr lang="ja-JP" altLang="ja-JP" sz="1800" spc="-40" dirty="0"/>
              <a:t>ことであり，また，本件特許</a:t>
            </a:r>
            <a:r>
              <a:rPr lang="ja-JP" altLang="ja-JP" sz="1800" spc="-40" dirty="0" smtClean="0"/>
              <a:t>の出</a:t>
            </a:r>
            <a:r>
              <a:rPr lang="ja-JP" altLang="ja-JP" sz="1800" spc="-40" dirty="0"/>
              <a:t>願時における前記技術常識を考慮すれば，</a:t>
            </a:r>
            <a:r>
              <a:rPr lang="ja-JP" altLang="ja-JP" sz="1800" spc="-60" dirty="0"/>
              <a:t>本件訂正発明２が本件明細</a:t>
            </a:r>
            <a:r>
              <a:rPr lang="ja-JP" altLang="ja-JP" sz="1800" spc="-60" dirty="0" smtClean="0"/>
              <a:t>書に</a:t>
            </a:r>
            <a:r>
              <a:rPr lang="ja-JP" altLang="ja-JP" sz="1800" spc="-60" dirty="0"/>
              <a:t>記載された事項から自明であるとの前記認定判断を左右する</a:t>
            </a:r>
            <a:r>
              <a:rPr lang="ja-JP" altLang="ja-JP" sz="1800" spc="-50" dirty="0"/>
              <a:t>もの</a:t>
            </a:r>
            <a:r>
              <a:rPr lang="ja-JP" altLang="ja-JP" sz="1800" dirty="0"/>
              <a:t>ではない</a:t>
            </a:r>
            <a:r>
              <a:rPr lang="ja-JP" altLang="ja-JP" sz="1800" dirty="0" smtClean="0"/>
              <a:t>。</a:t>
            </a:r>
            <a:r>
              <a:rPr lang="ja-JP" altLang="en-US" sz="1800" dirty="0" smtClean="0"/>
              <a:t>」</a:t>
            </a:r>
            <a:endParaRPr lang="ja-JP" altLang="ja-JP" sz="1800" dirty="0"/>
          </a:p>
          <a:p>
            <a:pPr latinLnBrk="1"/>
            <a:r>
              <a:rPr lang="en-US" altLang="ja-JP" sz="2000" dirty="0"/>
              <a:t> </a:t>
            </a:r>
            <a:endParaRPr lang="ja-JP" altLang="ja-JP" sz="2000" dirty="0"/>
          </a:p>
          <a:p>
            <a:pPr latinLnBrk="1"/>
            <a:r>
              <a:rPr lang="ja-JP" altLang="en-US" sz="2200" dirty="0" smtClean="0">
                <a:solidFill>
                  <a:schemeClr val="tx2"/>
                </a:solidFill>
              </a:rPr>
              <a:t>（</a:t>
            </a:r>
            <a:r>
              <a:rPr lang="ja-JP" altLang="en-US" sz="2200" dirty="0">
                <a:solidFill>
                  <a:schemeClr val="tx2"/>
                </a:solidFill>
              </a:rPr>
              <a:t>考察</a:t>
            </a:r>
            <a:r>
              <a:rPr lang="ja-JP" altLang="en-US" sz="2200" dirty="0" smtClean="0">
                <a:solidFill>
                  <a:schemeClr val="tx2"/>
                </a:solidFill>
              </a:rPr>
              <a:t>）　</a:t>
            </a:r>
            <a:r>
              <a:rPr lang="ja-JP" altLang="ja-JP" sz="2200" b="1" i="1" u="sng" dirty="0" smtClean="0">
                <a:solidFill>
                  <a:srgbClr val="FF00FF"/>
                </a:solidFill>
              </a:rPr>
              <a:t>補正</a:t>
            </a:r>
            <a:r>
              <a:rPr lang="ja-JP" altLang="en-US" sz="2200" b="1" i="1" u="sng" dirty="0" smtClean="0">
                <a:solidFill>
                  <a:srgbClr val="FF00FF"/>
                </a:solidFill>
              </a:rPr>
              <a:t>・</a:t>
            </a:r>
            <a:r>
              <a:rPr lang="ja-JP" altLang="en-US" sz="2200" i="1" u="sng" dirty="0">
                <a:solidFill>
                  <a:srgbClr val="FF00FF"/>
                </a:solidFill>
              </a:rPr>
              <a:t>分割</a:t>
            </a:r>
            <a:r>
              <a:rPr lang="ja-JP" altLang="ja-JP" sz="2200" b="1" i="1" u="sng" dirty="0" smtClean="0">
                <a:solidFill>
                  <a:srgbClr val="FF00FF"/>
                </a:solidFill>
              </a:rPr>
              <a:t>事項</a:t>
            </a:r>
            <a:r>
              <a:rPr lang="ja-JP" altLang="ja-JP" sz="2200" b="1" i="1" u="sng" dirty="0">
                <a:solidFill>
                  <a:srgbClr val="FF00FF"/>
                </a:solidFill>
              </a:rPr>
              <a:t>が</a:t>
            </a:r>
            <a:r>
              <a:rPr lang="ja-JP" altLang="ja-JP" sz="2200" b="1" i="1" u="sng" dirty="0" smtClean="0">
                <a:solidFill>
                  <a:srgbClr val="FF00FF"/>
                </a:solidFill>
              </a:rPr>
              <a:t>、</a:t>
            </a:r>
            <a:r>
              <a:rPr lang="ja-JP" altLang="en-US" sz="2200" b="1" i="1" u="sng" dirty="0" smtClean="0">
                <a:solidFill>
                  <a:srgbClr val="FF00FF"/>
                </a:solidFill>
              </a:rPr>
              <a:t>発明の</a:t>
            </a:r>
            <a:r>
              <a:rPr lang="ja-JP" altLang="ja-JP" sz="2200" b="1" i="1" u="sng" dirty="0" smtClean="0">
                <a:solidFill>
                  <a:srgbClr val="FF00FF"/>
                </a:solidFill>
              </a:rPr>
              <a:t>課題</a:t>
            </a:r>
            <a:r>
              <a:rPr lang="ja-JP" altLang="ja-JP" sz="2200" b="1" i="1" u="sng" dirty="0">
                <a:solidFill>
                  <a:srgbClr val="FF00FF"/>
                </a:solidFill>
              </a:rPr>
              <a:t>との関係</a:t>
            </a:r>
            <a:r>
              <a:rPr lang="ja-JP" altLang="ja-JP" sz="2200" b="1" i="1" u="sng" dirty="0" smtClean="0">
                <a:solidFill>
                  <a:srgbClr val="FF00FF"/>
                </a:solidFill>
              </a:rPr>
              <a:t>で本質的（</a:t>
            </a:r>
            <a:r>
              <a:rPr lang="ja-JP" altLang="ja-JP" sz="2200" b="1" i="1" u="sng" dirty="0">
                <a:solidFill>
                  <a:srgbClr val="FF00FF"/>
                </a:solidFill>
              </a:rPr>
              <a:t>必要</a:t>
            </a:r>
            <a:r>
              <a:rPr lang="ja-JP" altLang="ja-JP" sz="2200" b="1" i="1" u="sng" dirty="0" smtClean="0">
                <a:solidFill>
                  <a:srgbClr val="FF00FF"/>
                </a:solidFill>
              </a:rPr>
              <a:t>不可欠な</a:t>
            </a:r>
            <a:r>
              <a:rPr lang="ja-JP" altLang="ja-JP" sz="2200" b="1" i="1" u="sng" dirty="0">
                <a:solidFill>
                  <a:srgbClr val="FF00FF"/>
                </a:solidFill>
              </a:rPr>
              <a:t>要素）</a:t>
            </a:r>
            <a:r>
              <a:rPr lang="ja-JP" altLang="ja-JP" sz="2200" b="1" i="1" u="sng" dirty="0" smtClean="0">
                <a:solidFill>
                  <a:srgbClr val="FF00FF"/>
                </a:solidFill>
              </a:rPr>
              <a:t>で</a:t>
            </a:r>
            <a:r>
              <a:rPr lang="ja-JP" altLang="en-US" sz="2200" b="1" i="1" u="sng" dirty="0" smtClean="0">
                <a:solidFill>
                  <a:srgbClr val="FF00FF"/>
                </a:solidFill>
              </a:rPr>
              <a:t>ない場合には</a:t>
            </a:r>
            <a:r>
              <a:rPr lang="ja-JP" altLang="ja-JP" sz="2200" b="1" i="1" u="sng" dirty="0" smtClean="0">
                <a:solidFill>
                  <a:srgbClr val="FF00FF"/>
                </a:solidFill>
              </a:rPr>
              <a:t>、</a:t>
            </a:r>
            <a:r>
              <a:rPr lang="ja-JP" altLang="ja-JP" sz="2200" b="1" i="1" u="sng" dirty="0">
                <a:solidFill>
                  <a:srgbClr val="FF00FF"/>
                </a:solidFill>
              </a:rPr>
              <a:t>明細書に明示的な</a:t>
            </a:r>
            <a:r>
              <a:rPr lang="ja-JP" altLang="ja-JP" sz="2200" b="1" i="1" u="sng" dirty="0" smtClean="0">
                <a:solidFill>
                  <a:srgbClr val="FF00FF"/>
                </a:solidFill>
              </a:rPr>
              <a:t>記載</a:t>
            </a:r>
            <a:r>
              <a:rPr lang="ja-JP" altLang="en-US" sz="2200" b="1" i="1" u="sng" dirty="0" smtClean="0">
                <a:solidFill>
                  <a:srgbClr val="FF00FF"/>
                </a:solidFill>
              </a:rPr>
              <a:t>が</a:t>
            </a:r>
            <a:r>
              <a:rPr lang="ja-JP" altLang="ja-JP" sz="2200" b="1" i="1" u="sng" dirty="0" smtClean="0">
                <a:solidFill>
                  <a:srgbClr val="FF00FF"/>
                </a:solidFill>
              </a:rPr>
              <a:t>なくても補正</a:t>
            </a:r>
            <a:r>
              <a:rPr lang="ja-JP" altLang="en-US" sz="2200" b="1" i="1" u="sng" dirty="0" smtClean="0">
                <a:solidFill>
                  <a:srgbClr val="FF00FF"/>
                </a:solidFill>
              </a:rPr>
              <a:t>・</a:t>
            </a:r>
            <a:r>
              <a:rPr lang="ja-JP" altLang="en-US" sz="2200" i="1" u="sng" dirty="0">
                <a:solidFill>
                  <a:srgbClr val="FF00FF"/>
                </a:solidFill>
              </a:rPr>
              <a:t>分割</a:t>
            </a:r>
            <a:r>
              <a:rPr lang="ja-JP" altLang="ja-JP" sz="2200" b="1" i="1" u="sng" dirty="0" smtClean="0">
                <a:solidFill>
                  <a:srgbClr val="FF00FF"/>
                </a:solidFill>
              </a:rPr>
              <a:t>が</a:t>
            </a:r>
            <a:r>
              <a:rPr lang="ja-JP" altLang="en-US" sz="2200" b="1" i="1" u="sng" dirty="0" smtClean="0">
                <a:solidFill>
                  <a:srgbClr val="FF00FF"/>
                </a:solidFill>
              </a:rPr>
              <a:t>　　</a:t>
            </a:r>
            <a:r>
              <a:rPr lang="ja-JP" altLang="ja-JP" sz="2200" b="1" i="1" u="sng" dirty="0" smtClean="0">
                <a:solidFill>
                  <a:srgbClr val="FF00FF"/>
                </a:solidFill>
              </a:rPr>
              <a:t>認められ</a:t>
            </a:r>
            <a:r>
              <a:rPr lang="ja-JP" altLang="en-US" sz="2200" b="1" i="1" u="sng" dirty="0" smtClean="0">
                <a:solidFill>
                  <a:srgbClr val="FF00FF"/>
                </a:solidFill>
              </a:rPr>
              <a:t>易い</a:t>
            </a:r>
            <a:r>
              <a:rPr lang="ja-JP" altLang="en-US" sz="2200" dirty="0" smtClean="0"/>
              <a:t>という裁判所の判断傾向を</a:t>
            </a:r>
            <a:r>
              <a:rPr lang="ja-JP" altLang="ja-JP" sz="2200" dirty="0" smtClean="0"/>
              <a:t>示した</a:t>
            </a:r>
            <a:r>
              <a:rPr lang="ja-JP" altLang="ja-JP" sz="2200" dirty="0"/>
              <a:t>典型例で</a:t>
            </a:r>
            <a:r>
              <a:rPr lang="ja-JP" altLang="ja-JP" sz="2200" dirty="0" smtClean="0"/>
              <a:t>ある</a:t>
            </a:r>
            <a:r>
              <a:rPr lang="ja-JP" altLang="en-US" sz="2200" dirty="0"/>
              <a:t>。</a:t>
            </a:r>
            <a:endParaRPr lang="ja-JP" altLang="ja-JP" sz="2200" dirty="0"/>
          </a:p>
        </p:txBody>
      </p:sp>
      <p:sp>
        <p:nvSpPr>
          <p:cNvPr id="2" name="正方形/長方形 1"/>
          <p:cNvSpPr/>
          <p:nvPr/>
        </p:nvSpPr>
        <p:spPr>
          <a:xfrm>
            <a:off x="6012160" y="1816336"/>
            <a:ext cx="1210588" cy="338554"/>
          </a:xfrm>
          <a:prstGeom prst="rect">
            <a:avLst/>
          </a:prstGeom>
        </p:spPr>
        <p:txBody>
          <a:bodyPr wrap="none">
            <a:spAutoFit/>
          </a:bodyPr>
          <a:lstStyle/>
          <a:p>
            <a:r>
              <a:rPr lang="ja-JP" altLang="en-US" sz="1600" dirty="0">
                <a:solidFill>
                  <a:srgbClr val="0070C0"/>
                </a:solidFill>
                <a:latin typeface="HGｺﾞｼｯｸE" panose="020B0909000000000000" pitchFamily="49" charset="-128"/>
                <a:ea typeface="HGｺﾞｼｯｸE" panose="020B0909000000000000" pitchFamily="49" charset="-128"/>
              </a:rPr>
              <a:t>可</a:t>
            </a:r>
            <a:r>
              <a:rPr lang="ja-JP" altLang="en-US" sz="1600" dirty="0" smtClean="0">
                <a:solidFill>
                  <a:srgbClr val="0070C0"/>
                </a:solidFill>
                <a:latin typeface="HGｺﾞｼｯｸE" panose="020B0909000000000000" pitchFamily="49" charset="-128"/>
                <a:ea typeface="HGｺﾞｼｯｸE" panose="020B0909000000000000" pitchFamily="49" charset="-128"/>
              </a:rPr>
              <a:t>動ア</a:t>
            </a:r>
            <a:r>
              <a:rPr lang="ja-JP" altLang="en-US" sz="1600" dirty="0">
                <a:solidFill>
                  <a:srgbClr val="0070C0"/>
                </a:solidFill>
                <a:latin typeface="HGｺﾞｼｯｸE" panose="020B0909000000000000" pitchFamily="49" charset="-128"/>
                <a:ea typeface="HGｺﾞｼｯｸE" panose="020B0909000000000000" pitchFamily="49" charset="-128"/>
              </a:rPr>
              <a:t>ーム</a:t>
            </a:r>
          </a:p>
        </p:txBody>
      </p:sp>
      <p:sp>
        <p:nvSpPr>
          <p:cNvPr id="5" name="正方形/長方形 4"/>
          <p:cNvSpPr/>
          <p:nvPr/>
        </p:nvSpPr>
        <p:spPr>
          <a:xfrm>
            <a:off x="7812360" y="1484784"/>
            <a:ext cx="1005403" cy="584775"/>
          </a:xfrm>
          <a:prstGeom prst="rect">
            <a:avLst/>
          </a:prstGeom>
        </p:spPr>
        <p:txBody>
          <a:bodyPr wrap="none">
            <a:spAutoFit/>
          </a:bodyPr>
          <a:lstStyle/>
          <a:p>
            <a:r>
              <a:rPr lang="ja-JP" altLang="en-US" sz="1600" dirty="0">
                <a:solidFill>
                  <a:srgbClr val="0070C0"/>
                </a:solidFill>
                <a:latin typeface="HGｺﾞｼｯｸE" panose="020B0909000000000000" pitchFamily="49" charset="-128"/>
                <a:ea typeface="HGｺﾞｼｯｸE" panose="020B0909000000000000" pitchFamily="49" charset="-128"/>
              </a:rPr>
              <a:t>測</a:t>
            </a:r>
            <a:r>
              <a:rPr lang="ja-JP" altLang="en-US" sz="1600" dirty="0" smtClean="0">
                <a:solidFill>
                  <a:srgbClr val="0070C0"/>
                </a:solidFill>
                <a:latin typeface="HGｺﾞｼｯｸE" panose="020B0909000000000000" pitchFamily="49" charset="-128"/>
                <a:ea typeface="HGｺﾞｼｯｸE" panose="020B0909000000000000" pitchFamily="49" charset="-128"/>
              </a:rPr>
              <a:t>定</a:t>
            </a:r>
            <a:endParaRPr lang="en-US" altLang="ja-JP" sz="1600" dirty="0" smtClean="0">
              <a:solidFill>
                <a:srgbClr val="0070C0"/>
              </a:solidFill>
              <a:latin typeface="HGｺﾞｼｯｸE" panose="020B0909000000000000" pitchFamily="49" charset="-128"/>
              <a:ea typeface="HGｺﾞｼｯｸE" panose="020B0909000000000000" pitchFamily="49" charset="-128"/>
            </a:endParaRPr>
          </a:p>
          <a:p>
            <a:r>
              <a:rPr lang="ja-JP" altLang="en-US" sz="1600" dirty="0" smtClean="0">
                <a:solidFill>
                  <a:srgbClr val="0070C0"/>
                </a:solidFill>
                <a:latin typeface="HGｺﾞｼｯｸE" panose="020B0909000000000000" pitchFamily="49" charset="-128"/>
                <a:ea typeface="HGｺﾞｼｯｸE" panose="020B0909000000000000" pitchFamily="49" charset="-128"/>
              </a:rPr>
              <a:t>ユ</a:t>
            </a:r>
            <a:r>
              <a:rPr lang="ja-JP" altLang="en-US" sz="1600" dirty="0">
                <a:solidFill>
                  <a:srgbClr val="0070C0"/>
                </a:solidFill>
                <a:latin typeface="HGｺﾞｼｯｸE" panose="020B0909000000000000" pitchFamily="49" charset="-128"/>
                <a:ea typeface="HGｺﾞｼｯｸE" panose="020B0909000000000000" pitchFamily="49" charset="-128"/>
              </a:rPr>
              <a:t>ニット</a:t>
            </a:r>
          </a:p>
        </p:txBody>
      </p:sp>
      <p:cxnSp>
        <p:nvCxnSpPr>
          <p:cNvPr id="7" name="直線矢印コネクタ 6"/>
          <p:cNvCxnSpPr/>
          <p:nvPr/>
        </p:nvCxnSpPr>
        <p:spPr>
          <a:xfrm flipH="1">
            <a:off x="7524328" y="1985613"/>
            <a:ext cx="608720" cy="36651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9</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768080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None/>
            </a:pPr>
            <a:r>
              <a:rPr lang="ja-JP" altLang="en-US" sz="2800" dirty="0" smtClean="0">
                <a:solidFill>
                  <a:schemeClr val="bg1"/>
                </a:solidFill>
                <a:latin typeface="HGPｺﾞｼｯｸE" pitchFamily="50" charset="-128"/>
                <a:ea typeface="HGPｺﾞｼｯｸE" pitchFamily="50" charset="-128"/>
              </a:rPr>
              <a:t>補正</a:t>
            </a:r>
            <a:r>
              <a:rPr lang="ja-JP" altLang="en-US" sz="2800" dirty="0">
                <a:solidFill>
                  <a:schemeClr val="bg1"/>
                </a:solidFill>
                <a:latin typeface="HGPｺﾞｼｯｸE" pitchFamily="50" charset="-128"/>
                <a:ea typeface="HGPｺﾞｼｯｸE" pitchFamily="50" charset="-128"/>
              </a:rPr>
              <a:t>・分割と</a:t>
            </a:r>
            <a:r>
              <a:rPr lang="ja-JP" altLang="en-US" sz="2800" dirty="0" smtClean="0">
                <a:solidFill>
                  <a:schemeClr val="bg1"/>
                </a:solidFill>
                <a:latin typeface="HGPｺﾞｼｯｸE" pitchFamily="50" charset="-128"/>
                <a:ea typeface="HGPｺﾞｼｯｸE" pitchFamily="50" charset="-128"/>
              </a:rPr>
              <a:t>、「発明</a:t>
            </a:r>
            <a:r>
              <a:rPr lang="ja-JP" altLang="en-US" sz="2800" dirty="0">
                <a:solidFill>
                  <a:schemeClr val="bg1"/>
                </a:solidFill>
                <a:latin typeface="HGPｺﾞｼｯｸE" pitchFamily="50" charset="-128"/>
                <a:ea typeface="HGPｺﾞｼｯｸE" pitchFamily="50" charset="-128"/>
              </a:rPr>
              <a:t>の</a:t>
            </a:r>
            <a:r>
              <a:rPr lang="ja-JP" altLang="ja-JP" sz="2800" dirty="0" smtClean="0">
                <a:solidFill>
                  <a:schemeClr val="bg1"/>
                </a:solidFill>
                <a:latin typeface="HGPｺﾞｼｯｸE" pitchFamily="50" charset="-128"/>
                <a:ea typeface="HGPｺﾞｼｯｸE" pitchFamily="50" charset="-128"/>
              </a:rPr>
              <a:t>課題</a:t>
            </a:r>
            <a:r>
              <a:rPr lang="ja-JP" altLang="en-US" sz="2800" dirty="0" smtClean="0">
                <a:solidFill>
                  <a:schemeClr val="bg1"/>
                </a:solidFill>
                <a:latin typeface="HGPｺﾞｼｯｸE" pitchFamily="50" charset="-128"/>
                <a:ea typeface="HGPｺﾞｼｯｸE" pitchFamily="50" charset="-128"/>
              </a:rPr>
              <a:t>」との関係を重視した裁判例②</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309420"/>
          </a:xfrm>
          <a:prstGeom prst="rect">
            <a:avLst/>
          </a:prstGeom>
        </p:spPr>
        <p:txBody>
          <a:bodyPr wrap="square">
            <a:spAutoFit/>
          </a:bodyPr>
          <a:lstStyle/>
          <a:p>
            <a:pPr algn="ctr" latinLnBrk="1"/>
            <a:r>
              <a:rPr lang="ja-JP" altLang="en-US" sz="2400" b="1" u="sng" dirty="0">
                <a:effectLst>
                  <a:outerShdw blurRad="38100" dist="38100" dir="2700000" algn="tl">
                    <a:srgbClr val="000000">
                      <a:alpha val="43137"/>
                    </a:srgbClr>
                  </a:outerShdw>
                </a:effectLst>
              </a:rPr>
              <a:t>東京地判</a:t>
            </a:r>
            <a:r>
              <a:rPr lang="ja-JP" altLang="ja-JP" sz="2400" b="1" u="sng" dirty="0" smtClean="0">
                <a:effectLst>
                  <a:outerShdw blurRad="38100" dist="38100" dir="2700000" algn="tl">
                    <a:srgbClr val="000000">
                      <a:alpha val="43137"/>
                    </a:srgbClr>
                  </a:outerShdw>
                </a:effectLst>
              </a:rPr>
              <a:t>平成</a:t>
            </a:r>
            <a:r>
              <a:rPr lang="en-US" altLang="ja-JP" sz="2400" b="1" u="sng" dirty="0" smtClean="0">
                <a:effectLst>
                  <a:outerShdw blurRad="38100" dist="38100" dir="2700000" algn="tl">
                    <a:srgbClr val="000000">
                      <a:alpha val="43137"/>
                    </a:srgbClr>
                  </a:outerShdw>
                </a:effectLst>
              </a:rPr>
              <a:t>23</a:t>
            </a:r>
            <a:r>
              <a:rPr lang="ja-JP" altLang="en-US" sz="2400" b="1" u="sng" dirty="0" smtClean="0">
                <a:effectLst>
                  <a:outerShdw blurRad="38100" dist="38100" dir="2700000" algn="tl">
                    <a:srgbClr val="000000">
                      <a:alpha val="43137"/>
                    </a:srgbClr>
                  </a:outerShdw>
                </a:effectLst>
              </a:rPr>
              <a:t>年（ワ）第</a:t>
            </a:r>
            <a:r>
              <a:rPr lang="en-US" altLang="ja-JP" sz="2400" b="1" u="sng" dirty="0" smtClean="0">
                <a:effectLst>
                  <a:outerShdw blurRad="38100" dist="38100" dir="2700000" algn="tl">
                    <a:srgbClr val="000000">
                      <a:alpha val="43137"/>
                    </a:srgbClr>
                  </a:outerShdw>
                </a:effectLst>
              </a:rPr>
              <a:t>32776</a:t>
            </a:r>
            <a:r>
              <a:rPr lang="ja-JP" altLang="en-US" sz="2400" b="1" u="sng" dirty="0" smtClean="0">
                <a:effectLst>
                  <a:outerShdw blurRad="38100" dist="38100" dir="2700000" algn="tl">
                    <a:srgbClr val="000000">
                      <a:alpha val="43137"/>
                    </a:srgbClr>
                  </a:outerShdw>
                </a:effectLst>
              </a:rPr>
              <a:t>号「</a:t>
            </a:r>
            <a:r>
              <a:rPr lang="ja-JP" altLang="ja-JP" sz="2400" b="1" u="sng" dirty="0">
                <a:effectLst>
                  <a:outerShdw blurRad="38100" dist="38100" dir="2700000" algn="tl">
                    <a:srgbClr val="000000">
                      <a:alpha val="43137"/>
                    </a:srgbClr>
                  </a:outerShdw>
                </a:effectLst>
              </a:rPr>
              <a:t>発光ダイオード</a:t>
            </a:r>
            <a:r>
              <a:rPr lang="ja-JP" altLang="en-US" sz="2400" b="1" u="sng" dirty="0">
                <a:effectLst>
                  <a:outerShdw blurRad="38100" dist="38100" dir="2700000" algn="tl">
                    <a:srgbClr val="000000">
                      <a:alpha val="43137"/>
                    </a:srgbClr>
                  </a:outerShdw>
                </a:effectLst>
              </a:rPr>
              <a:t>」事件</a:t>
            </a:r>
            <a:endParaRPr lang="ja-JP" altLang="ja-JP" sz="2400" b="1" u="sng" dirty="0">
              <a:effectLst>
                <a:outerShdw blurRad="38100" dist="38100" dir="2700000" algn="tl">
                  <a:srgbClr val="000000">
                    <a:alpha val="43137"/>
                  </a:srgbClr>
                </a:outerShdw>
              </a:effectLst>
            </a:endParaRPr>
          </a:p>
          <a:p>
            <a:pPr latinLnBrk="1"/>
            <a:endParaRPr lang="en-US" altLang="ja-JP" sz="800" dirty="0"/>
          </a:p>
          <a:p>
            <a:pPr latinLnBrk="1"/>
            <a:r>
              <a:rPr lang="en-US" altLang="ja-JP" sz="2400" b="1" dirty="0" smtClean="0">
                <a:solidFill>
                  <a:srgbClr val="FF0000"/>
                </a:solidFill>
              </a:rPr>
              <a:t>※</a:t>
            </a:r>
            <a:r>
              <a:rPr lang="ja-JP" altLang="en-US" dirty="0" smtClean="0">
                <a:solidFill>
                  <a:srgbClr val="FF0000"/>
                </a:solidFill>
              </a:rPr>
              <a:t>補正</a:t>
            </a:r>
            <a:r>
              <a:rPr lang="ja-JP" altLang="en-US" dirty="0">
                <a:solidFill>
                  <a:srgbClr val="FF0000"/>
                </a:solidFill>
              </a:rPr>
              <a:t>○ </a:t>
            </a:r>
            <a:r>
              <a:rPr lang="en-US" altLang="ja-JP" sz="2400" b="1" dirty="0" smtClean="0">
                <a:solidFill>
                  <a:srgbClr val="FF0000"/>
                </a:solidFill>
                <a:sym typeface="Wingdings" panose="05000000000000000000" pitchFamily="2" charset="2"/>
              </a:rPr>
              <a:t>:</a:t>
            </a:r>
            <a:r>
              <a:rPr lang="ja-JP" altLang="en-US" sz="2400" b="1" dirty="0" smtClean="0">
                <a:solidFill>
                  <a:srgbClr val="FF0000"/>
                </a:solidFill>
                <a:sym typeface="Wingdings" panose="05000000000000000000" pitchFamily="2" charset="2"/>
              </a:rPr>
              <a:t>（</a:t>
            </a:r>
            <a:r>
              <a:rPr lang="ja-JP" altLang="ja-JP" sz="2400" b="1" dirty="0" smtClean="0">
                <a:solidFill>
                  <a:srgbClr val="FF0000"/>
                </a:solidFill>
              </a:rPr>
              <a:t>窒化</a:t>
            </a:r>
            <a:r>
              <a:rPr lang="ja-JP" altLang="ja-JP" sz="2400" b="1" dirty="0">
                <a:solidFill>
                  <a:srgbClr val="FF0000"/>
                </a:solidFill>
              </a:rPr>
              <a:t>ガリウム系化合物半導体より</a:t>
            </a:r>
            <a:r>
              <a:rPr lang="ja-JP" altLang="en-US" sz="2400" b="1" dirty="0">
                <a:solidFill>
                  <a:srgbClr val="FF0000"/>
                </a:solidFill>
              </a:rPr>
              <a:t>なる発光素子</a:t>
            </a:r>
            <a:r>
              <a:rPr lang="ja-JP" altLang="en-US" sz="2400" b="1" dirty="0" smtClean="0">
                <a:solidFill>
                  <a:srgbClr val="FF0000"/>
                </a:solidFill>
              </a:rPr>
              <a:t>が）</a:t>
            </a:r>
            <a:endParaRPr lang="en-US" altLang="ja-JP" sz="2400" b="1" dirty="0">
              <a:solidFill>
                <a:srgbClr val="FF0000"/>
              </a:solidFill>
            </a:endParaRPr>
          </a:p>
          <a:p>
            <a:pPr latinLnBrk="1"/>
            <a:r>
              <a:rPr lang="ja-JP" altLang="en-US" sz="2400" b="1" dirty="0">
                <a:solidFill>
                  <a:srgbClr val="FF0000"/>
                </a:solidFill>
              </a:rPr>
              <a:t>「</a:t>
            </a:r>
            <a:r>
              <a:rPr lang="ja-JP" altLang="ja-JP" sz="2400" b="1" dirty="0">
                <a:solidFill>
                  <a:srgbClr val="FF0000"/>
                </a:solidFill>
              </a:rPr>
              <a:t>一般式Ｇａ</a:t>
            </a:r>
            <a:r>
              <a:rPr lang="en-US" altLang="ja-JP" sz="2400" b="1" baseline="-25000" dirty="0">
                <a:solidFill>
                  <a:srgbClr val="FF0000"/>
                </a:solidFill>
              </a:rPr>
              <a:t>X</a:t>
            </a:r>
            <a:r>
              <a:rPr lang="en-US" altLang="ja-JP" sz="2400" b="1" dirty="0">
                <a:solidFill>
                  <a:srgbClr val="FF0000"/>
                </a:solidFill>
              </a:rPr>
              <a:t> </a:t>
            </a:r>
            <a:r>
              <a:rPr lang="ja-JP" altLang="ja-JP" sz="2400" b="1" dirty="0">
                <a:solidFill>
                  <a:srgbClr val="FF0000"/>
                </a:solidFill>
              </a:rPr>
              <a:t>Ａｌ</a:t>
            </a:r>
            <a:r>
              <a:rPr lang="en-US" altLang="ja-JP" sz="2400" b="1" baseline="-25000" dirty="0">
                <a:solidFill>
                  <a:srgbClr val="FF0000"/>
                </a:solidFill>
              </a:rPr>
              <a:t>1-X</a:t>
            </a:r>
            <a:r>
              <a:rPr lang="en-US" altLang="ja-JP" sz="2400" b="1" dirty="0">
                <a:solidFill>
                  <a:srgbClr val="FF0000"/>
                </a:solidFill>
              </a:rPr>
              <a:t> </a:t>
            </a:r>
            <a:r>
              <a:rPr lang="ja-JP" altLang="ja-JP" sz="2400" b="1" dirty="0">
                <a:solidFill>
                  <a:srgbClr val="FF0000"/>
                </a:solidFill>
              </a:rPr>
              <a:t>Ｎ（但し０≦</a:t>
            </a:r>
            <a:r>
              <a:rPr lang="en-US" altLang="ja-JP" sz="2400" b="1" dirty="0">
                <a:solidFill>
                  <a:srgbClr val="FF0000"/>
                </a:solidFill>
              </a:rPr>
              <a:t>X</a:t>
            </a:r>
            <a:r>
              <a:rPr lang="ja-JP" altLang="ja-JP" sz="2400" b="1" dirty="0">
                <a:solidFill>
                  <a:srgbClr val="FF0000"/>
                </a:solidFill>
              </a:rPr>
              <a:t>≦１である）で表される</a:t>
            </a:r>
            <a:r>
              <a:rPr lang="ja-JP" altLang="en-US" sz="2400" b="1" dirty="0">
                <a:solidFill>
                  <a:srgbClr val="FF0000"/>
                </a:solidFill>
              </a:rPr>
              <a:t>」という限定を削除した</a:t>
            </a:r>
            <a:r>
              <a:rPr lang="ja-JP" altLang="en-US" sz="2400" b="1" u="sng" dirty="0">
                <a:solidFill>
                  <a:srgbClr val="FF0000"/>
                </a:solidFill>
              </a:rPr>
              <a:t>（上位概念化）</a:t>
            </a:r>
            <a:endParaRPr lang="ja-JP" altLang="ja-JP" sz="2400" b="1" u="sng" dirty="0">
              <a:solidFill>
                <a:srgbClr val="FF0000"/>
              </a:solidFill>
            </a:endParaRPr>
          </a:p>
          <a:p>
            <a:pPr latinLnBrk="1"/>
            <a:endParaRPr lang="en-US" altLang="ja-JP" sz="800" dirty="0" smtClean="0"/>
          </a:p>
          <a:p>
            <a:pPr latinLnBrk="1"/>
            <a:r>
              <a:rPr lang="ja-JP" altLang="en-US" sz="2000" dirty="0" smtClean="0">
                <a:solidFill>
                  <a:schemeClr val="tx2"/>
                </a:solidFill>
              </a:rPr>
              <a:t>（判旨抜粋）</a:t>
            </a:r>
            <a:endParaRPr lang="en-US" altLang="ja-JP" sz="2000" dirty="0">
              <a:solidFill>
                <a:schemeClr val="tx2"/>
              </a:solidFill>
            </a:endParaRPr>
          </a:p>
          <a:p>
            <a:pPr latinLnBrk="1"/>
            <a:r>
              <a:rPr lang="ja-JP" altLang="en-US" sz="2000" dirty="0" smtClean="0"/>
              <a:t>「</a:t>
            </a:r>
            <a:r>
              <a:rPr lang="ja-JP" altLang="ja-JP" sz="2000" spc="-40" dirty="0" smtClean="0"/>
              <a:t>当初</a:t>
            </a:r>
            <a:r>
              <a:rPr lang="ja-JP" altLang="ja-JP" sz="2000" spc="-40" dirty="0"/>
              <a:t>明細書</a:t>
            </a:r>
            <a:r>
              <a:rPr lang="ja-JP" altLang="ja-JP" sz="2000" spc="-40" dirty="0" smtClean="0"/>
              <a:t>の</a:t>
            </a:r>
            <a:r>
              <a:rPr lang="ja-JP" altLang="en-US" sz="2000" spc="-40" dirty="0" smtClean="0"/>
              <a:t>・・・</a:t>
            </a:r>
            <a:r>
              <a:rPr lang="ja-JP" altLang="ja-JP" sz="2000" spc="-40" dirty="0" smtClean="0"/>
              <a:t>の</a:t>
            </a:r>
            <a:r>
              <a:rPr lang="ja-JP" altLang="ja-JP" sz="2000" spc="-40" dirty="0"/>
              <a:t>記載に照らせば，</a:t>
            </a:r>
            <a:r>
              <a:rPr lang="ja-JP" altLang="ja-JP" sz="2000" u="wavy" spc="-40" dirty="0">
                <a:solidFill>
                  <a:srgbClr val="FF0000"/>
                </a:solidFill>
              </a:rPr>
              <a:t>乙１発明の課題及び解決手段</a:t>
            </a:r>
            <a:r>
              <a:rPr lang="ja-JP" altLang="ja-JP" sz="2000" u="wavy" spc="-40" dirty="0"/>
              <a:t>は，窒化ガリウム</a:t>
            </a:r>
            <a:r>
              <a:rPr lang="ja-JP" altLang="ja-JP" sz="2000" u="wavy" dirty="0"/>
              <a:t>系化合物半導体である発光素子を包囲する樹脂モールド中に蛍光染料又は蛍光顔料を添加することにより，蛍光染料又は蛍光顔料から発光素子からの光の波長よりも長波長の可視光を出して，発光素子からの光の波長を変換し，ＬＥＤの視感度を良くする点にある</a:t>
            </a:r>
            <a:r>
              <a:rPr lang="ja-JP" altLang="ja-JP" sz="2000" dirty="0"/>
              <a:t>と合理的に理解できる</a:t>
            </a:r>
            <a:r>
              <a:rPr lang="ja-JP" altLang="ja-JP" sz="2000" dirty="0" smtClean="0"/>
              <a:t>。</a:t>
            </a:r>
            <a:r>
              <a:rPr lang="ja-JP" altLang="en-US" sz="2000" dirty="0" smtClean="0"/>
              <a:t>・・・</a:t>
            </a:r>
            <a:endParaRPr lang="ja-JP" altLang="ja-JP" sz="2000" dirty="0"/>
          </a:p>
          <a:p>
            <a:r>
              <a:rPr lang="ja-JP" altLang="ja-JP" sz="2000" dirty="0"/>
              <a:t>　このように，</a:t>
            </a:r>
            <a:r>
              <a:rPr lang="ja-JP" altLang="ja-JP" sz="2000" u="wavy" dirty="0">
                <a:solidFill>
                  <a:srgbClr val="FF0000"/>
                </a:solidFill>
              </a:rPr>
              <a:t>当業者は，当初明細書の記載に照らして</a:t>
            </a:r>
            <a:r>
              <a:rPr lang="ja-JP" altLang="ja-JP" sz="2000" u="wavy" dirty="0" smtClean="0">
                <a:solidFill>
                  <a:srgbClr val="FF0000"/>
                </a:solidFill>
              </a:rPr>
              <a:t>，</a:t>
            </a:r>
            <a:r>
              <a:rPr lang="en-US" altLang="ja-JP" sz="2000" u="wavy" dirty="0" smtClean="0">
                <a:solidFill>
                  <a:srgbClr val="FF0000"/>
                </a:solidFill>
              </a:rPr>
              <a:t>『</a:t>
            </a:r>
            <a:r>
              <a:rPr lang="ja-JP" altLang="ja-JP" sz="2000" u="wavy" dirty="0" smtClean="0">
                <a:solidFill>
                  <a:srgbClr val="FF0000"/>
                </a:solidFill>
              </a:rPr>
              <a:t>窒化</a:t>
            </a:r>
            <a:r>
              <a:rPr lang="ja-JP" altLang="ja-JP" sz="2000" u="wavy" dirty="0">
                <a:solidFill>
                  <a:srgbClr val="FF0000"/>
                </a:solidFill>
              </a:rPr>
              <a:t>ガリウム系化合物</a:t>
            </a:r>
            <a:r>
              <a:rPr lang="ja-JP" altLang="ja-JP" sz="2000" u="wavy" spc="-30" dirty="0" smtClean="0">
                <a:solidFill>
                  <a:srgbClr val="FF0000"/>
                </a:solidFill>
              </a:rPr>
              <a:t>半導体</a:t>
            </a:r>
            <a:r>
              <a:rPr lang="en-US" altLang="ja-JP" sz="2000" u="wavy" spc="-30" dirty="0" smtClean="0">
                <a:solidFill>
                  <a:srgbClr val="FF0000"/>
                </a:solidFill>
              </a:rPr>
              <a:t>』</a:t>
            </a:r>
            <a:r>
              <a:rPr lang="ja-JP" altLang="ja-JP" sz="2000" u="wavy" spc="-30" dirty="0" smtClean="0">
                <a:solidFill>
                  <a:srgbClr val="FF0000"/>
                </a:solidFill>
              </a:rPr>
              <a:t>全般</a:t>
            </a:r>
            <a:r>
              <a:rPr lang="ja-JP" altLang="ja-JP" sz="2000" u="wavy" spc="-30" dirty="0">
                <a:solidFill>
                  <a:srgbClr val="FF0000"/>
                </a:solidFill>
              </a:rPr>
              <a:t>について，乙１発明自体の課題及び解決手段と共通の課題及び解決</a:t>
            </a:r>
            <a:r>
              <a:rPr lang="ja-JP" altLang="ja-JP" sz="2000" u="wavy" dirty="0">
                <a:solidFill>
                  <a:srgbClr val="FF0000"/>
                </a:solidFill>
              </a:rPr>
              <a:t>手段を理解するものと解される</a:t>
            </a:r>
            <a:r>
              <a:rPr lang="ja-JP" altLang="ja-JP" sz="2000" dirty="0"/>
              <a:t>から，当初明細書には，（本件組成や発光ピークの</a:t>
            </a:r>
            <a:r>
              <a:rPr lang="ja-JP" altLang="ja-JP" sz="2000" spc="50" dirty="0"/>
              <a:t>限定のない）窒化ガリウム系化合物半導体からなる発光素子を樹脂モールドで包囲</a:t>
            </a:r>
            <a:r>
              <a:rPr lang="ja-JP" altLang="ja-JP" sz="2000" dirty="0"/>
              <a:t>し，前記窒化ガリウム系化合物半導体の発光により励起されて蛍光を発する蛍光染料又は蛍光顔料を添加する，という発明についても開示が</a:t>
            </a:r>
            <a:r>
              <a:rPr lang="ja-JP" altLang="ja-JP" sz="2000" dirty="0" smtClean="0"/>
              <a:t>ある</a:t>
            </a:r>
            <a:r>
              <a:rPr lang="ja-JP" altLang="en-US" sz="2000" dirty="0" smtClean="0"/>
              <a:t>・・・</a:t>
            </a:r>
            <a:r>
              <a:rPr lang="ja-JP" altLang="ja-JP" sz="2000" dirty="0" smtClean="0"/>
              <a:t>。</a:t>
            </a:r>
            <a:r>
              <a:rPr lang="ja-JP" altLang="en-US" sz="2000" dirty="0" smtClean="0"/>
              <a:t>」</a:t>
            </a:r>
            <a:endParaRPr lang="en-US" altLang="ja-JP" sz="2000" dirty="0" smtClean="0"/>
          </a:p>
          <a:p>
            <a:pPr latinLnBrk="1"/>
            <a:endParaRPr lang="ja-JP" altLang="ja-JP" sz="1200" dirty="0"/>
          </a:p>
          <a:p>
            <a:pPr latinLnBrk="1"/>
            <a:r>
              <a:rPr lang="ja-JP" altLang="en-US" sz="2000" dirty="0" smtClean="0">
                <a:solidFill>
                  <a:schemeClr val="tx2"/>
                </a:solidFill>
              </a:rPr>
              <a:t>（</a:t>
            </a:r>
            <a:r>
              <a:rPr lang="ja-JP" altLang="en-US" sz="2000" dirty="0">
                <a:solidFill>
                  <a:schemeClr val="tx2"/>
                </a:solidFill>
              </a:rPr>
              <a:t>考察</a:t>
            </a:r>
            <a:r>
              <a:rPr lang="ja-JP" altLang="en-US" sz="2000" dirty="0" smtClean="0">
                <a:solidFill>
                  <a:schemeClr val="tx2"/>
                </a:solidFill>
              </a:rPr>
              <a:t>）</a:t>
            </a:r>
            <a:r>
              <a:rPr lang="ja-JP" altLang="en-US" sz="2000" b="1" i="1" u="sng" dirty="0" smtClean="0">
                <a:solidFill>
                  <a:srgbClr val="FF00FF"/>
                </a:solidFill>
              </a:rPr>
              <a:t>課題及び課題解決手段が共通する範囲で、当初明細書の開示を認めた。</a:t>
            </a:r>
            <a:endParaRPr lang="en-US" altLang="ja-JP" sz="2000" b="1" i="1" u="sng" dirty="0" smtClean="0">
              <a:solidFill>
                <a:srgbClr val="FF00FF"/>
              </a:solidFill>
            </a:endParaRPr>
          </a:p>
          <a:p>
            <a:pPr latinLnBrk="1"/>
            <a:r>
              <a:rPr lang="ja-JP" altLang="en-US" sz="2000" dirty="0" smtClean="0"/>
              <a:t>⇒サポート</a:t>
            </a:r>
            <a:r>
              <a:rPr lang="ja-JP" altLang="en-US" sz="2000" dirty="0"/>
              <a:t>要件</a:t>
            </a:r>
            <a:r>
              <a:rPr lang="ja-JP" altLang="en-US" sz="2000" dirty="0" smtClean="0"/>
              <a:t>のあてはめに近い。</a:t>
            </a:r>
            <a:endParaRPr lang="ja-JP" altLang="ja-JP" sz="20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10</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588796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7585" y="1403426"/>
            <a:ext cx="2486943" cy="2457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None/>
            </a:pPr>
            <a:r>
              <a:rPr lang="ja-JP" altLang="en-US" sz="2800" dirty="0" smtClean="0">
                <a:solidFill>
                  <a:schemeClr val="bg1"/>
                </a:solidFill>
                <a:latin typeface="HGPｺﾞｼｯｸE" pitchFamily="50" charset="-128"/>
                <a:ea typeface="HGPｺﾞｼｯｸE" pitchFamily="50" charset="-128"/>
              </a:rPr>
              <a:t>補正</a:t>
            </a:r>
            <a:r>
              <a:rPr lang="ja-JP" altLang="en-US" sz="2800" dirty="0">
                <a:solidFill>
                  <a:schemeClr val="bg1"/>
                </a:solidFill>
                <a:latin typeface="HGPｺﾞｼｯｸE" pitchFamily="50" charset="-128"/>
                <a:ea typeface="HGPｺﾞｼｯｸE" pitchFamily="50" charset="-128"/>
              </a:rPr>
              <a:t>・分割と</a:t>
            </a:r>
            <a:r>
              <a:rPr lang="ja-JP" altLang="en-US" sz="2800" dirty="0" smtClean="0">
                <a:solidFill>
                  <a:schemeClr val="bg1"/>
                </a:solidFill>
                <a:latin typeface="HGPｺﾞｼｯｸE" pitchFamily="50" charset="-128"/>
                <a:ea typeface="HGPｺﾞｼｯｸE" pitchFamily="50" charset="-128"/>
              </a:rPr>
              <a:t>、「発明</a:t>
            </a:r>
            <a:r>
              <a:rPr lang="ja-JP" altLang="en-US" sz="2800" dirty="0">
                <a:solidFill>
                  <a:schemeClr val="bg1"/>
                </a:solidFill>
                <a:latin typeface="HGPｺﾞｼｯｸE" pitchFamily="50" charset="-128"/>
                <a:ea typeface="HGPｺﾞｼｯｸE" pitchFamily="50" charset="-128"/>
              </a:rPr>
              <a:t>の</a:t>
            </a:r>
            <a:r>
              <a:rPr lang="ja-JP" altLang="ja-JP" sz="2800" dirty="0" smtClean="0">
                <a:solidFill>
                  <a:schemeClr val="bg1"/>
                </a:solidFill>
                <a:latin typeface="HGPｺﾞｼｯｸE" pitchFamily="50" charset="-128"/>
                <a:ea typeface="HGPｺﾞｼｯｸE" pitchFamily="50" charset="-128"/>
              </a:rPr>
              <a:t>課題</a:t>
            </a:r>
            <a:r>
              <a:rPr lang="ja-JP" altLang="en-US" sz="2800" dirty="0" smtClean="0">
                <a:solidFill>
                  <a:schemeClr val="bg1"/>
                </a:solidFill>
                <a:latin typeface="HGPｺﾞｼｯｸE" pitchFamily="50" charset="-128"/>
                <a:ea typeface="HGPｺﾞｼｯｸE" pitchFamily="50" charset="-128"/>
              </a:rPr>
              <a:t>」との関係を重視した裁判例③</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3175" y="620688"/>
            <a:ext cx="9140825" cy="6247864"/>
          </a:xfrm>
          <a:prstGeom prst="rect">
            <a:avLst/>
          </a:prstGeom>
        </p:spPr>
        <p:txBody>
          <a:bodyPr wrap="square">
            <a:spAutoFit/>
          </a:bodyPr>
          <a:lstStyle/>
          <a:p>
            <a:pPr algn="ctr" latinLnBrk="1"/>
            <a:r>
              <a:rPr lang="ja-JP" altLang="en-US" sz="2400" b="1" u="sng" dirty="0">
                <a:effectLst>
                  <a:outerShdw blurRad="38100" dist="38100" dir="2700000" algn="tl">
                    <a:srgbClr val="000000">
                      <a:alpha val="43137"/>
                    </a:srgbClr>
                  </a:outerShdw>
                </a:effectLst>
              </a:rPr>
              <a:t>知財高判</a:t>
            </a:r>
            <a:r>
              <a:rPr lang="ja-JP" altLang="ja-JP" sz="2400" b="1" u="sng" dirty="0" smtClean="0">
                <a:effectLst>
                  <a:outerShdw blurRad="38100" dist="38100" dir="2700000" algn="tl">
                    <a:srgbClr val="000000">
                      <a:alpha val="43137"/>
                    </a:srgbClr>
                  </a:outerShdw>
                </a:effectLst>
              </a:rPr>
              <a:t>平成</a:t>
            </a:r>
            <a:r>
              <a:rPr lang="en-US" altLang="ja-JP" sz="2400" b="1" u="sng" dirty="0">
                <a:effectLst>
                  <a:outerShdw blurRad="38100" dist="38100" dir="2700000" algn="tl">
                    <a:srgbClr val="000000">
                      <a:alpha val="43137"/>
                    </a:srgbClr>
                  </a:outerShdw>
                </a:effectLst>
              </a:rPr>
              <a:t>25</a:t>
            </a:r>
            <a:r>
              <a:rPr lang="ja-JP" altLang="ja-JP" sz="2400" b="1" u="sng" dirty="0">
                <a:effectLst>
                  <a:outerShdw blurRad="38100" dist="38100" dir="2700000" algn="tl">
                    <a:srgbClr val="000000">
                      <a:alpha val="43137"/>
                    </a:srgbClr>
                  </a:outerShdw>
                </a:effectLst>
              </a:rPr>
              <a:t>年（行ケ）第</a:t>
            </a:r>
            <a:r>
              <a:rPr lang="en-US" altLang="ja-JP" sz="2400" b="1" u="sng" dirty="0">
                <a:effectLst>
                  <a:outerShdw blurRad="38100" dist="38100" dir="2700000" algn="tl">
                    <a:srgbClr val="000000">
                      <a:alpha val="43137"/>
                    </a:srgbClr>
                  </a:outerShdw>
                </a:effectLst>
              </a:rPr>
              <a:t>10330</a:t>
            </a:r>
            <a:r>
              <a:rPr lang="ja-JP" altLang="ja-JP" sz="2400" b="1" u="sng" dirty="0">
                <a:effectLst>
                  <a:outerShdw blurRad="38100" dist="38100" dir="2700000" algn="tl">
                    <a:srgbClr val="000000">
                      <a:alpha val="43137"/>
                    </a:srgbClr>
                  </a:outerShdw>
                </a:effectLst>
              </a:rPr>
              <a:t>号</a:t>
            </a:r>
            <a:r>
              <a:rPr lang="ja-JP" altLang="en-US" sz="2400" b="1" u="sng" dirty="0">
                <a:effectLst>
                  <a:outerShdw blurRad="38100" dist="38100" dir="2700000" algn="tl">
                    <a:srgbClr val="000000">
                      <a:alpha val="43137"/>
                    </a:srgbClr>
                  </a:outerShdw>
                </a:effectLst>
              </a:rPr>
              <a:t>「</a:t>
            </a:r>
            <a:r>
              <a:rPr lang="ja-JP" altLang="ja-JP" sz="2400" b="1" u="sng" dirty="0">
                <a:effectLst>
                  <a:outerShdw blurRad="38100" dist="38100" dir="2700000" algn="tl">
                    <a:srgbClr val="000000">
                      <a:alpha val="43137"/>
                    </a:srgbClr>
                  </a:outerShdw>
                </a:effectLst>
              </a:rPr>
              <a:t>揺動型遊星歯車装置</a:t>
            </a:r>
            <a:r>
              <a:rPr lang="ja-JP" altLang="en-US" sz="2400" b="1" u="sng" dirty="0">
                <a:effectLst>
                  <a:outerShdw blurRad="38100" dist="38100" dir="2700000" algn="tl">
                    <a:srgbClr val="000000">
                      <a:alpha val="43137"/>
                    </a:srgbClr>
                  </a:outerShdw>
                </a:effectLst>
              </a:rPr>
              <a:t>」事件</a:t>
            </a:r>
            <a:endParaRPr lang="ja-JP" altLang="ja-JP" sz="2400" b="1" u="sng" dirty="0">
              <a:effectLst>
                <a:outerShdw blurRad="38100" dist="38100" dir="2700000" algn="tl">
                  <a:srgbClr val="000000">
                    <a:alpha val="43137"/>
                  </a:srgbClr>
                </a:outerShdw>
              </a:effectLst>
            </a:endParaRPr>
          </a:p>
          <a:p>
            <a:pPr latinLnBrk="1"/>
            <a:endParaRPr lang="en-US" altLang="ja-JP" sz="800" dirty="0" smtClean="0"/>
          </a:p>
          <a:p>
            <a:pPr latinLnBrk="1"/>
            <a:r>
              <a:rPr lang="en-US" altLang="ja-JP" sz="2400" b="1" spc="-30" dirty="0" smtClean="0">
                <a:solidFill>
                  <a:srgbClr val="FF0000"/>
                </a:solidFill>
              </a:rPr>
              <a:t>※</a:t>
            </a:r>
            <a:r>
              <a:rPr lang="ja-JP" altLang="en-US" spc="-30" dirty="0" smtClean="0">
                <a:solidFill>
                  <a:srgbClr val="FF0000"/>
                </a:solidFill>
              </a:rPr>
              <a:t>補正</a:t>
            </a:r>
            <a:r>
              <a:rPr lang="en-US" altLang="ja-JP" spc="-30" dirty="0" smtClean="0">
                <a:solidFill>
                  <a:srgbClr val="FF0000"/>
                </a:solidFill>
              </a:rPr>
              <a:t>×</a:t>
            </a:r>
            <a:r>
              <a:rPr lang="en-US" altLang="ja-JP" sz="2400" b="1" spc="-30" dirty="0" smtClean="0">
                <a:solidFill>
                  <a:srgbClr val="FF0000"/>
                </a:solidFill>
              </a:rPr>
              <a:t>:</a:t>
            </a:r>
            <a:r>
              <a:rPr lang="ja-JP" altLang="en-US" sz="2400" b="1" spc="-30" dirty="0" smtClean="0">
                <a:solidFill>
                  <a:srgbClr val="FF0000"/>
                </a:solidFill>
              </a:rPr>
              <a:t>（</a:t>
            </a:r>
            <a:r>
              <a:rPr lang="ja-JP" altLang="ja-JP" sz="2400" b="1" spc="-30" dirty="0">
                <a:solidFill>
                  <a:srgbClr val="FF0000"/>
                </a:solidFill>
              </a:rPr>
              <a:t>遊星歯車</a:t>
            </a:r>
            <a:r>
              <a:rPr lang="ja-JP" altLang="en-US" sz="2400" b="1" spc="-30" dirty="0">
                <a:solidFill>
                  <a:srgbClr val="FF0000"/>
                </a:solidFill>
              </a:rPr>
              <a:t>を）</a:t>
            </a:r>
            <a:r>
              <a:rPr lang="ja-JP" altLang="ja-JP" sz="2400" b="1" spc="-30" dirty="0">
                <a:solidFill>
                  <a:srgbClr val="FF0000"/>
                </a:solidFill>
              </a:rPr>
              <a:t>「内歯揺動型」</a:t>
            </a:r>
            <a:r>
              <a:rPr lang="ja-JP" altLang="en-US" sz="2400" b="1" spc="-30" dirty="0">
                <a:solidFill>
                  <a:srgbClr val="FF0000"/>
                </a:solidFill>
              </a:rPr>
              <a:t> ⇒ </a:t>
            </a:r>
            <a:r>
              <a:rPr lang="ja-JP" altLang="ja-JP" sz="2400" b="1" spc="-30" dirty="0">
                <a:solidFill>
                  <a:srgbClr val="FF0000"/>
                </a:solidFill>
              </a:rPr>
              <a:t>「揺動型」</a:t>
            </a:r>
            <a:r>
              <a:rPr lang="ja-JP" altLang="en-US" sz="2400" b="1" u="sng" spc="-30" dirty="0">
                <a:solidFill>
                  <a:srgbClr val="FF0000"/>
                </a:solidFill>
              </a:rPr>
              <a:t>（上位概念化</a:t>
            </a:r>
            <a:r>
              <a:rPr lang="ja-JP" altLang="en-US" sz="2400" b="1" u="sng" dirty="0">
                <a:solidFill>
                  <a:srgbClr val="FF0000"/>
                </a:solidFill>
              </a:rPr>
              <a:t>）</a:t>
            </a:r>
            <a:endParaRPr lang="ja-JP" altLang="ja-JP" sz="2400" b="1" u="sng" dirty="0">
              <a:solidFill>
                <a:srgbClr val="FF0000"/>
              </a:solidFill>
            </a:endParaRPr>
          </a:p>
          <a:p>
            <a:pPr latinLnBrk="1"/>
            <a:endParaRPr lang="en-US" altLang="ja-JP" sz="800" dirty="0" smtClean="0"/>
          </a:p>
          <a:p>
            <a:pPr latinLnBrk="1"/>
            <a:r>
              <a:rPr lang="ja-JP" altLang="en-US" sz="1800" dirty="0" smtClean="0">
                <a:solidFill>
                  <a:schemeClr val="tx2"/>
                </a:solidFill>
              </a:rPr>
              <a:t>（判旨抜粋）</a:t>
            </a:r>
            <a:endParaRPr lang="en-US" altLang="ja-JP" sz="1800" dirty="0">
              <a:solidFill>
                <a:schemeClr val="tx2"/>
              </a:solidFill>
            </a:endParaRPr>
          </a:p>
          <a:p>
            <a:pPr latinLnBrk="1"/>
            <a:r>
              <a:rPr lang="ja-JP" altLang="en-US" sz="1800" dirty="0" smtClean="0"/>
              <a:t>「</a:t>
            </a:r>
            <a:r>
              <a:rPr lang="en-US" altLang="ja-JP" sz="1800" dirty="0"/>
              <a:t> </a:t>
            </a:r>
            <a:r>
              <a:rPr lang="ja-JP" altLang="ja-JP" sz="1800" dirty="0"/>
              <a:t>内歯揺動型と外歯揺動型との間には、両者で異なる技術もあれば</a:t>
            </a:r>
            <a:r>
              <a:rPr lang="ja-JP" altLang="ja-JP" sz="1800" dirty="0" smtClean="0"/>
              <a:t>、</a:t>
            </a:r>
            <a:endParaRPr lang="en-US" altLang="ja-JP" sz="1800" dirty="0" smtClean="0"/>
          </a:p>
          <a:p>
            <a:pPr latinLnBrk="1"/>
            <a:r>
              <a:rPr lang="ja-JP" altLang="ja-JP" sz="1800" dirty="0" smtClean="0"/>
              <a:t>両</a:t>
            </a:r>
            <a:r>
              <a:rPr lang="ja-JP" altLang="ja-JP" sz="1800" dirty="0"/>
              <a:t>者に共通する技術も存在すると認められる。したがって</a:t>
            </a:r>
            <a:r>
              <a:rPr lang="ja-JP" altLang="ja-JP" sz="1800" dirty="0" smtClean="0"/>
              <a:t>、</a:t>
            </a:r>
            <a:endParaRPr lang="en-US" altLang="ja-JP" sz="1800" dirty="0" smtClean="0"/>
          </a:p>
          <a:p>
            <a:pPr latinLnBrk="1"/>
            <a:r>
              <a:rPr lang="ja-JP" altLang="ja-JP" sz="1800" dirty="0" smtClean="0"/>
              <a:t>本件補正が外歯揺動型遊星歯車</a:t>
            </a:r>
            <a:r>
              <a:rPr lang="ja-JP" altLang="ja-JP" sz="1800" spc="-40" dirty="0" smtClean="0"/>
              <a:t>装置を含めることになるからといって、</a:t>
            </a:r>
            <a:endParaRPr lang="en-US" altLang="ja-JP" sz="1800" spc="-40" dirty="0" smtClean="0"/>
          </a:p>
          <a:p>
            <a:pPr latinLnBrk="1"/>
            <a:r>
              <a:rPr lang="ja-JP" altLang="ja-JP" sz="1800" spc="-40" dirty="0" smtClean="0"/>
              <a:t>そ</a:t>
            </a:r>
            <a:r>
              <a:rPr lang="ja-JP" altLang="ja-JP" sz="1800" spc="-40" dirty="0"/>
              <a:t>のことから直ちに本件補正が新たな技術的</a:t>
            </a:r>
            <a:r>
              <a:rPr lang="ja-JP" altLang="ja-JP" sz="1800" dirty="0"/>
              <a:t>事項を導入するとまで</a:t>
            </a:r>
            <a:r>
              <a:rPr lang="ja-JP" altLang="ja-JP" sz="1800" dirty="0" smtClean="0"/>
              <a:t>は</a:t>
            </a:r>
            <a:endParaRPr lang="en-US" altLang="ja-JP" sz="1800" dirty="0" smtClean="0"/>
          </a:p>
          <a:p>
            <a:pPr latinLnBrk="1"/>
            <a:r>
              <a:rPr lang="ja-JP" altLang="ja-JP" sz="1800" dirty="0" smtClean="0"/>
              <a:t>い</a:t>
            </a:r>
            <a:r>
              <a:rPr lang="ja-JP" altLang="ja-JP" sz="1800" dirty="0"/>
              <a:t>うことはできない</a:t>
            </a:r>
            <a:r>
              <a:rPr lang="ja-JP" altLang="ja-JP" sz="1800" dirty="0" smtClean="0"/>
              <a:t>。</a:t>
            </a:r>
            <a:r>
              <a:rPr lang="ja-JP" altLang="en-US" sz="1800" dirty="0"/>
              <a:t>・・・</a:t>
            </a:r>
            <a:r>
              <a:rPr lang="ja-JP" altLang="ja-JP" sz="1800" dirty="0" smtClean="0"/>
              <a:t>そこ</a:t>
            </a:r>
            <a:r>
              <a:rPr lang="ja-JP" altLang="ja-JP" sz="1800" dirty="0"/>
              <a:t>で，</a:t>
            </a:r>
            <a:r>
              <a:rPr lang="ja-JP" altLang="ja-JP" sz="1800" u="wavy" dirty="0">
                <a:solidFill>
                  <a:srgbClr val="FF0000"/>
                </a:solidFill>
              </a:rPr>
              <a:t>本件補正前発明で開示されている技術が</a:t>
            </a:r>
            <a:r>
              <a:rPr lang="ja-JP" altLang="ja-JP" sz="1800" u="wavy" dirty="0" smtClean="0">
                <a:solidFill>
                  <a:srgbClr val="FF0000"/>
                </a:solidFill>
              </a:rPr>
              <a:t>，</a:t>
            </a:r>
            <a:endParaRPr lang="en-US" altLang="ja-JP" sz="1800" u="wavy" dirty="0" smtClean="0">
              <a:solidFill>
                <a:srgbClr val="FF0000"/>
              </a:solidFill>
            </a:endParaRPr>
          </a:p>
          <a:p>
            <a:pPr latinLnBrk="1"/>
            <a:r>
              <a:rPr lang="ja-JP" altLang="ja-JP" sz="1800" u="wavy" dirty="0" smtClean="0">
                <a:solidFill>
                  <a:srgbClr val="FF0000"/>
                </a:solidFill>
              </a:rPr>
              <a:t>内</a:t>
            </a:r>
            <a:r>
              <a:rPr lang="ja-JP" altLang="ja-JP" sz="1800" u="wavy" dirty="0">
                <a:solidFill>
                  <a:srgbClr val="FF0000"/>
                </a:solidFill>
              </a:rPr>
              <a:t>歯揺動型遊星歯車装置と外歯揺動型遊星歯車装置において共通す</a:t>
            </a:r>
            <a:r>
              <a:rPr lang="ja-JP" altLang="ja-JP" sz="1800" u="wavy" dirty="0" smtClean="0">
                <a:solidFill>
                  <a:srgbClr val="FF0000"/>
                </a:solidFill>
              </a:rPr>
              <a:t>る</a:t>
            </a:r>
            <a:endParaRPr lang="en-US" altLang="ja-JP" sz="1800" u="wavy" dirty="0" smtClean="0">
              <a:solidFill>
                <a:srgbClr val="FF0000"/>
              </a:solidFill>
            </a:endParaRPr>
          </a:p>
          <a:p>
            <a:pPr latinLnBrk="1"/>
            <a:r>
              <a:rPr lang="ja-JP" altLang="ja-JP" sz="1800" u="wavy" dirty="0" smtClean="0">
                <a:solidFill>
                  <a:srgbClr val="FF0000"/>
                </a:solidFill>
              </a:rPr>
              <a:t>技</a:t>
            </a:r>
            <a:r>
              <a:rPr lang="ja-JP" altLang="ja-JP" sz="1800" u="wavy" dirty="0">
                <a:solidFill>
                  <a:srgbClr val="FF0000"/>
                </a:solidFill>
              </a:rPr>
              <a:t>術であるか否か</a:t>
            </a:r>
            <a:r>
              <a:rPr lang="ja-JP" altLang="ja-JP" sz="1800" dirty="0"/>
              <a:t>について具体的に検討する</a:t>
            </a:r>
            <a:r>
              <a:rPr lang="ja-JP" altLang="ja-JP" sz="1800" dirty="0" smtClean="0"/>
              <a:t>。</a:t>
            </a:r>
            <a:r>
              <a:rPr lang="ja-JP" altLang="en-US" sz="1800" dirty="0" smtClean="0"/>
              <a:t>・・・</a:t>
            </a:r>
            <a:endParaRPr lang="en-US" altLang="ja-JP" sz="1800" dirty="0" smtClean="0"/>
          </a:p>
          <a:p>
            <a:pPr latinLnBrk="1"/>
            <a:r>
              <a:rPr lang="ja-JP" altLang="en-US" sz="1800" dirty="0" smtClean="0"/>
              <a:t>　</a:t>
            </a:r>
            <a:r>
              <a:rPr lang="ja-JP" altLang="ja-JP" sz="1800" spc="-50" dirty="0" smtClean="0"/>
              <a:t>②</a:t>
            </a:r>
            <a:r>
              <a:rPr lang="ja-JP" altLang="ja-JP" sz="1800" spc="-50" dirty="0"/>
              <a:t>型においては</a:t>
            </a:r>
            <a:r>
              <a:rPr lang="ja-JP" altLang="ja-JP" sz="1800" spc="-50" dirty="0" smtClean="0"/>
              <a:t>，</a:t>
            </a:r>
            <a:r>
              <a:rPr lang="ja-JP" altLang="en-US" sz="1800" spc="-50" dirty="0" smtClean="0"/>
              <a:t>・</a:t>
            </a:r>
            <a:r>
              <a:rPr lang="ja-JP" altLang="en-US" sz="1800" spc="-50" dirty="0"/>
              <a:t>・・ </a:t>
            </a:r>
            <a:r>
              <a:rPr lang="en-US" altLang="ja-JP" sz="1800" spc="-50" dirty="0"/>
              <a:t>『</a:t>
            </a:r>
            <a:r>
              <a:rPr lang="ja-JP" altLang="ja-JP" sz="1800" spc="-50" dirty="0" smtClean="0"/>
              <a:t>伝動外</a:t>
            </a:r>
            <a:r>
              <a:rPr lang="ja-JP" altLang="ja-JP" sz="1800" spc="-50" dirty="0"/>
              <a:t>歯歯車は単一の歯車からなり，出力軸（出力部材）に軸受</a:t>
            </a:r>
            <a:r>
              <a:rPr lang="ja-JP" altLang="ja-JP" sz="1800" spc="-50" dirty="0" smtClean="0"/>
              <a:t>を</a:t>
            </a:r>
            <a:r>
              <a:rPr lang="ja-JP" altLang="en-US" sz="1800" spc="-50" dirty="0" smtClean="0"/>
              <a:t>　　</a:t>
            </a:r>
            <a:r>
              <a:rPr lang="ja-JP" altLang="ja-JP" sz="1800" spc="-50" dirty="0" smtClean="0"/>
              <a:t>介して</a:t>
            </a:r>
            <a:r>
              <a:rPr lang="ja-JP" altLang="ja-JP" sz="1800" spc="-50" dirty="0"/>
              <a:t>支持</a:t>
            </a:r>
            <a:r>
              <a:rPr lang="ja-JP" altLang="ja-JP" sz="1800" spc="-50" dirty="0" smtClean="0"/>
              <a:t>され</a:t>
            </a:r>
            <a:r>
              <a:rPr lang="en-US" altLang="ja-JP" sz="1800" spc="-50" dirty="0" smtClean="0"/>
              <a:t>』</a:t>
            </a:r>
            <a:r>
              <a:rPr lang="ja-JP" altLang="ja-JP" sz="1800" spc="-50" dirty="0" smtClean="0"/>
              <a:t>る</a:t>
            </a:r>
            <a:r>
              <a:rPr lang="ja-JP" altLang="ja-JP" sz="1800" spc="-50" dirty="0"/>
              <a:t>構成を想定できるとしても，①型においては</a:t>
            </a:r>
            <a:r>
              <a:rPr lang="ja-JP" altLang="ja-JP" sz="1800" spc="-50" dirty="0" smtClean="0"/>
              <a:t>，</a:t>
            </a:r>
            <a:r>
              <a:rPr lang="ja-JP" altLang="en-US" sz="1800" spc="-50" dirty="0" smtClean="0"/>
              <a:t>・</a:t>
            </a:r>
            <a:r>
              <a:rPr lang="ja-JP" altLang="en-US" sz="1800" spc="-50" dirty="0"/>
              <a:t>・・</a:t>
            </a:r>
            <a:r>
              <a:rPr lang="ja-JP" altLang="ja-JP" sz="1800" u="wavy" spc="-50" dirty="0" smtClean="0"/>
              <a:t>伝動外</a:t>
            </a:r>
            <a:r>
              <a:rPr lang="ja-JP" altLang="ja-JP" sz="1800" u="wavy" spc="-50" dirty="0"/>
              <a:t>歯</a:t>
            </a:r>
            <a:r>
              <a:rPr lang="ja-JP" altLang="ja-JP" sz="1800" u="wavy" dirty="0"/>
              <a:t>歯車を出力軸</a:t>
            </a:r>
            <a:r>
              <a:rPr lang="ja-JP" altLang="ja-JP" sz="1800" u="wavy" dirty="0" smtClean="0"/>
              <a:t>に</a:t>
            </a:r>
            <a:r>
              <a:rPr lang="ja-JP" altLang="en-US" sz="1800" u="wavy" dirty="0" smtClean="0"/>
              <a:t>　</a:t>
            </a:r>
            <a:r>
              <a:rPr lang="ja-JP" altLang="ja-JP" sz="1800" u="wavy" dirty="0" smtClean="0"/>
              <a:t>軸受</a:t>
            </a:r>
            <a:r>
              <a:rPr lang="ja-JP" altLang="ja-JP" sz="1800" u="wavy" dirty="0"/>
              <a:t>を介して支持する構成については，当業者であっても明らかではないから，本件技術を外歯揺動型遊星歯車装置に直ちに適用できるということはできない</a:t>
            </a:r>
            <a:r>
              <a:rPr lang="ja-JP" altLang="ja-JP" sz="1800" dirty="0" smtClean="0"/>
              <a:t>。</a:t>
            </a:r>
            <a:r>
              <a:rPr lang="ja-JP" altLang="en-US" sz="1800" dirty="0" smtClean="0"/>
              <a:t>」</a:t>
            </a:r>
            <a:endParaRPr lang="en-US" altLang="ja-JP" sz="1800" dirty="0" smtClean="0"/>
          </a:p>
          <a:p>
            <a:pPr latinLnBrk="1"/>
            <a:endParaRPr lang="ja-JP" altLang="ja-JP" sz="2000" dirty="0"/>
          </a:p>
          <a:p>
            <a:pPr latinLnBrk="1"/>
            <a:r>
              <a:rPr lang="ja-JP" altLang="en-US" sz="2000" dirty="0" smtClean="0">
                <a:solidFill>
                  <a:schemeClr val="tx2"/>
                </a:solidFill>
              </a:rPr>
              <a:t>（</a:t>
            </a:r>
            <a:r>
              <a:rPr lang="ja-JP" altLang="en-US" sz="2000" dirty="0">
                <a:solidFill>
                  <a:schemeClr val="tx2"/>
                </a:solidFill>
              </a:rPr>
              <a:t>考察</a:t>
            </a:r>
            <a:r>
              <a:rPr lang="ja-JP" altLang="en-US" sz="2000" dirty="0" smtClean="0">
                <a:solidFill>
                  <a:schemeClr val="tx2"/>
                </a:solidFill>
              </a:rPr>
              <a:t>）</a:t>
            </a:r>
            <a:r>
              <a:rPr lang="en-US" altLang="ja-JP" sz="2000" spc="-50" dirty="0"/>
              <a:t>&lt;1&gt;</a:t>
            </a:r>
            <a:r>
              <a:rPr lang="ja-JP" altLang="en-US" sz="2000" b="1" i="1" u="sng" spc="-50" dirty="0">
                <a:solidFill>
                  <a:srgbClr val="FF00FF"/>
                </a:solidFill>
              </a:rPr>
              <a:t>開示</a:t>
            </a:r>
            <a:r>
              <a:rPr lang="ja-JP" altLang="en-US" sz="2000" b="1" i="1" u="sng" spc="-50" dirty="0" smtClean="0">
                <a:solidFill>
                  <a:srgbClr val="FF00FF"/>
                </a:solidFill>
              </a:rPr>
              <a:t>された技術</a:t>
            </a:r>
            <a:r>
              <a:rPr lang="ja-JP" altLang="en-US" sz="2000" b="1" i="1" u="sng" spc="-50" dirty="0">
                <a:solidFill>
                  <a:srgbClr val="FF00FF"/>
                </a:solidFill>
              </a:rPr>
              <a:t>が、上位概念化された</a:t>
            </a:r>
            <a:r>
              <a:rPr lang="ja-JP" altLang="en-US" sz="2000" b="1" i="1" u="sng" spc="-50" dirty="0" smtClean="0">
                <a:solidFill>
                  <a:srgbClr val="FF00FF"/>
                </a:solidFill>
              </a:rPr>
              <a:t>発明</a:t>
            </a:r>
            <a:r>
              <a:rPr lang="ja-JP" altLang="en-US" sz="2000" b="1" i="1" u="sng" spc="-50" dirty="0">
                <a:solidFill>
                  <a:srgbClr val="FF00FF"/>
                </a:solidFill>
              </a:rPr>
              <a:t>全体</a:t>
            </a:r>
            <a:r>
              <a:rPr lang="ja-JP" altLang="en-US" sz="2000" b="1" i="1" u="sng" spc="-50" dirty="0" smtClean="0">
                <a:solidFill>
                  <a:srgbClr val="FF00FF"/>
                </a:solidFill>
              </a:rPr>
              <a:t>に共通すれば、補正</a:t>
            </a:r>
            <a:r>
              <a:rPr lang="en-US" altLang="ja-JP" sz="2000" b="1" i="1" u="sng" spc="-50" dirty="0" smtClean="0">
                <a:solidFill>
                  <a:srgbClr val="FF00FF"/>
                </a:solidFill>
              </a:rPr>
              <a:t>OK</a:t>
            </a:r>
            <a:r>
              <a:rPr lang="ja-JP" altLang="en-US" sz="2000" b="1" i="1" u="sng" spc="-50" dirty="0" err="1" smtClean="0">
                <a:solidFill>
                  <a:srgbClr val="FF00FF"/>
                </a:solidFill>
              </a:rPr>
              <a:t>。</a:t>
            </a:r>
            <a:endParaRPr lang="en-US" altLang="ja-JP" sz="2000" b="1" i="1" u="sng" spc="-50" dirty="0" smtClean="0">
              <a:solidFill>
                <a:srgbClr val="FF00FF"/>
              </a:solidFill>
            </a:endParaRPr>
          </a:p>
          <a:p>
            <a:pPr latinLnBrk="1"/>
            <a:r>
              <a:rPr lang="ja-JP" altLang="en-US" sz="2000" spc="-50" dirty="0" smtClean="0"/>
              <a:t>　　　　　　　</a:t>
            </a:r>
            <a:r>
              <a:rPr lang="ja-JP" altLang="en-US" sz="2000" b="1" u="sng" dirty="0" smtClean="0">
                <a:effectLst>
                  <a:outerShdw blurRad="38100" dist="38100" dir="2700000" algn="tl">
                    <a:srgbClr val="000000">
                      <a:alpha val="43137"/>
                    </a:srgbClr>
                  </a:outerShdw>
                </a:effectLst>
              </a:rPr>
              <a:t>⇒前頁・東京地判</a:t>
            </a:r>
            <a:r>
              <a:rPr lang="ja-JP" altLang="ja-JP" sz="2000" b="1" u="sng" dirty="0" smtClean="0">
                <a:effectLst>
                  <a:outerShdw blurRad="38100" dist="38100" dir="2700000" algn="tl">
                    <a:srgbClr val="000000">
                      <a:alpha val="43137"/>
                    </a:srgbClr>
                  </a:outerShdw>
                </a:effectLst>
              </a:rPr>
              <a:t>平成</a:t>
            </a:r>
            <a:r>
              <a:rPr lang="en-US" altLang="ja-JP" sz="2000" b="1" u="sng" dirty="0">
                <a:effectLst>
                  <a:outerShdw blurRad="38100" dist="38100" dir="2700000" algn="tl">
                    <a:srgbClr val="000000">
                      <a:alpha val="43137"/>
                    </a:srgbClr>
                  </a:outerShdw>
                </a:effectLst>
              </a:rPr>
              <a:t>23</a:t>
            </a:r>
            <a:r>
              <a:rPr lang="ja-JP" altLang="en-US" sz="2000" b="1" u="sng" dirty="0">
                <a:effectLst>
                  <a:outerShdw blurRad="38100" dist="38100" dir="2700000" algn="tl">
                    <a:srgbClr val="000000">
                      <a:alpha val="43137"/>
                    </a:srgbClr>
                  </a:outerShdw>
                </a:effectLst>
              </a:rPr>
              <a:t>年（ワ）第</a:t>
            </a:r>
            <a:r>
              <a:rPr lang="en-US" altLang="ja-JP" sz="2000" b="1" u="sng" dirty="0">
                <a:effectLst>
                  <a:outerShdw blurRad="38100" dist="38100" dir="2700000" algn="tl">
                    <a:srgbClr val="000000">
                      <a:alpha val="43137"/>
                    </a:srgbClr>
                  </a:outerShdw>
                </a:effectLst>
              </a:rPr>
              <a:t>32776</a:t>
            </a:r>
            <a:r>
              <a:rPr lang="ja-JP" altLang="en-US" sz="2000" b="1" u="sng" dirty="0">
                <a:effectLst>
                  <a:outerShdw blurRad="38100" dist="38100" dir="2700000" algn="tl">
                    <a:srgbClr val="000000">
                      <a:alpha val="43137"/>
                    </a:srgbClr>
                  </a:outerShdw>
                </a:effectLst>
              </a:rPr>
              <a:t>号「</a:t>
            </a:r>
            <a:r>
              <a:rPr lang="ja-JP" altLang="ja-JP" sz="2000" b="1" u="sng" dirty="0">
                <a:effectLst>
                  <a:outerShdw blurRad="38100" dist="38100" dir="2700000" algn="tl">
                    <a:srgbClr val="000000">
                      <a:alpha val="43137"/>
                    </a:srgbClr>
                  </a:outerShdw>
                </a:effectLst>
              </a:rPr>
              <a:t>発光ダイオード</a:t>
            </a:r>
            <a:r>
              <a:rPr lang="ja-JP" altLang="en-US" sz="2000" b="1" u="sng" dirty="0" smtClean="0">
                <a:effectLst>
                  <a:outerShdw blurRad="38100" dist="38100" dir="2700000" algn="tl">
                    <a:srgbClr val="000000">
                      <a:alpha val="43137"/>
                    </a:srgbClr>
                  </a:outerShdw>
                </a:effectLst>
              </a:rPr>
              <a:t>」と同じ。</a:t>
            </a:r>
            <a:endParaRPr lang="ja-JP" altLang="ja-JP" sz="2000" b="1" u="sng" dirty="0">
              <a:effectLst>
                <a:outerShdw blurRad="38100" dist="38100" dir="2700000" algn="tl">
                  <a:srgbClr val="000000">
                    <a:alpha val="43137"/>
                  </a:srgbClr>
                </a:outerShdw>
              </a:effectLst>
            </a:endParaRPr>
          </a:p>
          <a:p>
            <a:pPr latinLnBrk="1"/>
            <a:r>
              <a:rPr lang="ja-JP" altLang="en-US" sz="2000" spc="-50" dirty="0"/>
              <a:t>　</a:t>
            </a:r>
            <a:r>
              <a:rPr lang="ja-JP" altLang="en-US" sz="2000" spc="-50" dirty="0" smtClean="0"/>
              <a:t>　　　</a:t>
            </a:r>
            <a:r>
              <a:rPr lang="ja-JP" altLang="en-US" sz="2000" spc="-50" dirty="0"/>
              <a:t> </a:t>
            </a:r>
            <a:r>
              <a:rPr lang="ja-JP" altLang="en-US" sz="2000" spc="-50" dirty="0" smtClean="0"/>
              <a:t> </a:t>
            </a:r>
            <a:r>
              <a:rPr lang="en-US" altLang="ja-JP" sz="2000" spc="-50" dirty="0" smtClean="0"/>
              <a:t>&lt;2&gt;</a:t>
            </a:r>
            <a:r>
              <a:rPr lang="ja-JP" altLang="en-US" sz="2000" spc="-50" dirty="0" smtClean="0"/>
              <a:t>外歯型が２パターンあり、①型は内歯型と共通する技術であるが、②型は、共通する技術ではないと認定された。</a:t>
            </a:r>
            <a:endParaRPr lang="en-US" altLang="ja-JP" sz="2000" spc="-50" dirty="0" smtClean="0"/>
          </a:p>
          <a:p>
            <a:pPr latinLnBrk="1"/>
            <a:r>
              <a:rPr lang="ja-JP" altLang="en-US" sz="2000" spc="-50" dirty="0"/>
              <a:t>　</a:t>
            </a:r>
            <a:r>
              <a:rPr lang="ja-JP" altLang="en-US" sz="2000" spc="-50" dirty="0" smtClean="0"/>
              <a:t>⇒上位概念化後が複数のパターンを含むとき、一部でも</a:t>
            </a:r>
            <a:r>
              <a:rPr lang="en-US" altLang="ja-JP" sz="2000" spc="-50" dirty="0" smtClean="0"/>
              <a:t>×</a:t>
            </a:r>
            <a:r>
              <a:rPr lang="ja-JP" altLang="en-US" sz="2000" spc="-50" dirty="0" smtClean="0"/>
              <a:t>ならば、</a:t>
            </a:r>
            <a:r>
              <a:rPr lang="ja-JP" altLang="en-US" sz="2000" spc="-50" dirty="0"/>
              <a:t>補正</a:t>
            </a:r>
            <a:r>
              <a:rPr lang="en-US" altLang="ja-JP" sz="2000" spc="-50" dirty="0" smtClean="0"/>
              <a:t>×</a:t>
            </a:r>
            <a:r>
              <a:rPr lang="ja-JP" altLang="en-US" sz="2000" spc="-50" dirty="0" err="1" smtClean="0"/>
              <a:t>。</a:t>
            </a:r>
            <a:endParaRPr lang="ja-JP" altLang="ja-JP" sz="2000" spc="-50" dirty="0"/>
          </a:p>
        </p:txBody>
      </p:sp>
      <p:sp>
        <p:nvSpPr>
          <p:cNvPr id="2" name="正方形/長方形 1"/>
          <p:cNvSpPr/>
          <p:nvPr/>
        </p:nvSpPr>
        <p:spPr>
          <a:xfrm>
            <a:off x="8559442" y="1469282"/>
            <a:ext cx="646331" cy="461665"/>
          </a:xfrm>
          <a:prstGeom prst="rect">
            <a:avLst/>
          </a:prstGeom>
        </p:spPr>
        <p:txBody>
          <a:bodyPr wrap="none">
            <a:spAutoFit/>
          </a:bodyPr>
          <a:lstStyle/>
          <a:p>
            <a:r>
              <a:rPr lang="ja-JP" altLang="en-US" sz="1200" dirty="0">
                <a:solidFill>
                  <a:srgbClr val="0070C0"/>
                </a:solidFill>
                <a:latin typeface="HGｺﾞｼｯｸE" panose="020B0909000000000000" pitchFamily="49" charset="-128"/>
                <a:ea typeface="HGｺﾞｼｯｸE" panose="020B0909000000000000" pitchFamily="49" charset="-128"/>
              </a:rPr>
              <a:t>内</a:t>
            </a:r>
            <a:r>
              <a:rPr lang="ja-JP" altLang="en-US" sz="1200" dirty="0" smtClean="0">
                <a:solidFill>
                  <a:srgbClr val="0070C0"/>
                </a:solidFill>
                <a:latin typeface="HGｺﾞｼｯｸE" panose="020B0909000000000000" pitchFamily="49" charset="-128"/>
                <a:ea typeface="HGｺﾞｼｯｸE" panose="020B0909000000000000" pitchFamily="49" charset="-128"/>
              </a:rPr>
              <a:t>歯</a:t>
            </a:r>
            <a:endParaRPr lang="en-US" altLang="ja-JP" sz="1200" dirty="0" smtClean="0">
              <a:solidFill>
                <a:srgbClr val="0070C0"/>
              </a:solidFill>
              <a:latin typeface="HGｺﾞｼｯｸE" panose="020B0909000000000000" pitchFamily="49" charset="-128"/>
              <a:ea typeface="HGｺﾞｼｯｸE" panose="020B0909000000000000" pitchFamily="49" charset="-128"/>
            </a:endParaRPr>
          </a:p>
          <a:p>
            <a:r>
              <a:rPr lang="ja-JP" altLang="en-US" sz="1200" dirty="0" smtClean="0">
                <a:solidFill>
                  <a:srgbClr val="0070C0"/>
                </a:solidFill>
                <a:latin typeface="HGｺﾞｼｯｸE" panose="020B0909000000000000" pitchFamily="49" charset="-128"/>
                <a:ea typeface="HGｺﾞｼｯｸE" panose="020B0909000000000000" pitchFamily="49" charset="-128"/>
              </a:rPr>
              <a:t>揺</a:t>
            </a:r>
            <a:r>
              <a:rPr lang="ja-JP" altLang="en-US" sz="1200" dirty="0">
                <a:solidFill>
                  <a:srgbClr val="0070C0"/>
                </a:solidFill>
                <a:latin typeface="HGｺﾞｼｯｸE" panose="020B0909000000000000" pitchFamily="49" charset="-128"/>
                <a:ea typeface="HGｺﾞｼｯｸE" panose="020B0909000000000000" pitchFamily="49" charset="-128"/>
              </a:rPr>
              <a:t>動</a:t>
            </a:r>
            <a:r>
              <a:rPr lang="ja-JP" altLang="en-US" sz="1200" dirty="0" smtClean="0">
                <a:solidFill>
                  <a:srgbClr val="0070C0"/>
                </a:solidFill>
                <a:latin typeface="HGｺﾞｼｯｸE" panose="020B0909000000000000" pitchFamily="49" charset="-128"/>
                <a:ea typeface="HGｺﾞｼｯｸE" panose="020B0909000000000000" pitchFamily="49" charset="-128"/>
              </a:rPr>
              <a:t>体</a:t>
            </a:r>
          </a:p>
        </p:txBody>
      </p:sp>
      <p:sp>
        <p:nvSpPr>
          <p:cNvPr id="5" name="正方形/長方形 4"/>
          <p:cNvSpPr/>
          <p:nvPr/>
        </p:nvSpPr>
        <p:spPr>
          <a:xfrm>
            <a:off x="6866446" y="2276872"/>
            <a:ext cx="492443" cy="461665"/>
          </a:xfrm>
          <a:prstGeom prst="rect">
            <a:avLst/>
          </a:prstGeom>
        </p:spPr>
        <p:txBody>
          <a:bodyPr wrap="none">
            <a:spAutoFit/>
          </a:bodyPr>
          <a:lstStyle/>
          <a:p>
            <a:pPr lvl="0"/>
            <a:r>
              <a:rPr lang="zh-TW" altLang="en-US" sz="1200" dirty="0">
                <a:solidFill>
                  <a:srgbClr val="0070C0"/>
                </a:solidFill>
                <a:latin typeface="HGｺﾞｼｯｸE" panose="020B0909000000000000" pitchFamily="49" charset="-128"/>
                <a:ea typeface="HGｺﾞｼｯｸE" panose="020B0909000000000000" pitchFamily="49" charset="-128"/>
              </a:rPr>
              <a:t>外</a:t>
            </a:r>
            <a:r>
              <a:rPr lang="zh-TW" altLang="en-US" sz="1200" dirty="0" smtClean="0">
                <a:solidFill>
                  <a:srgbClr val="0070C0"/>
                </a:solidFill>
                <a:latin typeface="HGｺﾞｼｯｸE" panose="020B0909000000000000" pitchFamily="49" charset="-128"/>
                <a:ea typeface="HGｺﾞｼｯｸE" panose="020B0909000000000000" pitchFamily="49" charset="-128"/>
              </a:rPr>
              <a:t>歯</a:t>
            </a:r>
            <a:endParaRPr lang="en-US" altLang="zh-TW" sz="1200" dirty="0" smtClean="0">
              <a:solidFill>
                <a:srgbClr val="0070C0"/>
              </a:solidFill>
              <a:latin typeface="HGｺﾞｼｯｸE" panose="020B0909000000000000" pitchFamily="49" charset="-128"/>
              <a:ea typeface="HGｺﾞｼｯｸE" panose="020B0909000000000000" pitchFamily="49" charset="-128"/>
            </a:endParaRPr>
          </a:p>
          <a:p>
            <a:pPr lvl="0"/>
            <a:r>
              <a:rPr lang="zh-TW" altLang="en-US" sz="1200" dirty="0" smtClean="0">
                <a:solidFill>
                  <a:srgbClr val="0070C0"/>
                </a:solidFill>
                <a:latin typeface="HGｺﾞｼｯｸE" panose="020B0909000000000000" pitchFamily="49" charset="-128"/>
                <a:ea typeface="HGｺﾞｼｯｸE" panose="020B0909000000000000" pitchFamily="49" charset="-128"/>
              </a:rPr>
              <a:t>歯車</a:t>
            </a:r>
            <a:endParaRPr lang="ja-JP" altLang="en-US" sz="1200" dirty="0">
              <a:solidFill>
                <a:srgbClr val="0070C0"/>
              </a:solidFill>
              <a:latin typeface="HGｺﾞｼｯｸE" panose="020B0909000000000000" pitchFamily="49" charset="-128"/>
              <a:ea typeface="HGｺﾞｼｯｸE" panose="020B0909000000000000" pitchFamily="49" charset="-128"/>
            </a:endParaRPr>
          </a:p>
        </p:txBody>
      </p:sp>
      <p:sp>
        <p:nvSpPr>
          <p:cNvPr id="7"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11</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721870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0704" y="1756454"/>
            <a:ext cx="3887971" cy="260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6156176" y="2636912"/>
            <a:ext cx="1082348" cy="307777"/>
          </a:xfrm>
          <a:prstGeom prst="rect">
            <a:avLst/>
          </a:prstGeom>
        </p:spPr>
        <p:txBody>
          <a:bodyPr wrap="none">
            <a:spAutoFit/>
          </a:bodyPr>
          <a:lstStyle/>
          <a:p>
            <a:r>
              <a:rPr lang="ja-JP" altLang="en-US" sz="1400" dirty="0">
                <a:solidFill>
                  <a:srgbClr val="0070C0"/>
                </a:solidFill>
                <a:latin typeface="HGｺﾞｼｯｸE" panose="020B0909000000000000" pitchFamily="49" charset="-128"/>
                <a:ea typeface="HGｺﾞｼｯｸE" panose="020B0909000000000000" pitchFamily="49" charset="-128"/>
              </a:rPr>
              <a:t>くさび</a:t>
            </a:r>
            <a:r>
              <a:rPr lang="ja-JP" altLang="en-US" sz="1400" dirty="0" smtClean="0">
                <a:solidFill>
                  <a:srgbClr val="0070C0"/>
                </a:solidFill>
                <a:latin typeface="HGｺﾞｼｯｸE" panose="020B0909000000000000" pitchFamily="49" charset="-128"/>
                <a:ea typeface="HGｺﾞｼｯｸE" panose="020B0909000000000000" pitchFamily="49" charset="-128"/>
              </a:rPr>
              <a:t>面８</a:t>
            </a:r>
            <a:endParaRPr lang="ja-JP" altLang="en-US" sz="1400" dirty="0">
              <a:solidFill>
                <a:srgbClr val="0070C0"/>
              </a:solidFill>
              <a:latin typeface="HGｺﾞｼｯｸE" panose="020B0909000000000000" pitchFamily="49" charset="-128"/>
              <a:ea typeface="HGｺﾞｼｯｸE" panose="020B0909000000000000" pitchFamily="49" charset="-128"/>
            </a:endParaRPr>
          </a:p>
        </p:txBody>
      </p:sp>
      <p:sp>
        <p:nvSpPr>
          <p:cNvPr id="9" name="正方形/長方形 8"/>
          <p:cNvSpPr/>
          <p:nvPr/>
        </p:nvSpPr>
        <p:spPr>
          <a:xfrm>
            <a:off x="6372200" y="2113692"/>
            <a:ext cx="1082348" cy="523220"/>
          </a:xfrm>
          <a:prstGeom prst="rect">
            <a:avLst/>
          </a:prstGeom>
        </p:spPr>
        <p:txBody>
          <a:bodyPr wrap="none">
            <a:spAutoFit/>
          </a:bodyPr>
          <a:lstStyle/>
          <a:p>
            <a:r>
              <a:rPr lang="ja-JP" altLang="en-US" sz="1400" dirty="0">
                <a:solidFill>
                  <a:srgbClr val="0070C0"/>
                </a:solidFill>
                <a:latin typeface="HGｺﾞｼｯｸE" panose="020B0909000000000000" pitchFamily="49" charset="-128"/>
                <a:ea typeface="HGｺﾞｼｯｸE" panose="020B0909000000000000" pitchFamily="49" charset="-128"/>
              </a:rPr>
              <a:t>浮</a:t>
            </a:r>
            <a:r>
              <a:rPr lang="ja-JP" altLang="en-US" sz="1400" dirty="0" smtClean="0">
                <a:solidFill>
                  <a:srgbClr val="0070C0"/>
                </a:solidFill>
                <a:latin typeface="HGｺﾞｼｯｸE" panose="020B0909000000000000" pitchFamily="49" charset="-128"/>
                <a:ea typeface="HGｺﾞｼｯｸE" panose="020B0909000000000000" pitchFamily="49" charset="-128"/>
              </a:rPr>
              <a:t>動く</a:t>
            </a:r>
            <a:r>
              <a:rPr lang="ja-JP" altLang="en-US" sz="1400" dirty="0">
                <a:solidFill>
                  <a:srgbClr val="0070C0"/>
                </a:solidFill>
                <a:latin typeface="HGｺﾞｼｯｸE" panose="020B0909000000000000" pitchFamily="49" charset="-128"/>
                <a:ea typeface="HGｺﾞｼｯｸE" panose="020B0909000000000000" pitchFamily="49" charset="-128"/>
              </a:rPr>
              <a:t>さ</a:t>
            </a:r>
            <a:r>
              <a:rPr lang="ja-JP" altLang="en-US" sz="1400" dirty="0" smtClean="0">
                <a:solidFill>
                  <a:srgbClr val="0070C0"/>
                </a:solidFill>
                <a:latin typeface="HGｺﾞｼｯｸE" panose="020B0909000000000000" pitchFamily="49" charset="-128"/>
                <a:ea typeface="HGｺﾞｼｯｸE" panose="020B0909000000000000" pitchFamily="49" charset="-128"/>
              </a:rPr>
              <a:t>び</a:t>
            </a:r>
            <a:endParaRPr lang="en-US" altLang="ja-JP" sz="1400" dirty="0" smtClean="0">
              <a:solidFill>
                <a:srgbClr val="0070C0"/>
              </a:solidFill>
              <a:latin typeface="HGｺﾞｼｯｸE" panose="020B0909000000000000" pitchFamily="49" charset="-128"/>
              <a:ea typeface="HGｺﾞｼｯｸE" panose="020B0909000000000000" pitchFamily="49" charset="-128"/>
            </a:endParaRPr>
          </a:p>
          <a:p>
            <a:r>
              <a:rPr lang="ja-JP" altLang="en-US" sz="1400" dirty="0" smtClean="0">
                <a:solidFill>
                  <a:srgbClr val="0070C0"/>
                </a:solidFill>
                <a:latin typeface="HGｺﾞｼｯｸE" panose="020B0909000000000000" pitchFamily="49" charset="-128"/>
                <a:ea typeface="HGｺﾞｼｯｸE" panose="020B0909000000000000" pitchFamily="49" charset="-128"/>
              </a:rPr>
              <a:t>部材</a:t>
            </a:r>
            <a:r>
              <a:rPr lang="ja-JP" altLang="en-US" sz="1400" dirty="0">
                <a:solidFill>
                  <a:srgbClr val="0070C0"/>
                </a:solidFill>
                <a:latin typeface="HGｺﾞｼｯｸE" panose="020B0909000000000000" pitchFamily="49" charset="-128"/>
                <a:ea typeface="HGｺﾞｼｯｸE" panose="020B0909000000000000" pitchFamily="49" charset="-128"/>
              </a:rPr>
              <a:t>６</a:t>
            </a:r>
            <a:endParaRPr lang="en-US" altLang="ja-JP" sz="1400" dirty="0" smtClean="0">
              <a:solidFill>
                <a:srgbClr val="0070C0"/>
              </a:solidFill>
              <a:latin typeface="HGｺﾞｼｯｸE" panose="020B0909000000000000" pitchFamily="49" charset="-128"/>
              <a:ea typeface="HGｺﾞｼｯｸE" panose="020B0909000000000000" pitchFamily="49" charset="-128"/>
            </a:endParaRPr>
          </a:p>
        </p:txBody>
      </p:sp>
      <p:sp>
        <p:nvSpPr>
          <p:cNvPr id="10" name="正方形/長方形 9"/>
          <p:cNvSpPr/>
          <p:nvPr/>
        </p:nvSpPr>
        <p:spPr>
          <a:xfrm>
            <a:off x="8194701" y="3071928"/>
            <a:ext cx="902811" cy="523220"/>
          </a:xfrm>
          <a:prstGeom prst="rect">
            <a:avLst/>
          </a:prstGeom>
        </p:spPr>
        <p:txBody>
          <a:bodyPr wrap="none">
            <a:spAutoFit/>
          </a:bodyPr>
          <a:lstStyle/>
          <a:p>
            <a:r>
              <a:rPr lang="ja-JP" altLang="en-US" sz="1400" dirty="0">
                <a:solidFill>
                  <a:srgbClr val="0070C0"/>
                </a:solidFill>
                <a:latin typeface="HGｺﾞｼｯｸE" panose="020B0909000000000000" pitchFamily="49" charset="-128"/>
                <a:ea typeface="HGｺﾞｼｯｸE" panose="020B0909000000000000" pitchFamily="49" charset="-128"/>
              </a:rPr>
              <a:t>くさび</a:t>
            </a:r>
            <a:r>
              <a:rPr lang="ja-JP" altLang="en-US" sz="1400" dirty="0" smtClean="0">
                <a:solidFill>
                  <a:srgbClr val="0070C0"/>
                </a:solidFill>
                <a:latin typeface="HGｺﾞｼｯｸE" panose="020B0909000000000000" pitchFamily="49" charset="-128"/>
                <a:ea typeface="HGｺﾞｼｯｸE" panose="020B0909000000000000" pitchFamily="49" charset="-128"/>
              </a:rPr>
              <a:t>形</a:t>
            </a:r>
            <a:endParaRPr lang="en-US" altLang="ja-JP" sz="1400" dirty="0" smtClean="0">
              <a:solidFill>
                <a:srgbClr val="0070C0"/>
              </a:solidFill>
              <a:latin typeface="HGｺﾞｼｯｸE" panose="020B0909000000000000" pitchFamily="49" charset="-128"/>
              <a:ea typeface="HGｺﾞｼｯｸE" panose="020B0909000000000000" pitchFamily="49" charset="-128"/>
            </a:endParaRPr>
          </a:p>
          <a:p>
            <a:r>
              <a:rPr lang="ja-JP" altLang="en-US" sz="1400" dirty="0" smtClean="0">
                <a:solidFill>
                  <a:srgbClr val="0070C0"/>
                </a:solidFill>
                <a:latin typeface="HGｺﾞｼｯｸE" panose="020B0909000000000000" pitchFamily="49" charset="-128"/>
                <a:ea typeface="HGｺﾞｼｯｸE" panose="020B0909000000000000" pitchFamily="49" charset="-128"/>
              </a:rPr>
              <a:t>窓</a:t>
            </a:r>
            <a:r>
              <a:rPr lang="ja-JP" altLang="en-US" sz="1400" dirty="0">
                <a:solidFill>
                  <a:srgbClr val="0070C0"/>
                </a:solidFill>
                <a:latin typeface="HGｺﾞｼｯｸE" panose="020B0909000000000000" pitchFamily="49" charset="-128"/>
                <a:ea typeface="HGｺﾞｼｯｸE" panose="020B0909000000000000" pitchFamily="49" charset="-128"/>
              </a:rPr>
              <a:t>部５</a:t>
            </a:r>
          </a:p>
        </p:txBody>
      </p:sp>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None/>
            </a:pPr>
            <a:r>
              <a:rPr lang="ja-JP" altLang="en-US" sz="2800" dirty="0" smtClean="0">
                <a:solidFill>
                  <a:schemeClr val="bg1"/>
                </a:solidFill>
                <a:latin typeface="HGPｺﾞｼｯｸE" pitchFamily="50" charset="-128"/>
                <a:ea typeface="HGPｺﾞｼｯｸE" pitchFamily="50" charset="-128"/>
              </a:rPr>
              <a:t>補正・</a:t>
            </a:r>
            <a:r>
              <a:rPr lang="ja-JP" altLang="en-US" sz="2800" dirty="0">
                <a:solidFill>
                  <a:schemeClr val="bg1"/>
                </a:solidFill>
                <a:latin typeface="HGPｺﾞｼｯｸE" pitchFamily="50" charset="-128"/>
                <a:ea typeface="HGPｺﾞｼｯｸE" pitchFamily="50" charset="-128"/>
              </a:rPr>
              <a:t>分割</a:t>
            </a:r>
            <a:r>
              <a:rPr lang="ja-JP" altLang="en-US" sz="2800" dirty="0" smtClean="0">
                <a:solidFill>
                  <a:schemeClr val="bg1"/>
                </a:solidFill>
                <a:latin typeface="HGPｺﾞｼｯｸE" pitchFamily="50" charset="-128"/>
                <a:ea typeface="HGPｺﾞｼｯｸE" pitchFamily="50" charset="-128"/>
              </a:rPr>
              <a:t>と、「発明</a:t>
            </a:r>
            <a:r>
              <a:rPr lang="ja-JP" altLang="en-US" sz="2800" dirty="0">
                <a:solidFill>
                  <a:schemeClr val="bg1"/>
                </a:solidFill>
                <a:latin typeface="HGPｺﾞｼｯｸE" pitchFamily="50" charset="-128"/>
                <a:ea typeface="HGPｺﾞｼｯｸE" pitchFamily="50" charset="-128"/>
              </a:rPr>
              <a:t>の</a:t>
            </a:r>
            <a:r>
              <a:rPr lang="ja-JP" altLang="ja-JP" sz="2800" dirty="0" smtClean="0">
                <a:solidFill>
                  <a:schemeClr val="bg1"/>
                </a:solidFill>
                <a:latin typeface="HGPｺﾞｼｯｸE" pitchFamily="50" charset="-128"/>
                <a:ea typeface="HGPｺﾞｼｯｸE" pitchFamily="50" charset="-128"/>
              </a:rPr>
              <a:t>課題</a:t>
            </a:r>
            <a:r>
              <a:rPr lang="ja-JP" altLang="en-US" sz="2800" dirty="0" smtClean="0">
                <a:solidFill>
                  <a:schemeClr val="bg1"/>
                </a:solidFill>
                <a:latin typeface="HGPｺﾞｼｯｸE" pitchFamily="50" charset="-128"/>
                <a:ea typeface="HGPｺﾞｼｯｸE" pitchFamily="50" charset="-128"/>
              </a:rPr>
              <a:t>」との関係を重視した裁判例④</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5878532"/>
          </a:xfrm>
          <a:prstGeom prst="rect">
            <a:avLst/>
          </a:prstGeom>
        </p:spPr>
        <p:txBody>
          <a:bodyPr wrap="square">
            <a:spAutoFit/>
          </a:bodyPr>
          <a:lstStyle/>
          <a:p>
            <a:pPr algn="ctr" latinLnBrk="1"/>
            <a:r>
              <a:rPr lang="ja-JP" altLang="en-US" sz="2400" b="1" u="sng" dirty="0">
                <a:effectLst>
                  <a:outerShdw blurRad="38100" dist="38100" dir="2700000" algn="tl">
                    <a:srgbClr val="000000">
                      <a:alpha val="43137"/>
                    </a:srgbClr>
                  </a:outerShdw>
                </a:effectLst>
              </a:rPr>
              <a:t>知財高判</a:t>
            </a:r>
            <a:r>
              <a:rPr lang="ja-JP" altLang="ja-JP" sz="2400" b="1" u="sng" dirty="0" smtClean="0">
                <a:effectLst>
                  <a:outerShdw blurRad="38100" dist="38100" dir="2700000" algn="tl">
                    <a:srgbClr val="000000">
                      <a:alpha val="43137"/>
                    </a:srgbClr>
                  </a:outerShdw>
                </a:effectLst>
              </a:rPr>
              <a:t>平成</a:t>
            </a:r>
            <a:r>
              <a:rPr lang="en-US" altLang="ja-JP" sz="2400" b="1" u="sng" dirty="0">
                <a:effectLst>
                  <a:outerShdw blurRad="38100" dist="38100" dir="2700000" algn="tl">
                    <a:srgbClr val="000000">
                      <a:alpha val="43137"/>
                    </a:srgbClr>
                  </a:outerShdw>
                </a:effectLst>
              </a:rPr>
              <a:t>25</a:t>
            </a:r>
            <a:r>
              <a:rPr lang="ja-JP" altLang="ja-JP" sz="2400" b="1" u="sng" dirty="0">
                <a:effectLst>
                  <a:outerShdw blurRad="38100" dist="38100" dir="2700000" algn="tl">
                    <a:srgbClr val="000000">
                      <a:alpha val="43137"/>
                    </a:srgbClr>
                  </a:outerShdw>
                </a:effectLst>
              </a:rPr>
              <a:t>年</a:t>
            </a:r>
            <a:r>
              <a:rPr lang="ja-JP" altLang="ja-JP" sz="2400" b="1" u="sng" dirty="0" smtClean="0">
                <a:effectLst>
                  <a:outerShdw blurRad="38100" dist="38100" dir="2700000" algn="tl">
                    <a:srgbClr val="000000">
                      <a:alpha val="43137"/>
                    </a:srgbClr>
                  </a:outerShdw>
                </a:effectLst>
              </a:rPr>
              <a:t>（</a:t>
            </a:r>
            <a:r>
              <a:rPr lang="ja-JP" altLang="en-US" sz="2400" b="1" u="sng" dirty="0">
                <a:effectLst>
                  <a:outerShdw blurRad="38100" dist="38100" dir="2700000" algn="tl">
                    <a:srgbClr val="000000">
                      <a:alpha val="43137"/>
                    </a:srgbClr>
                  </a:outerShdw>
                </a:effectLst>
              </a:rPr>
              <a:t>ネ</a:t>
            </a:r>
            <a:r>
              <a:rPr lang="ja-JP" altLang="ja-JP" sz="2400" b="1" u="sng" dirty="0" smtClean="0">
                <a:effectLst>
                  <a:outerShdw blurRad="38100" dist="38100" dir="2700000" algn="tl">
                    <a:srgbClr val="000000">
                      <a:alpha val="43137"/>
                    </a:srgbClr>
                  </a:outerShdw>
                </a:effectLst>
              </a:rPr>
              <a:t>）</a:t>
            </a:r>
            <a:r>
              <a:rPr lang="ja-JP" altLang="ja-JP" sz="2400" b="1" u="sng" dirty="0">
                <a:effectLst>
                  <a:outerShdw blurRad="38100" dist="38100" dir="2700000" algn="tl">
                    <a:srgbClr val="000000">
                      <a:alpha val="43137"/>
                    </a:srgbClr>
                  </a:outerShdw>
                </a:effectLst>
              </a:rPr>
              <a:t>第</a:t>
            </a:r>
            <a:r>
              <a:rPr lang="en-US" altLang="ja-JP" sz="2400" b="1" u="sng" dirty="0" smtClean="0">
                <a:effectLst>
                  <a:outerShdw blurRad="38100" dist="38100" dir="2700000" algn="tl">
                    <a:srgbClr val="000000">
                      <a:alpha val="43137"/>
                    </a:srgbClr>
                  </a:outerShdw>
                </a:effectLst>
              </a:rPr>
              <a:t>10098</a:t>
            </a:r>
            <a:r>
              <a:rPr lang="ja-JP" altLang="ja-JP" sz="2400" b="1" u="sng" dirty="0" smtClean="0">
                <a:effectLst>
                  <a:outerShdw blurRad="38100" dist="38100" dir="2700000" algn="tl">
                    <a:srgbClr val="000000">
                      <a:alpha val="43137"/>
                    </a:srgbClr>
                  </a:outerShdw>
                </a:effectLst>
              </a:rPr>
              <a:t>号</a:t>
            </a:r>
            <a:r>
              <a:rPr lang="ja-JP" altLang="en-US" sz="2400" b="1" u="sng" dirty="0" smtClean="0">
                <a:effectLst>
                  <a:outerShdw blurRad="38100" dist="38100" dir="2700000" algn="tl">
                    <a:srgbClr val="000000">
                      <a:alpha val="43137"/>
                    </a:srgbClr>
                  </a:outerShdw>
                </a:effectLst>
              </a:rPr>
              <a:t>「</a:t>
            </a:r>
            <a:r>
              <a:rPr lang="ja-JP" altLang="en-US" sz="2400" b="1" u="sng" dirty="0">
                <a:effectLst>
                  <a:outerShdw blurRad="38100" dist="38100" dir="2700000" algn="tl">
                    <a:srgbClr val="000000">
                      <a:alpha val="43137"/>
                    </a:srgbClr>
                  </a:outerShdw>
                </a:effectLst>
              </a:rPr>
              <a:t>角度調整金具</a:t>
            </a:r>
            <a:r>
              <a:rPr lang="ja-JP" altLang="en-US" sz="2400" b="1" u="sng" dirty="0" smtClean="0">
                <a:effectLst>
                  <a:outerShdw blurRad="38100" dist="38100" dir="2700000" algn="tl">
                    <a:srgbClr val="000000">
                      <a:alpha val="43137"/>
                    </a:srgbClr>
                  </a:outerShdw>
                </a:effectLst>
              </a:rPr>
              <a:t>」</a:t>
            </a:r>
            <a:r>
              <a:rPr lang="ja-JP" altLang="en-US" sz="2400" b="1" u="sng" dirty="0">
                <a:effectLst>
                  <a:outerShdw blurRad="38100" dist="38100" dir="2700000" algn="tl">
                    <a:srgbClr val="000000">
                      <a:alpha val="43137"/>
                    </a:srgbClr>
                  </a:outerShdw>
                </a:effectLst>
              </a:rPr>
              <a:t>事件</a:t>
            </a:r>
            <a:endParaRPr lang="ja-JP" altLang="ja-JP" sz="2400" b="1" u="sng" dirty="0">
              <a:effectLst>
                <a:outerShdw blurRad="38100" dist="38100" dir="2700000" algn="tl">
                  <a:srgbClr val="000000">
                    <a:alpha val="43137"/>
                  </a:srgbClr>
                </a:outerShdw>
              </a:effectLst>
            </a:endParaRPr>
          </a:p>
          <a:p>
            <a:pPr latinLnBrk="1"/>
            <a:endParaRPr lang="en-US" altLang="ja-JP" sz="800" dirty="0" smtClean="0"/>
          </a:p>
          <a:p>
            <a:pPr latinLnBrk="1"/>
            <a:r>
              <a:rPr lang="en-US" altLang="ja-JP" sz="2400" b="1" spc="-30" dirty="0" smtClean="0">
                <a:solidFill>
                  <a:srgbClr val="FF0000"/>
                </a:solidFill>
              </a:rPr>
              <a:t>※</a:t>
            </a:r>
            <a:r>
              <a:rPr lang="ja-JP" altLang="en-US" spc="-30" dirty="0" smtClean="0">
                <a:solidFill>
                  <a:srgbClr val="FF0000"/>
                </a:solidFill>
              </a:rPr>
              <a:t>補正</a:t>
            </a:r>
            <a:r>
              <a:rPr lang="en-US" altLang="ja-JP" spc="-30" dirty="0">
                <a:solidFill>
                  <a:srgbClr val="FF0000"/>
                </a:solidFill>
              </a:rPr>
              <a:t>×</a:t>
            </a:r>
            <a:r>
              <a:rPr lang="en-US" altLang="ja-JP" sz="2400" b="1" spc="-30" dirty="0" smtClean="0">
                <a:solidFill>
                  <a:srgbClr val="FF0000"/>
                </a:solidFill>
              </a:rPr>
              <a:t>:</a:t>
            </a:r>
          </a:p>
          <a:p>
            <a:pPr latinLnBrk="1"/>
            <a:r>
              <a:rPr lang="ja-JP" altLang="ja-JP" sz="2400" b="1" spc="-30" dirty="0" smtClean="0">
                <a:solidFill>
                  <a:srgbClr val="FF0000"/>
                </a:solidFill>
              </a:rPr>
              <a:t>「</a:t>
            </a:r>
            <a:r>
              <a:rPr lang="ja-JP" altLang="en-US" sz="2400" b="1" spc="-30" dirty="0" smtClean="0">
                <a:solidFill>
                  <a:srgbClr val="FF0000"/>
                </a:solidFill>
              </a:rPr>
              <a:t>くさび形窓部のくさび面</a:t>
            </a:r>
            <a:r>
              <a:rPr lang="ja-JP" altLang="ja-JP" sz="2400" b="1" spc="-30" dirty="0" smtClean="0">
                <a:solidFill>
                  <a:srgbClr val="FF0000"/>
                </a:solidFill>
              </a:rPr>
              <a:t>」</a:t>
            </a:r>
            <a:r>
              <a:rPr lang="ja-JP" altLang="en-US" sz="2400" b="1" spc="-30" dirty="0" smtClean="0">
                <a:solidFill>
                  <a:srgbClr val="FF0000"/>
                </a:solidFill>
              </a:rPr>
              <a:t> </a:t>
            </a:r>
            <a:r>
              <a:rPr lang="ja-JP" altLang="en-US" sz="2400" b="1" spc="-30" dirty="0">
                <a:solidFill>
                  <a:srgbClr val="FF0000"/>
                </a:solidFill>
              </a:rPr>
              <a:t>⇒ </a:t>
            </a:r>
            <a:r>
              <a:rPr lang="ja-JP" altLang="ja-JP" sz="2400" b="1" spc="-30" dirty="0" smtClean="0">
                <a:solidFill>
                  <a:srgbClr val="FF0000"/>
                </a:solidFill>
              </a:rPr>
              <a:t>「</a:t>
            </a:r>
            <a:r>
              <a:rPr lang="ja-JP" altLang="en-US" sz="2400" b="1" spc="-30" dirty="0" smtClean="0">
                <a:solidFill>
                  <a:srgbClr val="FF0000"/>
                </a:solidFill>
              </a:rPr>
              <a:t>くさび形の空間部を形成するくさび面</a:t>
            </a:r>
            <a:r>
              <a:rPr lang="ja-JP" altLang="ja-JP" sz="2400" b="1" spc="-30" dirty="0" smtClean="0">
                <a:solidFill>
                  <a:srgbClr val="FF0000"/>
                </a:solidFill>
              </a:rPr>
              <a:t>」</a:t>
            </a:r>
            <a:r>
              <a:rPr lang="ja-JP" altLang="en-US" sz="2400" b="1" spc="-30" dirty="0" smtClean="0">
                <a:solidFill>
                  <a:srgbClr val="FF0000"/>
                </a:solidFill>
              </a:rPr>
              <a:t>　</a:t>
            </a:r>
            <a:r>
              <a:rPr lang="ja-JP" altLang="en-US" sz="2400" b="1" u="sng" spc="-30" dirty="0" smtClean="0">
                <a:solidFill>
                  <a:srgbClr val="FF0000"/>
                </a:solidFill>
              </a:rPr>
              <a:t>（</a:t>
            </a:r>
            <a:r>
              <a:rPr lang="ja-JP" altLang="en-US" sz="2400" b="1" u="sng" spc="-30" dirty="0">
                <a:solidFill>
                  <a:srgbClr val="FF0000"/>
                </a:solidFill>
              </a:rPr>
              <a:t>上位概念化～ 「くさび形窓部」の構成を外した</a:t>
            </a:r>
            <a:r>
              <a:rPr lang="ja-JP" altLang="en-US" sz="2400" b="1" u="sng" dirty="0" smtClean="0">
                <a:solidFill>
                  <a:srgbClr val="FF0000"/>
                </a:solidFill>
              </a:rPr>
              <a:t>）</a:t>
            </a:r>
            <a:endParaRPr lang="ja-JP" altLang="ja-JP" sz="2400" b="1" u="sng" dirty="0">
              <a:solidFill>
                <a:srgbClr val="FF0000"/>
              </a:solidFill>
            </a:endParaRPr>
          </a:p>
          <a:p>
            <a:pPr latinLnBrk="1"/>
            <a:endParaRPr lang="en-US" altLang="ja-JP" sz="800" dirty="0" smtClean="0"/>
          </a:p>
          <a:p>
            <a:pPr latinLnBrk="1"/>
            <a:r>
              <a:rPr lang="ja-JP" altLang="en-US" sz="1800" dirty="0" smtClean="0">
                <a:solidFill>
                  <a:schemeClr val="tx2"/>
                </a:solidFill>
              </a:rPr>
              <a:t>（判旨抜粋）</a:t>
            </a:r>
            <a:endParaRPr lang="en-US" altLang="ja-JP" sz="1800" dirty="0">
              <a:solidFill>
                <a:schemeClr val="tx2"/>
              </a:solidFill>
            </a:endParaRPr>
          </a:p>
          <a:p>
            <a:pPr latinLnBrk="1"/>
            <a:r>
              <a:rPr lang="ja-JP" altLang="en-US" sz="1800" dirty="0" smtClean="0"/>
              <a:t>「</a:t>
            </a:r>
            <a:r>
              <a:rPr lang="ja-JP" altLang="en-US" sz="1800" spc="-20" dirty="0" smtClean="0"/>
              <a:t>・・・</a:t>
            </a:r>
            <a:r>
              <a:rPr lang="en-US" altLang="ja-JP" sz="1800" spc="-20" dirty="0"/>
              <a:t>『</a:t>
            </a:r>
            <a:r>
              <a:rPr lang="ja-JP" altLang="en-US" sz="1800" spc="-20" dirty="0" smtClean="0"/>
              <a:t>くさび面</a:t>
            </a:r>
            <a:r>
              <a:rPr lang="en-US" altLang="ja-JP" sz="1800" spc="-20" dirty="0" smtClean="0"/>
              <a:t>』</a:t>
            </a:r>
            <a:r>
              <a:rPr lang="ja-JP" altLang="en-US" sz="1800" spc="-20" dirty="0" smtClean="0"/>
              <a:t>を</a:t>
            </a:r>
            <a:r>
              <a:rPr lang="en-US" altLang="ja-JP" sz="1800" spc="-20" dirty="0" smtClean="0"/>
              <a:t>『</a:t>
            </a:r>
            <a:r>
              <a:rPr lang="ja-JP" altLang="en-US" sz="1800" spc="-20" dirty="0" smtClean="0"/>
              <a:t>第１</a:t>
            </a:r>
            <a:r>
              <a:rPr lang="ja-JP" altLang="en-US" sz="1800" spc="-20" dirty="0"/>
              <a:t>アームに形成されるくさび形窓部によっ</a:t>
            </a:r>
            <a:r>
              <a:rPr lang="ja-JP" altLang="en-US" sz="1800" spc="-20" dirty="0" smtClean="0"/>
              <a:t>て</a:t>
            </a:r>
            <a:endParaRPr lang="en-US" altLang="ja-JP" sz="1800" spc="-20" dirty="0" smtClean="0"/>
          </a:p>
          <a:p>
            <a:pPr latinLnBrk="1"/>
            <a:r>
              <a:rPr lang="ja-JP" altLang="en-US" sz="1800" spc="-20" dirty="0" smtClean="0"/>
              <a:t>そ</a:t>
            </a:r>
            <a:r>
              <a:rPr lang="ja-JP" altLang="en-US" sz="1800" spc="-20" dirty="0"/>
              <a:t>の外方側に形成</a:t>
            </a:r>
            <a:r>
              <a:rPr lang="ja-JP" altLang="en-US" sz="1800" dirty="0"/>
              <a:t>される</a:t>
            </a:r>
            <a:r>
              <a:rPr lang="ja-JP" altLang="en-US" sz="1800" dirty="0" smtClean="0"/>
              <a:t>面</a:t>
            </a:r>
            <a:r>
              <a:rPr lang="en-US" altLang="ja-JP" sz="1800" dirty="0" smtClean="0"/>
              <a:t>』</a:t>
            </a:r>
            <a:r>
              <a:rPr lang="ja-JP" altLang="en-US" sz="1800" dirty="0" smtClean="0"/>
              <a:t>と</a:t>
            </a:r>
            <a:r>
              <a:rPr lang="ja-JP" altLang="en-US" sz="1800" dirty="0"/>
              <a:t>する構成以外の構成については</a:t>
            </a:r>
            <a:r>
              <a:rPr lang="ja-JP" altLang="en-US" sz="1800" dirty="0" smtClean="0"/>
              <a:t>，</a:t>
            </a:r>
            <a:endParaRPr lang="en-US" altLang="ja-JP" sz="1800" dirty="0" smtClean="0"/>
          </a:p>
          <a:p>
            <a:pPr latinLnBrk="1"/>
            <a:r>
              <a:rPr lang="ja-JP" altLang="en-US" sz="1800" dirty="0" smtClean="0"/>
              <a:t>記</a:t>
            </a:r>
            <a:r>
              <a:rPr lang="ja-JP" altLang="en-US" sz="1800" dirty="0"/>
              <a:t>載も示唆もない。 </a:t>
            </a:r>
            <a:r>
              <a:rPr lang="ja-JP" altLang="en-US" sz="1800" dirty="0" smtClean="0"/>
              <a:t>・</a:t>
            </a:r>
            <a:r>
              <a:rPr lang="ja-JP" altLang="en-US" sz="1800" dirty="0"/>
              <a:t>・</a:t>
            </a:r>
            <a:r>
              <a:rPr lang="ja-JP" altLang="en-US" sz="1800" dirty="0" smtClean="0"/>
              <a:t>・</a:t>
            </a:r>
            <a:endParaRPr lang="en-US" altLang="ja-JP" sz="1800" dirty="0" smtClean="0"/>
          </a:p>
          <a:p>
            <a:pPr latinLnBrk="1"/>
            <a:r>
              <a:rPr lang="ja-JP" altLang="en-US" sz="1800" dirty="0"/>
              <a:t>　</a:t>
            </a:r>
            <a:r>
              <a:rPr lang="ja-JP" altLang="en-US" sz="1800" dirty="0" smtClean="0"/>
              <a:t>　そう</a:t>
            </a:r>
            <a:r>
              <a:rPr lang="ja-JP" altLang="en-US" sz="1800" dirty="0"/>
              <a:t>すると，当業者が，原出願明細書の記載から，浮動くさ</a:t>
            </a:r>
            <a:r>
              <a:rPr lang="ja-JP" altLang="en-US" sz="1800" dirty="0" smtClean="0"/>
              <a:t>び</a:t>
            </a:r>
            <a:endParaRPr lang="en-US" altLang="ja-JP" sz="1800" dirty="0" smtClean="0"/>
          </a:p>
          <a:p>
            <a:pPr latinLnBrk="1"/>
            <a:r>
              <a:rPr lang="ja-JP" altLang="en-US" sz="1800" dirty="0" smtClean="0"/>
              <a:t>部</a:t>
            </a:r>
            <a:r>
              <a:rPr lang="ja-JP" altLang="en-US" sz="1800" dirty="0"/>
              <a:t>材の当接面が</a:t>
            </a:r>
            <a:r>
              <a:rPr lang="ja-JP" altLang="en-US" sz="1800" spc="-40" dirty="0"/>
              <a:t>当接</a:t>
            </a:r>
            <a:r>
              <a:rPr lang="ja-JP" altLang="en-US" sz="1800" spc="-40" dirty="0" smtClean="0"/>
              <a:t>する</a:t>
            </a:r>
            <a:r>
              <a:rPr lang="en-US" altLang="ja-JP" sz="1800" spc="-40" dirty="0" smtClean="0"/>
              <a:t>『</a:t>
            </a:r>
            <a:r>
              <a:rPr lang="ja-JP" altLang="en-US" sz="1800" spc="-40" dirty="0" smtClean="0"/>
              <a:t>くさび面</a:t>
            </a:r>
            <a:r>
              <a:rPr lang="en-US" altLang="ja-JP" sz="1800" spc="-40" dirty="0" smtClean="0"/>
              <a:t>』</a:t>
            </a:r>
            <a:r>
              <a:rPr lang="ja-JP" altLang="en-US" sz="1800" spc="-40" dirty="0" smtClean="0"/>
              <a:t>を</a:t>
            </a:r>
            <a:r>
              <a:rPr lang="ja-JP" altLang="en-US" sz="1800" spc="-40" dirty="0"/>
              <a:t>，第１アームのケース部に</a:t>
            </a:r>
            <a:r>
              <a:rPr lang="ja-JP" altLang="en-US" sz="1800" spc="-40" dirty="0">
                <a:solidFill>
                  <a:srgbClr val="FF0000"/>
                </a:solidFill>
              </a:rPr>
              <a:t>くさび形窓部を形成しないで，</a:t>
            </a:r>
            <a:r>
              <a:rPr lang="ja-JP" altLang="en-US" sz="1800" u="sng" spc="-40" dirty="0">
                <a:solidFill>
                  <a:srgbClr val="FF0000"/>
                </a:solidFill>
              </a:rPr>
              <a:t>異なる</a:t>
            </a:r>
            <a:r>
              <a:rPr lang="ja-JP" altLang="en-US" sz="1800" u="sng" dirty="0">
                <a:solidFill>
                  <a:srgbClr val="FF0000"/>
                </a:solidFill>
              </a:rPr>
              <a:t>構成や部材により形成することで課題を解決すること</a:t>
            </a:r>
            <a:r>
              <a:rPr lang="ja-JP" altLang="en-US" sz="1800" dirty="0">
                <a:solidFill>
                  <a:srgbClr val="FF0000"/>
                </a:solidFill>
              </a:rPr>
              <a:t>を理解し，かかる</a:t>
            </a:r>
            <a:r>
              <a:rPr lang="ja-JP" altLang="en-US" sz="1800" u="sng" dirty="0">
                <a:solidFill>
                  <a:srgbClr val="FF0000"/>
                </a:solidFill>
              </a:rPr>
              <a:t>解決手段</a:t>
            </a:r>
            <a:r>
              <a:rPr lang="ja-JP" altLang="en-US" sz="1800" u="sng" dirty="0" smtClean="0">
                <a:solidFill>
                  <a:srgbClr val="FF0000"/>
                </a:solidFill>
              </a:rPr>
              <a:t>の　構成</a:t>
            </a:r>
            <a:r>
              <a:rPr lang="ja-JP" altLang="en-US" sz="1800" dirty="0">
                <a:solidFill>
                  <a:srgbClr val="FF0000"/>
                </a:solidFill>
              </a:rPr>
              <a:t>を想定することができたとまでは認められない</a:t>
            </a:r>
            <a:r>
              <a:rPr lang="ja-JP" altLang="en-US" sz="1800" dirty="0" smtClean="0">
                <a:solidFill>
                  <a:srgbClr val="FF0000"/>
                </a:solidFill>
              </a:rPr>
              <a:t>。</a:t>
            </a:r>
            <a:r>
              <a:rPr lang="ja-JP" altLang="en-US" sz="1800" dirty="0" smtClean="0"/>
              <a:t>・</a:t>
            </a:r>
            <a:r>
              <a:rPr lang="ja-JP" altLang="en-US" sz="1800" dirty="0"/>
              <a:t>・・</a:t>
            </a:r>
            <a:r>
              <a:rPr lang="ja-JP" altLang="en-US" sz="1800" dirty="0" smtClean="0"/>
              <a:t>本件</a:t>
            </a:r>
            <a:r>
              <a:rPr lang="ja-JP" altLang="en-US" sz="1800" dirty="0"/>
              <a:t>特許発明は，第１アーム</a:t>
            </a:r>
            <a:r>
              <a:rPr lang="ja-JP" altLang="en-US" sz="1800" dirty="0" smtClean="0"/>
              <a:t>の　ケース部</a:t>
            </a:r>
            <a:r>
              <a:rPr lang="ja-JP" altLang="en-US" sz="1800" dirty="0"/>
              <a:t>にくさび形窓部を形成することによりくさび面を設けるという形態</a:t>
            </a:r>
            <a:r>
              <a:rPr lang="ja-JP" altLang="en-US" sz="1800" spc="-60" dirty="0"/>
              <a:t>のみならず，これを</a:t>
            </a:r>
            <a:r>
              <a:rPr lang="ja-JP" altLang="en-US" sz="1800" spc="-80" dirty="0"/>
              <a:t>設けずに第１アームとは異なる部材により形成する等の他の形態をも含むものと解されるから，</a:t>
            </a:r>
            <a:r>
              <a:rPr lang="ja-JP" altLang="en-US" sz="1800" spc="-40" dirty="0"/>
              <a:t>原出願明細書に開示された技術的事項を上位概念化</a:t>
            </a:r>
            <a:r>
              <a:rPr lang="ja-JP" altLang="en-US" sz="1800" dirty="0"/>
              <a:t>するものであって，上位概念化された上記技術的事項が原出願明細書に実質的にも記載されているということはできない。 </a:t>
            </a:r>
            <a:r>
              <a:rPr lang="ja-JP" altLang="en-US" sz="1800" dirty="0" smtClean="0"/>
              <a:t>」 </a:t>
            </a:r>
            <a:r>
              <a:rPr lang="en-US" altLang="ja-JP" sz="1800" dirty="0"/>
              <a:t> </a:t>
            </a:r>
            <a:endParaRPr lang="ja-JP" altLang="ja-JP" sz="1800" dirty="0"/>
          </a:p>
          <a:p>
            <a:pPr latinLnBrk="1"/>
            <a:endParaRPr lang="en-US" altLang="ja-JP" sz="800" dirty="0" smtClean="0">
              <a:solidFill>
                <a:schemeClr val="tx2"/>
              </a:solidFill>
            </a:endParaRPr>
          </a:p>
          <a:p>
            <a:pPr latinLnBrk="1"/>
            <a:r>
              <a:rPr lang="ja-JP" altLang="en-US" sz="2000" dirty="0" smtClean="0">
                <a:solidFill>
                  <a:schemeClr val="tx2"/>
                </a:solidFill>
              </a:rPr>
              <a:t>（</a:t>
            </a:r>
            <a:r>
              <a:rPr lang="ja-JP" altLang="en-US" sz="2000" dirty="0">
                <a:solidFill>
                  <a:schemeClr val="tx2"/>
                </a:solidFill>
              </a:rPr>
              <a:t>考察</a:t>
            </a:r>
            <a:r>
              <a:rPr lang="ja-JP" altLang="en-US" sz="2000" dirty="0" smtClean="0">
                <a:solidFill>
                  <a:schemeClr val="tx2"/>
                </a:solidFill>
              </a:rPr>
              <a:t>）</a:t>
            </a:r>
            <a:r>
              <a:rPr lang="ja-JP" altLang="en-US" sz="2000" b="1" i="1" spc="-50" dirty="0" smtClean="0">
                <a:solidFill>
                  <a:srgbClr val="FF00FF"/>
                </a:solidFill>
              </a:rPr>
              <a:t>原出願明細書の記載から、「くさび形窓部」を形成しないで、</a:t>
            </a:r>
            <a:r>
              <a:rPr lang="ja-JP" altLang="en-US" sz="2000" b="1" i="1" u="sng" spc="-50" dirty="0" smtClean="0">
                <a:solidFill>
                  <a:srgbClr val="FF00FF"/>
                </a:solidFill>
              </a:rPr>
              <a:t>発明の課題</a:t>
            </a:r>
            <a:r>
              <a:rPr lang="ja-JP" altLang="en-US" sz="2000" b="1" i="1" spc="-50" dirty="0" smtClean="0">
                <a:solidFill>
                  <a:srgbClr val="FF00FF"/>
                </a:solidFill>
              </a:rPr>
              <a:t>を</a:t>
            </a:r>
            <a:endParaRPr lang="en-US" altLang="ja-JP" sz="2000" b="1" i="1" spc="-50" dirty="0" smtClean="0">
              <a:solidFill>
                <a:srgbClr val="FF00FF"/>
              </a:solidFill>
            </a:endParaRPr>
          </a:p>
          <a:p>
            <a:pPr latinLnBrk="1"/>
            <a:r>
              <a:rPr lang="ja-JP" altLang="en-US" sz="2000" b="1" i="1" spc="-50" dirty="0">
                <a:solidFill>
                  <a:srgbClr val="FF00FF"/>
                </a:solidFill>
              </a:rPr>
              <a:t>　</a:t>
            </a:r>
            <a:r>
              <a:rPr lang="ja-JP" altLang="en-US" sz="2000" b="1" i="1" spc="-50" dirty="0" smtClean="0">
                <a:solidFill>
                  <a:srgbClr val="FF00FF"/>
                </a:solidFill>
              </a:rPr>
              <a:t>　　解決することは理解できないとして、新規事項追加と判断された。</a:t>
            </a:r>
            <a:endParaRPr lang="ja-JP" altLang="ja-JP" sz="2000" spc="-50" dirty="0"/>
          </a:p>
        </p:txBody>
      </p:sp>
      <p:cxnSp>
        <p:nvCxnSpPr>
          <p:cNvPr id="11" name="直線矢印コネクタ 10"/>
          <p:cNvCxnSpPr/>
          <p:nvPr/>
        </p:nvCxnSpPr>
        <p:spPr>
          <a:xfrm flipH="1" flipV="1">
            <a:off x="7524328" y="2944689"/>
            <a:ext cx="720080" cy="2682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12</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292414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None/>
            </a:pPr>
            <a:r>
              <a:rPr lang="ja-JP" altLang="en-US" sz="2800" dirty="0" smtClean="0">
                <a:solidFill>
                  <a:schemeClr val="bg1"/>
                </a:solidFill>
                <a:latin typeface="HGPｺﾞｼｯｸE" pitchFamily="50" charset="-128"/>
                <a:ea typeface="HGPｺﾞｼｯｸE" pitchFamily="50" charset="-128"/>
              </a:rPr>
              <a:t>補正</a:t>
            </a:r>
            <a:r>
              <a:rPr lang="ja-JP" altLang="en-US" sz="2800" dirty="0">
                <a:solidFill>
                  <a:schemeClr val="bg1"/>
                </a:solidFill>
                <a:latin typeface="HGPｺﾞｼｯｸE" pitchFamily="50" charset="-128"/>
                <a:ea typeface="HGPｺﾞｼｯｸE" pitchFamily="50" charset="-128"/>
              </a:rPr>
              <a:t>・分割と</a:t>
            </a:r>
            <a:r>
              <a:rPr lang="ja-JP" altLang="en-US" sz="2800" dirty="0" smtClean="0">
                <a:solidFill>
                  <a:schemeClr val="bg1"/>
                </a:solidFill>
                <a:latin typeface="HGPｺﾞｼｯｸE" pitchFamily="50" charset="-128"/>
                <a:ea typeface="HGPｺﾞｼｯｸE" pitchFamily="50" charset="-128"/>
              </a:rPr>
              <a:t>、「発明</a:t>
            </a:r>
            <a:r>
              <a:rPr lang="ja-JP" altLang="en-US" sz="2800" dirty="0">
                <a:solidFill>
                  <a:schemeClr val="bg1"/>
                </a:solidFill>
                <a:latin typeface="HGPｺﾞｼｯｸE" pitchFamily="50" charset="-128"/>
                <a:ea typeface="HGPｺﾞｼｯｸE" pitchFamily="50" charset="-128"/>
              </a:rPr>
              <a:t>の</a:t>
            </a:r>
            <a:r>
              <a:rPr lang="ja-JP" altLang="ja-JP" sz="2800" dirty="0" smtClean="0">
                <a:solidFill>
                  <a:schemeClr val="bg1"/>
                </a:solidFill>
                <a:latin typeface="HGPｺﾞｼｯｸE" pitchFamily="50" charset="-128"/>
                <a:ea typeface="HGPｺﾞｼｯｸE" pitchFamily="50" charset="-128"/>
              </a:rPr>
              <a:t>課題</a:t>
            </a:r>
            <a:r>
              <a:rPr lang="ja-JP" altLang="en-US" sz="2800" dirty="0" smtClean="0">
                <a:solidFill>
                  <a:schemeClr val="bg1"/>
                </a:solidFill>
                <a:latin typeface="HGPｺﾞｼｯｸE" pitchFamily="50" charset="-128"/>
                <a:ea typeface="HGPｺﾞｼｯｸE" pitchFamily="50" charset="-128"/>
              </a:rPr>
              <a:t>」との関係を重視した裁判例⑤</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5262979"/>
          </a:xfrm>
          <a:prstGeom prst="rect">
            <a:avLst/>
          </a:prstGeom>
        </p:spPr>
        <p:txBody>
          <a:bodyPr wrap="square">
            <a:spAutoFit/>
          </a:bodyPr>
          <a:lstStyle/>
          <a:p>
            <a:pPr algn="ctr" latinLnBrk="1"/>
            <a:r>
              <a:rPr lang="ja-JP" altLang="en-US" sz="2400" b="1" u="sng" dirty="0" smtClean="0">
                <a:effectLst>
                  <a:outerShdw blurRad="38100" dist="38100" dir="2700000" algn="tl">
                    <a:srgbClr val="000000">
                      <a:alpha val="43137"/>
                    </a:srgbClr>
                  </a:outerShdw>
                </a:effectLst>
              </a:rPr>
              <a:t>東京地判</a:t>
            </a:r>
            <a:r>
              <a:rPr lang="ja-JP" altLang="ja-JP" sz="2400" b="1" u="sng" dirty="0" smtClean="0">
                <a:effectLst>
                  <a:outerShdw blurRad="38100" dist="38100" dir="2700000" algn="tl">
                    <a:srgbClr val="000000">
                      <a:alpha val="43137"/>
                    </a:srgbClr>
                  </a:outerShdw>
                </a:effectLst>
              </a:rPr>
              <a:t>平成</a:t>
            </a:r>
            <a:r>
              <a:rPr lang="en-US" altLang="ja-JP" sz="2400" b="1" u="sng" dirty="0" smtClean="0">
                <a:effectLst>
                  <a:outerShdw blurRad="38100" dist="38100" dir="2700000" algn="tl">
                    <a:srgbClr val="000000">
                      <a:alpha val="43137"/>
                    </a:srgbClr>
                  </a:outerShdw>
                </a:effectLst>
              </a:rPr>
              <a:t>23</a:t>
            </a:r>
            <a:r>
              <a:rPr lang="ja-JP" altLang="ja-JP" sz="2400" b="1" u="sng" dirty="0" smtClean="0">
                <a:effectLst>
                  <a:outerShdw blurRad="38100" dist="38100" dir="2700000" algn="tl">
                    <a:srgbClr val="000000">
                      <a:alpha val="43137"/>
                    </a:srgbClr>
                  </a:outerShdw>
                </a:effectLst>
              </a:rPr>
              <a:t>年（</a:t>
            </a:r>
            <a:r>
              <a:rPr lang="ja-JP" altLang="en-US" sz="2400" b="1" u="sng" dirty="0">
                <a:effectLst>
                  <a:outerShdw blurRad="38100" dist="38100" dir="2700000" algn="tl">
                    <a:srgbClr val="000000">
                      <a:alpha val="43137"/>
                    </a:srgbClr>
                  </a:outerShdw>
                </a:effectLst>
              </a:rPr>
              <a:t>ワ</a:t>
            </a:r>
            <a:r>
              <a:rPr lang="ja-JP" altLang="ja-JP" sz="2400" b="1" u="sng" dirty="0" smtClean="0">
                <a:effectLst>
                  <a:outerShdw blurRad="38100" dist="38100" dir="2700000" algn="tl">
                    <a:srgbClr val="000000">
                      <a:alpha val="43137"/>
                    </a:srgbClr>
                  </a:outerShdw>
                </a:effectLst>
              </a:rPr>
              <a:t>）第</a:t>
            </a:r>
            <a:r>
              <a:rPr lang="en-US" altLang="ja-JP" sz="2400" b="1" u="sng" dirty="0">
                <a:effectLst>
                  <a:outerShdw blurRad="38100" dist="38100" dir="2700000" algn="tl">
                    <a:srgbClr val="000000">
                      <a:alpha val="43137"/>
                    </a:srgbClr>
                  </a:outerShdw>
                </a:effectLst>
              </a:rPr>
              <a:t>35168</a:t>
            </a:r>
            <a:r>
              <a:rPr lang="ja-JP" altLang="ja-JP" sz="2400" b="1" u="sng" dirty="0" smtClean="0">
                <a:effectLst>
                  <a:outerShdw blurRad="38100" dist="38100" dir="2700000" algn="tl">
                    <a:srgbClr val="000000">
                      <a:alpha val="43137"/>
                    </a:srgbClr>
                  </a:outerShdw>
                </a:effectLst>
              </a:rPr>
              <a:t>号</a:t>
            </a:r>
            <a:r>
              <a:rPr lang="ja-JP" altLang="en-US" sz="2400" b="1" u="sng" dirty="0" smtClean="0">
                <a:effectLst>
                  <a:outerShdw blurRad="38100" dist="38100" dir="2700000" algn="tl">
                    <a:srgbClr val="000000">
                      <a:alpha val="43137"/>
                    </a:srgbClr>
                  </a:outerShdw>
                </a:effectLst>
              </a:rPr>
              <a:t>「</a:t>
            </a:r>
            <a:r>
              <a:rPr lang="ja-JP" altLang="en-US" sz="2400" b="1" u="sng" dirty="0">
                <a:effectLst>
                  <a:outerShdw blurRad="38100" dist="38100" dir="2700000" algn="tl">
                    <a:srgbClr val="000000">
                      <a:alpha val="43137"/>
                    </a:srgbClr>
                  </a:outerShdw>
                </a:effectLst>
              </a:rPr>
              <a:t>発光ダイオード</a:t>
            </a:r>
            <a:r>
              <a:rPr lang="ja-JP" altLang="en-US" sz="2400" b="1" u="sng" dirty="0" smtClean="0">
                <a:effectLst>
                  <a:outerShdw blurRad="38100" dist="38100" dir="2700000" algn="tl">
                    <a:srgbClr val="000000">
                      <a:alpha val="43137"/>
                    </a:srgbClr>
                  </a:outerShdw>
                </a:effectLst>
              </a:rPr>
              <a:t>」</a:t>
            </a:r>
            <a:r>
              <a:rPr lang="ja-JP" altLang="en-US" sz="2400" b="1" u="sng" dirty="0">
                <a:effectLst>
                  <a:outerShdw blurRad="38100" dist="38100" dir="2700000" algn="tl">
                    <a:srgbClr val="000000">
                      <a:alpha val="43137"/>
                    </a:srgbClr>
                  </a:outerShdw>
                </a:effectLst>
              </a:rPr>
              <a:t>事件</a:t>
            </a:r>
            <a:endParaRPr lang="ja-JP" altLang="ja-JP" sz="2400" b="1" u="sng" dirty="0">
              <a:effectLst>
                <a:outerShdw blurRad="38100" dist="38100" dir="2700000" algn="tl">
                  <a:srgbClr val="000000">
                    <a:alpha val="43137"/>
                  </a:srgbClr>
                </a:outerShdw>
              </a:effectLst>
            </a:endParaRPr>
          </a:p>
          <a:p>
            <a:pPr latinLnBrk="1"/>
            <a:endParaRPr lang="en-US" altLang="ja-JP" sz="800" dirty="0" smtClean="0"/>
          </a:p>
          <a:p>
            <a:pPr latinLnBrk="1"/>
            <a:r>
              <a:rPr lang="en-US" altLang="ja-JP" sz="2400" b="1" spc="-30" dirty="0" smtClean="0">
                <a:solidFill>
                  <a:srgbClr val="FF0000"/>
                </a:solidFill>
              </a:rPr>
              <a:t>※</a:t>
            </a:r>
            <a:r>
              <a:rPr lang="ja-JP" altLang="en-US" spc="-30" dirty="0" smtClean="0">
                <a:solidFill>
                  <a:srgbClr val="FF0000"/>
                </a:solidFill>
              </a:rPr>
              <a:t>補正</a:t>
            </a:r>
            <a:r>
              <a:rPr lang="en-US" altLang="ja-JP" spc="-30" dirty="0">
                <a:solidFill>
                  <a:srgbClr val="FF0000"/>
                </a:solidFill>
              </a:rPr>
              <a:t>×</a:t>
            </a:r>
            <a:r>
              <a:rPr lang="en-US" altLang="ja-JP" sz="2400" b="1" spc="-30" dirty="0" smtClean="0">
                <a:solidFill>
                  <a:srgbClr val="FF0000"/>
                </a:solidFill>
              </a:rPr>
              <a:t>:</a:t>
            </a:r>
          </a:p>
          <a:p>
            <a:pPr latinLnBrk="1"/>
            <a:r>
              <a:rPr lang="ja-JP" altLang="en-US" sz="2400" b="1" spc="-30" dirty="0" smtClean="0">
                <a:solidFill>
                  <a:srgbClr val="FF0000"/>
                </a:solidFill>
              </a:rPr>
              <a:t>フォトルミネセンス</a:t>
            </a:r>
            <a:r>
              <a:rPr lang="ja-JP" altLang="en-US" sz="2400" b="1" spc="-30" dirty="0">
                <a:solidFill>
                  <a:srgbClr val="FF0000"/>
                </a:solidFill>
              </a:rPr>
              <a:t>蛍光体</a:t>
            </a:r>
            <a:r>
              <a:rPr lang="ja-JP" altLang="en-US" sz="2400" b="1" spc="-30" dirty="0" smtClean="0">
                <a:solidFill>
                  <a:srgbClr val="FF0000"/>
                </a:solidFill>
              </a:rPr>
              <a:t>の組成を削除した。⇒無限定</a:t>
            </a:r>
            <a:r>
              <a:rPr lang="ja-JP" altLang="en-US" sz="2400" b="1" u="sng" spc="-30" dirty="0" smtClean="0">
                <a:solidFill>
                  <a:srgbClr val="FF0000"/>
                </a:solidFill>
              </a:rPr>
              <a:t>（</a:t>
            </a:r>
            <a:r>
              <a:rPr lang="ja-JP" altLang="en-US" sz="2400" b="1" u="sng" spc="-30" dirty="0">
                <a:solidFill>
                  <a:srgbClr val="FF0000"/>
                </a:solidFill>
              </a:rPr>
              <a:t>上位概念化</a:t>
            </a:r>
            <a:r>
              <a:rPr lang="ja-JP" altLang="en-US" sz="2400" b="1" u="sng" dirty="0">
                <a:solidFill>
                  <a:srgbClr val="FF0000"/>
                </a:solidFill>
              </a:rPr>
              <a:t>）</a:t>
            </a:r>
            <a:endParaRPr lang="ja-JP" altLang="ja-JP" sz="2400" b="1" u="sng" dirty="0">
              <a:solidFill>
                <a:srgbClr val="FF0000"/>
              </a:solidFill>
            </a:endParaRPr>
          </a:p>
          <a:p>
            <a:pPr latinLnBrk="1"/>
            <a:endParaRPr lang="en-US" altLang="ja-JP" sz="800" dirty="0" smtClean="0"/>
          </a:p>
          <a:p>
            <a:pPr latinLnBrk="1"/>
            <a:endParaRPr lang="en-US" altLang="ja-JP" sz="800" dirty="0" smtClean="0"/>
          </a:p>
          <a:p>
            <a:pPr latinLnBrk="1"/>
            <a:r>
              <a:rPr lang="ja-JP" altLang="en-US" sz="2000" dirty="0" smtClean="0">
                <a:solidFill>
                  <a:schemeClr val="tx2"/>
                </a:solidFill>
              </a:rPr>
              <a:t>（判旨抜粋）</a:t>
            </a:r>
            <a:endParaRPr lang="en-US" altLang="ja-JP" sz="2000" dirty="0">
              <a:solidFill>
                <a:schemeClr val="tx2"/>
              </a:solidFill>
            </a:endParaRPr>
          </a:p>
          <a:p>
            <a:r>
              <a:rPr lang="ja-JP" altLang="en-US" sz="2000" dirty="0" smtClean="0"/>
              <a:t>「</a:t>
            </a:r>
            <a:r>
              <a:rPr lang="ja-JP" altLang="en-US" sz="2000" dirty="0"/>
              <a:t>・・</a:t>
            </a:r>
            <a:r>
              <a:rPr lang="ja-JP" altLang="en-US" sz="2000" dirty="0" smtClean="0"/>
              <a:t>・当業者</a:t>
            </a:r>
            <a:r>
              <a:rPr lang="ja-JP" altLang="en-US" sz="2000" dirty="0"/>
              <a:t>で</a:t>
            </a:r>
            <a:r>
              <a:rPr lang="ja-JP" altLang="en-US" sz="2000" dirty="0" smtClean="0"/>
              <a:t>あれば，</a:t>
            </a:r>
            <a:r>
              <a:rPr lang="en-US" altLang="ja-JP" sz="2000" dirty="0" smtClean="0"/>
              <a:t>『</a:t>
            </a:r>
            <a:r>
              <a:rPr lang="ja-JP" altLang="en-US" sz="2000" dirty="0" smtClean="0"/>
              <a:t>（下部</a:t>
            </a:r>
            <a:r>
              <a:rPr lang="ja-JP" altLang="en-US" sz="2000" dirty="0"/>
              <a:t>構成を採用した場合には</a:t>
            </a:r>
            <a:r>
              <a:rPr lang="ja-JP" altLang="en-US" sz="2000" dirty="0" smtClean="0"/>
              <a:t>，</a:t>
            </a:r>
            <a:r>
              <a:rPr lang="ja-JP" altLang="en-US" sz="2000" dirty="0"/>
              <a:t>）</a:t>
            </a:r>
            <a:r>
              <a:rPr lang="ja-JP" altLang="en-US" sz="2000" dirty="0" smtClean="0"/>
              <a:t>水分</a:t>
            </a:r>
            <a:r>
              <a:rPr lang="ja-JP" altLang="en-US" sz="2000" dirty="0"/>
              <a:t>による劣化を防止</a:t>
            </a:r>
            <a:r>
              <a:rPr lang="ja-JP" altLang="en-US" sz="2000" spc="-60" dirty="0"/>
              <a:t>すること</a:t>
            </a:r>
            <a:r>
              <a:rPr lang="ja-JP" altLang="en-US" sz="2000" spc="-60" dirty="0" smtClean="0"/>
              <a:t>ができる</a:t>
            </a:r>
            <a:r>
              <a:rPr lang="en-US" altLang="ja-JP" sz="2000" spc="-60" dirty="0"/>
              <a:t>』</a:t>
            </a:r>
            <a:r>
              <a:rPr lang="ja-JP" altLang="en-US" sz="2000" spc="-60" dirty="0" smtClean="0"/>
              <a:t>と</a:t>
            </a:r>
            <a:r>
              <a:rPr lang="ja-JP" altLang="en-US" sz="2000" spc="-60" dirty="0"/>
              <a:t>の乙５明細書の記載部分は，本件組成に属する蛍光体に</a:t>
            </a:r>
            <a:r>
              <a:rPr lang="ja-JP" altLang="en-US" sz="2000" spc="-60" dirty="0" smtClean="0"/>
              <a:t>ついて</a:t>
            </a:r>
            <a:r>
              <a:rPr lang="ja-JP" altLang="en-US" sz="2000" dirty="0" smtClean="0"/>
              <a:t>述べた</a:t>
            </a:r>
            <a:r>
              <a:rPr lang="ja-JP" altLang="en-US" sz="2000" dirty="0"/>
              <a:t>ものであると認識，理解するのが自然であるといえる。</a:t>
            </a:r>
            <a:r>
              <a:rPr lang="ja-JP" altLang="en-US" sz="2000" dirty="0" smtClean="0"/>
              <a:t>また・・・</a:t>
            </a:r>
            <a:r>
              <a:rPr lang="ja-JP" altLang="en-US" sz="2000" dirty="0" smtClean="0">
                <a:solidFill>
                  <a:srgbClr val="FF0000"/>
                </a:solidFill>
              </a:rPr>
              <a:t>下部</a:t>
            </a:r>
            <a:r>
              <a:rPr lang="ja-JP" altLang="en-US" sz="2000" dirty="0">
                <a:solidFill>
                  <a:srgbClr val="FF0000"/>
                </a:solidFill>
              </a:rPr>
              <a:t>構成を採用可能で</a:t>
            </a:r>
            <a:r>
              <a:rPr lang="ja-JP" altLang="en-US" sz="2000" dirty="0" smtClean="0">
                <a:solidFill>
                  <a:srgbClr val="FF0000"/>
                </a:solidFill>
              </a:rPr>
              <a:t>ある（採用</a:t>
            </a:r>
            <a:r>
              <a:rPr lang="ja-JP" altLang="en-US" sz="2000" dirty="0">
                <a:solidFill>
                  <a:srgbClr val="FF0000"/>
                </a:solidFill>
              </a:rPr>
              <a:t>した</a:t>
            </a:r>
            <a:r>
              <a:rPr lang="ja-JP" altLang="en-US" sz="2000" dirty="0" smtClean="0">
                <a:solidFill>
                  <a:srgbClr val="FF0000"/>
                </a:solidFill>
              </a:rPr>
              <a:t>場合</a:t>
            </a:r>
            <a:r>
              <a:rPr lang="ja-JP" altLang="en-US" sz="2000" dirty="0">
                <a:solidFill>
                  <a:srgbClr val="FF0000"/>
                </a:solidFill>
              </a:rPr>
              <a:t>に水分による劣化防止という</a:t>
            </a:r>
            <a:r>
              <a:rPr lang="ja-JP" altLang="en-US" sz="2000" u="sng" dirty="0">
                <a:solidFill>
                  <a:srgbClr val="FF0000"/>
                </a:solidFill>
              </a:rPr>
              <a:t>効果</a:t>
            </a:r>
            <a:r>
              <a:rPr lang="ja-JP" altLang="en-US" sz="2000" dirty="0">
                <a:solidFill>
                  <a:srgbClr val="FF0000"/>
                </a:solidFill>
              </a:rPr>
              <a:t>を奏する）のは，</a:t>
            </a:r>
            <a:r>
              <a:rPr lang="ja-JP" altLang="en-US" sz="2000" spc="-50" dirty="0">
                <a:solidFill>
                  <a:srgbClr val="FF0000"/>
                </a:solidFill>
              </a:rPr>
              <a:t>本件組成に属する</a:t>
            </a:r>
            <a:r>
              <a:rPr lang="ja-JP" altLang="en-US" sz="2000" spc="-50" dirty="0" smtClean="0">
                <a:solidFill>
                  <a:srgbClr val="FF0000"/>
                </a:solidFill>
              </a:rPr>
              <a:t>蛍光体</a:t>
            </a:r>
            <a:r>
              <a:rPr lang="ja-JP" altLang="en-US" sz="2000" spc="-50" dirty="0">
                <a:solidFill>
                  <a:srgbClr val="FF0000"/>
                </a:solidFill>
              </a:rPr>
              <a:t>が有する性質によるものと認識，理解する</a:t>
            </a:r>
            <a:r>
              <a:rPr lang="ja-JP" altLang="en-US" sz="2000" spc="-50" dirty="0"/>
              <a:t>のが自然である</a:t>
            </a:r>
            <a:r>
              <a:rPr lang="ja-JP" altLang="en-US" sz="2000" dirty="0"/>
              <a:t>といえる</a:t>
            </a:r>
            <a:r>
              <a:rPr lang="ja-JP" altLang="en-US" sz="2000" dirty="0" smtClean="0"/>
              <a:t>。・・・そう</a:t>
            </a:r>
            <a:r>
              <a:rPr lang="ja-JP" altLang="en-US" sz="2000" dirty="0"/>
              <a:t>すると</a:t>
            </a:r>
            <a:r>
              <a:rPr lang="en-US" altLang="ja-JP" sz="2000" dirty="0"/>
              <a:t>【</a:t>
            </a:r>
            <a:r>
              <a:rPr lang="ja-JP" altLang="en-US" sz="2000" dirty="0"/>
              <a:t>００４７</a:t>
            </a:r>
            <a:r>
              <a:rPr lang="en-US" altLang="ja-JP" sz="2000" dirty="0"/>
              <a:t>】</a:t>
            </a:r>
            <a:r>
              <a:rPr lang="ja-JP" altLang="en-US" sz="2000" dirty="0"/>
              <a:t>に接した当業者において，</a:t>
            </a:r>
            <a:r>
              <a:rPr lang="en-US" altLang="ja-JP" sz="2000" dirty="0"/>
              <a:t>【</a:t>
            </a:r>
            <a:r>
              <a:rPr lang="ja-JP" altLang="en-US" sz="2000" dirty="0"/>
              <a:t>００４７</a:t>
            </a:r>
            <a:r>
              <a:rPr lang="en-US" altLang="ja-JP" sz="2000" dirty="0"/>
              <a:t>】</a:t>
            </a:r>
            <a:r>
              <a:rPr lang="ja-JP" altLang="en-US" sz="2000" dirty="0"/>
              <a:t>に記載</a:t>
            </a:r>
            <a:r>
              <a:rPr lang="ja-JP" altLang="en-US" sz="2000" dirty="0" smtClean="0"/>
              <a:t>された</a:t>
            </a:r>
            <a:r>
              <a:rPr lang="ja-JP" altLang="en-US" sz="2000" spc="40" dirty="0"/>
              <a:t>下部構成が本件組成に属しない蛍光体についても採用可能であると</a:t>
            </a:r>
            <a:r>
              <a:rPr lang="ja-JP" altLang="en-US" sz="2000" spc="40" dirty="0" smtClean="0"/>
              <a:t>理解</a:t>
            </a:r>
            <a:r>
              <a:rPr lang="ja-JP" altLang="en-US" sz="2000" spc="40" dirty="0"/>
              <a:t>する</a:t>
            </a:r>
            <a:r>
              <a:rPr lang="ja-JP" altLang="en-US" sz="2000" dirty="0"/>
              <a:t>とまでは認められない</a:t>
            </a:r>
            <a:r>
              <a:rPr lang="ja-JP" altLang="en-US" sz="2000" dirty="0" smtClean="0"/>
              <a:t>。・・・」</a:t>
            </a:r>
            <a:endParaRPr lang="en-US" altLang="ja-JP" sz="2000" dirty="0" smtClean="0"/>
          </a:p>
          <a:p>
            <a:pPr latinLnBrk="1"/>
            <a:endParaRPr lang="ja-JP" altLang="ja-JP" sz="2000" dirty="0"/>
          </a:p>
          <a:p>
            <a:pPr latinLnBrk="1"/>
            <a:r>
              <a:rPr lang="ja-JP" altLang="en-US" sz="2000" dirty="0" smtClean="0">
                <a:solidFill>
                  <a:schemeClr val="tx2"/>
                </a:solidFill>
              </a:rPr>
              <a:t>（</a:t>
            </a:r>
            <a:r>
              <a:rPr lang="ja-JP" altLang="en-US" sz="2000" dirty="0">
                <a:solidFill>
                  <a:schemeClr val="tx2"/>
                </a:solidFill>
              </a:rPr>
              <a:t>考察</a:t>
            </a:r>
            <a:r>
              <a:rPr lang="ja-JP" altLang="en-US" sz="2000" dirty="0" smtClean="0">
                <a:solidFill>
                  <a:schemeClr val="tx2"/>
                </a:solidFill>
              </a:rPr>
              <a:t>）</a:t>
            </a:r>
            <a:r>
              <a:rPr lang="ja-JP" altLang="en-US" sz="2000" b="1" i="1" spc="-50" dirty="0" smtClean="0">
                <a:solidFill>
                  <a:srgbClr val="FF00FF"/>
                </a:solidFill>
              </a:rPr>
              <a:t>「課題」というキーワードは使っていないが、原出願明細書の記載から、</a:t>
            </a:r>
            <a:endParaRPr lang="en-US" altLang="ja-JP" sz="2000" b="1" i="1" spc="-50" dirty="0" smtClean="0">
              <a:solidFill>
                <a:srgbClr val="FF00FF"/>
              </a:solidFill>
            </a:endParaRPr>
          </a:p>
          <a:p>
            <a:pPr latinLnBrk="1"/>
            <a:r>
              <a:rPr lang="ja-JP" altLang="en-US" sz="2000" b="1" i="1" spc="-50" dirty="0">
                <a:solidFill>
                  <a:srgbClr val="FF00FF"/>
                </a:solidFill>
              </a:rPr>
              <a:t>　</a:t>
            </a:r>
            <a:r>
              <a:rPr lang="ja-JP" altLang="en-US" sz="2000" b="1" i="1" spc="-50" dirty="0" smtClean="0">
                <a:solidFill>
                  <a:srgbClr val="FF00FF"/>
                </a:solidFill>
              </a:rPr>
              <a:t>　当業者が、「効果」を奏すると認識・理解する範囲を問題とした。</a:t>
            </a:r>
            <a:endParaRPr lang="ja-JP" altLang="ja-JP" sz="2000" spc="-5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13</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1419528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None/>
            </a:pPr>
            <a:r>
              <a:rPr lang="ja-JP" altLang="en-US" sz="2800" dirty="0" smtClean="0">
                <a:solidFill>
                  <a:schemeClr val="bg1"/>
                </a:solidFill>
                <a:latin typeface="HGPｺﾞｼｯｸE" pitchFamily="50" charset="-128"/>
                <a:ea typeface="HGPｺﾞｼｯｸE" pitchFamily="50" charset="-128"/>
              </a:rPr>
              <a:t>補正</a:t>
            </a:r>
            <a:r>
              <a:rPr lang="ja-JP" altLang="en-US" sz="2800" dirty="0">
                <a:solidFill>
                  <a:schemeClr val="bg1"/>
                </a:solidFill>
                <a:latin typeface="HGPｺﾞｼｯｸE" pitchFamily="50" charset="-128"/>
                <a:ea typeface="HGPｺﾞｼｯｸE" pitchFamily="50" charset="-128"/>
              </a:rPr>
              <a:t>・分割と</a:t>
            </a:r>
            <a:r>
              <a:rPr lang="ja-JP" altLang="en-US" sz="2800" dirty="0" smtClean="0">
                <a:solidFill>
                  <a:schemeClr val="bg1"/>
                </a:solidFill>
                <a:latin typeface="HGPｺﾞｼｯｸE" pitchFamily="50" charset="-128"/>
                <a:ea typeface="HGPｺﾞｼｯｸE" pitchFamily="50" charset="-128"/>
              </a:rPr>
              <a:t>、「発明</a:t>
            </a:r>
            <a:r>
              <a:rPr lang="ja-JP" altLang="en-US" sz="2800" dirty="0">
                <a:solidFill>
                  <a:schemeClr val="bg1"/>
                </a:solidFill>
                <a:latin typeface="HGPｺﾞｼｯｸE" pitchFamily="50" charset="-128"/>
                <a:ea typeface="HGPｺﾞｼｯｸE" pitchFamily="50" charset="-128"/>
              </a:rPr>
              <a:t>の</a:t>
            </a:r>
            <a:r>
              <a:rPr lang="ja-JP" altLang="ja-JP" sz="2800" dirty="0" smtClean="0">
                <a:solidFill>
                  <a:schemeClr val="bg1"/>
                </a:solidFill>
                <a:latin typeface="HGPｺﾞｼｯｸE" pitchFamily="50" charset="-128"/>
                <a:ea typeface="HGPｺﾞｼｯｸE" pitchFamily="50" charset="-128"/>
              </a:rPr>
              <a:t>課題</a:t>
            </a:r>
            <a:r>
              <a:rPr lang="ja-JP" altLang="en-US" sz="2800" dirty="0" smtClean="0">
                <a:solidFill>
                  <a:schemeClr val="bg1"/>
                </a:solidFill>
                <a:latin typeface="HGPｺﾞｼｯｸE" pitchFamily="50" charset="-128"/>
                <a:ea typeface="HGPｺﾞｼｯｸE" pitchFamily="50" charset="-128"/>
              </a:rPr>
              <a:t>」との関係を重視した裁判例</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5632311"/>
          </a:xfrm>
          <a:prstGeom prst="rect">
            <a:avLst/>
          </a:prstGeom>
        </p:spPr>
        <p:txBody>
          <a:bodyPr wrap="square">
            <a:spAutoFit/>
          </a:bodyPr>
          <a:lstStyle/>
          <a:p>
            <a:pPr algn="r" latinLnBrk="1"/>
            <a:endParaRPr lang="en-US" altLang="ja-JP" sz="2000" dirty="0" smtClean="0"/>
          </a:p>
          <a:p>
            <a:pPr algn="r" latinLnBrk="1"/>
            <a:r>
              <a:rPr lang="ja-JP" altLang="en-US" sz="2000" dirty="0" smtClean="0"/>
              <a:t>（その他の裁判例については、２０１６年度版答申書参照。）</a:t>
            </a:r>
            <a:endParaRPr lang="en-US" altLang="ja-JP" sz="2000" dirty="0" smtClean="0"/>
          </a:p>
          <a:p>
            <a:pPr latinLnBrk="1"/>
            <a:endParaRPr lang="en-US" altLang="ja-JP" sz="2000" u="sng" dirty="0"/>
          </a:p>
          <a:p>
            <a:pPr latinLnBrk="1"/>
            <a:r>
              <a:rPr lang="ja-JP" altLang="ja-JP" sz="2000" u="sng" dirty="0" smtClean="0"/>
              <a:t>【</a:t>
            </a:r>
            <a:r>
              <a:rPr lang="en-US" altLang="ja-JP" sz="2000" u="sng" dirty="0"/>
              <a:t>27-11</a:t>
            </a:r>
            <a:r>
              <a:rPr lang="ja-JP" altLang="ja-JP" sz="2000" u="sng" dirty="0" smtClean="0"/>
              <a:t>】</a:t>
            </a:r>
            <a:r>
              <a:rPr lang="en-US" altLang="ja-JP" sz="2000" u="sng" dirty="0" smtClean="0"/>
              <a:t> </a:t>
            </a:r>
            <a:r>
              <a:rPr lang="ja-JP" altLang="ja-JP" sz="2000" u="sng" dirty="0" smtClean="0"/>
              <a:t>平成</a:t>
            </a:r>
            <a:r>
              <a:rPr lang="en-US" altLang="ja-JP" sz="2000" u="sng" dirty="0" smtClean="0"/>
              <a:t>26</a:t>
            </a:r>
            <a:r>
              <a:rPr lang="ja-JP" altLang="en-US" sz="2000" u="sng" dirty="0" smtClean="0"/>
              <a:t>年</a:t>
            </a:r>
            <a:r>
              <a:rPr lang="en-US" altLang="ja-JP" sz="2000" u="sng" dirty="0" smtClean="0"/>
              <a:t>(</a:t>
            </a:r>
            <a:r>
              <a:rPr lang="ja-JP" altLang="ja-JP" sz="2000" u="sng" dirty="0"/>
              <a:t>行ケ</a:t>
            </a:r>
            <a:r>
              <a:rPr lang="en-US" altLang="ja-JP" sz="2000" u="sng" dirty="0" smtClean="0"/>
              <a:t>)</a:t>
            </a:r>
            <a:r>
              <a:rPr lang="ja-JP" altLang="en-US" sz="2000" u="sng" dirty="0" smtClean="0"/>
              <a:t>第</a:t>
            </a:r>
            <a:r>
              <a:rPr lang="en-US" altLang="ja-JP" sz="2000" u="sng" dirty="0" smtClean="0"/>
              <a:t>10242</a:t>
            </a:r>
            <a:r>
              <a:rPr lang="ja-JP" altLang="ja-JP" sz="2000" u="sng" dirty="0"/>
              <a:t>号</a:t>
            </a:r>
            <a:r>
              <a:rPr lang="ja-JP" altLang="en-US" sz="2000" u="sng" dirty="0" smtClean="0"/>
              <a:t>「</a:t>
            </a:r>
            <a:r>
              <a:rPr lang="ja-JP" altLang="ja-JP" sz="2000" u="sng" dirty="0" smtClean="0"/>
              <a:t>シュレッダ</a:t>
            </a:r>
            <a:r>
              <a:rPr lang="ja-JP" altLang="ja-JP" sz="2000" u="sng" dirty="0"/>
              <a:t>－</a:t>
            </a:r>
            <a:r>
              <a:rPr lang="ja-JP" altLang="ja-JP" sz="2000" u="sng" dirty="0" smtClean="0"/>
              <a:t>補助器</a:t>
            </a:r>
            <a:r>
              <a:rPr lang="ja-JP" altLang="en-US" sz="2000" u="sng" dirty="0" smtClean="0"/>
              <a:t>」事件</a:t>
            </a:r>
            <a:endParaRPr lang="ja-JP" altLang="ja-JP" sz="2000" u="sng" dirty="0"/>
          </a:p>
          <a:p>
            <a:pPr latinLnBrk="1"/>
            <a:endParaRPr lang="en-US" altLang="ja-JP" sz="2000" u="sng" dirty="0"/>
          </a:p>
          <a:p>
            <a:pPr latinLnBrk="1"/>
            <a:r>
              <a:rPr lang="ja-JP" altLang="ja-JP" sz="2000" u="sng" dirty="0"/>
              <a:t>【</a:t>
            </a:r>
            <a:r>
              <a:rPr lang="en-US" altLang="ja-JP" sz="2000" u="sng" dirty="0"/>
              <a:t>27-20</a:t>
            </a:r>
            <a:r>
              <a:rPr lang="ja-JP" altLang="ja-JP" sz="2000" u="sng" dirty="0" smtClean="0"/>
              <a:t>】</a:t>
            </a:r>
            <a:r>
              <a:rPr lang="en-US" altLang="ja-JP" sz="2000" u="sng" dirty="0" smtClean="0"/>
              <a:t> </a:t>
            </a:r>
            <a:r>
              <a:rPr lang="ja-JP" altLang="ja-JP" sz="2000" u="sng" dirty="0" smtClean="0"/>
              <a:t>平成</a:t>
            </a:r>
            <a:r>
              <a:rPr lang="en-US" altLang="ja-JP" sz="2000" u="sng" dirty="0" smtClean="0"/>
              <a:t>26</a:t>
            </a:r>
            <a:r>
              <a:rPr lang="ja-JP" altLang="en-US" sz="2000" u="sng" dirty="0"/>
              <a:t>年</a:t>
            </a:r>
            <a:r>
              <a:rPr lang="en-US" altLang="ja-JP" sz="2000" u="sng" dirty="0" smtClean="0"/>
              <a:t>(</a:t>
            </a:r>
            <a:r>
              <a:rPr lang="ja-JP" altLang="ja-JP" sz="2000" u="sng" dirty="0"/>
              <a:t>行ケ</a:t>
            </a:r>
            <a:r>
              <a:rPr lang="en-US" altLang="ja-JP" sz="2000" u="sng" dirty="0" smtClean="0"/>
              <a:t>)</a:t>
            </a:r>
            <a:r>
              <a:rPr lang="ja-JP" altLang="en-US" sz="2000" u="sng" dirty="0"/>
              <a:t>第</a:t>
            </a:r>
            <a:r>
              <a:rPr lang="en-US" altLang="ja-JP" sz="2000" u="sng" dirty="0" smtClean="0"/>
              <a:t>10201</a:t>
            </a:r>
            <a:r>
              <a:rPr lang="ja-JP" altLang="ja-JP" sz="2000" u="sng" dirty="0"/>
              <a:t>号</a:t>
            </a:r>
            <a:r>
              <a:rPr lang="ja-JP" altLang="en-US" sz="2000" u="sng" dirty="0" smtClean="0"/>
              <a:t>「</a:t>
            </a:r>
            <a:r>
              <a:rPr lang="ja-JP" altLang="ja-JP" sz="2000" u="sng" dirty="0" smtClean="0"/>
              <a:t>熱間</a:t>
            </a:r>
            <a:r>
              <a:rPr lang="ja-JP" altLang="ja-JP" sz="2000" u="sng" dirty="0"/>
              <a:t>プレス用めっき</a:t>
            </a:r>
            <a:r>
              <a:rPr lang="ja-JP" altLang="ja-JP" sz="2000" u="sng" dirty="0" smtClean="0"/>
              <a:t>鋼板</a:t>
            </a:r>
            <a:r>
              <a:rPr lang="ja-JP" altLang="en-US" sz="2000" u="sng" dirty="0" smtClean="0"/>
              <a:t>」事件</a:t>
            </a:r>
            <a:endParaRPr lang="ja-JP" altLang="ja-JP" sz="2000" u="sng" dirty="0"/>
          </a:p>
          <a:p>
            <a:pPr latinLnBrk="1"/>
            <a:endParaRPr lang="en-US" altLang="ja-JP" sz="2000" u="sng" dirty="0"/>
          </a:p>
          <a:p>
            <a:pPr latinLnBrk="1"/>
            <a:r>
              <a:rPr lang="ja-JP" altLang="ja-JP" sz="2000" u="sng" dirty="0"/>
              <a:t>【</a:t>
            </a:r>
            <a:r>
              <a:rPr lang="en-US" altLang="ja-JP" sz="2000" u="sng" dirty="0" smtClean="0"/>
              <a:t>26-1</a:t>
            </a:r>
            <a:r>
              <a:rPr lang="ja-JP" altLang="ja-JP" sz="2000" u="sng" dirty="0" smtClean="0"/>
              <a:t>】</a:t>
            </a:r>
            <a:r>
              <a:rPr lang="en-US" altLang="ja-JP" sz="2000" u="sng" dirty="0" smtClean="0"/>
              <a:t> </a:t>
            </a:r>
            <a:r>
              <a:rPr lang="ja-JP" altLang="ja-JP" sz="2000" u="sng" dirty="0" smtClean="0"/>
              <a:t>平成</a:t>
            </a:r>
            <a:r>
              <a:rPr lang="en-US" altLang="ja-JP" sz="2000" u="sng" dirty="0" smtClean="0"/>
              <a:t>26</a:t>
            </a:r>
            <a:r>
              <a:rPr lang="ja-JP" altLang="en-US" sz="2000" u="sng" dirty="0"/>
              <a:t>年</a:t>
            </a:r>
            <a:r>
              <a:rPr lang="en-US" altLang="ja-JP" sz="2000" u="sng" dirty="0" smtClean="0"/>
              <a:t>(</a:t>
            </a:r>
            <a:r>
              <a:rPr lang="ja-JP" altLang="ja-JP" sz="2000" u="sng" dirty="0"/>
              <a:t>行ケ</a:t>
            </a:r>
            <a:r>
              <a:rPr lang="en-US" altLang="ja-JP" sz="2000" u="sng" dirty="0" smtClean="0"/>
              <a:t>)</a:t>
            </a:r>
            <a:r>
              <a:rPr lang="ja-JP" altLang="en-US" sz="2000" u="sng" dirty="0"/>
              <a:t>第</a:t>
            </a:r>
            <a:r>
              <a:rPr lang="en-US" altLang="ja-JP" sz="2000" u="sng" dirty="0" smtClean="0"/>
              <a:t>10117</a:t>
            </a:r>
            <a:r>
              <a:rPr lang="ja-JP" altLang="ja-JP" sz="2000" u="sng" dirty="0" smtClean="0"/>
              <a:t>号</a:t>
            </a:r>
            <a:r>
              <a:rPr lang="ja-JP" altLang="en-US" sz="2000" u="sng" dirty="0" smtClean="0"/>
              <a:t>「</a:t>
            </a:r>
            <a:r>
              <a:rPr lang="ja-JP" altLang="ja-JP" sz="2000" u="sng" dirty="0" smtClean="0"/>
              <a:t>食品</a:t>
            </a:r>
            <a:r>
              <a:rPr lang="ja-JP" altLang="ja-JP" sz="2000" u="sng" dirty="0"/>
              <a:t>の風味向上法</a:t>
            </a:r>
            <a:r>
              <a:rPr lang="ja-JP" altLang="ja-JP" sz="2000" u="sng" dirty="0" smtClean="0"/>
              <a:t>」</a:t>
            </a:r>
            <a:r>
              <a:rPr lang="ja-JP" altLang="en-US" sz="2000" u="sng" dirty="0" smtClean="0"/>
              <a:t>事件</a:t>
            </a:r>
            <a:endParaRPr lang="en-US" altLang="ja-JP" sz="2000" u="sng" dirty="0"/>
          </a:p>
          <a:p>
            <a:pPr latinLnBrk="1"/>
            <a:endParaRPr lang="en-US" altLang="ja-JP" sz="2000" u="sng" dirty="0"/>
          </a:p>
          <a:p>
            <a:pPr latinLnBrk="1"/>
            <a:r>
              <a:rPr lang="ja-JP" altLang="ja-JP" sz="2000" u="sng" dirty="0"/>
              <a:t>【</a:t>
            </a:r>
            <a:r>
              <a:rPr lang="en-US" altLang="ja-JP" sz="2000" u="sng" dirty="0"/>
              <a:t>H25-13</a:t>
            </a:r>
            <a:r>
              <a:rPr lang="ja-JP" altLang="ja-JP" sz="2000" u="sng" dirty="0" smtClean="0"/>
              <a:t>】</a:t>
            </a:r>
            <a:r>
              <a:rPr lang="en-US" altLang="ja-JP" sz="2000" u="sng" dirty="0" smtClean="0"/>
              <a:t> </a:t>
            </a:r>
            <a:r>
              <a:rPr lang="ja-JP" altLang="ja-JP" sz="2000" u="sng" dirty="0" smtClean="0"/>
              <a:t>平成</a:t>
            </a:r>
            <a:r>
              <a:rPr lang="en-US" altLang="ja-JP" sz="2000" u="sng" dirty="0" smtClean="0"/>
              <a:t>23</a:t>
            </a:r>
            <a:r>
              <a:rPr lang="ja-JP" altLang="en-US" sz="2000" u="sng" dirty="0" smtClean="0"/>
              <a:t>年（ワ）第</a:t>
            </a:r>
            <a:r>
              <a:rPr lang="en-US" altLang="ja-JP" sz="2000" u="sng" dirty="0" smtClean="0"/>
              <a:t>35168</a:t>
            </a:r>
            <a:r>
              <a:rPr lang="ja-JP" altLang="en-US" sz="2000" u="sng" dirty="0" smtClean="0"/>
              <a:t>号「</a:t>
            </a:r>
            <a:r>
              <a:rPr lang="ja-JP" altLang="ja-JP" sz="2000" u="sng" dirty="0" smtClean="0"/>
              <a:t>発光ダイオード</a:t>
            </a:r>
            <a:r>
              <a:rPr lang="ja-JP" altLang="en-US" sz="2000" u="sng" dirty="0" smtClean="0"/>
              <a:t>」事件</a:t>
            </a:r>
            <a:endParaRPr lang="ja-JP" altLang="ja-JP" sz="2000" u="sng" dirty="0"/>
          </a:p>
          <a:p>
            <a:pPr latinLnBrk="1"/>
            <a:endParaRPr lang="en-US" altLang="ja-JP" sz="2000" u="sng" dirty="0"/>
          </a:p>
          <a:p>
            <a:pPr latinLnBrk="1"/>
            <a:r>
              <a:rPr lang="ja-JP" altLang="ja-JP" sz="2000" u="sng" dirty="0"/>
              <a:t>【</a:t>
            </a:r>
            <a:r>
              <a:rPr lang="en-US" altLang="ja-JP" sz="2000" u="sng" dirty="0"/>
              <a:t>H24-1</a:t>
            </a:r>
            <a:r>
              <a:rPr lang="ja-JP" altLang="ja-JP" sz="2000" u="sng" dirty="0" smtClean="0"/>
              <a:t>】</a:t>
            </a:r>
            <a:r>
              <a:rPr lang="en-US" altLang="ja-JP" sz="2000" u="sng" dirty="0" smtClean="0"/>
              <a:t> </a:t>
            </a:r>
            <a:r>
              <a:rPr lang="ja-JP" altLang="ja-JP" sz="2000" u="sng" dirty="0" smtClean="0"/>
              <a:t>平成</a:t>
            </a:r>
            <a:r>
              <a:rPr lang="en-US" altLang="ja-JP" sz="2000" u="sng" dirty="0"/>
              <a:t>23(</a:t>
            </a:r>
            <a:r>
              <a:rPr lang="ja-JP" altLang="ja-JP" sz="2000" u="sng" dirty="0"/>
              <a:t>行ケ</a:t>
            </a:r>
            <a:r>
              <a:rPr lang="en-US" altLang="ja-JP" sz="2000" u="sng" dirty="0" smtClean="0"/>
              <a:t>)</a:t>
            </a:r>
            <a:r>
              <a:rPr lang="ja-JP" altLang="en-US" sz="2000" u="sng" dirty="0"/>
              <a:t>第</a:t>
            </a:r>
            <a:r>
              <a:rPr lang="en-US" altLang="ja-JP" sz="2000" u="sng" dirty="0" smtClean="0"/>
              <a:t>10133</a:t>
            </a:r>
            <a:r>
              <a:rPr lang="ja-JP" altLang="ja-JP" sz="2000" u="sng" dirty="0"/>
              <a:t>号</a:t>
            </a:r>
            <a:r>
              <a:rPr lang="ja-JP" altLang="en-US" sz="2000" u="sng" dirty="0" smtClean="0"/>
              <a:t>「</a:t>
            </a:r>
            <a:r>
              <a:rPr lang="ja-JP" altLang="ja-JP" sz="2000" u="sng" dirty="0" smtClean="0"/>
              <a:t>携帯</a:t>
            </a:r>
            <a:r>
              <a:rPr lang="ja-JP" altLang="ja-JP" sz="2000" u="sng" dirty="0"/>
              <a:t>電話</a:t>
            </a:r>
            <a:r>
              <a:rPr lang="ja-JP" altLang="ja-JP" sz="2000" u="sng" dirty="0" smtClean="0"/>
              <a:t>端末</a:t>
            </a:r>
            <a:r>
              <a:rPr lang="ja-JP" altLang="en-US" sz="2000" u="sng" dirty="0" smtClean="0"/>
              <a:t>」事件</a:t>
            </a:r>
            <a:endParaRPr lang="ja-JP" altLang="ja-JP" sz="2000" u="sng" dirty="0"/>
          </a:p>
          <a:p>
            <a:pPr latinLnBrk="1"/>
            <a:endParaRPr lang="en-US" altLang="ja-JP" sz="2000" u="sng" dirty="0"/>
          </a:p>
          <a:p>
            <a:pPr latinLnBrk="1"/>
            <a:r>
              <a:rPr lang="ja-JP" altLang="ja-JP" sz="2000" u="sng" dirty="0"/>
              <a:t>【</a:t>
            </a:r>
            <a:r>
              <a:rPr lang="en-US" altLang="ja-JP" sz="2000" u="sng" dirty="0"/>
              <a:t>H24-21</a:t>
            </a:r>
            <a:r>
              <a:rPr lang="ja-JP" altLang="ja-JP" sz="2000" u="sng" dirty="0" smtClean="0"/>
              <a:t>】</a:t>
            </a:r>
            <a:r>
              <a:rPr lang="en-US" altLang="ja-JP" sz="2000" u="sng" dirty="0" smtClean="0"/>
              <a:t> </a:t>
            </a:r>
            <a:r>
              <a:rPr lang="ja-JP" altLang="ja-JP" sz="2000" u="sng" dirty="0" smtClean="0"/>
              <a:t>平成</a:t>
            </a:r>
            <a:r>
              <a:rPr lang="en-US" altLang="ja-JP" sz="2000" u="sng" dirty="0"/>
              <a:t>23(</a:t>
            </a:r>
            <a:r>
              <a:rPr lang="ja-JP" altLang="ja-JP" sz="2000" u="sng" dirty="0"/>
              <a:t>行ケ</a:t>
            </a:r>
            <a:r>
              <a:rPr lang="en-US" altLang="ja-JP" sz="2000" u="sng" dirty="0" smtClean="0"/>
              <a:t>)</a:t>
            </a:r>
            <a:r>
              <a:rPr lang="ja-JP" altLang="en-US" sz="2000" u="sng" dirty="0"/>
              <a:t>第</a:t>
            </a:r>
            <a:r>
              <a:rPr lang="en-US" altLang="ja-JP" sz="2000" u="sng" dirty="0" smtClean="0"/>
              <a:t>10279</a:t>
            </a:r>
            <a:r>
              <a:rPr lang="ja-JP" altLang="ja-JP" sz="2000" u="sng" dirty="0"/>
              <a:t>号</a:t>
            </a:r>
            <a:r>
              <a:rPr lang="ja-JP" altLang="en-US" sz="2000" u="sng" dirty="0" smtClean="0"/>
              <a:t>「</a:t>
            </a:r>
            <a:r>
              <a:rPr lang="ja-JP" altLang="ja-JP" sz="2000" u="sng" dirty="0" smtClean="0"/>
              <a:t>誘導</a:t>
            </a:r>
            <a:r>
              <a:rPr lang="ja-JP" altLang="ja-JP" sz="2000" u="sng" dirty="0"/>
              <a:t>発熱鋼管による水門凍結防止</a:t>
            </a:r>
            <a:r>
              <a:rPr lang="ja-JP" altLang="ja-JP" sz="2000" u="sng" dirty="0" smtClean="0"/>
              <a:t>装置</a:t>
            </a:r>
            <a:r>
              <a:rPr lang="ja-JP" altLang="en-US" sz="2000" u="sng" dirty="0" smtClean="0"/>
              <a:t>」事件</a:t>
            </a:r>
            <a:endParaRPr lang="ja-JP" altLang="ja-JP" sz="2000" u="sng" dirty="0"/>
          </a:p>
          <a:p>
            <a:pPr latinLnBrk="1"/>
            <a:endParaRPr lang="en-US" altLang="ja-JP" sz="2000" u="sng" dirty="0"/>
          </a:p>
          <a:p>
            <a:pPr latinLnBrk="1"/>
            <a:r>
              <a:rPr lang="ja-JP" altLang="ja-JP" sz="2000" u="sng" dirty="0"/>
              <a:t>【</a:t>
            </a:r>
            <a:r>
              <a:rPr lang="en-US" altLang="ja-JP" sz="2000" u="sng" dirty="0"/>
              <a:t>H24-35</a:t>
            </a:r>
            <a:r>
              <a:rPr lang="ja-JP" altLang="ja-JP" sz="2000" u="sng" dirty="0" smtClean="0"/>
              <a:t>】</a:t>
            </a:r>
            <a:r>
              <a:rPr lang="en-US" altLang="ja-JP" sz="2000" u="sng" dirty="0" smtClean="0"/>
              <a:t> </a:t>
            </a:r>
            <a:r>
              <a:rPr lang="ja-JP" altLang="ja-JP" sz="2000" u="sng" dirty="0" smtClean="0"/>
              <a:t>平成</a:t>
            </a:r>
            <a:r>
              <a:rPr lang="en-US" altLang="ja-JP" sz="2000" u="sng" dirty="0"/>
              <a:t>23(</a:t>
            </a:r>
            <a:r>
              <a:rPr lang="ja-JP" altLang="ja-JP" sz="2000" u="sng" dirty="0"/>
              <a:t>行ケ</a:t>
            </a:r>
            <a:r>
              <a:rPr lang="en-US" altLang="ja-JP" sz="2000" u="sng" dirty="0" smtClean="0"/>
              <a:t>)</a:t>
            </a:r>
            <a:r>
              <a:rPr lang="ja-JP" altLang="en-US" sz="2000" u="sng" dirty="0"/>
              <a:t>第</a:t>
            </a:r>
            <a:r>
              <a:rPr lang="en-US" altLang="ja-JP" sz="2000" u="sng" dirty="0" smtClean="0"/>
              <a:t>10431</a:t>
            </a:r>
            <a:r>
              <a:rPr lang="ja-JP" altLang="ja-JP" sz="2000" u="sng" dirty="0"/>
              <a:t>号</a:t>
            </a:r>
            <a:r>
              <a:rPr lang="ja-JP" altLang="en-US" sz="2000" u="sng" dirty="0" smtClean="0"/>
              <a:t>「</a:t>
            </a:r>
            <a:r>
              <a:rPr lang="ja-JP" altLang="ja-JP" sz="2000" u="sng" dirty="0" smtClean="0"/>
              <a:t>液晶用</a:t>
            </a:r>
            <a:r>
              <a:rPr lang="ja-JP" altLang="ja-JP" sz="2000" u="sng" dirty="0"/>
              <a:t>スペーサーおよび液晶用スペーサーの製造</a:t>
            </a:r>
            <a:r>
              <a:rPr lang="ja-JP" altLang="ja-JP" sz="2000" u="sng" dirty="0" smtClean="0"/>
              <a:t>方法</a:t>
            </a:r>
            <a:r>
              <a:rPr lang="ja-JP" altLang="en-US" sz="2000" u="sng" dirty="0" smtClean="0"/>
              <a:t>」事件</a:t>
            </a:r>
            <a:endParaRPr lang="ja-JP" altLang="ja-JP" sz="2000" u="sng" dirty="0"/>
          </a:p>
          <a:p>
            <a:pPr latinLnBrk="1"/>
            <a:endParaRPr lang="ja-JP" altLang="ja-JP" sz="20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14</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50237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まとめ（訂正要件と上位概念化）</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532558"/>
          </a:xfrm>
          <a:prstGeom prst="rect">
            <a:avLst/>
          </a:prstGeom>
        </p:spPr>
        <p:txBody>
          <a:bodyPr wrap="square">
            <a:spAutoFit/>
          </a:bodyPr>
          <a:lstStyle/>
          <a:p>
            <a:pPr latinLnBrk="1"/>
            <a:r>
              <a:rPr lang="ja-JP" altLang="ja-JP" sz="2400" b="1" i="1" u="sng" dirty="0">
                <a:solidFill>
                  <a:schemeClr val="tx2"/>
                </a:solidFill>
                <a:effectLst>
                  <a:outerShdw blurRad="38100" dist="38100" dir="2700000" algn="tl">
                    <a:srgbClr val="000000">
                      <a:alpha val="43137"/>
                    </a:srgbClr>
                  </a:outerShdw>
                </a:effectLst>
              </a:rPr>
              <a:t>「ソルダーレジスト事件</a:t>
            </a:r>
            <a:r>
              <a:rPr lang="ja-JP" altLang="en-US" sz="2400" b="1" i="1" u="sng" dirty="0">
                <a:solidFill>
                  <a:schemeClr val="tx2"/>
                </a:solidFill>
                <a:effectLst>
                  <a:outerShdw blurRad="38100" dist="38100" dir="2700000" algn="tl">
                    <a:srgbClr val="000000">
                      <a:alpha val="43137"/>
                    </a:srgbClr>
                  </a:outerShdw>
                </a:effectLst>
              </a:rPr>
              <a:t>」大合議</a:t>
            </a:r>
            <a:r>
              <a:rPr lang="ja-JP" altLang="en-US" sz="2400" b="1" i="1" u="sng" dirty="0" smtClean="0">
                <a:solidFill>
                  <a:schemeClr val="tx2"/>
                </a:solidFill>
                <a:effectLst>
                  <a:outerShdw blurRad="38100" dist="38100" dir="2700000" algn="tl">
                    <a:srgbClr val="000000">
                      <a:alpha val="43137"/>
                    </a:srgbClr>
                  </a:outerShdw>
                </a:effectLst>
              </a:rPr>
              <a:t>判決（＝審査基準）</a:t>
            </a:r>
            <a:endParaRPr lang="en-US" altLang="ja-JP" sz="2400" b="1" i="1" u="sng" dirty="0" smtClean="0">
              <a:effectLst>
                <a:outerShdw blurRad="38100" dist="38100" dir="2700000" algn="tl">
                  <a:srgbClr val="000000">
                    <a:alpha val="43137"/>
                  </a:srgbClr>
                </a:outerShdw>
              </a:effectLst>
            </a:endParaRPr>
          </a:p>
          <a:p>
            <a:pPr latinLnBrk="1"/>
            <a:r>
              <a:rPr lang="ja-JP" altLang="en-US" sz="2800" b="1" dirty="0" smtClean="0"/>
              <a:t>「</a:t>
            </a:r>
            <a:r>
              <a:rPr lang="ja-JP" altLang="en-US" sz="2800" b="1" spc="-70" dirty="0"/>
              <a:t>・・・</a:t>
            </a:r>
            <a:r>
              <a:rPr lang="ja-JP" altLang="ja-JP" sz="2800" b="1" spc="-70" dirty="0"/>
              <a:t>このようにして導かれる技術的事項</a:t>
            </a:r>
            <a:r>
              <a:rPr lang="ja-JP" altLang="ja-JP" sz="2800" b="1" spc="-70" dirty="0">
                <a:solidFill>
                  <a:srgbClr val="FF0000"/>
                </a:solidFill>
              </a:rPr>
              <a:t>との関係において，</a:t>
            </a:r>
            <a:r>
              <a:rPr lang="ja-JP" altLang="ja-JP" sz="2800" b="1" dirty="0">
                <a:solidFill>
                  <a:srgbClr val="FF0000"/>
                </a:solidFill>
              </a:rPr>
              <a:t>新たな技術的事項を導入しない</a:t>
            </a:r>
            <a:r>
              <a:rPr lang="ja-JP" altLang="ja-JP" sz="2800" b="1" dirty="0"/>
              <a:t>もの</a:t>
            </a:r>
            <a:r>
              <a:rPr lang="ja-JP" altLang="en-US" sz="2800" b="1" dirty="0" smtClean="0"/>
              <a:t>」の判断基準は？</a:t>
            </a:r>
            <a:endParaRPr lang="en-US" altLang="ja-JP" sz="2800" b="1" dirty="0" smtClean="0"/>
          </a:p>
          <a:p>
            <a:pPr latinLnBrk="1"/>
            <a:endParaRPr lang="en-US" altLang="ja-JP" sz="1050" dirty="0" smtClean="0"/>
          </a:p>
          <a:p>
            <a:pPr latinLnBrk="1"/>
            <a:r>
              <a:rPr lang="ja-JP" altLang="en-US" b="1" dirty="0" smtClean="0">
                <a:solidFill>
                  <a:srgbClr val="FF00FF"/>
                </a:solidFill>
              </a:rPr>
              <a:t>⇒上位概念化は、補正・分割事項と、</a:t>
            </a:r>
            <a:r>
              <a:rPr lang="ja-JP" altLang="en-US" b="1" u="sng" dirty="0" smtClean="0">
                <a:solidFill>
                  <a:srgbClr val="FF00FF"/>
                </a:solidFill>
              </a:rPr>
              <a:t>発明の課題</a:t>
            </a:r>
            <a:r>
              <a:rPr lang="ja-JP" altLang="en-US" b="1" dirty="0" smtClean="0">
                <a:solidFill>
                  <a:srgbClr val="FF00FF"/>
                </a:solidFill>
              </a:rPr>
              <a:t>との関係が重要</a:t>
            </a:r>
            <a:r>
              <a:rPr lang="en-US" altLang="ja-JP" b="1" dirty="0" smtClean="0">
                <a:solidFill>
                  <a:srgbClr val="FF00FF"/>
                </a:solidFill>
              </a:rPr>
              <a:t>!!</a:t>
            </a:r>
          </a:p>
          <a:p>
            <a:pPr algn="r" latinLnBrk="1"/>
            <a:r>
              <a:rPr lang="ja-JP" altLang="en-US" sz="2400" b="1" dirty="0" smtClean="0">
                <a:solidFill>
                  <a:srgbClr val="FF00FF"/>
                </a:solidFill>
              </a:rPr>
              <a:t>（明細書における構成の開示で、決まるものではない。）</a:t>
            </a:r>
            <a:endParaRPr lang="ja-JP" altLang="ja-JP" sz="2400" b="1" dirty="0">
              <a:solidFill>
                <a:srgbClr val="FF00FF"/>
              </a:solidFill>
            </a:endParaRPr>
          </a:p>
          <a:p>
            <a:pPr latinLnBrk="1"/>
            <a:r>
              <a:rPr lang="ja-JP" altLang="en-US" sz="2000" dirty="0" smtClean="0">
                <a:solidFill>
                  <a:srgbClr val="FF00FF"/>
                </a:solidFill>
              </a:rPr>
              <a:t>　　　　　　　　　　　　　</a:t>
            </a:r>
            <a:r>
              <a:rPr lang="ja-JP" altLang="en-US" sz="2000" i="1" u="sng" dirty="0" smtClean="0">
                <a:solidFill>
                  <a:srgbClr val="FF00FF"/>
                </a:solidFill>
              </a:rPr>
              <a:t>⇒実施例を上位概念化して減縮補正・訂正する場合も同じ</a:t>
            </a:r>
            <a:r>
              <a:rPr lang="en-US" altLang="ja-JP" sz="2000" i="1" u="sng" dirty="0" smtClean="0">
                <a:solidFill>
                  <a:srgbClr val="FF00FF"/>
                </a:solidFill>
              </a:rPr>
              <a:t>!!</a:t>
            </a:r>
            <a:endParaRPr lang="en-US" altLang="ja-JP" sz="2000" b="1" i="1" u="sng" dirty="0" smtClean="0"/>
          </a:p>
          <a:p>
            <a:pPr latinLnBrk="1"/>
            <a:r>
              <a:rPr lang="ja-JP" altLang="en-US" sz="2000" b="1" i="1" dirty="0" smtClean="0">
                <a:solidFill>
                  <a:schemeClr val="tx2"/>
                </a:solidFill>
              </a:rPr>
              <a:t>（幾つかの裁判例）</a:t>
            </a:r>
            <a:endParaRPr lang="en-US" altLang="ja-JP" sz="2000" b="1" i="1" dirty="0">
              <a:solidFill>
                <a:schemeClr val="tx2"/>
              </a:solidFill>
            </a:endParaRPr>
          </a:p>
          <a:p>
            <a:pPr latinLnBrk="1"/>
            <a:endParaRPr lang="en-US" altLang="ja-JP" sz="800" b="1" i="1" dirty="0" smtClean="0"/>
          </a:p>
          <a:p>
            <a:pPr latinLnBrk="1"/>
            <a:r>
              <a:rPr lang="en-US" altLang="ja-JP" sz="2000" b="1" i="1" dirty="0" smtClean="0">
                <a:solidFill>
                  <a:schemeClr val="tx2"/>
                </a:solidFill>
              </a:rPr>
              <a:t>※</a:t>
            </a:r>
            <a:r>
              <a:rPr lang="ja-JP" altLang="ja-JP" sz="2000" b="1" i="1" dirty="0" smtClean="0">
                <a:solidFill>
                  <a:schemeClr val="tx2"/>
                </a:solidFill>
              </a:rPr>
              <a:t>補正事項</a:t>
            </a:r>
            <a:r>
              <a:rPr lang="ja-JP" altLang="ja-JP" sz="2000" b="1" i="1" dirty="0">
                <a:solidFill>
                  <a:schemeClr val="tx2"/>
                </a:solidFill>
              </a:rPr>
              <a:t>が、</a:t>
            </a:r>
            <a:r>
              <a:rPr lang="ja-JP" altLang="en-US" sz="2000" b="1" i="1" dirty="0">
                <a:solidFill>
                  <a:schemeClr val="tx2"/>
                </a:solidFill>
              </a:rPr>
              <a:t>発明の</a:t>
            </a:r>
            <a:r>
              <a:rPr lang="ja-JP" altLang="ja-JP" sz="2000" b="1" i="1" dirty="0">
                <a:solidFill>
                  <a:schemeClr val="tx2"/>
                </a:solidFill>
              </a:rPr>
              <a:t>課題との関係</a:t>
            </a:r>
            <a:r>
              <a:rPr lang="ja-JP" altLang="ja-JP" sz="2000" b="1" i="1" dirty="0" smtClean="0">
                <a:solidFill>
                  <a:schemeClr val="tx2"/>
                </a:solidFill>
              </a:rPr>
              <a:t>で本質的</a:t>
            </a:r>
            <a:r>
              <a:rPr lang="ja-JP" altLang="ja-JP" sz="2000" b="1" i="1" dirty="0">
                <a:solidFill>
                  <a:schemeClr val="tx2"/>
                </a:solidFill>
              </a:rPr>
              <a:t>（必要不可欠な要素）で</a:t>
            </a:r>
            <a:r>
              <a:rPr lang="ja-JP" altLang="en-US" sz="2000" b="1" i="1" dirty="0">
                <a:solidFill>
                  <a:schemeClr val="tx2"/>
                </a:solidFill>
              </a:rPr>
              <a:t>ない場合</a:t>
            </a:r>
            <a:r>
              <a:rPr lang="ja-JP" altLang="en-US" sz="2000" b="1" i="1" dirty="0" smtClean="0">
                <a:solidFill>
                  <a:schemeClr val="tx2"/>
                </a:solidFill>
              </a:rPr>
              <a:t>は</a:t>
            </a:r>
            <a:r>
              <a:rPr lang="ja-JP" altLang="ja-JP" sz="2000" b="1" i="1" dirty="0" smtClean="0">
                <a:solidFill>
                  <a:schemeClr val="tx2"/>
                </a:solidFill>
              </a:rPr>
              <a:t>明細書</a:t>
            </a:r>
            <a:r>
              <a:rPr lang="ja-JP" altLang="ja-JP" sz="2000" b="1" i="1" dirty="0">
                <a:solidFill>
                  <a:schemeClr val="tx2"/>
                </a:solidFill>
              </a:rPr>
              <a:t>に明示的な記載</a:t>
            </a:r>
            <a:r>
              <a:rPr lang="ja-JP" altLang="en-US" sz="2000" b="1" i="1" dirty="0">
                <a:solidFill>
                  <a:schemeClr val="tx2"/>
                </a:solidFill>
              </a:rPr>
              <a:t>が</a:t>
            </a:r>
            <a:r>
              <a:rPr lang="ja-JP" altLang="ja-JP" sz="2000" b="1" i="1" dirty="0">
                <a:solidFill>
                  <a:schemeClr val="tx2"/>
                </a:solidFill>
              </a:rPr>
              <a:t>なくても補正</a:t>
            </a:r>
            <a:r>
              <a:rPr lang="ja-JP" altLang="en-US" sz="2000" b="1" i="1" dirty="0" smtClean="0">
                <a:solidFill>
                  <a:schemeClr val="tx2"/>
                </a:solidFill>
              </a:rPr>
              <a:t>・</a:t>
            </a:r>
            <a:r>
              <a:rPr lang="ja-JP" altLang="en-US" sz="2000" i="1" dirty="0">
                <a:solidFill>
                  <a:schemeClr val="tx2"/>
                </a:solidFill>
              </a:rPr>
              <a:t>分割</a:t>
            </a:r>
            <a:r>
              <a:rPr lang="ja-JP" altLang="ja-JP" sz="2000" b="1" i="1" dirty="0" smtClean="0">
                <a:solidFill>
                  <a:schemeClr val="tx2"/>
                </a:solidFill>
              </a:rPr>
              <a:t>が</a:t>
            </a:r>
            <a:r>
              <a:rPr lang="ja-JP" altLang="ja-JP" sz="2000" b="1" i="1" dirty="0">
                <a:solidFill>
                  <a:schemeClr val="tx2"/>
                </a:solidFill>
              </a:rPr>
              <a:t>認められ</a:t>
            </a:r>
            <a:r>
              <a:rPr lang="ja-JP" altLang="en-US" sz="2000" b="1" i="1" dirty="0" smtClean="0">
                <a:solidFill>
                  <a:schemeClr val="tx2"/>
                </a:solidFill>
              </a:rPr>
              <a:t>易い。</a:t>
            </a:r>
            <a:endParaRPr lang="en-US" altLang="ja-JP" sz="2000" b="1" i="1" dirty="0" smtClean="0">
              <a:solidFill>
                <a:schemeClr val="tx2"/>
              </a:solidFill>
            </a:endParaRPr>
          </a:p>
          <a:p>
            <a:pPr algn="r" latinLnBrk="1"/>
            <a:r>
              <a:rPr lang="ja-JP" altLang="en-US" sz="2000" b="1" i="1" dirty="0" smtClean="0"/>
              <a:t>（</a:t>
            </a:r>
            <a:r>
              <a:rPr lang="ja-JP" altLang="ja-JP" sz="2000" b="1" u="sng" dirty="0">
                <a:effectLst>
                  <a:outerShdw blurRad="38100" dist="38100" dir="2700000" algn="tl">
                    <a:srgbClr val="000000">
                      <a:alpha val="43137"/>
                    </a:srgbClr>
                  </a:outerShdw>
                </a:effectLst>
              </a:rPr>
              <a:t>【</a:t>
            </a:r>
            <a:r>
              <a:rPr lang="en-US" altLang="ja-JP" sz="2000" b="1" u="sng" dirty="0">
                <a:effectLst>
                  <a:outerShdw blurRad="38100" dist="38100" dir="2700000" algn="tl">
                    <a:srgbClr val="000000">
                      <a:alpha val="43137"/>
                    </a:srgbClr>
                  </a:outerShdw>
                </a:effectLst>
              </a:rPr>
              <a:t>H27-3</a:t>
            </a:r>
            <a:r>
              <a:rPr lang="ja-JP" altLang="ja-JP" sz="2000" b="1" u="sng" dirty="0">
                <a:effectLst>
                  <a:outerShdw blurRad="38100" dist="38100" dir="2700000" algn="tl">
                    <a:srgbClr val="000000">
                      <a:alpha val="43137"/>
                    </a:srgbClr>
                  </a:outerShdw>
                </a:effectLst>
              </a:rPr>
              <a:t>】</a:t>
            </a:r>
            <a:r>
              <a:rPr lang="en-US" altLang="ja-JP" sz="2000" b="1" u="sng" dirty="0">
                <a:effectLst>
                  <a:outerShdw blurRad="38100" dist="38100" dir="2700000" algn="tl">
                    <a:srgbClr val="000000">
                      <a:alpha val="43137"/>
                    </a:srgbClr>
                  </a:outerShdw>
                </a:effectLst>
              </a:rPr>
              <a:t> </a:t>
            </a:r>
            <a:r>
              <a:rPr lang="ja-JP" altLang="ja-JP" sz="2000" b="1" u="sng" dirty="0">
                <a:effectLst>
                  <a:outerShdw blurRad="38100" dist="38100" dir="2700000" algn="tl">
                    <a:srgbClr val="000000">
                      <a:alpha val="43137"/>
                    </a:srgbClr>
                  </a:outerShdw>
                </a:effectLst>
              </a:rPr>
              <a:t>平成</a:t>
            </a:r>
            <a:r>
              <a:rPr lang="en-US" altLang="ja-JP" sz="2000" b="1" u="sng" dirty="0">
                <a:effectLst>
                  <a:outerShdw blurRad="38100" dist="38100" dir="2700000" algn="tl">
                    <a:srgbClr val="000000">
                      <a:alpha val="43137"/>
                    </a:srgbClr>
                  </a:outerShdw>
                </a:effectLst>
              </a:rPr>
              <a:t>26</a:t>
            </a:r>
            <a:r>
              <a:rPr lang="ja-JP" altLang="ja-JP" sz="2000" b="1" u="sng" dirty="0">
                <a:effectLst>
                  <a:outerShdw blurRad="38100" dist="38100" dir="2700000" algn="tl">
                    <a:srgbClr val="000000">
                      <a:alpha val="43137"/>
                    </a:srgbClr>
                  </a:outerShdw>
                </a:effectLst>
              </a:rPr>
              <a:t>年（行ケ）第</a:t>
            </a:r>
            <a:r>
              <a:rPr lang="en-US" altLang="ja-JP" sz="2000" b="1" u="sng" dirty="0">
                <a:effectLst>
                  <a:outerShdw blurRad="38100" dist="38100" dir="2700000" algn="tl">
                    <a:srgbClr val="000000">
                      <a:alpha val="43137"/>
                    </a:srgbClr>
                  </a:outerShdw>
                </a:effectLst>
              </a:rPr>
              <a:t>10087</a:t>
            </a:r>
            <a:r>
              <a:rPr lang="ja-JP" altLang="ja-JP" sz="2000" b="1" u="sng" dirty="0">
                <a:effectLst>
                  <a:outerShdw blurRad="38100" dist="38100" dir="2700000" algn="tl">
                    <a:srgbClr val="000000">
                      <a:alpha val="43137"/>
                    </a:srgbClr>
                  </a:outerShdw>
                </a:effectLst>
              </a:rPr>
              <a:t>号</a:t>
            </a:r>
            <a:r>
              <a:rPr lang="ja-JP" altLang="en-US" sz="2000" b="1" u="sng" dirty="0">
                <a:effectLst>
                  <a:outerShdw blurRad="38100" dist="38100" dir="2700000" algn="tl">
                    <a:srgbClr val="000000">
                      <a:alpha val="43137"/>
                    </a:srgbClr>
                  </a:outerShdw>
                </a:effectLst>
              </a:rPr>
              <a:t>「</a:t>
            </a:r>
            <a:r>
              <a:rPr lang="ja-JP" altLang="ja-JP" sz="2000" b="1" u="sng" dirty="0">
                <a:effectLst>
                  <a:outerShdw blurRad="38100" dist="38100" dir="2700000" algn="tl">
                    <a:srgbClr val="000000">
                      <a:alpha val="43137"/>
                    </a:srgbClr>
                  </a:outerShdw>
                </a:effectLst>
              </a:rPr>
              <a:t>ラック搬送装置</a:t>
            </a:r>
            <a:r>
              <a:rPr lang="ja-JP" altLang="en-US" sz="2000" b="1" u="sng" dirty="0">
                <a:effectLst>
                  <a:outerShdw blurRad="38100" dist="38100" dir="2700000" algn="tl">
                    <a:srgbClr val="000000">
                      <a:alpha val="43137"/>
                    </a:srgbClr>
                  </a:outerShdw>
                </a:effectLst>
              </a:rPr>
              <a:t>」</a:t>
            </a:r>
            <a:r>
              <a:rPr lang="ja-JP" altLang="en-US" sz="2000" b="1" u="sng" dirty="0" smtClean="0">
                <a:effectLst>
                  <a:outerShdw blurRad="38100" dist="38100" dir="2700000" algn="tl">
                    <a:srgbClr val="000000">
                      <a:alpha val="43137"/>
                    </a:srgbClr>
                  </a:outerShdw>
                </a:effectLst>
              </a:rPr>
              <a:t>事件</a:t>
            </a:r>
            <a:r>
              <a:rPr lang="ja-JP" altLang="en-US" sz="2000" b="1" i="1" dirty="0" smtClean="0"/>
              <a:t>）</a:t>
            </a:r>
            <a:endParaRPr lang="en-US" altLang="ja-JP" sz="2000" b="1" i="1" dirty="0"/>
          </a:p>
          <a:p>
            <a:pPr latinLnBrk="1"/>
            <a:endParaRPr lang="en-US" altLang="ja-JP" sz="800" b="1" i="1" dirty="0"/>
          </a:p>
          <a:p>
            <a:pPr latinLnBrk="1"/>
            <a:r>
              <a:rPr lang="en-US" altLang="ja-JP" sz="2000" b="1" i="1" dirty="0">
                <a:solidFill>
                  <a:schemeClr val="tx2"/>
                </a:solidFill>
              </a:rPr>
              <a:t>※</a:t>
            </a:r>
            <a:r>
              <a:rPr lang="ja-JP" altLang="en-US" sz="2000" b="1" i="1" dirty="0">
                <a:solidFill>
                  <a:schemeClr val="tx2"/>
                </a:solidFill>
              </a:rPr>
              <a:t>課題及び課題解決手段が共通する範囲で、当初明細書の開示を認めた</a:t>
            </a:r>
            <a:r>
              <a:rPr lang="ja-JP" altLang="en-US" sz="2000" b="1" i="1" dirty="0" smtClean="0">
                <a:solidFill>
                  <a:schemeClr val="tx2"/>
                </a:solidFill>
              </a:rPr>
              <a:t>。</a:t>
            </a:r>
            <a:endParaRPr lang="en-US" altLang="ja-JP" sz="2000" b="1" i="1" dirty="0" smtClean="0">
              <a:solidFill>
                <a:schemeClr val="tx2"/>
              </a:solidFill>
            </a:endParaRPr>
          </a:p>
          <a:p>
            <a:pPr algn="r" latinLnBrk="1"/>
            <a:r>
              <a:rPr lang="ja-JP" altLang="en-US" sz="2000" b="1" i="1" dirty="0" smtClean="0"/>
              <a:t>（</a:t>
            </a:r>
            <a:r>
              <a:rPr lang="ja-JP" altLang="ja-JP" sz="2000" b="1" u="sng" dirty="0">
                <a:effectLst>
                  <a:outerShdw blurRad="38100" dist="38100" dir="2700000" algn="tl">
                    <a:srgbClr val="000000">
                      <a:alpha val="43137"/>
                    </a:srgbClr>
                  </a:outerShdw>
                </a:effectLst>
              </a:rPr>
              <a:t>【</a:t>
            </a:r>
            <a:r>
              <a:rPr lang="en-US" altLang="ja-JP" sz="2000" b="1" u="sng" dirty="0">
                <a:effectLst>
                  <a:outerShdw blurRad="38100" dist="38100" dir="2700000" algn="tl">
                    <a:srgbClr val="000000">
                      <a:alpha val="43137"/>
                    </a:srgbClr>
                  </a:outerShdw>
                </a:effectLst>
              </a:rPr>
              <a:t>H25-12</a:t>
            </a:r>
            <a:r>
              <a:rPr lang="ja-JP" altLang="ja-JP" sz="2000" b="1" u="sng" dirty="0">
                <a:effectLst>
                  <a:outerShdw blurRad="38100" dist="38100" dir="2700000" algn="tl">
                    <a:srgbClr val="000000">
                      <a:alpha val="43137"/>
                    </a:srgbClr>
                  </a:outerShdw>
                </a:effectLst>
              </a:rPr>
              <a:t>】平成</a:t>
            </a:r>
            <a:r>
              <a:rPr lang="en-US" altLang="ja-JP" sz="2000" b="1" u="sng" dirty="0">
                <a:effectLst>
                  <a:outerShdw blurRad="38100" dist="38100" dir="2700000" algn="tl">
                    <a:srgbClr val="000000">
                      <a:alpha val="43137"/>
                    </a:srgbClr>
                  </a:outerShdw>
                </a:effectLst>
              </a:rPr>
              <a:t>23</a:t>
            </a:r>
            <a:r>
              <a:rPr lang="ja-JP" altLang="en-US" sz="2000" b="1" u="sng" dirty="0">
                <a:effectLst>
                  <a:outerShdw blurRad="38100" dist="38100" dir="2700000" algn="tl">
                    <a:srgbClr val="000000">
                      <a:alpha val="43137"/>
                    </a:srgbClr>
                  </a:outerShdw>
                </a:effectLst>
              </a:rPr>
              <a:t>年（ワ）第</a:t>
            </a:r>
            <a:r>
              <a:rPr lang="en-US" altLang="ja-JP" sz="2000" b="1" u="sng" dirty="0">
                <a:effectLst>
                  <a:outerShdw blurRad="38100" dist="38100" dir="2700000" algn="tl">
                    <a:srgbClr val="000000">
                      <a:alpha val="43137"/>
                    </a:srgbClr>
                  </a:outerShdw>
                </a:effectLst>
              </a:rPr>
              <a:t>32776</a:t>
            </a:r>
            <a:r>
              <a:rPr lang="ja-JP" altLang="en-US" sz="2000" b="1" u="sng" dirty="0">
                <a:effectLst>
                  <a:outerShdw blurRad="38100" dist="38100" dir="2700000" algn="tl">
                    <a:srgbClr val="000000">
                      <a:alpha val="43137"/>
                    </a:srgbClr>
                  </a:outerShdw>
                </a:effectLst>
              </a:rPr>
              <a:t>号「</a:t>
            </a:r>
            <a:r>
              <a:rPr lang="ja-JP" altLang="ja-JP" sz="2000" b="1" u="sng" dirty="0">
                <a:effectLst>
                  <a:outerShdw blurRad="38100" dist="38100" dir="2700000" algn="tl">
                    <a:srgbClr val="000000">
                      <a:alpha val="43137"/>
                    </a:srgbClr>
                  </a:outerShdw>
                </a:effectLst>
              </a:rPr>
              <a:t>発光ダイオード</a:t>
            </a:r>
            <a:r>
              <a:rPr lang="ja-JP" altLang="en-US" sz="2000" b="1" u="sng" dirty="0">
                <a:effectLst>
                  <a:outerShdw blurRad="38100" dist="38100" dir="2700000" algn="tl">
                    <a:srgbClr val="000000">
                      <a:alpha val="43137"/>
                    </a:srgbClr>
                  </a:outerShdw>
                </a:effectLst>
              </a:rPr>
              <a:t>」</a:t>
            </a:r>
            <a:r>
              <a:rPr lang="ja-JP" altLang="en-US" sz="2000" b="1" u="sng" dirty="0" smtClean="0">
                <a:effectLst>
                  <a:outerShdw blurRad="38100" dist="38100" dir="2700000" algn="tl">
                    <a:srgbClr val="000000">
                      <a:alpha val="43137"/>
                    </a:srgbClr>
                  </a:outerShdw>
                </a:effectLst>
              </a:rPr>
              <a:t>事件</a:t>
            </a:r>
            <a:r>
              <a:rPr lang="ja-JP" altLang="en-US" sz="2000" b="1" i="1" dirty="0" smtClean="0"/>
              <a:t>）</a:t>
            </a:r>
            <a:endParaRPr lang="en-US" altLang="ja-JP" sz="2000" b="1" i="1" dirty="0"/>
          </a:p>
          <a:p>
            <a:pPr latinLnBrk="1"/>
            <a:endParaRPr lang="en-US" altLang="ja-JP" sz="800" b="1" i="1" dirty="0"/>
          </a:p>
          <a:p>
            <a:pPr latinLnBrk="1"/>
            <a:r>
              <a:rPr lang="en-US" altLang="ja-JP" sz="2000" b="1" i="1" dirty="0">
                <a:solidFill>
                  <a:schemeClr val="tx2"/>
                </a:solidFill>
              </a:rPr>
              <a:t>※</a:t>
            </a:r>
            <a:r>
              <a:rPr lang="ja-JP" altLang="en-US" sz="2000" b="1" i="1" dirty="0">
                <a:solidFill>
                  <a:schemeClr val="tx2"/>
                </a:solidFill>
              </a:rPr>
              <a:t>開示された技術が、上位概念化された発明全体に共通すれば、補正</a:t>
            </a:r>
            <a:r>
              <a:rPr lang="en-US" altLang="ja-JP" sz="2000" b="1" i="1" dirty="0">
                <a:solidFill>
                  <a:schemeClr val="tx2"/>
                </a:solidFill>
              </a:rPr>
              <a:t>OK</a:t>
            </a:r>
            <a:r>
              <a:rPr lang="ja-JP" altLang="en-US" sz="2000" b="1" i="1" dirty="0" err="1" smtClean="0">
                <a:solidFill>
                  <a:schemeClr val="tx2"/>
                </a:solidFill>
              </a:rPr>
              <a:t>。</a:t>
            </a:r>
            <a:endParaRPr lang="en-US" altLang="ja-JP" sz="2000" b="1" i="1" dirty="0" smtClean="0">
              <a:solidFill>
                <a:schemeClr val="tx2"/>
              </a:solidFill>
            </a:endParaRPr>
          </a:p>
          <a:p>
            <a:pPr algn="r" latinLnBrk="1"/>
            <a:r>
              <a:rPr lang="ja-JP" altLang="en-US" sz="2000" b="1" i="1" dirty="0" smtClean="0"/>
              <a:t>（</a:t>
            </a:r>
            <a:r>
              <a:rPr lang="ja-JP" altLang="ja-JP" sz="2000" b="1" u="sng" dirty="0">
                <a:effectLst>
                  <a:outerShdw blurRad="38100" dist="38100" dir="2700000" algn="tl">
                    <a:srgbClr val="000000">
                      <a:alpha val="43137"/>
                    </a:srgbClr>
                  </a:outerShdw>
                </a:effectLst>
              </a:rPr>
              <a:t>【</a:t>
            </a:r>
            <a:r>
              <a:rPr lang="en-US" altLang="ja-JP" sz="2000" b="1" u="sng" dirty="0">
                <a:effectLst>
                  <a:outerShdw blurRad="38100" dist="38100" dir="2700000" algn="tl">
                    <a:srgbClr val="000000">
                      <a:alpha val="43137"/>
                    </a:srgbClr>
                  </a:outerShdw>
                </a:effectLst>
              </a:rPr>
              <a:t>H27-7</a:t>
            </a:r>
            <a:r>
              <a:rPr lang="ja-JP" altLang="ja-JP" sz="2000" b="1" u="sng" dirty="0">
                <a:effectLst>
                  <a:outerShdw blurRad="38100" dist="38100" dir="2700000" algn="tl">
                    <a:srgbClr val="000000">
                      <a:alpha val="43137"/>
                    </a:srgbClr>
                  </a:outerShdw>
                </a:effectLst>
              </a:rPr>
              <a:t>】平成</a:t>
            </a:r>
            <a:r>
              <a:rPr lang="en-US" altLang="ja-JP" sz="2000" b="1" u="sng" dirty="0">
                <a:effectLst>
                  <a:outerShdw blurRad="38100" dist="38100" dir="2700000" algn="tl">
                    <a:srgbClr val="000000">
                      <a:alpha val="43137"/>
                    </a:srgbClr>
                  </a:outerShdw>
                </a:effectLst>
              </a:rPr>
              <a:t>25</a:t>
            </a:r>
            <a:r>
              <a:rPr lang="ja-JP" altLang="ja-JP" sz="2000" b="1" u="sng" dirty="0">
                <a:effectLst>
                  <a:outerShdw blurRad="38100" dist="38100" dir="2700000" algn="tl">
                    <a:srgbClr val="000000">
                      <a:alpha val="43137"/>
                    </a:srgbClr>
                  </a:outerShdw>
                </a:effectLst>
              </a:rPr>
              <a:t>年（行ケ）第</a:t>
            </a:r>
            <a:r>
              <a:rPr lang="en-US" altLang="ja-JP" sz="2000" b="1" u="sng" dirty="0">
                <a:effectLst>
                  <a:outerShdw blurRad="38100" dist="38100" dir="2700000" algn="tl">
                    <a:srgbClr val="000000">
                      <a:alpha val="43137"/>
                    </a:srgbClr>
                  </a:outerShdw>
                </a:effectLst>
              </a:rPr>
              <a:t>10330</a:t>
            </a:r>
            <a:r>
              <a:rPr lang="ja-JP" altLang="ja-JP" sz="2000" b="1" u="sng" dirty="0">
                <a:effectLst>
                  <a:outerShdw blurRad="38100" dist="38100" dir="2700000" algn="tl">
                    <a:srgbClr val="000000">
                      <a:alpha val="43137"/>
                    </a:srgbClr>
                  </a:outerShdw>
                </a:effectLst>
              </a:rPr>
              <a:t>号</a:t>
            </a:r>
            <a:r>
              <a:rPr lang="ja-JP" altLang="en-US" sz="2000" b="1" u="sng" dirty="0">
                <a:effectLst>
                  <a:outerShdw blurRad="38100" dist="38100" dir="2700000" algn="tl">
                    <a:srgbClr val="000000">
                      <a:alpha val="43137"/>
                    </a:srgbClr>
                  </a:outerShdw>
                </a:effectLst>
              </a:rPr>
              <a:t>「</a:t>
            </a:r>
            <a:r>
              <a:rPr lang="ja-JP" altLang="ja-JP" sz="2000" b="1" u="sng" dirty="0">
                <a:effectLst>
                  <a:outerShdw blurRad="38100" dist="38100" dir="2700000" algn="tl">
                    <a:srgbClr val="000000">
                      <a:alpha val="43137"/>
                    </a:srgbClr>
                  </a:outerShdw>
                </a:effectLst>
              </a:rPr>
              <a:t>揺動型遊星歯車装置</a:t>
            </a:r>
            <a:r>
              <a:rPr lang="ja-JP" altLang="en-US" sz="2000" b="1" u="sng" dirty="0">
                <a:effectLst>
                  <a:outerShdw blurRad="38100" dist="38100" dir="2700000" algn="tl">
                    <a:srgbClr val="000000">
                      <a:alpha val="43137"/>
                    </a:srgbClr>
                  </a:outerShdw>
                </a:effectLst>
              </a:rPr>
              <a:t>」</a:t>
            </a:r>
            <a:r>
              <a:rPr lang="ja-JP" altLang="en-US" sz="2000" b="1" u="sng" dirty="0" smtClean="0">
                <a:effectLst>
                  <a:outerShdw blurRad="38100" dist="38100" dir="2700000" algn="tl">
                    <a:srgbClr val="000000">
                      <a:alpha val="43137"/>
                    </a:srgbClr>
                  </a:outerShdw>
                </a:effectLst>
              </a:rPr>
              <a:t>事件</a:t>
            </a:r>
            <a:r>
              <a:rPr lang="ja-JP" altLang="en-US" sz="2000" b="1" i="1" dirty="0" smtClean="0"/>
              <a:t>）</a:t>
            </a:r>
            <a:endParaRPr lang="en-US" altLang="ja-JP" sz="2000" b="1" i="1" dirty="0" smtClean="0"/>
          </a:p>
          <a:p>
            <a:pPr latinLnBrk="1"/>
            <a:endParaRPr lang="en-US" altLang="ja-JP" sz="2000" b="1" i="1" dirty="0"/>
          </a:p>
          <a:p>
            <a:pPr latinLnBrk="1"/>
            <a:r>
              <a:rPr lang="ja-JP" altLang="en-US" sz="2000" b="1" i="1" dirty="0" smtClean="0">
                <a:solidFill>
                  <a:srgbClr val="FF0000"/>
                </a:solidFill>
              </a:rPr>
              <a:t>★特許法上の</a:t>
            </a:r>
            <a:r>
              <a:rPr lang="ja-JP" altLang="en-US" sz="2000" b="1" i="1" dirty="0">
                <a:solidFill>
                  <a:srgbClr val="FF0000"/>
                </a:solidFill>
              </a:rPr>
              <a:t>他</a:t>
            </a:r>
            <a:r>
              <a:rPr lang="ja-JP" altLang="en-US" sz="2000" b="1" i="1" dirty="0" smtClean="0">
                <a:solidFill>
                  <a:srgbClr val="FF0000"/>
                </a:solidFill>
              </a:rPr>
              <a:t>の論点においても、“発明の課題”は重要なファクターである</a:t>
            </a:r>
            <a:r>
              <a:rPr lang="en-US" altLang="ja-JP" sz="2000" b="1" i="1" dirty="0" smtClean="0">
                <a:solidFill>
                  <a:srgbClr val="FF0000"/>
                </a:solidFill>
              </a:rPr>
              <a:t>!!</a:t>
            </a:r>
          </a:p>
          <a:p>
            <a:pPr latinLnBrk="1"/>
            <a:r>
              <a:rPr lang="ja-JP" altLang="en-US" sz="2000" b="1" i="1" dirty="0" smtClean="0">
                <a:solidFill>
                  <a:srgbClr val="FF0000"/>
                </a:solidFill>
              </a:rPr>
              <a:t>　　⇒当初明細書における“発明の課題”の記載は、細心の注意を払う必要あり。</a:t>
            </a:r>
            <a:endParaRPr lang="en-US" altLang="ja-JP" sz="2000" b="1" i="1" dirty="0">
              <a:solidFill>
                <a:srgbClr val="FF0000"/>
              </a:solidFill>
            </a:endParaRPr>
          </a:p>
        </p:txBody>
      </p:sp>
      <p:sp>
        <p:nvSpPr>
          <p:cNvPr id="5" name="スライド番号プレースホルダ 3"/>
          <p:cNvSpPr>
            <a:spLocks noGrp="1"/>
          </p:cNvSpPr>
          <p:nvPr>
            <p:ph type="sldNum" sz="quarter" idx="12"/>
          </p:nvPr>
        </p:nvSpPr>
        <p:spPr bwMode="auto">
          <a:xfrm>
            <a:off x="8346504" y="6453336"/>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15</a:t>
            </a:fld>
            <a:endParaRPr lang="ja-JP" altLang="en-US" sz="1200" dirty="0">
              <a:solidFill>
                <a:srgbClr val="045C75"/>
              </a:solidFill>
              <a:latin typeface="Times New Roman" pitchFamily="18" charset="0"/>
              <a:ea typeface="ＭＳ Ｐゴシック" charset="-128"/>
            </a:endParaRPr>
          </a:p>
        </p:txBody>
      </p:sp>
      <p:sp>
        <p:nvSpPr>
          <p:cNvPr id="2" name="角丸四角形 1"/>
          <p:cNvSpPr/>
          <p:nvPr/>
        </p:nvSpPr>
        <p:spPr>
          <a:xfrm>
            <a:off x="2339752" y="2780928"/>
            <a:ext cx="6696744" cy="288032"/>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26779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987472D1-C9F9-4D64-98C7-ED8139CBA73B}" type="slidenum">
              <a:rPr kumimoji="0" lang="en-US" altLang="ja-JP" sz="1200">
                <a:latin typeface="Arial Black" pitchFamily="34" charset="0"/>
              </a:rPr>
              <a:pPr algn="r" eaLnBrk="1" hangingPunct="1">
                <a:spcBef>
                  <a:spcPct val="0"/>
                </a:spcBef>
                <a:buClrTx/>
                <a:buSzTx/>
                <a:buFontTx/>
                <a:buNone/>
              </a:pPr>
              <a:t>16</a:t>
            </a:fld>
            <a:endParaRPr kumimoji="0" lang="en-US" altLang="ja-JP" sz="1200">
              <a:latin typeface="Arial Black" pitchFamily="34" charset="0"/>
            </a:endParaRPr>
          </a:p>
        </p:txBody>
      </p:sp>
      <p:sp>
        <p:nvSpPr>
          <p:cNvPr id="5123" name="AutoShape 2"/>
          <p:cNvSpPr>
            <a:spLocks noChangeArrowheads="1"/>
          </p:cNvSpPr>
          <p:nvPr/>
        </p:nvSpPr>
        <p:spPr bwMode="auto">
          <a:xfrm>
            <a:off x="34925" y="908050"/>
            <a:ext cx="9074150" cy="5949950"/>
          </a:xfrm>
          <a:prstGeom prst="roundRect">
            <a:avLst>
              <a:gd name="adj" fmla="val 4880"/>
            </a:avLst>
          </a:prstGeom>
          <a:solidFill>
            <a:srgbClr val="CCFFCC">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eaLnBrk="1" hangingPunct="1">
              <a:spcBef>
                <a:spcPct val="0"/>
              </a:spcBef>
              <a:buClrTx/>
              <a:buSzTx/>
              <a:buFont typeface="Wingdings" pitchFamily="2" charset="2"/>
              <a:buNone/>
              <a:defRPr/>
            </a:pPr>
            <a:endParaRPr lang="en-US" altLang="ja-JP" sz="2400" b="1" dirty="0" smtClean="0"/>
          </a:p>
          <a:p>
            <a:pPr eaLnBrk="1" hangingPunct="1">
              <a:spcBef>
                <a:spcPct val="0"/>
              </a:spcBef>
              <a:buClrTx/>
              <a:buSzTx/>
              <a:buNone/>
              <a:defRPr/>
            </a:pPr>
            <a:r>
              <a:rPr lang="ja-JP" altLang="en-US" sz="2400" b="1" dirty="0" smtClean="0"/>
              <a:t>　　　　　　　　　　　　　　　　　　</a:t>
            </a:r>
            <a:r>
              <a:rPr lang="ja-JP" altLang="en-US" sz="2400" dirty="0" smtClean="0"/>
              <a:t>（</a:t>
            </a:r>
            <a:r>
              <a:rPr lang="en-US" altLang="ja-JP" sz="2400" dirty="0" smtClean="0"/>
              <a:t>【</a:t>
            </a:r>
            <a:r>
              <a:rPr lang="ja-JP" altLang="en-US" sz="2400" dirty="0" smtClean="0"/>
              <a:t>図３</a:t>
            </a:r>
            <a:r>
              <a:rPr lang="en-US" altLang="ja-JP" sz="2400" dirty="0" smtClean="0"/>
              <a:t>】</a:t>
            </a:r>
            <a:r>
              <a:rPr lang="ja-JP" altLang="en-US" sz="2400" dirty="0" err="1" smtClean="0"/>
              <a:t>、</a:t>
            </a:r>
            <a:r>
              <a:rPr lang="en-US" altLang="ja-JP" sz="2400" dirty="0" smtClean="0"/>
              <a:t>【</a:t>
            </a:r>
            <a:r>
              <a:rPr lang="ja-JP" altLang="en-US" sz="2400" dirty="0" smtClean="0"/>
              <a:t>図７</a:t>
            </a:r>
            <a:r>
              <a:rPr lang="en-US" altLang="ja-JP" sz="2400" dirty="0" smtClean="0"/>
              <a:t>】</a:t>
            </a:r>
            <a:r>
              <a:rPr lang="ja-JP" altLang="en-US" sz="2400" dirty="0" smtClean="0"/>
              <a:t>共通）</a:t>
            </a:r>
            <a:r>
              <a:rPr lang="en-US" altLang="ja-JP" sz="2400" dirty="0"/>
              <a:t> </a:t>
            </a:r>
            <a:r>
              <a:rPr lang="ja-JP" altLang="en-US" sz="2400" dirty="0" smtClean="0"/>
              <a:t>＜</a:t>
            </a:r>
            <a:r>
              <a:rPr lang="en-US" altLang="ja-JP" sz="2400" dirty="0" smtClean="0"/>
              <a:t>JP5362931</a:t>
            </a:r>
            <a:r>
              <a:rPr lang="ja-JP" altLang="en-US" sz="2400" dirty="0" smtClean="0"/>
              <a:t>＞</a:t>
            </a:r>
            <a:endParaRPr lang="en-US" altLang="ja-JP" sz="2400" dirty="0" smtClean="0"/>
          </a:p>
          <a:p>
            <a:pPr eaLnBrk="1" hangingPunct="1">
              <a:spcBef>
                <a:spcPct val="0"/>
              </a:spcBef>
              <a:buClrTx/>
              <a:buSzTx/>
              <a:buFont typeface="Wingdings" pitchFamily="2" charset="2"/>
              <a:buNone/>
              <a:defRPr/>
            </a:pPr>
            <a:r>
              <a:rPr lang="ja-JP" altLang="en-US" sz="2400" b="1" dirty="0" smtClean="0"/>
              <a:t>　　　　　　　　　　　　　　　　　　</a:t>
            </a:r>
            <a:r>
              <a:rPr lang="ja-JP" altLang="en-US" sz="2400" u="sng" dirty="0" smtClean="0">
                <a:solidFill>
                  <a:srgbClr val="FF00FF"/>
                </a:solidFill>
                <a:effectLst>
                  <a:outerShdw blurRad="38100" dist="38100" dir="2700000" algn="tl">
                    <a:srgbClr val="000000">
                      <a:alpha val="43137"/>
                    </a:srgbClr>
                  </a:outerShdw>
                </a:effectLst>
              </a:rPr>
              <a:t>＜本件訂正発明の構成＞</a:t>
            </a:r>
            <a:endParaRPr lang="en-US" altLang="ja-JP" sz="2400" u="sng" dirty="0" smtClean="0">
              <a:solidFill>
                <a:srgbClr val="FF00FF"/>
              </a:solidFill>
              <a:effectLst>
                <a:outerShdw blurRad="38100" dist="38100" dir="2700000" algn="tl">
                  <a:srgbClr val="000000">
                    <a:alpha val="43137"/>
                  </a:srgbClr>
                </a:outerShdw>
              </a:effectLst>
            </a:endParaRPr>
          </a:p>
          <a:p>
            <a:pPr eaLnBrk="1" hangingPunct="1">
              <a:spcBef>
                <a:spcPct val="0"/>
              </a:spcBef>
              <a:buClrTx/>
              <a:buSzTx/>
              <a:buFont typeface="Wingdings" pitchFamily="2" charset="2"/>
              <a:buNone/>
              <a:defRPr/>
            </a:pPr>
            <a:endParaRPr lang="en-US" altLang="ja-JP" sz="800" dirty="0" smtClean="0"/>
          </a:p>
          <a:p>
            <a:pPr eaLnBrk="1" hangingPunct="1">
              <a:spcBef>
                <a:spcPct val="0"/>
              </a:spcBef>
              <a:buClrTx/>
              <a:buSzTx/>
              <a:buFont typeface="Wingdings" pitchFamily="2" charset="2"/>
              <a:buNone/>
              <a:defRPr/>
            </a:pPr>
            <a:r>
              <a:rPr lang="ja-JP" altLang="en-US" sz="2400" dirty="0" smtClean="0"/>
              <a:t>　　　　　　　　　　　　　　　　　　・</a:t>
            </a:r>
            <a:r>
              <a:rPr lang="ja-JP" altLang="en-US" sz="2400" b="1" dirty="0" smtClean="0">
                <a:solidFill>
                  <a:srgbClr val="7030A0"/>
                </a:solidFill>
              </a:rPr>
              <a:t>ロック突部</a:t>
            </a:r>
            <a:r>
              <a:rPr lang="ja-JP" altLang="en-US" sz="2400" dirty="0"/>
              <a:t>・</a:t>
            </a:r>
            <a:r>
              <a:rPr lang="ja-JP" altLang="en-US" sz="2400" dirty="0" smtClean="0"/>
              <a:t>ロック</a:t>
            </a:r>
            <a:r>
              <a:rPr lang="ja-JP" altLang="en-US" sz="2400" dirty="0"/>
              <a:t>溝部</a:t>
            </a:r>
            <a:r>
              <a:rPr lang="ja-JP" altLang="en-US" sz="2400" dirty="0" smtClean="0"/>
              <a:t>の寸法</a:t>
            </a:r>
            <a:r>
              <a:rPr lang="ja-JP" altLang="en-US" sz="2400" dirty="0"/>
              <a:t>（</a:t>
            </a:r>
            <a:r>
              <a:rPr lang="ja-JP" altLang="en-US" sz="2400" dirty="0" smtClean="0">
                <a:solidFill>
                  <a:srgbClr val="0000FF"/>
                </a:solidFill>
              </a:rPr>
              <a:t>青色の</a:t>
            </a:r>
            <a:endParaRPr lang="en-US" altLang="ja-JP" sz="2400" dirty="0" smtClean="0">
              <a:solidFill>
                <a:srgbClr val="0000FF"/>
              </a:solidFill>
            </a:endParaRPr>
          </a:p>
          <a:p>
            <a:pPr eaLnBrk="1" hangingPunct="1">
              <a:spcBef>
                <a:spcPct val="0"/>
              </a:spcBef>
              <a:buClrTx/>
              <a:buSzTx/>
              <a:buFont typeface="Wingdings" pitchFamily="2" charset="2"/>
              <a:buNone/>
              <a:defRPr/>
            </a:pPr>
            <a:r>
              <a:rPr lang="ja-JP" altLang="en-US" sz="2400" dirty="0">
                <a:solidFill>
                  <a:srgbClr val="0000FF"/>
                </a:solidFill>
              </a:rPr>
              <a:t>　</a:t>
            </a:r>
            <a:r>
              <a:rPr lang="ja-JP" altLang="en-US" sz="2400" dirty="0" smtClean="0">
                <a:solidFill>
                  <a:srgbClr val="0000FF"/>
                </a:solidFill>
              </a:rPr>
              <a:t>　　　　　　　　　　　　　　　　　丸印</a:t>
            </a:r>
            <a:r>
              <a:rPr lang="ja-JP" altLang="en-US" sz="2400" dirty="0" smtClean="0"/>
              <a:t>）⇒Ａ</a:t>
            </a:r>
            <a:r>
              <a:rPr lang="ja-JP" altLang="en-US" sz="2400" dirty="0"/>
              <a:t>＞Ｂ＞Ａ</a:t>
            </a:r>
            <a:r>
              <a:rPr lang="en-US" altLang="ja-JP" sz="2400" dirty="0"/>
              <a:t>´</a:t>
            </a:r>
            <a:r>
              <a:rPr lang="ja-JP" altLang="en-US" sz="2400" dirty="0" smtClean="0"/>
              <a:t>という限定なし。</a:t>
            </a:r>
            <a:endParaRPr lang="en-US" altLang="ja-JP" sz="2400" dirty="0" smtClean="0"/>
          </a:p>
          <a:p>
            <a:pPr eaLnBrk="1" hangingPunct="1">
              <a:spcBef>
                <a:spcPct val="0"/>
              </a:spcBef>
              <a:buClrTx/>
              <a:buSzTx/>
              <a:buFont typeface="Wingdings" pitchFamily="2" charset="2"/>
              <a:buNone/>
              <a:defRPr/>
            </a:pPr>
            <a:r>
              <a:rPr lang="ja-JP" altLang="en-US" sz="2400" dirty="0"/>
              <a:t>　</a:t>
            </a:r>
            <a:r>
              <a:rPr lang="ja-JP" altLang="en-US" sz="2400" dirty="0" smtClean="0"/>
              <a:t>　　　　　　　　　　　　　　　　　・嵌合途中の斜めの姿勢（（</a:t>
            </a:r>
            <a:r>
              <a:rPr lang="en-US" altLang="ja-JP" sz="2400" dirty="0"/>
              <a:t>B</a:t>
            </a:r>
            <a:r>
              <a:rPr lang="ja-JP" altLang="en-US" sz="2400" dirty="0" smtClean="0"/>
              <a:t>）図）では、</a:t>
            </a:r>
            <a:endParaRPr lang="en-US" altLang="ja-JP" sz="2400" dirty="0" smtClean="0"/>
          </a:p>
          <a:p>
            <a:pPr eaLnBrk="1" hangingPunct="1">
              <a:spcBef>
                <a:spcPct val="0"/>
              </a:spcBef>
              <a:buClrTx/>
              <a:buSzTx/>
              <a:buFont typeface="Wingdings" pitchFamily="2" charset="2"/>
              <a:buNone/>
              <a:defRPr/>
            </a:pPr>
            <a:r>
              <a:rPr lang="ja-JP" altLang="en-US" sz="2400" dirty="0"/>
              <a:t>　</a:t>
            </a:r>
            <a:r>
              <a:rPr lang="ja-JP" altLang="en-US" sz="2400" dirty="0" smtClean="0"/>
              <a:t>　　　　　　　　　　　　　　　　　</a:t>
            </a:r>
            <a:r>
              <a:rPr lang="ja-JP" altLang="en-US" sz="2400" b="1" dirty="0" smtClean="0">
                <a:solidFill>
                  <a:srgbClr val="7030A0"/>
                </a:solidFill>
              </a:rPr>
              <a:t>ロック突部</a:t>
            </a:r>
            <a:r>
              <a:rPr lang="ja-JP" altLang="en-US" sz="2400" dirty="0" smtClean="0"/>
              <a:t>が</a:t>
            </a:r>
            <a:r>
              <a:rPr lang="ja-JP" altLang="en-US" sz="2400" b="1" dirty="0" smtClean="0">
                <a:solidFill>
                  <a:srgbClr val="00B0F0"/>
                </a:solidFill>
              </a:rPr>
              <a:t>突出部</a:t>
            </a:r>
            <a:r>
              <a:rPr lang="ja-JP" altLang="en-US" sz="2400" dirty="0" smtClean="0"/>
              <a:t>の外側に</a:t>
            </a:r>
            <a:r>
              <a:rPr lang="ja-JP" altLang="en-US" sz="2400" dirty="0"/>
              <a:t>位置</a:t>
            </a:r>
            <a:r>
              <a:rPr lang="ja-JP" altLang="en-US" sz="2400" dirty="0" smtClean="0"/>
              <a:t>する。</a:t>
            </a:r>
            <a:endParaRPr lang="en-US" altLang="ja-JP" sz="2400" dirty="0" smtClean="0"/>
          </a:p>
          <a:p>
            <a:pPr eaLnBrk="1" hangingPunct="1">
              <a:spcBef>
                <a:spcPct val="0"/>
              </a:spcBef>
              <a:buClrTx/>
              <a:buSzTx/>
              <a:buFont typeface="Wingdings" pitchFamily="2" charset="2"/>
              <a:buNone/>
              <a:defRPr/>
            </a:pPr>
            <a:r>
              <a:rPr lang="ja-JP" altLang="en-US" sz="2400" dirty="0"/>
              <a:t>　</a:t>
            </a:r>
            <a:r>
              <a:rPr lang="ja-JP" altLang="en-US" sz="2400" dirty="0" smtClean="0"/>
              <a:t>　　　　　　　　　　　　　　　　　・</a:t>
            </a:r>
            <a:r>
              <a:rPr lang="ja-JP" altLang="en-US" sz="2400" spc="-50" dirty="0" smtClean="0"/>
              <a:t>嵌合終了姿勢</a:t>
            </a:r>
            <a:r>
              <a:rPr lang="ja-JP" altLang="en-US" sz="2400" spc="-50" dirty="0"/>
              <a:t>（</a:t>
            </a:r>
            <a:r>
              <a:rPr lang="ja-JP" altLang="en-US" sz="2400" spc="-50" dirty="0" smtClean="0"/>
              <a:t>（</a:t>
            </a:r>
            <a:r>
              <a:rPr lang="en-US" altLang="ja-JP" sz="2400" spc="-50" dirty="0" smtClean="0"/>
              <a:t>C</a:t>
            </a:r>
            <a:r>
              <a:rPr lang="ja-JP" altLang="en-US" sz="2400" spc="-50" dirty="0" smtClean="0"/>
              <a:t>）</a:t>
            </a:r>
            <a:r>
              <a:rPr lang="ja-JP" altLang="en-US" sz="2400" spc="-50" dirty="0"/>
              <a:t>図）では</a:t>
            </a:r>
            <a:r>
              <a:rPr lang="ja-JP" altLang="en-US" sz="2400" spc="-50" dirty="0" smtClean="0"/>
              <a:t>、</a:t>
            </a:r>
            <a:r>
              <a:rPr lang="ja-JP" altLang="en-US" sz="2400" b="1" spc="-50" dirty="0" smtClean="0">
                <a:solidFill>
                  <a:srgbClr val="7030A0"/>
                </a:solidFill>
              </a:rPr>
              <a:t>ロック突部</a:t>
            </a:r>
            <a:endParaRPr lang="en-US" altLang="ja-JP" sz="2400" b="1" spc="-50" dirty="0" smtClean="0">
              <a:solidFill>
                <a:srgbClr val="7030A0"/>
              </a:solidFill>
            </a:endParaRPr>
          </a:p>
          <a:p>
            <a:pPr eaLnBrk="1" hangingPunct="1">
              <a:spcBef>
                <a:spcPct val="0"/>
              </a:spcBef>
              <a:buClrTx/>
              <a:buSzTx/>
              <a:buFont typeface="Wingdings" pitchFamily="2" charset="2"/>
              <a:buNone/>
              <a:defRPr/>
            </a:pPr>
            <a:r>
              <a:rPr lang="ja-JP" altLang="en-US" sz="2400" dirty="0" smtClean="0"/>
              <a:t>　　　　　　　　　　　　　　　　　　が突出部の内側に入ってくる。</a:t>
            </a:r>
            <a:endParaRPr lang="en-US" altLang="ja-JP" sz="2400" dirty="0" smtClean="0"/>
          </a:p>
          <a:p>
            <a:pPr eaLnBrk="1" hangingPunct="1">
              <a:spcBef>
                <a:spcPct val="0"/>
              </a:spcBef>
              <a:buClrTx/>
              <a:buSzTx/>
              <a:buFont typeface="Wingdings" pitchFamily="2" charset="2"/>
              <a:buNone/>
              <a:defRPr/>
            </a:pPr>
            <a:endParaRPr lang="en-US" altLang="ja-JP" sz="800" dirty="0"/>
          </a:p>
          <a:p>
            <a:pPr eaLnBrk="1" hangingPunct="1">
              <a:spcBef>
                <a:spcPct val="0"/>
              </a:spcBef>
              <a:buClrTx/>
              <a:buSzTx/>
              <a:buFont typeface="Wingdings" pitchFamily="2" charset="2"/>
              <a:buNone/>
              <a:defRPr/>
            </a:pPr>
            <a:r>
              <a:rPr lang="ja-JP" altLang="en-US" sz="2400" dirty="0" smtClean="0">
                <a:solidFill>
                  <a:srgbClr val="FF00FF"/>
                </a:solidFill>
                <a:effectLst>
                  <a:outerShdw blurRad="38100" dist="38100" dir="2700000" algn="tl">
                    <a:srgbClr val="000000">
                      <a:alpha val="43137"/>
                    </a:srgbClr>
                  </a:outerShdw>
                </a:effectLst>
              </a:rPr>
              <a:t>　　　　　　　　　　　　　　　　　　</a:t>
            </a:r>
            <a:r>
              <a:rPr lang="ja-JP" altLang="en-US" sz="2400" u="sng" dirty="0" smtClean="0">
                <a:solidFill>
                  <a:srgbClr val="FF00FF"/>
                </a:solidFill>
                <a:effectLst>
                  <a:outerShdw blurRad="38100" dist="38100" dir="2700000" algn="tl">
                    <a:srgbClr val="000000">
                      <a:alpha val="43137"/>
                    </a:srgbClr>
                  </a:outerShdw>
                </a:effectLst>
              </a:rPr>
              <a:t>＜本件</a:t>
            </a:r>
            <a:r>
              <a:rPr lang="ja-JP" altLang="en-US" sz="2400" u="sng" dirty="0">
                <a:solidFill>
                  <a:srgbClr val="FF00FF"/>
                </a:solidFill>
                <a:effectLst>
                  <a:outerShdw blurRad="38100" dist="38100" dir="2700000" algn="tl">
                    <a:srgbClr val="000000">
                      <a:alpha val="43137"/>
                    </a:srgbClr>
                  </a:outerShdw>
                </a:effectLst>
              </a:rPr>
              <a:t>訂正</a:t>
            </a:r>
            <a:r>
              <a:rPr lang="ja-JP" altLang="en-US" sz="2400" u="sng" dirty="0" smtClean="0">
                <a:solidFill>
                  <a:srgbClr val="FF00FF"/>
                </a:solidFill>
                <a:effectLst>
                  <a:outerShdw blurRad="38100" dist="38100" dir="2700000" algn="tl">
                    <a:srgbClr val="000000">
                      <a:alpha val="43137"/>
                    </a:srgbClr>
                  </a:outerShdw>
                </a:effectLst>
              </a:rPr>
              <a:t>発明の</a:t>
            </a:r>
            <a:r>
              <a:rPr lang="ja-JP" altLang="en-US" sz="2400" u="sng" dirty="0">
                <a:solidFill>
                  <a:srgbClr val="FF00FF"/>
                </a:solidFill>
                <a:effectLst>
                  <a:outerShdw blurRad="38100" dist="38100" dir="2700000" algn="tl">
                    <a:srgbClr val="000000">
                      <a:alpha val="43137"/>
                    </a:srgbClr>
                  </a:outerShdw>
                </a:effectLst>
              </a:rPr>
              <a:t>作用効果</a:t>
            </a:r>
            <a:r>
              <a:rPr lang="ja-JP" altLang="en-US" sz="2400" u="sng" dirty="0" smtClean="0">
                <a:solidFill>
                  <a:srgbClr val="FF00FF"/>
                </a:solidFill>
                <a:effectLst>
                  <a:outerShdw blurRad="38100" dist="38100" dir="2700000" algn="tl">
                    <a:srgbClr val="000000">
                      <a:alpha val="43137"/>
                    </a:srgbClr>
                  </a:outerShdw>
                </a:effectLst>
              </a:rPr>
              <a:t>＞</a:t>
            </a:r>
            <a:endParaRPr lang="en-US" altLang="ja-JP" sz="2400" u="sng" dirty="0">
              <a:solidFill>
                <a:srgbClr val="FF00FF"/>
              </a:solidFill>
              <a:effectLst>
                <a:outerShdw blurRad="38100" dist="38100" dir="2700000" algn="tl">
                  <a:srgbClr val="000000">
                    <a:alpha val="43137"/>
                  </a:srgbClr>
                </a:outerShdw>
              </a:effectLst>
            </a:endParaRPr>
          </a:p>
          <a:p>
            <a:pPr eaLnBrk="1" hangingPunct="1">
              <a:spcBef>
                <a:spcPct val="0"/>
              </a:spcBef>
              <a:buClrTx/>
              <a:buSzTx/>
              <a:buFont typeface="Wingdings" pitchFamily="2" charset="2"/>
              <a:buNone/>
              <a:defRPr/>
            </a:pPr>
            <a:r>
              <a:rPr lang="ja-JP" altLang="en-US" sz="800" dirty="0" smtClean="0"/>
              <a:t>　　　　　　　　　　　　　　　　　　</a:t>
            </a:r>
            <a:endParaRPr lang="en-US" altLang="ja-JP" sz="800" dirty="0"/>
          </a:p>
          <a:p>
            <a:pPr eaLnBrk="1" hangingPunct="1">
              <a:spcBef>
                <a:spcPct val="0"/>
              </a:spcBef>
              <a:buClrTx/>
              <a:buSzTx/>
              <a:buFont typeface="Wingdings" pitchFamily="2" charset="2"/>
              <a:buNone/>
              <a:defRPr/>
            </a:pPr>
            <a:r>
              <a:rPr lang="ja-JP" altLang="en-US" sz="2400" dirty="0" smtClean="0"/>
              <a:t>　　　　　　　　　　　　　　　　　　</a:t>
            </a:r>
            <a:r>
              <a:rPr lang="ja-JP" altLang="en-US" sz="2400" dirty="0"/>
              <a:t>　ケーブルコネクタ（図３Ａの上側）が、</a:t>
            </a:r>
            <a:endParaRPr lang="en-US" altLang="ja-JP" sz="2400" dirty="0"/>
          </a:p>
          <a:p>
            <a:pPr eaLnBrk="1" hangingPunct="1">
              <a:spcBef>
                <a:spcPct val="0"/>
              </a:spcBef>
              <a:buClrTx/>
              <a:buSzTx/>
              <a:buFont typeface="Wingdings" pitchFamily="2" charset="2"/>
              <a:buNone/>
              <a:defRPr/>
            </a:pPr>
            <a:r>
              <a:rPr lang="ja-JP" altLang="en-US" sz="2400" dirty="0"/>
              <a:t>　　　　　　　　　　　　　　　　　　　レセプタクルコネクタ（図３Ａの下側）に</a:t>
            </a:r>
            <a:endParaRPr lang="en-US" altLang="ja-JP" sz="2400" dirty="0"/>
          </a:p>
          <a:p>
            <a:pPr eaLnBrk="1" hangingPunct="1">
              <a:spcBef>
                <a:spcPct val="0"/>
              </a:spcBef>
              <a:buClrTx/>
              <a:buSzTx/>
              <a:buFont typeface="Wingdings" pitchFamily="2" charset="2"/>
              <a:buNone/>
              <a:defRPr/>
            </a:pPr>
            <a:r>
              <a:rPr lang="ja-JP" altLang="en-US" sz="2400" dirty="0"/>
              <a:t>　　　　　　　　　　　　　　　　　　　嵌合終了（図３Ｃ）後、ケーブルＣに</a:t>
            </a:r>
            <a:endParaRPr lang="en-US" altLang="ja-JP" sz="2400" dirty="0"/>
          </a:p>
          <a:p>
            <a:pPr eaLnBrk="1" hangingPunct="1">
              <a:spcBef>
                <a:spcPct val="0"/>
              </a:spcBef>
              <a:buClrTx/>
              <a:buSzTx/>
              <a:buFont typeface="Wingdings" pitchFamily="2" charset="2"/>
              <a:buNone/>
              <a:defRPr/>
            </a:pPr>
            <a:r>
              <a:rPr lang="ja-JP" altLang="en-US" sz="2400" dirty="0"/>
              <a:t>　　　　　　　　　　　　　　　　　　　</a:t>
            </a:r>
            <a:r>
              <a:rPr lang="ja-JP" altLang="en-US" sz="2400" spc="-50" dirty="0"/>
              <a:t>上方向（</a:t>
            </a:r>
            <a:r>
              <a:rPr lang="ja-JP" altLang="en-US" sz="2400" spc="-50" dirty="0">
                <a:solidFill>
                  <a:srgbClr val="FF0000"/>
                </a:solidFill>
              </a:rPr>
              <a:t>赤矢印</a:t>
            </a:r>
            <a:r>
              <a:rPr lang="ja-JP" altLang="en-US" sz="2400" spc="-50" dirty="0"/>
              <a:t>の方向）に不用意</a:t>
            </a:r>
            <a:r>
              <a:rPr lang="ja-JP" altLang="en-US" sz="2400" spc="-50" dirty="0" smtClean="0"/>
              <a:t>な力が</a:t>
            </a:r>
            <a:endParaRPr lang="en-US" altLang="ja-JP" sz="2400" spc="-50" dirty="0"/>
          </a:p>
          <a:p>
            <a:pPr eaLnBrk="1" hangingPunct="1">
              <a:spcBef>
                <a:spcPct val="0"/>
              </a:spcBef>
              <a:buClrTx/>
              <a:buSzTx/>
              <a:buFont typeface="Wingdings" pitchFamily="2" charset="2"/>
              <a:buNone/>
              <a:defRPr/>
            </a:pPr>
            <a:r>
              <a:rPr lang="ja-JP" altLang="en-US" sz="2400" dirty="0"/>
              <a:t>　　　　　　　　　　　　　　　　　</a:t>
            </a:r>
            <a:r>
              <a:rPr lang="ja-JP" altLang="en-US" sz="2400" dirty="0" smtClean="0"/>
              <a:t>　　加わって</a:t>
            </a:r>
            <a:r>
              <a:rPr lang="ja-JP" altLang="en-US" sz="2400" dirty="0"/>
              <a:t>も、</a:t>
            </a:r>
            <a:r>
              <a:rPr lang="ja-JP" altLang="en-US" sz="2400" b="1" dirty="0">
                <a:solidFill>
                  <a:srgbClr val="7030A0"/>
                </a:solidFill>
              </a:rPr>
              <a:t>ロック突部</a:t>
            </a:r>
            <a:r>
              <a:rPr lang="ja-JP" altLang="en-US" sz="2400" dirty="0" smtClean="0"/>
              <a:t>と</a:t>
            </a:r>
            <a:r>
              <a:rPr lang="ja-JP" altLang="en-US" sz="2400" b="1" dirty="0">
                <a:solidFill>
                  <a:srgbClr val="00B0F0"/>
                </a:solidFill>
              </a:rPr>
              <a:t>突出部</a:t>
            </a:r>
            <a:r>
              <a:rPr lang="ja-JP" altLang="en-US" sz="2400" dirty="0" smtClean="0"/>
              <a:t>と</a:t>
            </a:r>
            <a:r>
              <a:rPr lang="ja-JP" altLang="en-US" sz="2400" dirty="0"/>
              <a:t>が</a:t>
            </a:r>
            <a:endParaRPr lang="en-US" altLang="ja-JP" sz="2400" dirty="0"/>
          </a:p>
          <a:p>
            <a:pPr eaLnBrk="1" hangingPunct="1">
              <a:spcBef>
                <a:spcPct val="0"/>
              </a:spcBef>
              <a:buClrTx/>
              <a:buSzTx/>
              <a:buFont typeface="Wingdings" pitchFamily="2" charset="2"/>
              <a:buNone/>
              <a:defRPr/>
            </a:pPr>
            <a:r>
              <a:rPr lang="ja-JP" altLang="en-US" sz="2400" dirty="0"/>
              <a:t>　　　　　　　　　　　　　　　　　　　物理的に干渉して、抜出を防止できる。</a:t>
            </a:r>
            <a:endParaRPr lang="en-US" altLang="ja-JP" sz="2400" dirty="0"/>
          </a:p>
          <a:p>
            <a:pPr eaLnBrk="1" hangingPunct="1">
              <a:spcBef>
                <a:spcPct val="0"/>
              </a:spcBef>
              <a:buClrTx/>
              <a:buSzTx/>
              <a:buFont typeface="Wingdings" pitchFamily="2" charset="2"/>
              <a:buNone/>
              <a:defRPr/>
            </a:pPr>
            <a:endParaRPr lang="en-US" altLang="ja-JP" sz="2400" dirty="0"/>
          </a:p>
          <a:p>
            <a:pPr eaLnBrk="1" hangingPunct="1">
              <a:spcBef>
                <a:spcPct val="0"/>
              </a:spcBef>
              <a:buClrTx/>
              <a:buSzTx/>
              <a:buFont typeface="Wingdings" pitchFamily="2" charset="2"/>
              <a:buNone/>
              <a:defRPr/>
            </a:pPr>
            <a:endParaRPr lang="en-US" altLang="ja-JP" sz="800" dirty="0" smtClean="0"/>
          </a:p>
        </p:txBody>
      </p:sp>
      <p:sp>
        <p:nvSpPr>
          <p:cNvPr id="6148" name="Rectangle 3"/>
          <p:cNvSpPr>
            <a:spLocks noChangeArrowheads="1"/>
          </p:cNvSpPr>
          <p:nvPr/>
        </p:nvSpPr>
        <p:spPr bwMode="auto">
          <a:xfrm>
            <a:off x="179388" y="1557338"/>
            <a:ext cx="8856662"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2438" indent="-452438"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endParaRPr lang="ja-JP" altLang="en-US" sz="2200"/>
          </a:p>
          <a:p>
            <a:pPr eaLnBrk="1" hangingPunct="1">
              <a:spcBef>
                <a:spcPct val="0"/>
              </a:spcBef>
              <a:buClrTx/>
              <a:buSzTx/>
              <a:buFontTx/>
              <a:buNone/>
            </a:pPr>
            <a:endParaRPr lang="en-US" altLang="ja-JP" sz="2200"/>
          </a:p>
        </p:txBody>
      </p:sp>
      <p:sp>
        <p:nvSpPr>
          <p:cNvPr id="6149" name="スライド番号プレースホルダー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fld id="{E31F6947-C9CE-48C5-9706-372AA6DDF5FB}" type="slidenum">
              <a:rPr kumimoji="0" lang="ja-JP" altLang="en-US" sz="1200" smtClean="0">
                <a:latin typeface="Arial Black" pitchFamily="34" charset="0"/>
              </a:rPr>
              <a:pPr eaLnBrk="1" hangingPunct="1">
                <a:spcBef>
                  <a:spcPct val="0"/>
                </a:spcBef>
                <a:buClrTx/>
                <a:buSzTx/>
                <a:buFontTx/>
                <a:buNone/>
              </a:pPr>
              <a:t>16</a:t>
            </a:fld>
            <a:endParaRPr kumimoji="0" lang="en-US" altLang="ja-JP" sz="1200" smtClean="0">
              <a:latin typeface="Arial Black" pitchFamily="34" charset="0"/>
            </a:endParaRPr>
          </a:p>
        </p:txBody>
      </p:sp>
      <p:sp>
        <p:nvSpPr>
          <p:cNvPr id="6150" name="Rectangle 4"/>
          <p:cNvSpPr>
            <a:spLocks noChangeArrowheads="1"/>
          </p:cNvSpPr>
          <p:nvPr/>
        </p:nvSpPr>
        <p:spPr bwMode="auto">
          <a:xfrm>
            <a:off x="-36513" y="-27384"/>
            <a:ext cx="9180513"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buNone/>
            </a:pPr>
            <a:r>
              <a:rPr lang="ja-JP" altLang="en-US" sz="2700" dirty="0" smtClean="0">
                <a:solidFill>
                  <a:srgbClr val="FF0000"/>
                </a:solidFill>
                <a:latin typeface="HGPｺﾞｼｯｸE" pitchFamily="50" charset="-128"/>
                <a:ea typeface="HGPｺﾞｼｯｸE" pitchFamily="50" charset="-128"/>
              </a:rPr>
              <a:t>実施例の図面を</a:t>
            </a:r>
            <a:r>
              <a:rPr lang="ja-JP" altLang="en-US" sz="2700" dirty="0">
                <a:solidFill>
                  <a:srgbClr val="FF0000"/>
                </a:solidFill>
                <a:latin typeface="HGPｺﾞｼｯｸE" pitchFamily="50" charset="-128"/>
                <a:ea typeface="HGPｺﾞｼｯｸE" pitchFamily="50" charset="-128"/>
              </a:rPr>
              <a:t>上位概念化</a:t>
            </a:r>
            <a:r>
              <a:rPr lang="ja-JP" altLang="en-US" sz="2700" dirty="0" smtClean="0">
                <a:solidFill>
                  <a:srgbClr val="FF0000"/>
                </a:solidFill>
                <a:latin typeface="HGPｺﾞｼｯｸE" pitchFamily="50" charset="-128"/>
                <a:ea typeface="HGPｺﾞｼｯｸE" pitchFamily="50" charset="-128"/>
              </a:rPr>
              <a:t>して減縮補正・訂正するパターン</a:t>
            </a:r>
          </a:p>
          <a:p>
            <a:pPr algn="ctr" eaLnBrk="1" hangingPunct="1">
              <a:buNone/>
            </a:pPr>
            <a:r>
              <a:rPr lang="en-US" altLang="ja-JP" sz="2000" u="heavy" dirty="0" smtClean="0">
                <a:effectLst>
                  <a:outerShdw blurRad="38100" dist="38100" dir="2700000" algn="tl">
                    <a:srgbClr val="000000">
                      <a:alpha val="43137"/>
                    </a:srgbClr>
                  </a:outerShdw>
                </a:effectLst>
              </a:rPr>
              <a:t>Cf.H28.10.19</a:t>
            </a:r>
            <a:r>
              <a:rPr lang="ja-JP" altLang="en-US" sz="2000" u="heavy" dirty="0" smtClean="0">
                <a:effectLst>
                  <a:outerShdw blurRad="38100" dist="38100" dir="2700000" algn="tl">
                    <a:srgbClr val="000000">
                      <a:alpha val="43137"/>
                    </a:srgbClr>
                  </a:outerShdw>
                </a:effectLst>
              </a:rPr>
              <a:t> </a:t>
            </a:r>
            <a:r>
              <a:rPr lang="ja-JP" altLang="ja-JP" sz="2000" u="heavy" dirty="0" smtClean="0">
                <a:effectLst>
                  <a:outerShdw blurRad="38100" dist="38100" dir="2700000" algn="tl">
                    <a:srgbClr val="000000">
                      <a:alpha val="43137"/>
                    </a:srgbClr>
                  </a:outerShdw>
                </a:effectLst>
              </a:rPr>
              <a:t>平成</a:t>
            </a:r>
            <a:r>
              <a:rPr lang="en-US" altLang="ja-JP" sz="2000" u="heavy" dirty="0" smtClean="0">
                <a:effectLst>
                  <a:outerShdw blurRad="38100" dist="38100" dir="2700000" algn="tl">
                    <a:srgbClr val="000000">
                      <a:alpha val="43137"/>
                    </a:srgbClr>
                  </a:outerShdw>
                </a:effectLst>
              </a:rPr>
              <a:t>28</a:t>
            </a:r>
            <a:r>
              <a:rPr lang="ja-JP" altLang="ja-JP" sz="2000" u="heavy" dirty="0" smtClean="0">
                <a:effectLst>
                  <a:outerShdw blurRad="38100" dist="38100" dir="2700000" algn="tl">
                    <a:srgbClr val="000000">
                      <a:alpha val="43137"/>
                    </a:srgbClr>
                  </a:outerShdw>
                </a:effectLst>
              </a:rPr>
              <a:t>年（</a:t>
            </a:r>
            <a:r>
              <a:rPr lang="ja-JP" altLang="en-US" sz="2000" u="heavy" dirty="0" smtClean="0">
                <a:effectLst>
                  <a:outerShdw blurRad="38100" dist="38100" dir="2700000" algn="tl">
                    <a:srgbClr val="000000">
                      <a:alpha val="43137"/>
                    </a:srgbClr>
                  </a:outerShdw>
                </a:effectLst>
              </a:rPr>
              <a:t>ネ</a:t>
            </a:r>
            <a:r>
              <a:rPr lang="ja-JP" altLang="ja-JP" sz="2000" u="heavy" dirty="0" smtClean="0">
                <a:effectLst>
                  <a:outerShdw blurRad="38100" dist="38100" dir="2700000" algn="tl">
                    <a:srgbClr val="000000">
                      <a:alpha val="43137"/>
                    </a:srgbClr>
                  </a:outerShdw>
                </a:effectLst>
              </a:rPr>
              <a:t>）</a:t>
            </a:r>
            <a:r>
              <a:rPr lang="en-US" altLang="ja-JP" sz="2000" u="sng" dirty="0" smtClean="0">
                <a:effectLst>
                  <a:outerShdw blurRad="38100" dist="38100" dir="2700000" algn="tl">
                    <a:srgbClr val="000000">
                      <a:alpha val="43137"/>
                    </a:srgbClr>
                  </a:outerShdw>
                </a:effectLst>
              </a:rPr>
              <a:t>10047</a:t>
            </a:r>
            <a:r>
              <a:rPr lang="ja-JP" altLang="ja-JP" sz="2000" u="sng" dirty="0" smtClean="0">
                <a:effectLst>
                  <a:outerShdw blurRad="38100" dist="38100" dir="2700000" algn="tl">
                    <a:srgbClr val="000000">
                      <a:alpha val="43137"/>
                    </a:srgbClr>
                  </a:outerShdw>
                </a:effectLst>
              </a:rPr>
              <a:t> 〔</a:t>
            </a:r>
            <a:r>
              <a:rPr lang="ja-JP" altLang="en-US" sz="2000" u="sng" dirty="0" smtClean="0">
                <a:effectLst>
                  <a:outerShdw blurRad="38100" dist="38100" dir="2700000" algn="tl">
                    <a:srgbClr val="000000">
                      <a:alpha val="43137"/>
                    </a:srgbClr>
                  </a:outerShdw>
                </a:effectLst>
              </a:rPr>
              <a:t>電気コネクタ組立体</a:t>
            </a:r>
            <a:r>
              <a:rPr lang="ja-JP" altLang="ja-JP" sz="2000" u="sng" dirty="0" smtClean="0">
                <a:effectLst>
                  <a:outerShdw blurRad="38100" dist="38100" dir="2700000" algn="tl">
                    <a:srgbClr val="000000">
                      <a:alpha val="43137"/>
                    </a:srgbClr>
                  </a:outerShdw>
                </a:effectLst>
              </a:rPr>
              <a:t>〕</a:t>
            </a:r>
            <a:r>
              <a:rPr lang="ja-JP" altLang="en-US" sz="2000" u="sng" dirty="0" smtClean="0">
                <a:effectLst>
                  <a:outerShdw blurRad="38100" dist="38100" dir="2700000" algn="tl">
                    <a:srgbClr val="000000">
                      <a:alpha val="43137"/>
                    </a:srgbClr>
                  </a:outerShdw>
                </a:effectLst>
              </a:rPr>
              <a:t>事件（</a:t>
            </a:r>
            <a:r>
              <a:rPr lang="ja-JP" altLang="en-US" sz="2000" u="heavy" dirty="0" smtClean="0">
                <a:effectLst>
                  <a:outerShdw blurRad="38100" dist="38100" dir="2700000" algn="tl">
                    <a:srgbClr val="000000">
                      <a:alpha val="43137"/>
                    </a:srgbClr>
                  </a:outerShdw>
                </a:effectLst>
              </a:rPr>
              <a:t>特許権侵害・認容）</a:t>
            </a:r>
            <a:endParaRPr lang="ja-JP" altLang="ja-JP" sz="2800" dirty="0"/>
          </a:p>
        </p:txBody>
      </p:sp>
      <p:grpSp>
        <p:nvGrpSpPr>
          <p:cNvPr id="3" name="グループ化 2"/>
          <p:cNvGrpSpPr/>
          <p:nvPr/>
        </p:nvGrpSpPr>
        <p:grpSpPr>
          <a:xfrm>
            <a:off x="-36513" y="908050"/>
            <a:ext cx="3529013" cy="6003925"/>
            <a:chOff x="-36513" y="908050"/>
            <a:chExt cx="3529013" cy="6003925"/>
          </a:xfrm>
        </p:grpSpPr>
        <p:pic>
          <p:nvPicPr>
            <p:cNvPr id="61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18" y="908050"/>
              <a:ext cx="3306762" cy="600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円/楕円 1"/>
            <p:cNvSpPr/>
            <p:nvPr/>
          </p:nvSpPr>
          <p:spPr>
            <a:xfrm>
              <a:off x="1851025" y="1322388"/>
              <a:ext cx="219075" cy="215900"/>
            </a:xfrm>
            <a:prstGeom prst="ellipse">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円/楕円 10"/>
            <p:cNvSpPr/>
            <p:nvPr/>
          </p:nvSpPr>
          <p:spPr>
            <a:xfrm>
              <a:off x="1828800" y="2138363"/>
              <a:ext cx="219075" cy="215900"/>
            </a:xfrm>
            <a:prstGeom prst="ellipse">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矢印コネクタ 4"/>
            <p:cNvCxnSpPr/>
            <p:nvPr/>
          </p:nvCxnSpPr>
          <p:spPr>
            <a:xfrm flipV="1">
              <a:off x="1979613" y="6092825"/>
              <a:ext cx="163512" cy="2667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1287463" y="5899150"/>
              <a:ext cx="163512" cy="2667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1814513" y="2871788"/>
              <a:ext cx="219075" cy="215900"/>
            </a:xfrm>
            <a:prstGeom prst="ellipse">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57" name="テキスト ボックス 2"/>
            <p:cNvSpPr txBox="1">
              <a:spLocks noChangeArrowheads="1"/>
            </p:cNvSpPr>
            <p:nvPr/>
          </p:nvSpPr>
          <p:spPr bwMode="auto">
            <a:xfrm>
              <a:off x="-36513" y="3419475"/>
              <a:ext cx="1201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ja-JP" altLang="en-US" sz="1800" b="1">
                  <a:solidFill>
                    <a:srgbClr val="7030A0"/>
                  </a:solidFill>
                </a:rPr>
                <a:t>ロック突部</a:t>
              </a:r>
            </a:p>
          </p:txBody>
        </p:sp>
        <p:cxnSp>
          <p:nvCxnSpPr>
            <p:cNvPr id="6" name="直線矢印コネクタ 5"/>
            <p:cNvCxnSpPr/>
            <p:nvPr/>
          </p:nvCxnSpPr>
          <p:spPr>
            <a:xfrm flipV="1">
              <a:off x="250825" y="1989138"/>
              <a:ext cx="1600200" cy="151130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03225" y="3810000"/>
              <a:ext cx="1447800" cy="113188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160" name="テキスト ボックス 19"/>
            <p:cNvSpPr txBox="1">
              <a:spLocks noChangeArrowheads="1"/>
            </p:cNvSpPr>
            <p:nvPr/>
          </p:nvSpPr>
          <p:spPr bwMode="auto">
            <a:xfrm>
              <a:off x="2609850" y="5435600"/>
              <a:ext cx="882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ja-JP" altLang="en-US" sz="1800" b="1">
                  <a:solidFill>
                    <a:srgbClr val="00B0F0"/>
                  </a:solidFill>
                </a:rPr>
                <a:t>突出部</a:t>
              </a:r>
            </a:p>
          </p:txBody>
        </p:sp>
        <p:cxnSp>
          <p:nvCxnSpPr>
            <p:cNvPr id="21" name="直線矢印コネクタ 20"/>
            <p:cNvCxnSpPr/>
            <p:nvPr/>
          </p:nvCxnSpPr>
          <p:spPr>
            <a:xfrm flipH="1" flipV="1">
              <a:off x="2014538" y="4826000"/>
              <a:ext cx="828675" cy="690563"/>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3707903" y="1268760"/>
            <a:ext cx="5338117" cy="1224136"/>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97294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特許法上のその他の論点と、「発明の課題」①</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401753"/>
          </a:xfrm>
          <a:prstGeom prst="rect">
            <a:avLst/>
          </a:prstGeom>
        </p:spPr>
        <p:txBody>
          <a:bodyPr wrap="square">
            <a:spAutoFit/>
          </a:bodyPr>
          <a:lstStyle/>
          <a:p>
            <a:pPr algn="ctr" latinLnBrk="1"/>
            <a:r>
              <a:rPr lang="ja-JP" altLang="en-US" sz="2400" b="1" u="sng" dirty="0" smtClean="0"/>
              <a:t>進歩性</a:t>
            </a:r>
            <a:r>
              <a:rPr lang="ja-JP" altLang="ja-JP" sz="2400" b="1" u="sng" dirty="0" smtClean="0"/>
              <a:t>（特許法</a:t>
            </a:r>
            <a:r>
              <a:rPr lang="ja-JP" altLang="en-US" sz="2400" b="1" u="sng" dirty="0" smtClean="0"/>
              <a:t>２９</a:t>
            </a:r>
            <a:r>
              <a:rPr lang="ja-JP" altLang="ja-JP" sz="2400" b="1" u="sng" dirty="0" smtClean="0"/>
              <a:t>条</a:t>
            </a:r>
            <a:r>
              <a:rPr lang="ja-JP" altLang="en-US" sz="2400" b="1" u="sng" dirty="0"/>
              <a:t>２</a:t>
            </a:r>
            <a:r>
              <a:rPr lang="ja-JP" altLang="ja-JP" sz="2400" b="1" u="sng" dirty="0" smtClean="0"/>
              <a:t>項）</a:t>
            </a:r>
            <a:endParaRPr lang="ja-JP" altLang="ja-JP" sz="2400" u="sng" dirty="0"/>
          </a:p>
          <a:p>
            <a:pPr latinLnBrk="1"/>
            <a:endParaRPr lang="en-US" altLang="ja-JP" sz="2400" dirty="0" smtClean="0"/>
          </a:p>
          <a:p>
            <a:pPr latinLnBrk="1"/>
            <a:r>
              <a:rPr lang="ja-JP" altLang="en-US" sz="2400" dirty="0" smtClean="0"/>
              <a:t>　</a:t>
            </a:r>
            <a:r>
              <a:rPr lang="ja-JP" altLang="ja-JP" sz="2400" dirty="0" smtClean="0"/>
              <a:t>主</a:t>
            </a:r>
            <a:r>
              <a:rPr lang="ja-JP" altLang="ja-JP" sz="2400" dirty="0"/>
              <a:t>引用例に副引用例を組み合わせることにより進歩性を否定する</a:t>
            </a:r>
            <a:r>
              <a:rPr lang="ja-JP" altLang="ja-JP" sz="2400" spc="-100" dirty="0"/>
              <a:t>論理付けでは、</a:t>
            </a:r>
            <a:r>
              <a:rPr lang="ja-JP" altLang="ja-JP" sz="2400" spc="-100" dirty="0">
                <a:solidFill>
                  <a:srgbClr val="FF0000"/>
                </a:solidFill>
              </a:rPr>
              <a:t>主引用例と副引用例との課題</a:t>
            </a:r>
            <a:r>
              <a:rPr lang="ja-JP" altLang="ja-JP" sz="2400" spc="-100" dirty="0" smtClean="0">
                <a:solidFill>
                  <a:srgbClr val="FF0000"/>
                </a:solidFill>
              </a:rPr>
              <a:t>の共通性</a:t>
            </a:r>
            <a:r>
              <a:rPr lang="ja-JP" altLang="ja-JP" sz="2400" spc="-100" dirty="0"/>
              <a:t>が問題となり</a:t>
            </a:r>
            <a:r>
              <a:rPr lang="ja-JP" altLang="ja-JP" sz="2400" spc="-100" dirty="0" smtClean="0"/>
              <a:t>、</a:t>
            </a:r>
            <a:r>
              <a:rPr lang="ja-JP" altLang="en-US" sz="2400" dirty="0" smtClean="0"/>
              <a:t>各</a:t>
            </a:r>
            <a:r>
              <a:rPr lang="ja-JP" altLang="ja-JP" sz="2400" dirty="0" smtClean="0"/>
              <a:t>発明の</a:t>
            </a:r>
            <a:r>
              <a:rPr lang="ja-JP" altLang="ja-JP" sz="2400" dirty="0"/>
              <a:t>課題</a:t>
            </a:r>
            <a:r>
              <a:rPr lang="ja-JP" altLang="ja-JP" sz="2400" dirty="0" smtClean="0"/>
              <a:t>が</a:t>
            </a:r>
            <a:r>
              <a:rPr lang="ja-JP" altLang="en-US" sz="2400" dirty="0" smtClean="0"/>
              <a:t>共通</a:t>
            </a:r>
            <a:r>
              <a:rPr lang="ja-JP" altLang="ja-JP" sz="2400" dirty="0" smtClean="0"/>
              <a:t>で</a:t>
            </a:r>
            <a:r>
              <a:rPr lang="ja-JP" altLang="ja-JP" sz="2400" dirty="0"/>
              <a:t>あれば、動機付けが認められやすい</a:t>
            </a:r>
            <a:r>
              <a:rPr lang="ja-JP" altLang="ja-JP" sz="2400" dirty="0" smtClean="0"/>
              <a:t>。</a:t>
            </a:r>
            <a:endParaRPr lang="en-US" altLang="ja-JP" sz="2400" dirty="0" smtClean="0"/>
          </a:p>
          <a:p>
            <a:pPr latinLnBrk="1"/>
            <a:r>
              <a:rPr lang="ja-JP" altLang="en-US" sz="1600" b="1" i="1" u="sng" dirty="0"/>
              <a:t>裁判例</a:t>
            </a:r>
            <a:r>
              <a:rPr lang="ja-JP" altLang="en-US" sz="1600" b="1" i="1" u="sng" dirty="0" smtClean="0"/>
              <a:t>多数（省略）</a:t>
            </a:r>
            <a:endParaRPr lang="en-US" altLang="ja-JP" sz="1600" b="1" i="1" u="sng" dirty="0"/>
          </a:p>
          <a:p>
            <a:pPr latinLnBrk="1"/>
            <a:endParaRPr lang="en-US" altLang="ja-JP" sz="2400" dirty="0"/>
          </a:p>
          <a:p>
            <a:pPr latinLnBrk="1"/>
            <a:r>
              <a:rPr lang="ja-JP" altLang="en-US" sz="2400" dirty="0" smtClean="0"/>
              <a:t>　</a:t>
            </a:r>
            <a:r>
              <a:rPr lang="ja-JP" altLang="en-US" sz="2400" dirty="0" smtClean="0">
                <a:solidFill>
                  <a:srgbClr val="FF0000"/>
                </a:solidFill>
              </a:rPr>
              <a:t>本件発明と主引用例との</a:t>
            </a:r>
            <a:r>
              <a:rPr lang="ja-JP" altLang="ja-JP" sz="2400" dirty="0">
                <a:solidFill>
                  <a:srgbClr val="FF0000"/>
                </a:solidFill>
              </a:rPr>
              <a:t>課題の</a:t>
            </a:r>
            <a:r>
              <a:rPr lang="ja-JP" altLang="ja-JP" sz="2400" dirty="0" smtClean="0">
                <a:solidFill>
                  <a:srgbClr val="FF0000"/>
                </a:solidFill>
              </a:rPr>
              <a:t>共通性</a:t>
            </a:r>
            <a:r>
              <a:rPr lang="ja-JP" altLang="en-US" sz="2400" dirty="0" smtClean="0"/>
              <a:t>も、進歩性否定に資する。</a:t>
            </a:r>
            <a:endParaRPr lang="en-US" altLang="ja-JP" sz="2400" dirty="0" smtClean="0"/>
          </a:p>
          <a:p>
            <a:pPr latinLnBrk="1"/>
            <a:r>
              <a:rPr lang="ja-JP" altLang="ja-JP" sz="1600" b="1" i="1" u="sng" dirty="0"/>
              <a:t>知財高判平成</a:t>
            </a:r>
            <a:r>
              <a:rPr lang="fr-CH" altLang="ja-JP" sz="1600" b="1" i="1" u="sng" dirty="0"/>
              <a:t>20.12.25 </a:t>
            </a:r>
            <a:r>
              <a:rPr lang="ja-JP" altLang="ja-JP" sz="1600" b="1" i="1" u="sng" dirty="0"/>
              <a:t>平成</a:t>
            </a:r>
            <a:r>
              <a:rPr lang="fr-CH" altLang="ja-JP" sz="1600" b="1" i="1" u="sng" dirty="0"/>
              <a:t>20</a:t>
            </a:r>
            <a:r>
              <a:rPr lang="ja-JP" altLang="ja-JP" sz="1600" b="1" i="1" u="sng" dirty="0"/>
              <a:t>年（行ケ）第</a:t>
            </a:r>
            <a:r>
              <a:rPr lang="fr-CH" altLang="ja-JP" sz="1600" b="1" i="1" u="sng" dirty="0"/>
              <a:t>10130</a:t>
            </a:r>
            <a:r>
              <a:rPr lang="ja-JP" altLang="ja-JP" sz="1600" b="1" i="1" u="sng" dirty="0"/>
              <a:t>号「レーダ</a:t>
            </a:r>
            <a:r>
              <a:rPr lang="ja-JP" altLang="ja-JP" sz="1600" b="1" i="1" u="sng" dirty="0" smtClean="0"/>
              <a:t>」</a:t>
            </a:r>
            <a:r>
              <a:rPr lang="ja-JP" altLang="en-US" sz="1600" b="1" i="1" u="sng" dirty="0" smtClean="0"/>
              <a:t>事件</a:t>
            </a:r>
            <a:endParaRPr lang="ja-JP" altLang="ja-JP" sz="1600" dirty="0"/>
          </a:p>
          <a:p>
            <a:pPr latinLnBrk="1"/>
            <a:r>
              <a:rPr lang="ja-JP" altLang="ja-JP" sz="1600" b="1" i="1" u="sng" dirty="0"/>
              <a:t>知財高判平成</a:t>
            </a:r>
            <a:r>
              <a:rPr lang="fr-CH" altLang="ja-JP" sz="1600" b="1" i="1" u="sng" dirty="0"/>
              <a:t>21.1.28 </a:t>
            </a:r>
            <a:r>
              <a:rPr lang="ja-JP" altLang="ja-JP" sz="1600" b="1" i="1" u="sng" dirty="0"/>
              <a:t>平成</a:t>
            </a:r>
            <a:r>
              <a:rPr lang="fr-CH" altLang="ja-JP" sz="1600" b="1" i="1" u="sng" dirty="0"/>
              <a:t>20</a:t>
            </a:r>
            <a:r>
              <a:rPr lang="ja-JP" altLang="ja-JP" sz="1600" b="1" i="1" u="sng" dirty="0"/>
              <a:t>年（行ケ）第</a:t>
            </a:r>
            <a:r>
              <a:rPr lang="fr-CH" altLang="ja-JP" sz="1600" b="1" i="1" u="sng" dirty="0"/>
              <a:t>10096</a:t>
            </a:r>
            <a:r>
              <a:rPr lang="ja-JP" altLang="ja-JP" sz="1600" b="1" i="1" u="sng" dirty="0"/>
              <a:t>号「回路用接続部材</a:t>
            </a:r>
            <a:r>
              <a:rPr lang="ja-JP" altLang="ja-JP" sz="1600" b="1" i="1" u="sng" dirty="0" smtClean="0"/>
              <a:t>」</a:t>
            </a:r>
            <a:r>
              <a:rPr lang="ja-JP" altLang="en-US" sz="1600" b="1" i="1" u="sng" dirty="0" smtClean="0"/>
              <a:t>事件</a:t>
            </a:r>
            <a:endParaRPr lang="ja-JP" altLang="ja-JP" sz="1600" dirty="0"/>
          </a:p>
          <a:p>
            <a:pPr latinLnBrk="1"/>
            <a:r>
              <a:rPr lang="ja-JP" altLang="ja-JP" sz="1600" b="1" i="1" u="sng" dirty="0"/>
              <a:t>知財高判平成</a:t>
            </a:r>
            <a:r>
              <a:rPr lang="fr-CH" altLang="ja-JP" sz="1600" b="1" i="1" u="sng" dirty="0"/>
              <a:t>22.5.27 </a:t>
            </a:r>
            <a:r>
              <a:rPr lang="ja-JP" altLang="ja-JP" sz="1600" b="1" i="1" u="sng" dirty="0"/>
              <a:t>平成</a:t>
            </a:r>
            <a:r>
              <a:rPr lang="fr-CH" altLang="ja-JP" sz="1600" b="1" i="1" u="sng" dirty="0"/>
              <a:t>21</a:t>
            </a:r>
            <a:r>
              <a:rPr lang="ja-JP" altLang="ja-JP" sz="1600" b="1" i="1" u="sng" dirty="0"/>
              <a:t>年（行ケ）第</a:t>
            </a:r>
            <a:r>
              <a:rPr lang="fr-CH" altLang="ja-JP" sz="1600" b="1" i="1" u="sng" dirty="0"/>
              <a:t>10361</a:t>
            </a:r>
            <a:r>
              <a:rPr lang="ja-JP" altLang="ja-JP" sz="1600" b="1" i="1" u="sng" dirty="0"/>
              <a:t>号「耐油汚れの評価方法</a:t>
            </a:r>
            <a:r>
              <a:rPr lang="ja-JP" altLang="ja-JP" sz="1600" b="1" i="1" u="sng" dirty="0" smtClean="0"/>
              <a:t>」</a:t>
            </a:r>
            <a:r>
              <a:rPr lang="ja-JP" altLang="en-US" sz="1600" b="1" i="1" u="sng" dirty="0" smtClean="0"/>
              <a:t>事件</a:t>
            </a:r>
            <a:endParaRPr lang="ja-JP" altLang="ja-JP" sz="1600" dirty="0"/>
          </a:p>
          <a:p>
            <a:pPr latinLnBrk="1"/>
            <a:r>
              <a:rPr lang="ja-JP" altLang="ja-JP" sz="1600" b="1" i="1" u="sng" dirty="0"/>
              <a:t>知財高判平成</a:t>
            </a:r>
            <a:r>
              <a:rPr lang="en-US" altLang="ja-JP" sz="1600" b="1" i="1" u="sng" dirty="0"/>
              <a:t>23.11.30 </a:t>
            </a:r>
            <a:r>
              <a:rPr lang="ja-JP" altLang="ja-JP" sz="1600" b="1" i="1" u="sng" dirty="0"/>
              <a:t>平成</a:t>
            </a:r>
            <a:r>
              <a:rPr lang="en-US" altLang="ja-JP" sz="1600" b="1" i="1" u="sng" dirty="0"/>
              <a:t>23</a:t>
            </a:r>
            <a:r>
              <a:rPr lang="ja-JP" altLang="ja-JP" sz="1600" b="1" i="1" u="sng" dirty="0"/>
              <a:t>年</a:t>
            </a:r>
            <a:r>
              <a:rPr lang="en-US" altLang="ja-JP" sz="1600" b="1" i="1" u="sng" dirty="0"/>
              <a:t>(</a:t>
            </a:r>
            <a:r>
              <a:rPr lang="ja-JP" altLang="ja-JP" sz="1600" b="1" i="1" u="sng" dirty="0"/>
              <a:t>行ｹ</a:t>
            </a:r>
            <a:r>
              <a:rPr lang="en-US" altLang="ja-JP" sz="1600" b="1" i="1" u="sng" dirty="0"/>
              <a:t>)10018</a:t>
            </a:r>
            <a:r>
              <a:rPr lang="ja-JP" altLang="ja-JP" sz="1600" b="1" i="1" u="sng" dirty="0"/>
              <a:t>「</a:t>
            </a:r>
            <a:r>
              <a:rPr lang="ja-JP" altLang="ja-JP" sz="1600" b="1" i="1" u="sng" spc="-30" dirty="0"/>
              <a:t>うっ血性心不全の治療へのカルバゾール化合物の利用」</a:t>
            </a:r>
            <a:endParaRPr lang="ja-JP" altLang="ja-JP" sz="1600" spc="-30" dirty="0"/>
          </a:p>
          <a:p>
            <a:pPr latinLnBrk="1"/>
            <a:r>
              <a:rPr lang="ja-JP" altLang="ja-JP" sz="1600" b="1" i="1" u="sng" dirty="0"/>
              <a:t>知財高判平成</a:t>
            </a:r>
            <a:r>
              <a:rPr lang="en-US" altLang="ja-JP" sz="1600" b="1" i="1" u="sng" dirty="0"/>
              <a:t>25.3.21 </a:t>
            </a:r>
            <a:r>
              <a:rPr lang="ja-JP" altLang="ja-JP" sz="1600" b="1" i="1" u="sng" dirty="0"/>
              <a:t>平成</a:t>
            </a:r>
            <a:r>
              <a:rPr lang="en-US" altLang="ja-JP" sz="1600" b="1" i="1" u="sng" dirty="0"/>
              <a:t>24</a:t>
            </a:r>
            <a:r>
              <a:rPr lang="ja-JP" altLang="ja-JP" sz="1600" b="1" i="1" u="sng" dirty="0"/>
              <a:t>年</a:t>
            </a:r>
            <a:r>
              <a:rPr lang="en-US" altLang="ja-JP" sz="1600" b="1" i="1" u="sng" dirty="0"/>
              <a:t>(</a:t>
            </a:r>
            <a:r>
              <a:rPr lang="ja-JP" altLang="ja-JP" sz="1600" b="1" i="1" u="sng" dirty="0"/>
              <a:t>行ケ</a:t>
            </a:r>
            <a:r>
              <a:rPr lang="en-US" altLang="ja-JP" sz="1600" b="1" i="1" u="sng" dirty="0"/>
              <a:t>)</a:t>
            </a:r>
            <a:r>
              <a:rPr lang="ja-JP" altLang="ja-JP" sz="1600" b="1" i="1" u="sng" dirty="0"/>
              <a:t>第</a:t>
            </a:r>
            <a:r>
              <a:rPr lang="en-US" altLang="ja-JP" sz="1600" b="1" i="1" u="sng" dirty="0"/>
              <a:t>10262</a:t>
            </a:r>
            <a:r>
              <a:rPr lang="ja-JP" altLang="ja-JP" sz="1600" b="1" i="1" u="sng" dirty="0"/>
              <a:t>号「ガラス溶融物を形成する方法</a:t>
            </a:r>
            <a:r>
              <a:rPr lang="ja-JP" altLang="ja-JP" sz="1600" b="1" i="1" u="sng" dirty="0" smtClean="0"/>
              <a:t>」</a:t>
            </a:r>
            <a:r>
              <a:rPr lang="ja-JP" altLang="en-US" sz="1600" b="1" i="1" u="sng" dirty="0" smtClean="0"/>
              <a:t>事件</a:t>
            </a:r>
            <a:endParaRPr lang="ja-JP" altLang="ja-JP" sz="1600" dirty="0"/>
          </a:p>
          <a:p>
            <a:pPr latinLnBrk="1"/>
            <a:r>
              <a:rPr lang="ja-JP" altLang="ja-JP" sz="1600" b="1" i="1" u="sng" dirty="0"/>
              <a:t>知財高判成</a:t>
            </a:r>
            <a:r>
              <a:rPr lang="en-US" altLang="ja-JP" sz="1600" b="1" i="1" u="sng" dirty="0"/>
              <a:t>25.3.6 </a:t>
            </a:r>
            <a:r>
              <a:rPr lang="ja-JP" altLang="ja-JP" sz="1600" b="1" i="1" u="sng" dirty="0"/>
              <a:t>平成</a:t>
            </a:r>
            <a:r>
              <a:rPr lang="en-US" altLang="ja-JP" sz="1600" b="1" i="1" u="sng" dirty="0"/>
              <a:t>24</a:t>
            </a:r>
            <a:r>
              <a:rPr lang="ja-JP" altLang="ja-JP" sz="1600" b="1" i="1" u="sng" dirty="0"/>
              <a:t>年（行ケ）第</a:t>
            </a:r>
            <a:r>
              <a:rPr lang="en-US" altLang="ja-JP" sz="1600" b="1" i="1" u="sng" dirty="0"/>
              <a:t>10278</a:t>
            </a:r>
            <a:r>
              <a:rPr lang="ja-JP" altLang="ja-JP" sz="1600" b="1" i="1" u="sng" dirty="0"/>
              <a:t>号「換気扇フィルター及びその製造方法</a:t>
            </a:r>
            <a:r>
              <a:rPr lang="ja-JP" altLang="ja-JP" sz="1600" b="1" i="1" u="sng" dirty="0" smtClean="0"/>
              <a:t>」</a:t>
            </a:r>
            <a:r>
              <a:rPr lang="ja-JP" altLang="en-US" sz="1600" b="1" i="1" u="sng" dirty="0" smtClean="0"/>
              <a:t>事件</a:t>
            </a:r>
            <a:endParaRPr lang="ja-JP" altLang="ja-JP" sz="1600" dirty="0"/>
          </a:p>
          <a:p>
            <a:pPr latinLnBrk="1"/>
            <a:r>
              <a:rPr lang="ja-JP" altLang="ja-JP" sz="1600" b="1" i="1" u="sng" dirty="0"/>
              <a:t>知財高判平成</a:t>
            </a:r>
            <a:r>
              <a:rPr lang="en-US" altLang="ja-JP" sz="1600" b="1" i="1" u="sng" dirty="0"/>
              <a:t>26.7.17 </a:t>
            </a:r>
            <a:r>
              <a:rPr lang="ja-JP" altLang="ja-JP" sz="1600" b="1" i="1" u="sng" dirty="0"/>
              <a:t>平成</a:t>
            </a:r>
            <a:r>
              <a:rPr lang="en-US" altLang="ja-JP" sz="1600" b="1" i="1" u="sng" dirty="0"/>
              <a:t>25</a:t>
            </a:r>
            <a:r>
              <a:rPr lang="ja-JP" altLang="ja-JP" sz="1600" b="1" i="1" u="sng" dirty="0"/>
              <a:t>年</a:t>
            </a:r>
            <a:r>
              <a:rPr lang="en-US" altLang="ja-JP" sz="1600" b="1" i="1" u="sng" dirty="0"/>
              <a:t>(</a:t>
            </a:r>
            <a:r>
              <a:rPr lang="ja-JP" altLang="ja-JP" sz="1600" b="1" i="1" u="sng" dirty="0"/>
              <a:t>行ケ</a:t>
            </a:r>
            <a:r>
              <a:rPr lang="en-US" altLang="ja-JP" sz="1600" b="1" i="1" u="sng" dirty="0"/>
              <a:t>)</a:t>
            </a:r>
            <a:r>
              <a:rPr lang="ja-JP" altLang="ja-JP" sz="1600" b="1" i="1" u="sng" dirty="0"/>
              <a:t>第</a:t>
            </a:r>
            <a:r>
              <a:rPr lang="en-US" altLang="ja-JP" sz="1600" b="1" i="1" u="sng" dirty="0"/>
              <a:t>10242</a:t>
            </a:r>
            <a:r>
              <a:rPr lang="ja-JP" altLang="ja-JP" sz="1600" b="1" i="1" u="sng" dirty="0"/>
              <a:t>号「照明装置</a:t>
            </a:r>
            <a:r>
              <a:rPr lang="ja-JP" altLang="ja-JP" sz="1600" b="1" i="1" u="sng" dirty="0" smtClean="0"/>
              <a:t>」</a:t>
            </a:r>
            <a:r>
              <a:rPr lang="ja-JP" altLang="en-US" sz="1600" b="1" i="1" u="sng" dirty="0" smtClean="0"/>
              <a:t>事件</a:t>
            </a:r>
            <a:endParaRPr lang="ja-JP" altLang="ja-JP" sz="1600" dirty="0"/>
          </a:p>
          <a:p>
            <a:pPr latinLnBrk="1"/>
            <a:r>
              <a:rPr lang="ja-JP" altLang="ja-JP" sz="1600" b="1" i="1" u="sng" dirty="0"/>
              <a:t>知財高判平成</a:t>
            </a:r>
            <a:r>
              <a:rPr lang="en-US" altLang="ja-JP" sz="1600" b="1" i="1" u="sng" dirty="0"/>
              <a:t>28.11.16 </a:t>
            </a:r>
            <a:r>
              <a:rPr lang="ja-JP" altLang="ja-JP" sz="1600" b="1" i="1" u="sng" dirty="0"/>
              <a:t>平成</a:t>
            </a:r>
            <a:r>
              <a:rPr lang="en-US" altLang="ja-JP" sz="1600" b="1" i="1" u="sng" dirty="0"/>
              <a:t>28</a:t>
            </a:r>
            <a:r>
              <a:rPr lang="ja-JP" altLang="ja-JP" sz="1600" b="1" i="1" u="sng" dirty="0"/>
              <a:t>年</a:t>
            </a:r>
            <a:r>
              <a:rPr lang="en-US" altLang="ja-JP" sz="1600" b="1" i="1" u="sng" dirty="0"/>
              <a:t>(</a:t>
            </a:r>
            <a:r>
              <a:rPr lang="ja-JP" altLang="ja-JP" sz="1600" b="1" i="1" u="sng" dirty="0"/>
              <a:t>行ケ</a:t>
            </a:r>
            <a:r>
              <a:rPr lang="en-US" altLang="ja-JP" sz="1600" b="1" i="1" u="sng" dirty="0"/>
              <a:t>)</a:t>
            </a:r>
            <a:r>
              <a:rPr lang="ja-JP" altLang="ja-JP" sz="1600" b="1" i="1" u="sng" dirty="0"/>
              <a:t>第</a:t>
            </a:r>
            <a:r>
              <a:rPr lang="en-US" altLang="ja-JP" sz="1600" b="1" i="1" u="sng" dirty="0"/>
              <a:t>10079</a:t>
            </a:r>
            <a:r>
              <a:rPr lang="ja-JP" altLang="ja-JP" sz="1600" b="1" i="1" u="sng" dirty="0"/>
              <a:t>号「タイヤ</a:t>
            </a:r>
            <a:r>
              <a:rPr lang="ja-JP" altLang="ja-JP" sz="1600" b="1" i="1" u="sng" dirty="0" smtClean="0"/>
              <a:t>」</a:t>
            </a:r>
            <a:r>
              <a:rPr lang="ja-JP" altLang="en-US" sz="1600" b="1" i="1" u="sng" dirty="0" smtClean="0"/>
              <a:t>事件</a:t>
            </a:r>
            <a:endParaRPr lang="ja-JP" altLang="ja-JP" sz="1600" dirty="0"/>
          </a:p>
          <a:p>
            <a:pPr latinLnBrk="1"/>
            <a:r>
              <a:rPr lang="ja-JP" altLang="en-US" sz="1600" i="1" u="sng" dirty="0" smtClean="0"/>
              <a:t>その他、裁判例</a:t>
            </a:r>
            <a:r>
              <a:rPr lang="ja-JP" altLang="en-US" sz="1600" i="1" u="sng" dirty="0"/>
              <a:t>多数</a:t>
            </a:r>
            <a:endParaRPr lang="en-US" altLang="ja-JP" sz="1600" i="1" u="sng" dirty="0"/>
          </a:p>
          <a:p>
            <a:pPr latinLnBrk="1"/>
            <a:endParaRPr lang="en-US" altLang="ja-JP" sz="1400" dirty="0" smtClean="0"/>
          </a:p>
          <a:p>
            <a:pPr latinLnBrk="1"/>
            <a:r>
              <a:rPr lang="ja-JP" altLang="en-US" sz="2400" dirty="0"/>
              <a:t>　</a:t>
            </a:r>
            <a:r>
              <a:rPr lang="ja-JP" altLang="en-US" sz="2400" dirty="0">
                <a:solidFill>
                  <a:srgbClr val="FF0000"/>
                </a:solidFill>
              </a:rPr>
              <a:t>本件発明</a:t>
            </a:r>
            <a:r>
              <a:rPr lang="ja-JP" altLang="en-US" sz="2400" dirty="0" smtClean="0">
                <a:solidFill>
                  <a:srgbClr val="FF0000"/>
                </a:solidFill>
              </a:rPr>
              <a:t>と副引用例</a:t>
            </a:r>
            <a:r>
              <a:rPr lang="ja-JP" altLang="en-US" sz="2400" dirty="0">
                <a:solidFill>
                  <a:srgbClr val="FF0000"/>
                </a:solidFill>
              </a:rPr>
              <a:t>との</a:t>
            </a:r>
            <a:r>
              <a:rPr lang="ja-JP" altLang="ja-JP" sz="2400" dirty="0">
                <a:solidFill>
                  <a:srgbClr val="FF0000"/>
                </a:solidFill>
              </a:rPr>
              <a:t>課題の共通性</a:t>
            </a:r>
            <a:r>
              <a:rPr lang="ja-JP" altLang="en-US" sz="2400" dirty="0"/>
              <a:t>も、</a:t>
            </a:r>
            <a:r>
              <a:rPr lang="ja-JP" altLang="en-US" sz="2400" dirty="0" smtClean="0"/>
              <a:t>進歩性</a:t>
            </a:r>
            <a:r>
              <a:rPr lang="ja-JP" altLang="en-US" sz="2400" dirty="0"/>
              <a:t>否定に資する。</a:t>
            </a:r>
            <a:endParaRPr lang="en-US" altLang="ja-JP" sz="2400" dirty="0"/>
          </a:p>
          <a:p>
            <a:r>
              <a:rPr lang="ja-JP" altLang="en-US" sz="1600" b="1" i="1" u="sng" dirty="0" smtClean="0"/>
              <a:t>知財高判平成</a:t>
            </a:r>
            <a:r>
              <a:rPr lang="en-US" altLang="ja-JP" sz="1600" b="1" i="1" u="sng" dirty="0" smtClean="0"/>
              <a:t>28.3.30 </a:t>
            </a:r>
            <a:r>
              <a:rPr lang="ja-JP" altLang="en-US" sz="1600" b="1" i="1" u="sng" dirty="0" smtClean="0"/>
              <a:t>平成</a:t>
            </a:r>
            <a:r>
              <a:rPr lang="en-US" altLang="ja-JP" sz="1600" b="1" i="1" u="sng" dirty="0"/>
              <a:t>27</a:t>
            </a:r>
            <a:r>
              <a:rPr lang="ja-JP" altLang="en-US" sz="1600" b="1" i="1" u="sng" dirty="0"/>
              <a:t>年（行ケ）第</a:t>
            </a:r>
            <a:r>
              <a:rPr lang="en-US" altLang="ja-JP" sz="1600" b="1" i="1" u="sng" dirty="0"/>
              <a:t>10094</a:t>
            </a:r>
            <a:r>
              <a:rPr lang="ja-JP" altLang="en-US" sz="1600" b="1" i="1" u="sng" dirty="0" smtClean="0"/>
              <a:t>号「</a:t>
            </a:r>
            <a:r>
              <a:rPr lang="ja-JP" altLang="en-US" sz="1600" b="1" i="1" u="sng" dirty="0"/>
              <a:t>ロータリ作業機のシールドカバー」</a:t>
            </a:r>
            <a:r>
              <a:rPr lang="ja-JP" altLang="en-US" sz="1600" b="1" i="1" u="sng" dirty="0" smtClean="0"/>
              <a:t>事件</a:t>
            </a:r>
            <a:endParaRPr lang="en-US" altLang="ja-JP" sz="1600" b="1" i="1" u="sng" dirty="0" smtClean="0"/>
          </a:p>
          <a:p>
            <a:r>
              <a:rPr lang="ja-JP" altLang="en-US" sz="1800" dirty="0" smtClean="0">
                <a:solidFill>
                  <a:srgbClr val="FF0000"/>
                </a:solidFill>
              </a:rPr>
              <a:t>　　　　　　　　　　　　　　　　　　　　　　　　　 </a:t>
            </a:r>
            <a:r>
              <a:rPr lang="ja-JP" altLang="en-US" sz="1800" dirty="0">
                <a:solidFill>
                  <a:srgbClr val="FF0000"/>
                </a:solidFill>
              </a:rPr>
              <a:t>　</a:t>
            </a:r>
            <a:r>
              <a:rPr lang="ja-JP" altLang="en-US" sz="1800" dirty="0" smtClean="0">
                <a:solidFill>
                  <a:srgbClr val="FF33CC"/>
                </a:solidFill>
                <a:effectLst>
                  <a:outerShdw blurRad="38100" dist="38100" dir="2700000" algn="tl">
                    <a:srgbClr val="000000">
                      <a:alpha val="43137"/>
                    </a:srgbClr>
                  </a:outerShdw>
                </a:effectLst>
              </a:rPr>
              <a:t>⇒いわゆる「容易の容易」という論点である。</a:t>
            </a:r>
            <a:endParaRPr lang="ja-JP" altLang="ja-JP" sz="1800" dirty="0">
              <a:solidFill>
                <a:srgbClr val="FF33CC"/>
              </a:solidFill>
              <a:effectLst>
                <a:outerShdw blurRad="38100" dist="38100" dir="2700000" algn="tl">
                  <a:srgbClr val="000000">
                    <a:alpha val="43137"/>
                  </a:srgbClr>
                </a:outerShdw>
              </a:effectLst>
            </a:endParaRPr>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17</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4179185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95410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近時の傾向（平成２１年以降）：進歩性判断時に、本願発明・引用発明の課題を、個別・具体的に認定する傾向にある。</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1085835"/>
            <a:ext cx="8928992" cy="830997"/>
          </a:xfrm>
          <a:prstGeom prst="rect">
            <a:avLst/>
          </a:prstGeom>
        </p:spPr>
        <p:txBody>
          <a:bodyPr wrap="square">
            <a:spAutoFit/>
          </a:bodyPr>
          <a:lstStyle/>
          <a:p>
            <a:pPr latinLnBrk="1"/>
            <a:endParaRPr lang="ja-JP" altLang="ja-JP" sz="2400" u="sng" dirty="0"/>
          </a:p>
          <a:p>
            <a:pPr latinLnBrk="1"/>
            <a:endParaRPr lang="en-US" altLang="ja-JP" sz="2400" dirty="0" smtClean="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18</a:t>
            </a:fld>
            <a:endParaRPr lang="ja-JP" altLang="en-US" sz="1200" dirty="0">
              <a:solidFill>
                <a:srgbClr val="045C75"/>
              </a:solidFill>
              <a:latin typeface="Times New Roman" pitchFamily="18" charset="0"/>
              <a:ea typeface="ＭＳ Ｐゴシック"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1209750"/>
            <a:ext cx="9180511" cy="1557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3055613"/>
            <a:ext cx="9180512" cy="3469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692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747018"/>
            <a:ext cx="7381890" cy="5418286"/>
          </a:xfrm>
          <a:prstGeom prst="rect">
            <a:avLst/>
          </a:prstGeom>
        </p:spPr>
      </p:pic>
      <p:sp>
        <p:nvSpPr>
          <p:cNvPr id="6" name="テキスト ボックス 5"/>
          <p:cNvSpPr txBox="1"/>
          <p:nvPr/>
        </p:nvSpPr>
        <p:spPr>
          <a:xfrm>
            <a:off x="528679" y="6300028"/>
            <a:ext cx="5987537" cy="369332"/>
          </a:xfrm>
          <a:prstGeom prst="rect">
            <a:avLst/>
          </a:prstGeom>
          <a:no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出典；審査基準</a:t>
            </a:r>
            <a:r>
              <a:rPr lang="ja-JP" altLang="en-US" dirty="0">
                <a:latin typeface="Meiryo UI" panose="020B0604030504040204" pitchFamily="50" charset="-128"/>
                <a:ea typeface="Meiryo UI" panose="020B0604030504040204" pitchFamily="50" charset="-128"/>
                <a:cs typeface="Meiryo UI" panose="020B0604030504040204" pitchFamily="50" charset="-128"/>
              </a:rPr>
              <a:t>第</a:t>
            </a:r>
            <a:r>
              <a:rPr lang="en-US" altLang="ja-JP" dirty="0">
                <a:latin typeface="Meiryo UI" panose="020B0604030504040204" pitchFamily="50" charset="-128"/>
                <a:ea typeface="Meiryo UI" panose="020B0604030504040204" pitchFamily="50" charset="-128"/>
                <a:cs typeface="Meiryo UI" panose="020B0604030504040204" pitchFamily="50" charset="-128"/>
              </a:rPr>
              <a:t>IV</a:t>
            </a:r>
            <a:r>
              <a:rPr lang="ja-JP" altLang="en-US" dirty="0">
                <a:latin typeface="Meiryo UI" panose="020B0604030504040204" pitchFamily="50" charset="-128"/>
                <a:ea typeface="Meiryo UI" panose="020B0604030504040204" pitchFamily="50" charset="-128"/>
                <a:cs typeface="Meiryo UI" panose="020B0604030504040204" pitchFamily="50" charset="-128"/>
              </a:rPr>
              <a:t>部 第</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章 新規事項を追加する補正</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より</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矢印コネクタ 6"/>
          <p:cNvCxnSpPr/>
          <p:nvPr/>
        </p:nvCxnSpPr>
        <p:spPr>
          <a:xfrm>
            <a:off x="7631020" y="4850498"/>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681726" y="4873395"/>
            <a:ext cx="1005403" cy="338554"/>
          </a:xfrm>
          <a:prstGeom prst="rect">
            <a:avLst/>
          </a:prstGeom>
          <a:noFill/>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訂正時期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417636" y="3659161"/>
            <a:ext cx="1429049" cy="99397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7440349" y="4173113"/>
            <a:ext cx="1445071"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 Box 6"/>
          <p:cNvSpPr txBox="1">
            <a:spLocks noChangeArrowheads="1"/>
          </p:cNvSpPr>
          <p:nvPr/>
        </p:nvSpPr>
        <p:spPr bwMode="auto">
          <a:xfrm>
            <a:off x="3175" y="44624"/>
            <a:ext cx="9144000" cy="584775"/>
          </a:xfrm>
          <a:prstGeom prst="rect">
            <a:avLst/>
          </a:prstGeom>
          <a:solidFill>
            <a:srgbClr val="333399">
              <a:alpha val="0"/>
            </a:srgbClr>
          </a:solidFill>
          <a:ln>
            <a:noFill/>
          </a:ln>
          <a:effectLs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None/>
            </a:pPr>
            <a:r>
              <a:rPr lang="ja-JP" altLang="en-US" b="1" u="sng" dirty="0" smtClean="0">
                <a:solidFill>
                  <a:srgbClr val="0070C0"/>
                </a:solidFill>
                <a:latin typeface="Tahoma" pitchFamily="34" charset="0"/>
              </a:rPr>
              <a:t>２．３</a:t>
            </a:r>
            <a:r>
              <a:rPr lang="ja-JP" altLang="en-US" b="1" u="sng" dirty="0">
                <a:solidFill>
                  <a:srgbClr val="0070C0"/>
                </a:solidFill>
                <a:latin typeface="Tahoma" pitchFamily="34" charset="0"/>
              </a:rPr>
              <a:t>　</a:t>
            </a:r>
            <a:r>
              <a:rPr lang="ja-JP" altLang="en-US" b="1" u="sng" dirty="0" smtClean="0">
                <a:solidFill>
                  <a:srgbClr val="0070C0"/>
                </a:solidFill>
                <a:latin typeface="Tahoma" pitchFamily="34" charset="0"/>
              </a:rPr>
              <a:t>新規事項追加（概要）</a:t>
            </a:r>
            <a:endParaRPr lang="en-US" altLang="ja-JP" b="1" u="sng" dirty="0">
              <a:solidFill>
                <a:srgbClr val="0070C0"/>
              </a:solidFill>
              <a:latin typeface="Tahoma" pitchFamily="34" charset="0"/>
            </a:endParaRPr>
          </a:p>
        </p:txBody>
      </p:sp>
      <p:sp>
        <p:nvSpPr>
          <p:cNvPr id="12"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140852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特許法上のその他の論点と、「発明の課題」②</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001643"/>
          </a:xfrm>
          <a:prstGeom prst="rect">
            <a:avLst/>
          </a:prstGeom>
        </p:spPr>
        <p:txBody>
          <a:bodyPr wrap="square">
            <a:spAutoFit/>
          </a:bodyPr>
          <a:lstStyle/>
          <a:p>
            <a:pPr algn="ctr" latinLnBrk="1"/>
            <a:r>
              <a:rPr lang="ja-JP" altLang="ja-JP" sz="2400" b="1" u="sng" dirty="0" smtClean="0"/>
              <a:t>サポート</a:t>
            </a:r>
            <a:r>
              <a:rPr lang="ja-JP" altLang="ja-JP" sz="2400" b="1" u="sng" dirty="0"/>
              <a:t>要件（特許法３６条６項１号）</a:t>
            </a:r>
            <a:endParaRPr lang="ja-JP" altLang="ja-JP" sz="2400" u="sng" dirty="0"/>
          </a:p>
          <a:p>
            <a:pPr latinLnBrk="1"/>
            <a:endParaRPr lang="en-US" altLang="ja-JP" sz="2400" dirty="0" smtClean="0"/>
          </a:p>
          <a:p>
            <a:pPr latinLnBrk="1"/>
            <a:r>
              <a:rPr lang="ja-JP" altLang="ja-JP" sz="2400" dirty="0"/>
              <a:t>　</a:t>
            </a:r>
            <a:r>
              <a:rPr lang="ja-JP" altLang="ja-JP" sz="2400" u="sng" dirty="0"/>
              <a:t>知財高判平成</a:t>
            </a:r>
            <a:r>
              <a:rPr lang="en-US" altLang="ja-JP" sz="2400" u="sng" dirty="0"/>
              <a:t>23</a:t>
            </a:r>
            <a:r>
              <a:rPr lang="ja-JP" altLang="ja-JP" sz="2400" u="sng" dirty="0"/>
              <a:t>年（行ケ）第</a:t>
            </a:r>
            <a:r>
              <a:rPr lang="en-US" altLang="ja-JP" sz="2400" u="sng" dirty="0"/>
              <a:t>10147</a:t>
            </a:r>
            <a:r>
              <a:rPr lang="ja-JP" altLang="ja-JP" sz="2400" u="sng" dirty="0"/>
              <a:t>号「医薬」</a:t>
            </a:r>
            <a:r>
              <a:rPr lang="ja-JP" altLang="ja-JP" sz="2400" u="sng" dirty="0" smtClean="0"/>
              <a:t>事件</a:t>
            </a:r>
            <a:endParaRPr lang="en-US" altLang="ja-JP" sz="2400" u="sng" dirty="0"/>
          </a:p>
          <a:p>
            <a:pPr latinLnBrk="1"/>
            <a:r>
              <a:rPr lang="ja-JP" altLang="en-US" sz="2400" dirty="0" smtClean="0"/>
              <a:t>⇒</a:t>
            </a:r>
            <a:r>
              <a:rPr lang="ja-JP" altLang="ja-JP" sz="2400" dirty="0" smtClean="0"/>
              <a:t>サポート</a:t>
            </a:r>
            <a:r>
              <a:rPr lang="ja-JP" altLang="ja-JP" sz="2400" dirty="0"/>
              <a:t>要件の一般的な判断基準として以下のとおり判示</a:t>
            </a:r>
            <a:r>
              <a:rPr lang="ja-JP" altLang="ja-JP" sz="2400" dirty="0" smtClean="0"/>
              <a:t>した</a:t>
            </a:r>
            <a:r>
              <a:rPr lang="ja-JP" altLang="en-US" sz="2400" dirty="0" smtClean="0"/>
              <a:t>。</a:t>
            </a:r>
            <a:endParaRPr lang="en-US" altLang="ja-JP" sz="2400" dirty="0" smtClean="0"/>
          </a:p>
          <a:p>
            <a:pPr latinLnBrk="1"/>
            <a:r>
              <a:rPr lang="ja-JP" altLang="ja-JP" sz="2400" dirty="0" smtClean="0"/>
              <a:t>（</a:t>
            </a:r>
            <a:r>
              <a:rPr lang="ja-JP" altLang="en-US" sz="2400" dirty="0"/>
              <a:t>平成</a:t>
            </a:r>
            <a:r>
              <a:rPr lang="en-US" altLang="ja-JP" sz="2400" dirty="0" smtClean="0"/>
              <a:t>24</a:t>
            </a:r>
            <a:r>
              <a:rPr lang="ja-JP" altLang="en-US" sz="2400" dirty="0" smtClean="0"/>
              <a:t>年</a:t>
            </a:r>
            <a:r>
              <a:rPr lang="en-US" altLang="ja-JP" sz="2400" dirty="0" smtClean="0"/>
              <a:t>(</a:t>
            </a:r>
            <a:r>
              <a:rPr lang="ja-JP" altLang="ja-JP" sz="2400" dirty="0"/>
              <a:t>行ケ</a:t>
            </a:r>
            <a:r>
              <a:rPr lang="en-US" altLang="ja-JP" sz="2400" dirty="0" smtClean="0"/>
              <a:t>)</a:t>
            </a:r>
            <a:r>
              <a:rPr lang="ja-JP" altLang="en-US" sz="2400" dirty="0" smtClean="0"/>
              <a:t>第</a:t>
            </a:r>
            <a:r>
              <a:rPr lang="en-US" altLang="ja-JP" sz="2400" dirty="0" smtClean="0"/>
              <a:t>10299</a:t>
            </a:r>
            <a:r>
              <a:rPr lang="ja-JP" altLang="en-US" sz="2400" dirty="0" smtClean="0"/>
              <a:t>号</a:t>
            </a:r>
            <a:r>
              <a:rPr lang="ja-JP" altLang="ja-JP" sz="2400" dirty="0" smtClean="0"/>
              <a:t>、</a:t>
            </a:r>
            <a:r>
              <a:rPr lang="ja-JP" altLang="en-US" sz="2400" dirty="0"/>
              <a:t>平成</a:t>
            </a:r>
            <a:r>
              <a:rPr lang="en-US" altLang="ja-JP" sz="2400" dirty="0" smtClean="0"/>
              <a:t>23</a:t>
            </a:r>
            <a:r>
              <a:rPr lang="ja-JP" altLang="en-US" sz="2400" dirty="0" smtClean="0"/>
              <a:t>年</a:t>
            </a:r>
            <a:r>
              <a:rPr lang="en-US" altLang="ja-JP" sz="2400" dirty="0" smtClean="0"/>
              <a:t>(</a:t>
            </a:r>
            <a:r>
              <a:rPr lang="ja-JP" altLang="ja-JP" sz="2400" dirty="0"/>
              <a:t>行ケ</a:t>
            </a:r>
            <a:r>
              <a:rPr lang="en-US" altLang="ja-JP" sz="2400" dirty="0" smtClean="0"/>
              <a:t>)</a:t>
            </a:r>
            <a:r>
              <a:rPr lang="ja-JP" altLang="en-US" sz="2400" dirty="0" smtClean="0"/>
              <a:t>第</a:t>
            </a:r>
            <a:r>
              <a:rPr lang="en-US" altLang="ja-JP" sz="2400" dirty="0" smtClean="0"/>
              <a:t>10235</a:t>
            </a:r>
            <a:r>
              <a:rPr lang="ja-JP" altLang="en-US" sz="2400" dirty="0" smtClean="0"/>
              <a:t>号</a:t>
            </a:r>
            <a:r>
              <a:rPr lang="ja-JP" altLang="ja-JP" sz="2400" dirty="0" smtClean="0"/>
              <a:t>同旨</a:t>
            </a:r>
            <a:r>
              <a:rPr lang="ja-JP" altLang="ja-JP" sz="2400" dirty="0"/>
              <a:t>）。</a:t>
            </a:r>
          </a:p>
          <a:p>
            <a:pPr latinLnBrk="1"/>
            <a:r>
              <a:rPr lang="ja-JP" altLang="ja-JP" sz="2400" dirty="0"/>
              <a:t>　</a:t>
            </a:r>
            <a:r>
              <a:rPr lang="ja-JP" altLang="en-US" sz="2400" spc="-30" dirty="0"/>
              <a:t>かかる</a:t>
            </a:r>
            <a:r>
              <a:rPr lang="ja-JP" altLang="ja-JP" sz="2400" spc="-30" dirty="0" smtClean="0"/>
              <a:t>判断</a:t>
            </a:r>
            <a:r>
              <a:rPr lang="ja-JP" altLang="ja-JP" sz="2400" spc="-30" dirty="0"/>
              <a:t>基準は広く受け容れられており、サポート要件の有無</a:t>
            </a:r>
            <a:r>
              <a:rPr lang="ja-JP" altLang="ja-JP" sz="2400" spc="-30" dirty="0" smtClean="0"/>
              <a:t>が</a:t>
            </a:r>
            <a:r>
              <a:rPr lang="ja-JP" altLang="ja-JP" sz="2400" dirty="0" smtClean="0"/>
              <a:t>発明</a:t>
            </a:r>
            <a:r>
              <a:rPr lang="ja-JP" altLang="ja-JP" sz="2400" dirty="0"/>
              <a:t>の課題と密接に関連することは明らかである</a:t>
            </a:r>
            <a:r>
              <a:rPr lang="ja-JP" altLang="ja-JP" sz="2400" dirty="0" smtClean="0"/>
              <a:t>。</a:t>
            </a:r>
            <a:endParaRPr lang="en-US" altLang="ja-JP" sz="2400" dirty="0" smtClean="0"/>
          </a:p>
          <a:p>
            <a:pPr latinLnBrk="1"/>
            <a:endParaRPr lang="ja-JP" altLang="ja-JP" sz="2400" dirty="0"/>
          </a:p>
          <a:p>
            <a:pPr latinLnBrk="1"/>
            <a:r>
              <a:rPr lang="ja-JP" altLang="ja-JP" sz="2400" dirty="0"/>
              <a:t>「…特許請求の範囲の記載が，明細書のサポート要件に適合するか否かは，特許請求の範囲の記載と発明の詳細な説明の記載と</a:t>
            </a:r>
            <a:r>
              <a:rPr lang="ja-JP" altLang="ja-JP" sz="2400" dirty="0" smtClean="0"/>
              <a:t>を</a:t>
            </a:r>
            <a:r>
              <a:rPr lang="ja-JP" altLang="en-US" sz="2400" dirty="0" smtClean="0"/>
              <a:t>　　</a:t>
            </a:r>
            <a:r>
              <a:rPr lang="ja-JP" altLang="ja-JP" sz="2400" spc="-30" dirty="0" smtClean="0"/>
              <a:t>対比</a:t>
            </a:r>
            <a:r>
              <a:rPr lang="ja-JP" altLang="ja-JP" sz="2400" spc="-30" dirty="0"/>
              <a:t>し，特許請求の範囲に記載された発明が，発明の詳細な説明</a:t>
            </a:r>
            <a:r>
              <a:rPr lang="ja-JP" altLang="ja-JP" sz="2400" dirty="0"/>
              <a:t>に記載された発明で，発明の詳細な説明の記載により</a:t>
            </a:r>
            <a:r>
              <a:rPr lang="ja-JP" altLang="ja-JP" sz="2400" dirty="0">
                <a:solidFill>
                  <a:srgbClr val="FF0000"/>
                </a:solidFill>
              </a:rPr>
              <a:t>当業者が当該発明の課題を解決できると認識できる範囲内のものであるか否か</a:t>
            </a:r>
            <a:r>
              <a:rPr lang="ja-JP" altLang="ja-JP" sz="2400" dirty="0"/>
              <a:t>，また，その記載や示唆がなくとも当業者が出願時の技術常識</a:t>
            </a:r>
            <a:r>
              <a:rPr lang="ja-JP" altLang="ja-JP" sz="2400" dirty="0" smtClean="0"/>
              <a:t>に</a:t>
            </a:r>
            <a:r>
              <a:rPr lang="ja-JP" altLang="en-US" sz="2400" dirty="0" smtClean="0"/>
              <a:t>　　</a:t>
            </a:r>
            <a:r>
              <a:rPr lang="ja-JP" altLang="ja-JP" sz="2400" spc="-40" dirty="0" smtClean="0"/>
              <a:t>照らし</a:t>
            </a:r>
            <a:r>
              <a:rPr lang="ja-JP" altLang="ja-JP" sz="2400" spc="-40" dirty="0"/>
              <a:t>当該発明の課題を解決できると認識できる範囲のもの</a:t>
            </a:r>
            <a:r>
              <a:rPr lang="ja-JP" altLang="ja-JP" sz="2400" spc="-40" dirty="0" smtClean="0"/>
              <a:t>である</a:t>
            </a:r>
            <a:r>
              <a:rPr lang="ja-JP" altLang="ja-JP" sz="2400" spc="-40" dirty="0"/>
              <a:t>か</a:t>
            </a:r>
            <a:r>
              <a:rPr lang="ja-JP" altLang="ja-JP" sz="2400" dirty="0"/>
              <a:t>否かを検討して判断すべきものである…</a:t>
            </a:r>
            <a:r>
              <a:rPr lang="ja-JP" altLang="ja-JP" sz="2400" dirty="0" smtClean="0"/>
              <a:t>。</a:t>
            </a:r>
            <a:r>
              <a:rPr lang="ja-JP" altLang="en-US" sz="2400" dirty="0" smtClean="0"/>
              <a:t>」</a:t>
            </a:r>
            <a:endParaRPr lang="ja-JP" altLang="ja-JP" sz="24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19</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56959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95410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近時の傾向（平成２７年以降）：サポート要件の判断に際し、本願発明の課題を、個別・具体的に認定する傾向にある。</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1085835"/>
            <a:ext cx="8928992" cy="830997"/>
          </a:xfrm>
          <a:prstGeom prst="rect">
            <a:avLst/>
          </a:prstGeom>
        </p:spPr>
        <p:txBody>
          <a:bodyPr wrap="square">
            <a:spAutoFit/>
          </a:bodyPr>
          <a:lstStyle/>
          <a:p>
            <a:pPr latinLnBrk="1"/>
            <a:endParaRPr lang="ja-JP" altLang="ja-JP" sz="2400" u="sng" dirty="0"/>
          </a:p>
          <a:p>
            <a:pPr latinLnBrk="1"/>
            <a:endParaRPr lang="en-US" altLang="ja-JP" sz="2400" dirty="0" smtClean="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20</a:t>
            </a:fld>
            <a:endParaRPr lang="ja-JP" altLang="en-US" sz="1200" dirty="0">
              <a:solidFill>
                <a:srgbClr val="045C75"/>
              </a:solidFill>
              <a:latin typeface="Times New Roman" pitchFamily="18" charset="0"/>
              <a:ea typeface="ＭＳ Ｐゴシック"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 y="990254"/>
            <a:ext cx="9177594"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7049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46166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None/>
            </a:pPr>
            <a:r>
              <a:rPr lang="ja-JP" altLang="en-US" sz="2400" u="sng" dirty="0">
                <a:solidFill>
                  <a:srgbClr val="FF33CC"/>
                </a:solidFill>
              </a:rPr>
              <a:t>近時の傾向</a:t>
            </a:r>
            <a:r>
              <a:rPr lang="ja-JP" altLang="en-US" sz="2400" u="sng" dirty="0"/>
              <a:t>～</a:t>
            </a:r>
            <a:r>
              <a:rPr lang="ja-JP" altLang="en-US" sz="2400" u="sng" dirty="0">
                <a:solidFill>
                  <a:srgbClr val="FF0000"/>
                </a:solidFill>
              </a:rPr>
              <a:t>訂正要件は</a:t>
            </a:r>
            <a:r>
              <a:rPr lang="ja-JP" altLang="en-US" sz="2400" u="sng" dirty="0" smtClean="0">
                <a:solidFill>
                  <a:srgbClr val="FF0000"/>
                </a:solidFill>
              </a:rPr>
              <a:t>形式的判断</a:t>
            </a:r>
            <a:r>
              <a:rPr lang="ja-JP" altLang="en-US" sz="2400" u="sng" dirty="0" smtClean="0"/>
              <a:t>、</a:t>
            </a:r>
            <a:r>
              <a:rPr lang="ja-JP" altLang="en-US" sz="2400" u="sng" dirty="0" smtClean="0">
                <a:solidFill>
                  <a:srgbClr val="FF0000"/>
                </a:solidFill>
              </a:rPr>
              <a:t>サポート要件は実質的判断</a:t>
            </a:r>
          </a:p>
        </p:txBody>
      </p:sp>
      <p:sp>
        <p:nvSpPr>
          <p:cNvPr id="4" name="正方形/長方形 3"/>
          <p:cNvSpPr/>
          <p:nvPr/>
        </p:nvSpPr>
        <p:spPr>
          <a:xfrm>
            <a:off x="107504" y="548680"/>
            <a:ext cx="8928992" cy="6986528"/>
          </a:xfrm>
          <a:prstGeom prst="rect">
            <a:avLst/>
          </a:prstGeom>
        </p:spPr>
        <p:txBody>
          <a:bodyPr wrap="square">
            <a:spAutoFit/>
          </a:bodyPr>
          <a:lstStyle/>
          <a:p>
            <a:pPr latinLnBrk="1"/>
            <a:endParaRPr lang="en-US" altLang="ja-JP" dirty="0" smtClean="0"/>
          </a:p>
          <a:p>
            <a:pPr latinLnBrk="1"/>
            <a:endParaRPr lang="en-US" altLang="ja-JP" dirty="0"/>
          </a:p>
          <a:p>
            <a:pPr latinLnBrk="1"/>
            <a:endParaRPr lang="en-US" altLang="ja-JP" dirty="0" smtClean="0"/>
          </a:p>
          <a:p>
            <a:pPr latinLnBrk="1"/>
            <a:endParaRPr lang="en-US" altLang="ja-JP" dirty="0"/>
          </a:p>
          <a:p>
            <a:pPr latinLnBrk="1"/>
            <a:endParaRPr lang="en-US" altLang="ja-JP" dirty="0" smtClean="0"/>
          </a:p>
          <a:p>
            <a:pPr latinLnBrk="1"/>
            <a:endParaRPr lang="en-US" altLang="ja-JP" dirty="0"/>
          </a:p>
          <a:p>
            <a:pPr latinLnBrk="1"/>
            <a:endParaRPr lang="en-US" altLang="ja-JP" dirty="0" smtClean="0"/>
          </a:p>
          <a:p>
            <a:pPr latinLnBrk="1"/>
            <a:endParaRPr lang="en-US" altLang="ja-JP" dirty="0"/>
          </a:p>
          <a:p>
            <a:pPr latinLnBrk="1"/>
            <a:endParaRPr lang="en-US" altLang="ja-JP" dirty="0" smtClean="0"/>
          </a:p>
          <a:p>
            <a:pPr latinLnBrk="1"/>
            <a:endParaRPr lang="en-US" altLang="ja-JP" dirty="0"/>
          </a:p>
          <a:p>
            <a:pPr latinLnBrk="1"/>
            <a:r>
              <a:rPr lang="ja-JP" altLang="en-US" sz="1600" dirty="0" smtClean="0">
                <a:effectLst>
                  <a:outerShdw blurRad="38100" dist="38100" dir="2700000" algn="tl">
                    <a:srgbClr val="000000">
                      <a:alpha val="43137"/>
                    </a:srgbClr>
                  </a:outerShdw>
                </a:effectLst>
              </a:rPr>
              <a:t>　　　　　　　　　</a:t>
            </a:r>
            <a:r>
              <a:rPr lang="en-US" altLang="ja-JP" sz="1600" dirty="0" smtClean="0"/>
              <a:t>※H27</a:t>
            </a:r>
            <a:r>
              <a:rPr lang="en-US" altLang="ja-JP" sz="1600" dirty="0"/>
              <a:t>(</a:t>
            </a:r>
            <a:r>
              <a:rPr lang="ja-JP" altLang="ja-JP" sz="1600" dirty="0"/>
              <a:t>行ケ</a:t>
            </a:r>
            <a:r>
              <a:rPr lang="en-US" altLang="ja-JP" sz="1600" dirty="0"/>
              <a:t>)</a:t>
            </a:r>
            <a:r>
              <a:rPr lang="en-US" altLang="ja-JP" sz="1600" dirty="0" smtClean="0"/>
              <a:t>10261</a:t>
            </a:r>
            <a:r>
              <a:rPr lang="ja-JP" altLang="en-US" sz="1600" dirty="0" smtClean="0"/>
              <a:t>「</a:t>
            </a:r>
            <a:r>
              <a:rPr lang="ja-JP" altLang="ja-JP" sz="1600" dirty="0"/>
              <a:t>非磁性材粒子分散型強磁性材スパッタリングターゲット</a:t>
            </a:r>
            <a:r>
              <a:rPr lang="ja-JP" altLang="en-US" sz="1600" dirty="0" smtClean="0"/>
              <a:t>」事件も同じ</a:t>
            </a:r>
            <a:endParaRPr lang="en-US" altLang="ja-JP" sz="1600" dirty="0" smtClean="0"/>
          </a:p>
          <a:p>
            <a:pPr latinLnBrk="1"/>
            <a:endParaRPr lang="en-US" altLang="ja-JP" dirty="0" smtClean="0"/>
          </a:p>
          <a:p>
            <a:pPr latinLnBrk="1"/>
            <a:r>
              <a:rPr lang="ja-JP" altLang="en-US" dirty="0" smtClean="0"/>
              <a:t>●構成や数値が実施例に</a:t>
            </a:r>
            <a:r>
              <a:rPr lang="ja-JP" altLang="en-US" dirty="0"/>
              <a:t>あれば</a:t>
            </a:r>
            <a:r>
              <a:rPr lang="ja-JP" altLang="en-US" dirty="0" smtClean="0"/>
              <a:t>、分割・補正・訂正要件</a:t>
            </a:r>
            <a:r>
              <a:rPr lang="ja-JP" altLang="en-US" dirty="0"/>
              <a:t>ＯＫ</a:t>
            </a:r>
            <a:endParaRPr lang="en-US" altLang="ja-JP" dirty="0"/>
          </a:p>
          <a:p>
            <a:pPr latinLnBrk="1"/>
            <a:r>
              <a:rPr lang="ja-JP" altLang="en-US" dirty="0"/>
              <a:t>●サポート要件は、</a:t>
            </a:r>
            <a:r>
              <a:rPr lang="ja-JP" altLang="ja-JP" dirty="0"/>
              <a:t>発明の詳細な説明の記載により当業者が当該発明の課題を解決できると認識</a:t>
            </a:r>
            <a:r>
              <a:rPr lang="ja-JP" altLang="ja-JP" dirty="0" smtClean="0"/>
              <a:t>できる</a:t>
            </a:r>
            <a:r>
              <a:rPr lang="ja-JP" altLang="en-US" dirty="0" smtClean="0"/>
              <a:t>必要あり</a:t>
            </a:r>
            <a:endParaRPr lang="en-US" altLang="ja-JP" dirty="0"/>
          </a:p>
          <a:p>
            <a:pPr latinLnBrk="1"/>
            <a:r>
              <a:rPr lang="ja-JP" altLang="en-US" u="sng" dirty="0" smtClean="0">
                <a:solidFill>
                  <a:srgbClr val="FF0000"/>
                </a:solidFill>
              </a:rPr>
              <a:t>⇒分割出願戦略上、好ましい傾向。（分割出願は、親出願も含めて、原出願までの全てが分割要件を満たしている必要</a:t>
            </a:r>
            <a:r>
              <a:rPr lang="ja-JP" altLang="en-US" u="sng" dirty="0">
                <a:solidFill>
                  <a:srgbClr val="FF0000"/>
                </a:solidFill>
              </a:rPr>
              <a:t>がある</a:t>
            </a:r>
            <a:r>
              <a:rPr lang="ja-JP" altLang="en-US" u="sng" dirty="0" smtClean="0">
                <a:solidFill>
                  <a:srgbClr val="FF0000"/>
                </a:solidFill>
              </a:rPr>
              <a:t>から。）</a:t>
            </a:r>
            <a:endParaRPr lang="en-US" altLang="ja-JP" u="sng" dirty="0">
              <a:solidFill>
                <a:srgbClr val="FF0000"/>
              </a:solidFill>
            </a:endParaRPr>
          </a:p>
          <a:p>
            <a:pPr latinLnBrk="1"/>
            <a:endParaRPr lang="en-US" altLang="ja-JP" u="sng" dirty="0" smtClean="0">
              <a:solidFill>
                <a:srgbClr val="FF0000"/>
              </a:solidFill>
            </a:endParaRPr>
          </a:p>
          <a:p>
            <a:pPr algn="ctr" latinLnBrk="1"/>
            <a:endParaRPr lang="ja-JP" altLang="ja-JP" sz="800" u="sng" dirty="0"/>
          </a:p>
        </p:txBody>
      </p:sp>
      <p:sp>
        <p:nvSpPr>
          <p:cNvPr id="5" name="スライド番号プレースホルダ 3"/>
          <p:cNvSpPr>
            <a:spLocks noGrp="1"/>
          </p:cNvSpPr>
          <p:nvPr>
            <p:ph type="sldNum" sz="quarter" idx="12"/>
          </p:nvPr>
        </p:nvSpPr>
        <p:spPr bwMode="auto">
          <a:xfrm>
            <a:off x="8274496" y="6448251"/>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21</a:t>
            </a:fld>
            <a:endParaRPr lang="ja-JP" altLang="en-US" sz="1200" dirty="0">
              <a:solidFill>
                <a:srgbClr val="045C75"/>
              </a:solidFill>
              <a:latin typeface="Times New Roman" pitchFamily="18" charset="0"/>
              <a:ea typeface="ＭＳ Ｐゴシック"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433239"/>
            <a:ext cx="9252520" cy="3833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3903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特許法上のその他の論点と、「発明の課題」③</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3785652"/>
          </a:xfrm>
          <a:prstGeom prst="rect">
            <a:avLst/>
          </a:prstGeom>
        </p:spPr>
        <p:txBody>
          <a:bodyPr wrap="square">
            <a:spAutoFit/>
          </a:bodyPr>
          <a:lstStyle/>
          <a:p>
            <a:pPr algn="ctr" latinLnBrk="1"/>
            <a:r>
              <a:rPr lang="ja-JP" altLang="en-US" sz="2400" b="1" u="sng" dirty="0" smtClean="0"/>
              <a:t>実施可能</a:t>
            </a:r>
            <a:r>
              <a:rPr lang="ja-JP" altLang="ja-JP" sz="2400" b="1" u="sng" dirty="0" smtClean="0"/>
              <a:t>要件</a:t>
            </a:r>
            <a:r>
              <a:rPr lang="ja-JP" altLang="ja-JP" sz="2400" b="1" u="sng" dirty="0"/>
              <a:t>（特許法</a:t>
            </a:r>
            <a:r>
              <a:rPr lang="ja-JP" altLang="ja-JP" sz="2400" b="1" u="sng" dirty="0" smtClean="0"/>
              <a:t>３６条</a:t>
            </a:r>
            <a:r>
              <a:rPr lang="ja-JP" altLang="en-US" sz="2400" b="1" u="sng" dirty="0" smtClean="0"/>
              <a:t>４</a:t>
            </a:r>
            <a:r>
              <a:rPr lang="ja-JP" altLang="ja-JP" sz="2400" b="1" u="sng" dirty="0" smtClean="0"/>
              <a:t>項）</a:t>
            </a:r>
            <a:endParaRPr lang="ja-JP" altLang="ja-JP" sz="2400" u="sng" dirty="0"/>
          </a:p>
          <a:p>
            <a:pPr latinLnBrk="1"/>
            <a:endParaRPr lang="en-US" altLang="ja-JP" sz="2400" dirty="0" smtClean="0"/>
          </a:p>
          <a:p>
            <a:pPr latinLnBrk="1"/>
            <a:r>
              <a:rPr lang="ja-JP" altLang="ja-JP" sz="2400" u="sng" dirty="0"/>
              <a:t>知財高判平成</a:t>
            </a:r>
            <a:r>
              <a:rPr lang="en-US" altLang="ja-JP" sz="2400" u="sng" dirty="0"/>
              <a:t>20</a:t>
            </a:r>
            <a:r>
              <a:rPr lang="ja-JP" altLang="ja-JP" sz="2400" u="sng" dirty="0"/>
              <a:t>年</a:t>
            </a:r>
            <a:r>
              <a:rPr lang="en-US" altLang="ja-JP" sz="2400" u="sng" dirty="0"/>
              <a:t>(</a:t>
            </a:r>
            <a:r>
              <a:rPr lang="ja-JP" altLang="ja-JP" sz="2400" u="sng" dirty="0"/>
              <a:t>行ケ</a:t>
            </a:r>
            <a:r>
              <a:rPr lang="en-US" altLang="ja-JP" sz="2400" u="sng" dirty="0"/>
              <a:t>)</a:t>
            </a:r>
            <a:r>
              <a:rPr lang="ja-JP" altLang="ja-JP" sz="2400" u="sng" dirty="0"/>
              <a:t>第</a:t>
            </a:r>
            <a:r>
              <a:rPr lang="en-US" altLang="ja-JP" sz="2400" u="sng" dirty="0"/>
              <a:t>10199</a:t>
            </a:r>
            <a:r>
              <a:rPr lang="ja-JP" altLang="ja-JP" sz="2400" u="sng" dirty="0"/>
              <a:t>号「組ブロック具」</a:t>
            </a:r>
            <a:r>
              <a:rPr lang="ja-JP" altLang="ja-JP" sz="2400" u="sng" dirty="0" smtClean="0"/>
              <a:t>事件</a:t>
            </a:r>
            <a:endParaRPr lang="en-US" altLang="ja-JP" sz="2400" u="sng" dirty="0" smtClean="0"/>
          </a:p>
          <a:p>
            <a:pPr latinLnBrk="1"/>
            <a:endParaRPr lang="en-US" altLang="ja-JP" sz="2400" dirty="0"/>
          </a:p>
          <a:p>
            <a:pPr latinLnBrk="1"/>
            <a:r>
              <a:rPr lang="ja-JP" altLang="ja-JP" sz="2400" dirty="0" smtClean="0"/>
              <a:t>「</a:t>
            </a:r>
            <a:r>
              <a:rPr lang="ja-JP" altLang="ja-JP" sz="2400" spc="-50" dirty="0"/>
              <a:t>原告</a:t>
            </a:r>
            <a:r>
              <a:rPr lang="ja-JP" altLang="ja-JP" sz="2400" spc="-50" dirty="0" smtClean="0"/>
              <a:t>は…</a:t>
            </a:r>
            <a:r>
              <a:rPr lang="ja-JP" altLang="ja-JP" sz="2400" spc="-50" dirty="0"/>
              <a:t>経験則ないし技術常識に基づいて，本願発明の構成から，</a:t>
            </a:r>
            <a:r>
              <a:rPr lang="ja-JP" altLang="ja-JP" sz="2400" spc="-100" dirty="0"/>
              <a:t>本願発明に係る具体的な種々の組ブロック具を創作できると主張する</a:t>
            </a:r>
            <a:r>
              <a:rPr lang="ja-JP" altLang="ja-JP" sz="2400" dirty="0"/>
              <a:t>。しかし，…</a:t>
            </a:r>
            <a:r>
              <a:rPr lang="ja-JP" altLang="ja-JP" sz="2400" dirty="0">
                <a:solidFill>
                  <a:srgbClr val="FF0000"/>
                </a:solidFill>
              </a:rPr>
              <a:t>発明の詳細な説明は，本願発明における課題解決手段を</a:t>
            </a:r>
            <a:r>
              <a:rPr lang="ja-JP" altLang="ja-JP" sz="2400" spc="-100" dirty="0">
                <a:solidFill>
                  <a:srgbClr val="FF0000"/>
                </a:solidFill>
              </a:rPr>
              <a:t>基礎付ける具体的な構成を決定するための指針を何ら記載していない</a:t>
            </a:r>
            <a:r>
              <a:rPr lang="ja-JP" altLang="ja-JP" sz="2400" spc="-100" dirty="0"/>
              <a:t>以上，当業者は，これを具体化するに際して，独自の創作を強いられることになるのであって，実施可能要件を充足するということはできない。</a:t>
            </a:r>
            <a:r>
              <a:rPr lang="ja-JP" altLang="ja-JP" sz="2400" dirty="0" smtClean="0"/>
              <a:t>」</a:t>
            </a:r>
            <a:endParaRPr lang="en-US" altLang="ja-JP" sz="2400" dirty="0" smtClean="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22</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585856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特許法上のその他の論点と、「発明の課題」④</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5262979"/>
          </a:xfrm>
          <a:prstGeom prst="rect">
            <a:avLst/>
          </a:prstGeom>
        </p:spPr>
        <p:txBody>
          <a:bodyPr wrap="square">
            <a:spAutoFit/>
          </a:bodyPr>
          <a:lstStyle/>
          <a:p>
            <a:pPr algn="ctr" latinLnBrk="1"/>
            <a:r>
              <a:rPr lang="ja-JP" altLang="en-US" sz="2400" b="1" u="sng" dirty="0"/>
              <a:t>明確性</a:t>
            </a:r>
            <a:r>
              <a:rPr lang="ja-JP" altLang="ja-JP" sz="2400" b="1" u="sng" dirty="0" smtClean="0"/>
              <a:t>要件</a:t>
            </a:r>
            <a:r>
              <a:rPr lang="ja-JP" altLang="ja-JP" sz="2400" b="1" u="sng" dirty="0"/>
              <a:t>（特許法</a:t>
            </a:r>
            <a:r>
              <a:rPr lang="ja-JP" altLang="ja-JP" sz="2400" b="1" u="sng" dirty="0" smtClean="0"/>
              <a:t>３６条</a:t>
            </a:r>
            <a:r>
              <a:rPr lang="ja-JP" altLang="en-US" sz="2400" b="1" u="sng" dirty="0" smtClean="0"/>
              <a:t>６</a:t>
            </a:r>
            <a:r>
              <a:rPr lang="ja-JP" altLang="ja-JP" sz="2400" b="1" u="sng" dirty="0" smtClean="0"/>
              <a:t>項</a:t>
            </a:r>
            <a:r>
              <a:rPr lang="ja-JP" altLang="en-US" sz="2400" b="1" u="sng" dirty="0" smtClean="0"/>
              <a:t>２号</a:t>
            </a:r>
            <a:r>
              <a:rPr lang="ja-JP" altLang="ja-JP" sz="2400" b="1" u="sng" dirty="0" smtClean="0"/>
              <a:t>）</a:t>
            </a:r>
            <a:endParaRPr lang="ja-JP" altLang="ja-JP" sz="2400" u="sng" dirty="0"/>
          </a:p>
          <a:p>
            <a:pPr latinLnBrk="1"/>
            <a:endParaRPr lang="en-US" altLang="ja-JP" sz="2400" dirty="0" smtClean="0"/>
          </a:p>
          <a:p>
            <a:pPr latinLnBrk="1"/>
            <a:r>
              <a:rPr lang="ja-JP" altLang="en-US" sz="2400" u="sng" dirty="0"/>
              <a:t>・</a:t>
            </a:r>
            <a:r>
              <a:rPr lang="ja-JP" altLang="ja-JP" sz="2400" u="sng" dirty="0" smtClean="0"/>
              <a:t>知</a:t>
            </a:r>
            <a:r>
              <a:rPr lang="ja-JP" altLang="ja-JP" sz="2400" u="sng" dirty="0"/>
              <a:t>財高判平成</a:t>
            </a:r>
            <a:r>
              <a:rPr lang="en-US" altLang="ja-JP" sz="2400" u="sng" dirty="0"/>
              <a:t>19</a:t>
            </a:r>
            <a:r>
              <a:rPr lang="ja-JP" altLang="ja-JP" sz="2400" u="sng" dirty="0"/>
              <a:t>年（行ケ）第</a:t>
            </a:r>
            <a:r>
              <a:rPr lang="en-US" altLang="ja-JP" sz="2400" u="sng" dirty="0"/>
              <a:t>10403</a:t>
            </a:r>
            <a:r>
              <a:rPr lang="ja-JP" altLang="ja-JP" sz="2400" u="sng" dirty="0"/>
              <a:t>号「着脱式デバイス」</a:t>
            </a:r>
            <a:r>
              <a:rPr lang="ja-JP" altLang="ja-JP" sz="2400" u="sng" dirty="0" smtClean="0"/>
              <a:t>事件</a:t>
            </a:r>
            <a:endParaRPr lang="en-US" altLang="ja-JP" sz="2400" u="sng" dirty="0" smtClean="0"/>
          </a:p>
          <a:p>
            <a:pPr latinLnBrk="1"/>
            <a:r>
              <a:rPr lang="ja-JP" altLang="en-US" sz="2400" dirty="0" smtClean="0"/>
              <a:t>⇒</a:t>
            </a:r>
            <a:r>
              <a:rPr lang="ja-JP" altLang="ja-JP" sz="2400" spc="-90" dirty="0"/>
              <a:t>明確性要件</a:t>
            </a:r>
            <a:r>
              <a:rPr lang="ja-JP" altLang="ja-JP" sz="2400" spc="-90" dirty="0" smtClean="0"/>
              <a:t>は</a:t>
            </a:r>
            <a:r>
              <a:rPr lang="ja-JP" altLang="en-US" sz="2400" spc="-90" dirty="0" smtClean="0"/>
              <a:t>、</a:t>
            </a:r>
            <a:r>
              <a:rPr lang="ja-JP" altLang="ja-JP" sz="2400" spc="-90" dirty="0" smtClean="0"/>
              <a:t>「</a:t>
            </a:r>
            <a:r>
              <a:rPr lang="ja-JP" altLang="ja-JP" sz="2400" spc="-90" dirty="0">
                <a:solidFill>
                  <a:srgbClr val="FF0000"/>
                </a:solidFill>
              </a:rPr>
              <a:t>発明の技術的課題を解決するために必要な事項が</a:t>
            </a:r>
            <a:r>
              <a:rPr lang="ja-JP" altLang="ja-JP" sz="2400" dirty="0">
                <a:solidFill>
                  <a:srgbClr val="FF0000"/>
                </a:solidFill>
              </a:rPr>
              <a:t>請求項</a:t>
            </a:r>
            <a:r>
              <a:rPr lang="ja-JP" altLang="ja-JP" sz="2400" dirty="0" smtClean="0">
                <a:solidFill>
                  <a:srgbClr val="FF0000"/>
                </a:solidFill>
              </a:rPr>
              <a:t>に記載</a:t>
            </a:r>
            <a:r>
              <a:rPr lang="ja-JP" altLang="ja-JP" sz="2400" dirty="0">
                <a:solidFill>
                  <a:srgbClr val="FF0000"/>
                </a:solidFill>
              </a:rPr>
              <a:t>されているか</a:t>
            </a:r>
            <a:r>
              <a:rPr lang="ja-JP" altLang="ja-JP" sz="2400" dirty="0"/>
              <a:t>」否かにより判断</a:t>
            </a:r>
            <a:r>
              <a:rPr lang="ja-JP" altLang="ja-JP" sz="2400" dirty="0" smtClean="0"/>
              <a:t>される。</a:t>
            </a:r>
            <a:endParaRPr lang="en-US" altLang="ja-JP" sz="2400" dirty="0" smtClean="0"/>
          </a:p>
          <a:p>
            <a:pPr latinLnBrk="1"/>
            <a:endParaRPr lang="en-US" altLang="ja-JP" sz="2400" dirty="0"/>
          </a:p>
          <a:p>
            <a:pPr latinLnBrk="1"/>
            <a:r>
              <a:rPr lang="ja-JP" altLang="en-US" sz="2400" u="sng" dirty="0" smtClean="0"/>
              <a:t>・</a:t>
            </a:r>
            <a:r>
              <a:rPr lang="ja-JP" altLang="ja-JP" sz="2400" u="sng" spc="-50" dirty="0" smtClean="0"/>
              <a:t>知</a:t>
            </a:r>
            <a:r>
              <a:rPr lang="ja-JP" altLang="ja-JP" sz="2400" u="sng" spc="-50" dirty="0"/>
              <a:t>財高判平成</a:t>
            </a:r>
            <a:r>
              <a:rPr lang="en-US" altLang="ja-JP" sz="2400" u="sng" spc="-50" dirty="0"/>
              <a:t>21</a:t>
            </a:r>
            <a:r>
              <a:rPr lang="ja-JP" altLang="ja-JP" sz="2400" u="sng" spc="-50" dirty="0"/>
              <a:t>年</a:t>
            </a:r>
            <a:r>
              <a:rPr lang="en-US" altLang="ja-JP" sz="2400" u="sng" spc="-50" dirty="0"/>
              <a:t>(</a:t>
            </a:r>
            <a:r>
              <a:rPr lang="ja-JP" altLang="ja-JP" sz="2400" u="sng" spc="-50" dirty="0"/>
              <a:t>行ケ</a:t>
            </a:r>
            <a:r>
              <a:rPr lang="en-US" altLang="ja-JP" sz="2400" u="sng" spc="-50" dirty="0"/>
              <a:t>)</a:t>
            </a:r>
            <a:r>
              <a:rPr lang="ja-JP" altLang="ja-JP" sz="2400" u="sng" spc="-50" dirty="0"/>
              <a:t>第</a:t>
            </a:r>
            <a:r>
              <a:rPr lang="en-US" altLang="ja-JP" sz="2400" u="sng" spc="-50" dirty="0"/>
              <a:t>10329</a:t>
            </a:r>
            <a:r>
              <a:rPr lang="ja-JP" altLang="ja-JP" sz="2400" u="sng" spc="-50" dirty="0" smtClean="0"/>
              <a:t>号「溶剤等</a:t>
            </a:r>
            <a:r>
              <a:rPr lang="ja-JP" altLang="ja-JP" sz="2400" u="sng" spc="-50" dirty="0"/>
              <a:t>の攪拌・脱泡</a:t>
            </a:r>
            <a:r>
              <a:rPr lang="ja-JP" altLang="ja-JP" sz="2400" u="sng" spc="-50" dirty="0" smtClean="0"/>
              <a:t>方法」事件</a:t>
            </a:r>
            <a:endParaRPr lang="en-US" altLang="ja-JP" sz="2400" u="sng" spc="-50" dirty="0" smtClean="0"/>
          </a:p>
          <a:p>
            <a:pPr latinLnBrk="1"/>
            <a:r>
              <a:rPr lang="ja-JP" altLang="en-US" sz="2400" spc="-50" dirty="0" smtClean="0"/>
              <a:t>⇒</a:t>
            </a:r>
            <a:r>
              <a:rPr lang="ja-JP" altLang="ja-JP" sz="2400" spc="-50" dirty="0" smtClean="0"/>
              <a:t>明確性</a:t>
            </a:r>
            <a:r>
              <a:rPr lang="ja-JP" altLang="ja-JP" sz="2400" spc="-50" dirty="0"/>
              <a:t>要件</a:t>
            </a:r>
            <a:r>
              <a:rPr lang="ja-JP" altLang="ja-JP" sz="2400" spc="-50" dirty="0" smtClean="0"/>
              <a:t>は</a:t>
            </a:r>
            <a:r>
              <a:rPr lang="ja-JP" altLang="en-US" sz="2400" spc="-50" dirty="0" smtClean="0"/>
              <a:t>、</a:t>
            </a:r>
            <a:r>
              <a:rPr lang="ja-JP" altLang="ja-JP" sz="2400" spc="-50" dirty="0" smtClean="0"/>
              <a:t>「</a:t>
            </a:r>
            <a:r>
              <a:rPr lang="ja-JP" altLang="ja-JP" sz="2400" spc="-50" dirty="0">
                <a:solidFill>
                  <a:srgbClr val="FF0000"/>
                </a:solidFill>
              </a:rPr>
              <a:t>課題を達成するための構成が不明瞭となるもの</a:t>
            </a:r>
            <a:r>
              <a:rPr lang="ja-JP" altLang="ja-JP" sz="2400" dirty="0"/>
              <a:t>」であるか否かにより判断</a:t>
            </a:r>
            <a:r>
              <a:rPr lang="ja-JP" altLang="ja-JP" sz="2400" dirty="0" smtClean="0"/>
              <a:t>される。</a:t>
            </a:r>
            <a:endParaRPr lang="ja-JP" altLang="ja-JP" sz="2400" dirty="0"/>
          </a:p>
          <a:p>
            <a:pPr latinLnBrk="1"/>
            <a:endParaRPr lang="en-US" altLang="ja-JP" sz="2400" dirty="0" smtClean="0"/>
          </a:p>
          <a:p>
            <a:pPr latinLnBrk="1"/>
            <a:r>
              <a:rPr lang="ja-JP" altLang="en-US" sz="2400" u="sng" dirty="0" smtClean="0"/>
              <a:t>・</a:t>
            </a:r>
            <a:r>
              <a:rPr lang="ja-JP" altLang="ja-JP" sz="2400" u="sng" dirty="0" smtClean="0"/>
              <a:t>知財</a:t>
            </a:r>
            <a:r>
              <a:rPr lang="ja-JP" altLang="ja-JP" sz="2400" u="sng" dirty="0"/>
              <a:t>高判平成</a:t>
            </a:r>
            <a:r>
              <a:rPr lang="en-US" altLang="ja-JP" sz="2400" u="sng" dirty="0"/>
              <a:t>23</a:t>
            </a:r>
            <a:r>
              <a:rPr lang="ja-JP" altLang="ja-JP" sz="2400" u="sng" dirty="0"/>
              <a:t>年</a:t>
            </a:r>
            <a:r>
              <a:rPr lang="en-US" altLang="ja-JP" sz="2400" u="sng" dirty="0"/>
              <a:t>(</a:t>
            </a:r>
            <a:r>
              <a:rPr lang="ja-JP" altLang="ja-JP" sz="2400" u="sng" dirty="0"/>
              <a:t>行ケ</a:t>
            </a:r>
            <a:r>
              <a:rPr lang="en-US" altLang="ja-JP" sz="2400" u="sng" dirty="0"/>
              <a:t>)</a:t>
            </a:r>
            <a:r>
              <a:rPr lang="ja-JP" altLang="ja-JP" sz="2400" u="sng" dirty="0"/>
              <a:t>第</a:t>
            </a:r>
            <a:r>
              <a:rPr lang="en-US" altLang="ja-JP" sz="2400" u="sng" dirty="0"/>
              <a:t>10097</a:t>
            </a:r>
            <a:r>
              <a:rPr lang="ja-JP" altLang="ja-JP" sz="2400" u="sng" dirty="0"/>
              <a:t>号「フェイス・ボウ」</a:t>
            </a:r>
            <a:r>
              <a:rPr lang="ja-JP" altLang="ja-JP" sz="2400" u="sng" dirty="0" smtClean="0"/>
              <a:t>事件</a:t>
            </a:r>
            <a:endParaRPr lang="en-US" altLang="ja-JP" sz="2400" u="sng" dirty="0" smtClean="0"/>
          </a:p>
          <a:p>
            <a:pPr latinLnBrk="1"/>
            <a:r>
              <a:rPr lang="ja-JP" altLang="en-US" sz="2400" spc="-50" dirty="0" smtClean="0"/>
              <a:t>⇒</a:t>
            </a:r>
            <a:r>
              <a:rPr lang="ja-JP" altLang="ja-JP" sz="2400" spc="-50" dirty="0" smtClean="0"/>
              <a:t>明確性</a:t>
            </a:r>
            <a:r>
              <a:rPr lang="ja-JP" altLang="ja-JP" sz="2400" spc="-50" dirty="0"/>
              <a:t>要件は「</a:t>
            </a:r>
            <a:r>
              <a:rPr lang="ja-JP" altLang="ja-JP" sz="2400" spc="-50" dirty="0">
                <a:solidFill>
                  <a:srgbClr val="FF0000"/>
                </a:solidFill>
              </a:rPr>
              <a:t>課題を解決するための手段が…記載されて」いる</a:t>
            </a:r>
            <a:r>
              <a:rPr lang="ja-JP" altLang="ja-JP" sz="2400" spc="-40" dirty="0">
                <a:solidFill>
                  <a:srgbClr val="FF0000"/>
                </a:solidFill>
              </a:rPr>
              <a:t>か</a:t>
            </a:r>
            <a:r>
              <a:rPr lang="ja-JP" altLang="ja-JP" sz="2400" dirty="0"/>
              <a:t>否かにより判断</a:t>
            </a:r>
            <a:r>
              <a:rPr lang="ja-JP" altLang="ja-JP" sz="2400" dirty="0" smtClean="0"/>
              <a:t>される。</a:t>
            </a:r>
            <a:endParaRPr lang="ja-JP" altLang="ja-JP" sz="2400" dirty="0"/>
          </a:p>
          <a:p>
            <a:pPr latinLnBrk="1"/>
            <a:endParaRPr lang="ja-JP" altLang="ja-JP" sz="24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23</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048977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特許法上のその他の論点と、「発明の課題」⑤</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740307"/>
          </a:xfrm>
          <a:prstGeom prst="rect">
            <a:avLst/>
          </a:prstGeom>
        </p:spPr>
        <p:txBody>
          <a:bodyPr wrap="square">
            <a:spAutoFit/>
          </a:bodyPr>
          <a:lstStyle/>
          <a:p>
            <a:pPr algn="ctr" latinLnBrk="1"/>
            <a:r>
              <a:rPr lang="ja-JP" altLang="ja-JP" sz="2400" b="1" u="sng" dirty="0"/>
              <a:t>均等論（第１要件）</a:t>
            </a:r>
            <a:endParaRPr lang="ja-JP" altLang="ja-JP" sz="2400" u="sng" dirty="0"/>
          </a:p>
          <a:p>
            <a:pPr latinLnBrk="1"/>
            <a:r>
              <a:rPr lang="ja-JP" altLang="ja-JP" sz="2400" dirty="0"/>
              <a:t>　知財高判（大合議）平成</a:t>
            </a:r>
            <a:r>
              <a:rPr lang="en-US" altLang="ja-JP" sz="2400" dirty="0"/>
              <a:t>28</a:t>
            </a:r>
            <a:r>
              <a:rPr lang="ja-JP" altLang="ja-JP" sz="2400" dirty="0"/>
              <a:t>年</a:t>
            </a:r>
            <a:r>
              <a:rPr lang="en-US" altLang="ja-JP" sz="2400" dirty="0"/>
              <a:t>3</a:t>
            </a:r>
            <a:r>
              <a:rPr lang="ja-JP" altLang="ja-JP" sz="2400" dirty="0"/>
              <a:t>月</a:t>
            </a:r>
            <a:r>
              <a:rPr lang="en-US" altLang="ja-JP" sz="2400" dirty="0"/>
              <a:t>25</a:t>
            </a:r>
            <a:r>
              <a:rPr lang="ja-JP" altLang="ja-JP" sz="2400" dirty="0"/>
              <a:t>日（平成</a:t>
            </a:r>
            <a:r>
              <a:rPr lang="en-US" altLang="ja-JP" sz="2400" dirty="0"/>
              <a:t>27</a:t>
            </a:r>
            <a:r>
              <a:rPr lang="ja-JP" altLang="ja-JP" sz="2400" dirty="0"/>
              <a:t>年（ネ）第</a:t>
            </a:r>
            <a:r>
              <a:rPr lang="en-US" altLang="ja-JP" sz="2400" dirty="0"/>
              <a:t>10014</a:t>
            </a:r>
            <a:r>
              <a:rPr lang="ja-JP" altLang="ja-JP" sz="2400" dirty="0"/>
              <a:t>号）</a:t>
            </a:r>
          </a:p>
          <a:p>
            <a:pPr latinLnBrk="1"/>
            <a:r>
              <a:rPr lang="ja-JP" altLang="ja-JP" sz="2400" dirty="0"/>
              <a:t>「</a:t>
            </a:r>
            <a:r>
              <a:rPr lang="ja-JP" altLang="ja-JP" sz="2400" spc="-100" dirty="0"/>
              <a:t>特許発明における本質的部分とは，当該特許発明の特許請求の範囲</a:t>
            </a:r>
            <a:r>
              <a:rPr lang="ja-JP" altLang="ja-JP" sz="2400" dirty="0"/>
              <a:t>の記載のうち，従来技術に見られない特有の技術的思想を構成する特徴的部分である</a:t>
            </a:r>
            <a:r>
              <a:rPr lang="en-US" altLang="ja-JP" sz="2400" dirty="0"/>
              <a:t>…</a:t>
            </a:r>
            <a:r>
              <a:rPr lang="ja-JP" altLang="ja-JP" sz="2400" dirty="0" err="1" smtClean="0"/>
              <a:t>。</a:t>
            </a:r>
            <a:r>
              <a:rPr lang="ja-JP" altLang="ja-JP" sz="2400" dirty="0" smtClean="0"/>
              <a:t>そして</a:t>
            </a:r>
            <a:r>
              <a:rPr lang="ja-JP" altLang="ja-JP" sz="2400" dirty="0"/>
              <a:t>，上記本質的部分は，特許請求の範囲及び明細書の記載に基づいて，</a:t>
            </a:r>
            <a:r>
              <a:rPr lang="ja-JP" altLang="ja-JP" sz="2400" dirty="0">
                <a:solidFill>
                  <a:srgbClr val="FF0000"/>
                </a:solidFill>
              </a:rPr>
              <a:t>特許発明の課題及び解決手段 </a:t>
            </a:r>
            <a:r>
              <a:rPr lang="en-US" altLang="ja-JP" sz="2400" dirty="0"/>
              <a:t>…</a:t>
            </a:r>
            <a:r>
              <a:rPr lang="ja-JP" altLang="ja-JP" sz="2400" dirty="0"/>
              <a:t>と</a:t>
            </a:r>
            <a:r>
              <a:rPr lang="ja-JP" altLang="ja-JP" sz="2400" spc="-100" dirty="0"/>
              <a:t>その効果</a:t>
            </a:r>
            <a:r>
              <a:rPr lang="en-US" altLang="ja-JP" sz="2400" spc="-100" dirty="0"/>
              <a:t>…</a:t>
            </a:r>
            <a:r>
              <a:rPr lang="ja-JP" altLang="ja-JP" sz="2400" spc="-100" dirty="0"/>
              <a:t>を把握した上で，特許発明の特許請求の範囲の記載のうち</a:t>
            </a:r>
            <a:r>
              <a:rPr lang="ja-JP" altLang="ja-JP" sz="2400" dirty="0"/>
              <a:t>，</a:t>
            </a:r>
            <a:r>
              <a:rPr lang="ja-JP" altLang="ja-JP" sz="2400" dirty="0">
                <a:solidFill>
                  <a:srgbClr val="FF0000"/>
                </a:solidFill>
              </a:rPr>
              <a:t>従来技術に見られない特有の技術的思想を構成する特徴的部分</a:t>
            </a:r>
            <a:r>
              <a:rPr lang="ja-JP" altLang="ja-JP" sz="2400" dirty="0"/>
              <a:t>が何であるかを確定することによって認定されるべきである。」</a:t>
            </a:r>
          </a:p>
          <a:p>
            <a:pPr latinLnBrk="1"/>
            <a:r>
              <a:rPr lang="en-US" altLang="ja-JP" sz="1800" dirty="0"/>
              <a:t> </a:t>
            </a:r>
            <a:endParaRPr lang="ja-JP" altLang="ja-JP" sz="1800" dirty="0"/>
          </a:p>
          <a:p>
            <a:pPr algn="ctr" latinLnBrk="1"/>
            <a:r>
              <a:rPr lang="ja-JP" altLang="ja-JP" sz="2400" b="1" u="sng" dirty="0" smtClean="0"/>
              <a:t>間接</a:t>
            </a:r>
            <a:r>
              <a:rPr lang="ja-JP" altLang="ja-JP" sz="2400" b="1" u="sng" dirty="0"/>
              <a:t>侵害（特許法１０１条２号、５号）</a:t>
            </a:r>
            <a:endParaRPr lang="ja-JP" altLang="ja-JP" sz="2400" u="sng" dirty="0"/>
          </a:p>
          <a:p>
            <a:pPr latinLnBrk="1"/>
            <a:r>
              <a:rPr lang="ja-JP" altLang="ja-JP" sz="2400" dirty="0" smtClean="0"/>
              <a:t>「</a:t>
            </a:r>
            <a:r>
              <a:rPr lang="ja-JP" altLang="ja-JP" sz="2400" spc="-60" dirty="0"/>
              <a:t>特許が物の発明についてされている場合において、その物の生産に</a:t>
            </a:r>
            <a:r>
              <a:rPr lang="ja-JP" altLang="ja-JP" sz="2400" dirty="0"/>
              <a:t>用いる物（日本国内において広く一般に流通しているものを除く。）</a:t>
            </a:r>
            <a:r>
              <a:rPr lang="ja-JP" altLang="ja-JP" sz="2400" spc="-80" dirty="0"/>
              <a:t>であつて</a:t>
            </a:r>
            <a:r>
              <a:rPr lang="ja-JP" altLang="ja-JP" sz="2400" spc="-80" dirty="0">
                <a:solidFill>
                  <a:srgbClr val="FF0000"/>
                </a:solidFill>
              </a:rPr>
              <a:t>その発明による課題の解決に不可欠なもの</a:t>
            </a:r>
            <a:r>
              <a:rPr lang="ja-JP" altLang="ja-JP" sz="2400" spc="-80" dirty="0"/>
              <a:t>につき、その発明が</a:t>
            </a:r>
            <a:r>
              <a:rPr lang="ja-JP" altLang="ja-JP" sz="2400" spc="-60" dirty="0"/>
              <a:t>特許発明であること及びその物がその発明の実施に用いられることを</a:t>
            </a:r>
            <a:r>
              <a:rPr lang="ja-JP" altLang="ja-JP" sz="2400" dirty="0"/>
              <a:t>知りながら、業として、その生産、譲渡等若しくは輸入又は譲渡等の申出をする行為」（２号）</a:t>
            </a:r>
          </a:p>
          <a:p>
            <a:pPr latinLnBrk="1"/>
            <a:endParaRPr lang="en-US" altLang="ja-JP" sz="2400" dirty="0" smtClean="0"/>
          </a:p>
        </p:txBody>
      </p:sp>
      <p:sp>
        <p:nvSpPr>
          <p:cNvPr id="5" name="スライド番号プレースホルダ 3"/>
          <p:cNvSpPr>
            <a:spLocks noGrp="1"/>
          </p:cNvSpPr>
          <p:nvPr>
            <p:ph type="sldNum" sz="quarter" idx="12"/>
          </p:nvPr>
        </p:nvSpPr>
        <p:spPr bwMode="auto">
          <a:xfrm>
            <a:off x="8274496" y="6448251"/>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24</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898520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23220"/>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特許法上のその他の論点と、「発明の課題」⑥</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5632311"/>
          </a:xfrm>
          <a:prstGeom prst="rect">
            <a:avLst/>
          </a:prstGeom>
        </p:spPr>
        <p:txBody>
          <a:bodyPr wrap="square">
            <a:spAutoFit/>
          </a:bodyPr>
          <a:lstStyle/>
          <a:p>
            <a:pPr algn="ctr" latinLnBrk="1"/>
            <a:r>
              <a:rPr lang="ja-JP" altLang="en-US" u="sng" dirty="0" smtClean="0"/>
              <a:t>特許権移転登録手続請求（発明者の確定）</a:t>
            </a:r>
            <a:endParaRPr lang="en-US" altLang="ja-JP" u="sng" dirty="0" smtClean="0"/>
          </a:p>
          <a:p>
            <a:pPr algn="ctr" latinLnBrk="1"/>
            <a:endParaRPr lang="ja-JP" altLang="ja-JP" sz="800" u="sng" dirty="0"/>
          </a:p>
          <a:p>
            <a:r>
              <a:rPr lang="ja-JP" altLang="ja-JP" sz="2400" dirty="0"/>
              <a:t>　</a:t>
            </a:r>
            <a:r>
              <a:rPr lang="ja-JP" altLang="ja-JP" dirty="0" smtClean="0"/>
              <a:t>大阪地</a:t>
            </a:r>
            <a:r>
              <a:rPr lang="ja-JP" altLang="en-US" dirty="0" smtClean="0"/>
              <a:t>判</a:t>
            </a:r>
            <a:r>
              <a:rPr lang="ja-JP" altLang="ja-JP" dirty="0" smtClean="0"/>
              <a:t>平成</a:t>
            </a:r>
            <a:r>
              <a:rPr lang="en-US" altLang="ja-JP" dirty="0"/>
              <a:t>28</a:t>
            </a:r>
            <a:r>
              <a:rPr lang="ja-JP" altLang="ja-JP" dirty="0" smtClean="0"/>
              <a:t>年</a:t>
            </a:r>
            <a:r>
              <a:rPr lang="en-US" altLang="ja-JP" dirty="0" smtClean="0"/>
              <a:t>(</a:t>
            </a:r>
            <a:r>
              <a:rPr lang="ja-JP" altLang="ja-JP" dirty="0"/>
              <a:t>ワ</a:t>
            </a:r>
            <a:r>
              <a:rPr lang="en-US" altLang="ja-JP" dirty="0" smtClean="0"/>
              <a:t>)</a:t>
            </a:r>
            <a:r>
              <a:rPr lang="ja-JP" altLang="ja-JP" dirty="0" smtClean="0"/>
              <a:t>第</a:t>
            </a:r>
            <a:r>
              <a:rPr lang="en-US" altLang="ja-JP" dirty="0" smtClean="0"/>
              <a:t>8468</a:t>
            </a:r>
            <a:r>
              <a:rPr lang="ja-JP" altLang="ja-JP" dirty="0" smtClean="0"/>
              <a:t>号</a:t>
            </a:r>
            <a:r>
              <a:rPr lang="ja-JP" altLang="en-US" dirty="0" smtClean="0"/>
              <a:t>「</a:t>
            </a:r>
            <a:r>
              <a:rPr lang="ja-JP" altLang="ja-JP" dirty="0"/>
              <a:t>臀部拭き取り</a:t>
            </a:r>
            <a:r>
              <a:rPr lang="ja-JP" altLang="ja-JP" dirty="0" smtClean="0"/>
              <a:t>装置</a:t>
            </a:r>
            <a:r>
              <a:rPr lang="ja-JP" altLang="en-US" dirty="0" smtClean="0"/>
              <a:t>」事件</a:t>
            </a:r>
            <a:endParaRPr lang="en-US" altLang="ja-JP" dirty="0" smtClean="0"/>
          </a:p>
          <a:p>
            <a:endParaRPr lang="en-US" altLang="ja-JP" sz="800" dirty="0" smtClean="0"/>
          </a:p>
          <a:p>
            <a:r>
              <a:rPr lang="ja-JP" altLang="ja-JP" sz="2400" dirty="0" smtClean="0"/>
              <a:t>「</a:t>
            </a:r>
            <a:r>
              <a:rPr lang="ja-JP" altLang="ja-JP" dirty="0"/>
              <a:t>原告第１出願に係る発明と本件特許発明１とは，解決しようとして</a:t>
            </a:r>
            <a:r>
              <a:rPr lang="ja-JP" altLang="ja-JP" spc="-90" dirty="0"/>
              <a:t>いる</a:t>
            </a:r>
            <a:r>
              <a:rPr lang="ja-JP" altLang="ja-JP" spc="-90" dirty="0">
                <a:solidFill>
                  <a:srgbClr val="FF0000"/>
                </a:solidFill>
              </a:rPr>
              <a:t>抽象的な課題は共通していても，その課題の生ずる具体的な原因</a:t>
            </a:r>
            <a:r>
              <a:rPr lang="ja-JP" altLang="ja-JP" dirty="0">
                <a:solidFill>
                  <a:srgbClr val="FF0000"/>
                </a:solidFill>
              </a:rPr>
              <a:t>の捉え方が異なっており，そのために，具体的な課題の捉え方や，</a:t>
            </a:r>
            <a:r>
              <a:rPr lang="ja-JP" altLang="ja-JP" spc="-50" dirty="0">
                <a:solidFill>
                  <a:srgbClr val="FF0000"/>
                </a:solidFill>
              </a:rPr>
              <a:t>課題解決の方向性や主たる手段も異なることになった</a:t>
            </a:r>
            <a:r>
              <a:rPr lang="ja-JP" altLang="ja-JP" spc="-50" dirty="0"/>
              <a:t>と認められる</a:t>
            </a:r>
            <a:r>
              <a:rPr lang="ja-JP" altLang="ja-JP" dirty="0"/>
              <a:t>。</a:t>
            </a:r>
          </a:p>
          <a:p>
            <a:r>
              <a:rPr lang="ja-JP" altLang="ja-JP" dirty="0"/>
              <a:t>　</a:t>
            </a:r>
            <a:r>
              <a:rPr lang="ja-JP" altLang="en-US" dirty="0" smtClean="0"/>
              <a:t>・・・</a:t>
            </a:r>
            <a:r>
              <a:rPr lang="ja-JP" altLang="ja-JP" dirty="0" smtClean="0"/>
              <a:t>原告</a:t>
            </a:r>
            <a:r>
              <a:rPr lang="ja-JP" altLang="ja-JP" dirty="0"/>
              <a:t>から被告代表者に対して便座昇降機を用いない臀部拭き取り装置を開発するという程度の抽象的な課題の示唆はあった</a:t>
            </a:r>
            <a:r>
              <a:rPr lang="ja-JP" altLang="ja-JP" dirty="0" smtClean="0"/>
              <a:t>の</a:t>
            </a:r>
            <a:endParaRPr lang="en-US" altLang="ja-JP" dirty="0" smtClean="0"/>
          </a:p>
          <a:p>
            <a:r>
              <a:rPr lang="ja-JP" altLang="ja-JP" dirty="0" smtClean="0"/>
              <a:t>では</a:t>
            </a:r>
            <a:r>
              <a:rPr lang="ja-JP" altLang="ja-JP" dirty="0"/>
              <a:t>ないかとも考えられるが，そのような抽象的な課題の示唆をした</a:t>
            </a:r>
            <a:r>
              <a:rPr lang="ja-JP" altLang="ja-JP" spc="-70" dirty="0"/>
              <a:t>だけでは原告が本件特許発明１の発明者であるとは認められないし，</a:t>
            </a:r>
            <a:r>
              <a:rPr lang="ja-JP" altLang="ja-JP" dirty="0"/>
              <a:t>前記のような両者の課題解決の方向性の相違からすると，</a:t>
            </a:r>
            <a:r>
              <a:rPr lang="ja-JP" altLang="ja-JP" dirty="0" smtClean="0">
                <a:solidFill>
                  <a:srgbClr val="FF0000"/>
                </a:solidFill>
              </a:rPr>
              <a:t>抽象的</a:t>
            </a:r>
            <a:endParaRPr lang="en-US" altLang="ja-JP" dirty="0" smtClean="0">
              <a:solidFill>
                <a:srgbClr val="FF0000"/>
              </a:solidFill>
            </a:endParaRPr>
          </a:p>
          <a:p>
            <a:r>
              <a:rPr lang="ja-JP" altLang="ja-JP" spc="-70" dirty="0" smtClean="0">
                <a:solidFill>
                  <a:srgbClr val="FF0000"/>
                </a:solidFill>
              </a:rPr>
              <a:t>課題</a:t>
            </a:r>
            <a:r>
              <a:rPr lang="ja-JP" altLang="ja-JP" spc="-70" dirty="0">
                <a:solidFill>
                  <a:srgbClr val="FF0000"/>
                </a:solidFill>
              </a:rPr>
              <a:t>の示唆を超えて課題解決手段の着想までの教示があった</a:t>
            </a:r>
            <a:r>
              <a:rPr lang="ja-JP" altLang="ja-JP" spc="-70" dirty="0" smtClean="0">
                <a:solidFill>
                  <a:srgbClr val="FF0000"/>
                </a:solidFill>
              </a:rPr>
              <a:t>とまで</a:t>
            </a:r>
            <a:r>
              <a:rPr lang="ja-JP" altLang="ja-JP" dirty="0">
                <a:solidFill>
                  <a:srgbClr val="FF0000"/>
                </a:solidFill>
              </a:rPr>
              <a:t>認めるのは困難である</a:t>
            </a:r>
            <a:r>
              <a:rPr lang="ja-JP" altLang="ja-JP" dirty="0" smtClean="0">
                <a:solidFill>
                  <a:srgbClr val="FF0000"/>
                </a:solidFill>
              </a:rPr>
              <a:t>。</a:t>
            </a:r>
            <a:r>
              <a:rPr lang="ja-JP" altLang="en-US" sz="2400" dirty="0" smtClean="0"/>
              <a:t>」</a:t>
            </a:r>
            <a:endParaRPr lang="en-US" altLang="ja-JP" sz="2400" dirty="0" smtClean="0"/>
          </a:p>
          <a:p>
            <a:endParaRPr lang="en-US" altLang="ja-JP" sz="800" dirty="0"/>
          </a:p>
          <a:p>
            <a:r>
              <a:rPr lang="ja-JP" altLang="en-US" dirty="0"/>
              <a:t>⇒</a:t>
            </a:r>
            <a:r>
              <a:rPr lang="zh-TW" altLang="en-US" dirty="0"/>
              <a:t>特許権移転登録</a:t>
            </a:r>
            <a:r>
              <a:rPr lang="zh-TW" altLang="en-US" dirty="0" smtClean="0"/>
              <a:t>手続</a:t>
            </a:r>
            <a:r>
              <a:rPr lang="ja-JP" altLang="en-US" dirty="0" smtClean="0"/>
              <a:t>請求</a:t>
            </a:r>
            <a:r>
              <a:rPr lang="en-US" altLang="ja-JP" dirty="0"/>
              <a:t>×</a:t>
            </a:r>
          </a:p>
        </p:txBody>
      </p:sp>
      <p:sp>
        <p:nvSpPr>
          <p:cNvPr id="5" name="スライド番号プレースホルダ 3"/>
          <p:cNvSpPr>
            <a:spLocks noGrp="1"/>
          </p:cNvSpPr>
          <p:nvPr>
            <p:ph type="sldNum" sz="quarter" idx="12"/>
          </p:nvPr>
        </p:nvSpPr>
        <p:spPr bwMode="auto">
          <a:xfrm>
            <a:off x="8274496" y="6448251"/>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25</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4029226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D83159A6-FAD4-41F6-BFAF-B50D7B46DB24}" type="slidenum">
              <a:rPr lang="en-US" altLang="ja-JP" smtClean="0"/>
              <a:pPr>
                <a:defRPr/>
              </a:pPr>
              <a:t>26</a:t>
            </a:fld>
            <a:endParaRPr lang="en-US" altLang="ja-JP"/>
          </a:p>
        </p:txBody>
      </p:sp>
      <p:sp>
        <p:nvSpPr>
          <p:cNvPr id="7" name="Rectangle 3"/>
          <p:cNvSpPr>
            <a:spLocks noChangeArrowheads="1"/>
          </p:cNvSpPr>
          <p:nvPr/>
        </p:nvSpPr>
        <p:spPr bwMode="auto">
          <a:xfrm>
            <a:off x="251520" y="2924944"/>
            <a:ext cx="8748712"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buFont typeface="Wingdings" pitchFamily="2" charset="2"/>
              <a:buNone/>
            </a:pPr>
            <a:r>
              <a:rPr lang="ja-JP" altLang="en-US" sz="2000" b="0" dirty="0"/>
              <a:t>中村合同特許法律事務所</a:t>
            </a:r>
          </a:p>
          <a:p>
            <a:pPr eaLnBrk="1" hangingPunct="1">
              <a:buFont typeface="Wingdings" pitchFamily="2" charset="2"/>
              <a:buNone/>
            </a:pPr>
            <a:r>
              <a:rPr lang="ja-JP" altLang="en-US" sz="2000" b="0" dirty="0"/>
              <a:t>〒１００－８３５５</a:t>
            </a:r>
          </a:p>
          <a:p>
            <a:pPr eaLnBrk="1" hangingPunct="1">
              <a:buFont typeface="Wingdings" pitchFamily="2" charset="2"/>
              <a:buNone/>
            </a:pPr>
            <a:r>
              <a:rPr lang="ja-JP" altLang="en-US" sz="2000" b="0" dirty="0"/>
              <a:t>東京都千代田区丸の内３－３－１</a:t>
            </a:r>
          </a:p>
          <a:p>
            <a:pPr eaLnBrk="1" hangingPunct="1">
              <a:buFont typeface="Wingdings" pitchFamily="2" charset="2"/>
              <a:buNone/>
            </a:pPr>
            <a:r>
              <a:rPr lang="ja-JP" altLang="en-US" sz="2000" b="0" dirty="0"/>
              <a:t>新東京ビル６階</a:t>
            </a:r>
          </a:p>
          <a:p>
            <a:pPr eaLnBrk="1" hangingPunct="1">
              <a:buFont typeface="Wingdings" pitchFamily="2" charset="2"/>
              <a:buNone/>
            </a:pPr>
            <a:r>
              <a:rPr lang="ja-JP" altLang="en-US" sz="2000" b="0" dirty="0"/>
              <a:t>弁護士・弁理士</a:t>
            </a:r>
            <a:r>
              <a:rPr lang="ja-JP" altLang="en-US" sz="1800" b="0" dirty="0"/>
              <a:t>・</a:t>
            </a:r>
            <a:endParaRPr lang="en-US" altLang="ja-JP" sz="2000" b="0" dirty="0"/>
          </a:p>
          <a:p>
            <a:pPr eaLnBrk="1" hangingPunct="1">
              <a:buFont typeface="Wingdings" pitchFamily="2" charset="2"/>
              <a:buNone/>
            </a:pPr>
            <a:r>
              <a:rPr lang="ja-JP" altLang="en-US" sz="2000" b="0" dirty="0"/>
              <a:t>米国</a:t>
            </a:r>
            <a:r>
              <a:rPr lang="en-US" altLang="ja-JP" sz="2000" b="0" dirty="0"/>
              <a:t>California</a:t>
            </a:r>
            <a:r>
              <a:rPr lang="ja-JP" altLang="en-US" sz="2000" b="0" dirty="0"/>
              <a:t>州弁護士</a:t>
            </a:r>
            <a:r>
              <a:rPr lang="ja-JP" altLang="en-US" sz="1800" b="0" dirty="0"/>
              <a:t>・</a:t>
            </a:r>
            <a:r>
              <a:rPr lang="ja-JP" altLang="en-US" sz="2000" b="0" dirty="0"/>
              <a:t>米国</a:t>
            </a:r>
            <a:r>
              <a:rPr lang="en-US" altLang="ja-JP" sz="2000" b="0" dirty="0"/>
              <a:t>Patent Agent</a:t>
            </a:r>
            <a:r>
              <a:rPr lang="ja-JP" altLang="en-US" sz="2000" b="0" dirty="0"/>
              <a:t>試験合格</a:t>
            </a:r>
          </a:p>
          <a:p>
            <a:pPr eaLnBrk="1" hangingPunct="1">
              <a:buFont typeface="Wingdings" pitchFamily="2" charset="2"/>
              <a:buNone/>
            </a:pPr>
            <a:r>
              <a:rPr lang="ja-JP" altLang="en-US" sz="2000" b="0" dirty="0"/>
              <a:t>高石秀樹</a:t>
            </a:r>
          </a:p>
          <a:p>
            <a:pPr eaLnBrk="1" hangingPunct="1">
              <a:buFont typeface="Wingdings" pitchFamily="2" charset="2"/>
              <a:buNone/>
            </a:pPr>
            <a:r>
              <a:rPr lang="en-US" altLang="ja-JP" sz="2000" b="0" dirty="0" smtClean="0"/>
              <a:t>Tel : 03-3211-3437</a:t>
            </a:r>
            <a:r>
              <a:rPr lang="ja-JP" altLang="en-US" sz="2000" b="0" dirty="0" smtClean="0"/>
              <a:t>（直通）</a:t>
            </a:r>
            <a:endParaRPr lang="en-US" altLang="ja-JP" sz="2000" b="0" dirty="0" smtClean="0"/>
          </a:p>
          <a:p>
            <a:pPr eaLnBrk="1" hangingPunct="1">
              <a:buFont typeface="Wingdings" pitchFamily="2" charset="2"/>
              <a:buNone/>
            </a:pPr>
            <a:r>
              <a:rPr lang="ja-JP" altLang="en-US" sz="2000" b="0" dirty="0" smtClean="0"/>
              <a:t>個人</a:t>
            </a:r>
            <a:r>
              <a:rPr lang="ja-JP" altLang="en-US" sz="2000" b="0" dirty="0"/>
              <a:t>ＨＰ：</a:t>
            </a:r>
            <a:r>
              <a:rPr lang="en-US" altLang="ja-JP" sz="2000" b="0" dirty="0">
                <a:solidFill>
                  <a:srgbClr val="3333C0"/>
                </a:solidFill>
                <a:hlinkClick r:id="rId2"/>
              </a:rPr>
              <a:t>http://h-takaishi.wixsite.com/hideki-takaishi/cv</a:t>
            </a:r>
            <a:endParaRPr lang="en-US" altLang="ja-JP" sz="2000" b="0" dirty="0">
              <a:solidFill>
                <a:srgbClr val="3333C0"/>
              </a:solidFill>
            </a:endParaRPr>
          </a:p>
          <a:p>
            <a:pPr eaLnBrk="1" hangingPunct="1">
              <a:buFont typeface="Wingdings" pitchFamily="2" charset="2"/>
              <a:buNone/>
            </a:pPr>
            <a:r>
              <a:rPr lang="en-US" altLang="ja-JP" sz="2000" b="0" dirty="0"/>
              <a:t>E-mail : </a:t>
            </a:r>
            <a:r>
              <a:rPr lang="en-US" altLang="ja-JP" sz="1800" b="0" dirty="0" smtClean="0">
                <a:hlinkClick r:id="rId3"/>
              </a:rPr>
              <a:t>h_takaishi@nakapat.gr.jp</a:t>
            </a:r>
            <a:endParaRPr lang="en-US" altLang="ja-JP" sz="2000" b="0" dirty="0"/>
          </a:p>
        </p:txBody>
      </p:sp>
      <p:sp>
        <p:nvSpPr>
          <p:cNvPr id="8" name="Rectangle 2"/>
          <p:cNvSpPr>
            <a:spLocks noRot="1" noChangeArrowheads="1"/>
          </p:cNvSpPr>
          <p:nvPr/>
        </p:nvSpPr>
        <p:spPr bwMode="auto">
          <a:xfrm>
            <a:off x="1187624" y="1557338"/>
            <a:ext cx="6768752"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r>
              <a:rPr kumimoji="1" lang="ja-JP" altLang="en-US" sz="3600" dirty="0">
                <a:solidFill>
                  <a:srgbClr val="3333C0"/>
                </a:solidFill>
                <a:effectLst>
                  <a:outerShdw blurRad="38100" dist="38100" dir="2700000" algn="tl">
                    <a:srgbClr val="C0C0C0"/>
                  </a:outerShdw>
                </a:effectLst>
                <a:ea typeface="ＭＳ Ｐゴシック" pitchFamily="50" charset="-128"/>
              </a:rPr>
              <a:t>ご清聴有難うございました！</a:t>
            </a:r>
          </a:p>
        </p:txBody>
      </p:sp>
    </p:spTree>
    <p:extLst>
      <p:ext uri="{BB962C8B-B14F-4D97-AF65-F5344CB8AC3E}">
        <p14:creationId xmlns:p14="http://schemas.microsoft.com/office/powerpoint/2010/main" val="272771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新規事項の追加とは？</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493713"/>
            <a:ext cx="8928992" cy="6478697"/>
          </a:xfrm>
          <a:prstGeom prst="rect">
            <a:avLst/>
          </a:prstGeom>
        </p:spPr>
        <p:txBody>
          <a:bodyPr wrap="square">
            <a:spAutoFit/>
          </a:bodyPr>
          <a:lstStyle/>
          <a:p>
            <a:pPr algn="ctr" latinLnBrk="1"/>
            <a:r>
              <a:rPr lang="ja-JP" altLang="ja-JP" sz="2800" u="sng" dirty="0" smtClean="0">
                <a:solidFill>
                  <a:srgbClr val="FF0000"/>
                </a:solidFill>
                <a:effectLst>
                  <a:outerShdw blurRad="38100" dist="38100" dir="2700000" algn="tl">
                    <a:srgbClr val="000000">
                      <a:alpha val="43137"/>
                    </a:srgbClr>
                  </a:outerShdw>
                </a:effectLst>
              </a:rPr>
              <a:t>知</a:t>
            </a:r>
            <a:r>
              <a:rPr lang="ja-JP" altLang="ja-JP" sz="2800" u="sng" dirty="0">
                <a:solidFill>
                  <a:srgbClr val="FF0000"/>
                </a:solidFill>
                <a:effectLst>
                  <a:outerShdw blurRad="38100" dist="38100" dir="2700000" algn="tl">
                    <a:srgbClr val="000000">
                      <a:alpha val="43137"/>
                    </a:srgbClr>
                  </a:outerShdw>
                </a:effectLst>
              </a:rPr>
              <a:t>財</a:t>
            </a:r>
            <a:r>
              <a:rPr lang="ja-JP" altLang="ja-JP" sz="2800" u="sng" dirty="0" smtClean="0">
                <a:solidFill>
                  <a:srgbClr val="FF0000"/>
                </a:solidFill>
                <a:effectLst>
                  <a:outerShdw blurRad="38100" dist="38100" dir="2700000" algn="tl">
                    <a:srgbClr val="000000">
                      <a:alpha val="43137"/>
                    </a:srgbClr>
                  </a:outerShdw>
                </a:effectLst>
              </a:rPr>
              <a:t>高判大合議平成</a:t>
            </a:r>
            <a:r>
              <a:rPr lang="en-US" altLang="ja-JP" sz="2800" u="sng" dirty="0">
                <a:solidFill>
                  <a:srgbClr val="FF0000"/>
                </a:solidFill>
                <a:effectLst>
                  <a:outerShdw blurRad="38100" dist="38100" dir="2700000" algn="tl">
                    <a:srgbClr val="000000">
                      <a:alpha val="43137"/>
                    </a:srgbClr>
                  </a:outerShdw>
                </a:effectLst>
              </a:rPr>
              <a:t>18</a:t>
            </a:r>
            <a:r>
              <a:rPr lang="ja-JP" altLang="ja-JP" sz="2800" u="sng" dirty="0">
                <a:solidFill>
                  <a:srgbClr val="FF0000"/>
                </a:solidFill>
                <a:effectLst>
                  <a:outerShdw blurRad="38100" dist="38100" dir="2700000" algn="tl">
                    <a:srgbClr val="000000">
                      <a:alpha val="43137"/>
                    </a:srgbClr>
                  </a:outerShdw>
                </a:effectLst>
              </a:rPr>
              <a:t>年（行ケ）第</a:t>
            </a:r>
            <a:r>
              <a:rPr lang="en-US" altLang="ja-JP" sz="2800" u="sng" dirty="0">
                <a:solidFill>
                  <a:srgbClr val="FF0000"/>
                </a:solidFill>
                <a:effectLst>
                  <a:outerShdw blurRad="38100" dist="38100" dir="2700000" algn="tl">
                    <a:srgbClr val="000000">
                      <a:alpha val="43137"/>
                    </a:srgbClr>
                  </a:outerShdw>
                </a:effectLst>
              </a:rPr>
              <a:t>10563</a:t>
            </a:r>
            <a:r>
              <a:rPr lang="ja-JP" altLang="ja-JP" sz="2800" u="sng" dirty="0" smtClean="0">
                <a:solidFill>
                  <a:srgbClr val="FF0000"/>
                </a:solidFill>
                <a:effectLst>
                  <a:outerShdw blurRad="38100" dist="38100" dir="2700000" algn="tl">
                    <a:srgbClr val="000000">
                      <a:alpha val="43137"/>
                    </a:srgbClr>
                  </a:outerShdw>
                </a:effectLst>
              </a:rPr>
              <a:t>号</a:t>
            </a:r>
            <a:endParaRPr lang="en-US" altLang="ja-JP" sz="2800" u="sng" dirty="0" smtClean="0">
              <a:solidFill>
                <a:srgbClr val="FF0000"/>
              </a:solidFill>
              <a:effectLst>
                <a:outerShdw blurRad="38100" dist="38100" dir="2700000" algn="tl">
                  <a:srgbClr val="000000">
                    <a:alpha val="43137"/>
                  </a:srgbClr>
                </a:outerShdw>
              </a:effectLst>
            </a:endParaRPr>
          </a:p>
          <a:p>
            <a:pPr latinLnBrk="1"/>
            <a:r>
              <a:rPr lang="ja-JP" altLang="ja-JP" sz="2400" dirty="0">
                <a:solidFill>
                  <a:schemeClr val="tx2"/>
                </a:solidFill>
              </a:rPr>
              <a:t>「ソルダーレジスト事件</a:t>
            </a:r>
            <a:r>
              <a:rPr lang="ja-JP" altLang="en-US" sz="2400" dirty="0">
                <a:solidFill>
                  <a:schemeClr val="tx2"/>
                </a:solidFill>
              </a:rPr>
              <a:t>」大合議判決</a:t>
            </a:r>
            <a:r>
              <a:rPr lang="ja-JP" altLang="en-US" sz="2400" dirty="0" smtClean="0"/>
              <a:t>～</a:t>
            </a:r>
            <a:r>
              <a:rPr lang="ja-JP" altLang="ja-JP" sz="2400" dirty="0" smtClean="0"/>
              <a:t>訂正</a:t>
            </a:r>
            <a:r>
              <a:rPr lang="ja-JP" altLang="ja-JP" sz="2400" dirty="0"/>
              <a:t>を</a:t>
            </a:r>
            <a:r>
              <a:rPr lang="ja-JP" altLang="ja-JP" sz="2400" dirty="0" smtClean="0"/>
              <a:t>認め</a:t>
            </a:r>
            <a:r>
              <a:rPr lang="ja-JP" altLang="en-US" sz="2400" dirty="0" smtClean="0"/>
              <a:t>て</a:t>
            </a:r>
            <a:r>
              <a:rPr lang="ja-JP" altLang="ja-JP" sz="2400" dirty="0" smtClean="0"/>
              <a:t>特許法</a:t>
            </a:r>
            <a:r>
              <a:rPr lang="en-US" altLang="ja-JP" sz="2400" dirty="0"/>
              <a:t>29</a:t>
            </a:r>
            <a:r>
              <a:rPr lang="ja-JP" altLang="ja-JP" sz="2400" dirty="0"/>
              <a:t>条の</a:t>
            </a:r>
            <a:r>
              <a:rPr lang="en-US" altLang="ja-JP" sz="2400" dirty="0"/>
              <a:t>2</a:t>
            </a:r>
            <a:r>
              <a:rPr lang="ja-JP" altLang="ja-JP" sz="2400" dirty="0" smtClean="0"/>
              <a:t>違反</a:t>
            </a:r>
            <a:r>
              <a:rPr lang="ja-JP" altLang="en-US" sz="2400" dirty="0" smtClean="0"/>
              <a:t>の無効理由</a:t>
            </a:r>
            <a:r>
              <a:rPr lang="ja-JP" altLang="ja-JP" sz="2400" dirty="0" smtClean="0"/>
              <a:t>がない</a:t>
            </a:r>
            <a:r>
              <a:rPr lang="ja-JP" altLang="ja-JP" sz="2400" dirty="0"/>
              <a:t>と</a:t>
            </a:r>
            <a:r>
              <a:rPr lang="ja-JP" altLang="ja-JP" sz="2400" dirty="0" smtClean="0"/>
              <a:t>した</a:t>
            </a:r>
            <a:r>
              <a:rPr lang="ja-JP" altLang="en-US" sz="2400" dirty="0" smtClean="0"/>
              <a:t>、不成立</a:t>
            </a:r>
            <a:r>
              <a:rPr lang="ja-JP" altLang="ja-JP" sz="2400" dirty="0" smtClean="0"/>
              <a:t>審決</a:t>
            </a:r>
            <a:r>
              <a:rPr lang="ja-JP" altLang="ja-JP" sz="2400" dirty="0"/>
              <a:t>を維持した</a:t>
            </a:r>
            <a:r>
              <a:rPr lang="ja-JP" altLang="ja-JP" sz="2400" dirty="0" smtClean="0"/>
              <a:t>。</a:t>
            </a:r>
            <a:endParaRPr lang="en-US" altLang="ja-JP" sz="2400" dirty="0" smtClean="0"/>
          </a:p>
          <a:p>
            <a:pPr latinLnBrk="1"/>
            <a:endParaRPr lang="en-US" altLang="ja-JP" sz="800" dirty="0" smtClean="0"/>
          </a:p>
          <a:p>
            <a:pPr latinLnBrk="1"/>
            <a:r>
              <a:rPr lang="ja-JP" altLang="en-US" sz="2400" dirty="0" smtClean="0">
                <a:solidFill>
                  <a:schemeClr val="tx2"/>
                </a:solidFill>
              </a:rPr>
              <a:t>（判旨抜粋）</a:t>
            </a:r>
            <a:endParaRPr lang="ja-JP" altLang="ja-JP" sz="2400" dirty="0">
              <a:solidFill>
                <a:schemeClr val="tx2"/>
              </a:solidFill>
            </a:endParaRPr>
          </a:p>
          <a:p>
            <a:pPr latinLnBrk="1"/>
            <a:r>
              <a:rPr lang="ja-JP" altLang="ja-JP" sz="2400" dirty="0"/>
              <a:t>「</a:t>
            </a:r>
            <a:r>
              <a:rPr lang="ja-JP" altLang="ja-JP" sz="2400" dirty="0">
                <a:solidFill>
                  <a:srgbClr val="FF0000"/>
                </a:solidFill>
              </a:rPr>
              <a:t>『明細書又は図面に記載した事項』とは，当業者によって，明細書</a:t>
            </a:r>
            <a:r>
              <a:rPr lang="ja-JP" altLang="ja-JP" sz="2400" spc="-50" dirty="0">
                <a:solidFill>
                  <a:srgbClr val="FF0000"/>
                </a:solidFill>
              </a:rPr>
              <a:t>又は図面のすべての記載を総合することにより導かれる技術的事項</a:t>
            </a:r>
            <a:r>
              <a:rPr lang="ja-JP" altLang="ja-JP" sz="2400" spc="-80" dirty="0"/>
              <a:t>であり，補正が，このようにして導かれる技術的事項</a:t>
            </a:r>
            <a:r>
              <a:rPr lang="ja-JP" altLang="ja-JP" sz="2400" spc="-80" dirty="0">
                <a:solidFill>
                  <a:srgbClr val="FF0000"/>
                </a:solidFill>
              </a:rPr>
              <a:t>との関係において</a:t>
            </a:r>
            <a:r>
              <a:rPr lang="ja-JP" altLang="ja-JP" sz="2400" dirty="0">
                <a:solidFill>
                  <a:srgbClr val="FF0000"/>
                </a:solidFill>
              </a:rPr>
              <a:t>，新たな技術的事項を導入しない</a:t>
            </a:r>
            <a:r>
              <a:rPr lang="ja-JP" altLang="ja-JP" sz="2400" dirty="0"/>
              <a:t>ものであるときは，当該補正は</a:t>
            </a:r>
            <a:r>
              <a:rPr lang="ja-JP" altLang="ja-JP" sz="2400" dirty="0" smtClean="0"/>
              <a:t>，</a:t>
            </a:r>
            <a:endParaRPr lang="en-US" altLang="ja-JP" sz="2400" dirty="0" smtClean="0"/>
          </a:p>
          <a:p>
            <a:pPr latinLnBrk="1"/>
            <a:r>
              <a:rPr lang="ja-JP" altLang="ja-JP" sz="2400" dirty="0" smtClean="0"/>
              <a:t>『</a:t>
            </a:r>
            <a:r>
              <a:rPr lang="ja-JP" altLang="ja-JP" sz="2400" dirty="0"/>
              <a:t>明細書又は図面に記載した事項の範囲内において』するものということができる</a:t>
            </a:r>
            <a:r>
              <a:rPr lang="ja-JP" altLang="ja-JP" sz="2400" dirty="0" smtClean="0"/>
              <a:t>。</a:t>
            </a:r>
            <a:r>
              <a:rPr lang="ja-JP" altLang="en-US" sz="2400" dirty="0" smtClean="0"/>
              <a:t>・・・</a:t>
            </a:r>
            <a:r>
              <a:rPr lang="ja-JP" altLang="ja-JP" sz="2400" dirty="0" smtClean="0"/>
              <a:t>」</a:t>
            </a:r>
            <a:endParaRPr lang="en-US" altLang="ja-JP" sz="2400" dirty="0" smtClean="0"/>
          </a:p>
          <a:p>
            <a:pPr latinLnBrk="1"/>
            <a:endParaRPr lang="en-US" altLang="ja-JP" sz="900" dirty="0"/>
          </a:p>
          <a:p>
            <a:pPr latinLnBrk="1"/>
            <a:r>
              <a:rPr lang="ja-JP" altLang="en-US" sz="2400" dirty="0" smtClean="0"/>
              <a:t>⇒「・・・</a:t>
            </a:r>
            <a:r>
              <a:rPr lang="ja-JP" altLang="ja-JP" sz="2400" spc="-50" dirty="0" smtClean="0"/>
              <a:t>この</a:t>
            </a:r>
            <a:r>
              <a:rPr lang="ja-JP" altLang="ja-JP" sz="2400" spc="-50" dirty="0"/>
              <a:t>ようにして導かれる技術的事項</a:t>
            </a:r>
            <a:r>
              <a:rPr lang="ja-JP" altLang="ja-JP" sz="2400" spc="-50" dirty="0">
                <a:solidFill>
                  <a:srgbClr val="FF0000"/>
                </a:solidFill>
              </a:rPr>
              <a:t>との関係において</a:t>
            </a:r>
            <a:r>
              <a:rPr lang="ja-JP" altLang="ja-JP" sz="2400" dirty="0" smtClean="0">
                <a:solidFill>
                  <a:srgbClr val="FF0000"/>
                </a:solidFill>
              </a:rPr>
              <a:t>，新た</a:t>
            </a:r>
            <a:r>
              <a:rPr lang="ja-JP" altLang="ja-JP" sz="2400" dirty="0">
                <a:solidFill>
                  <a:srgbClr val="FF0000"/>
                </a:solidFill>
              </a:rPr>
              <a:t>な技術的事項を導入しない</a:t>
            </a:r>
            <a:r>
              <a:rPr lang="ja-JP" altLang="ja-JP" sz="2400" dirty="0"/>
              <a:t>もの</a:t>
            </a:r>
            <a:r>
              <a:rPr lang="ja-JP" altLang="en-US" sz="2400" dirty="0" smtClean="0"/>
              <a:t>」とは？　⇒次頁参照</a:t>
            </a:r>
            <a:endParaRPr lang="en-US" altLang="ja-JP" sz="2400" dirty="0" smtClean="0"/>
          </a:p>
          <a:p>
            <a:pPr latinLnBrk="1"/>
            <a:r>
              <a:rPr lang="en-US" altLang="ja-JP" sz="800" dirty="0" smtClean="0"/>
              <a:t>----------------------------------------------------------------------------------------------------------------------------------------------------------------------------------------------------------------------------------------------------------------------------------</a:t>
            </a:r>
            <a:endParaRPr lang="en-US" altLang="ja-JP" sz="800" dirty="0"/>
          </a:p>
          <a:p>
            <a:pPr latinLnBrk="1"/>
            <a:r>
              <a:rPr lang="en-US" altLang="ja-JP" sz="1800" u="sng" dirty="0" smtClean="0"/>
              <a:t>【</a:t>
            </a:r>
            <a:r>
              <a:rPr lang="ja-JP" altLang="en-US" sz="1800" u="sng" dirty="0" smtClean="0"/>
              <a:t>審査</a:t>
            </a:r>
            <a:r>
              <a:rPr lang="ja-JP" altLang="en-US" sz="1800" u="sng" dirty="0"/>
              <a:t>基準</a:t>
            </a:r>
            <a:r>
              <a:rPr lang="en-US" altLang="ja-JP" sz="1800" u="sng" dirty="0" smtClean="0"/>
              <a:t>】</a:t>
            </a:r>
          </a:p>
          <a:p>
            <a:pPr latinLnBrk="1"/>
            <a:r>
              <a:rPr lang="ja-JP" altLang="en-US" sz="1800" dirty="0" smtClean="0"/>
              <a:t>　</a:t>
            </a:r>
            <a:r>
              <a:rPr lang="ja-JP" altLang="ja-JP" sz="1800" dirty="0" smtClean="0"/>
              <a:t>「</a:t>
            </a:r>
            <a:r>
              <a:rPr lang="en-US" altLang="ja-JP" sz="1800" dirty="0" smtClean="0"/>
              <a:t>『</a:t>
            </a:r>
            <a:r>
              <a:rPr lang="ja-JP" altLang="ja-JP" sz="1800" dirty="0" smtClean="0"/>
              <a:t>当初</a:t>
            </a:r>
            <a:r>
              <a:rPr lang="ja-JP" altLang="ja-JP" sz="1800" dirty="0"/>
              <a:t>明細書等に記載した</a:t>
            </a:r>
            <a:r>
              <a:rPr lang="ja-JP" altLang="ja-JP" sz="1800" dirty="0" smtClean="0"/>
              <a:t>事項</a:t>
            </a:r>
            <a:r>
              <a:rPr lang="en-US" altLang="ja-JP" sz="1800" dirty="0" smtClean="0"/>
              <a:t>』</a:t>
            </a:r>
            <a:r>
              <a:rPr lang="ja-JP" altLang="ja-JP" sz="1800" dirty="0" smtClean="0"/>
              <a:t>と</a:t>
            </a:r>
            <a:r>
              <a:rPr lang="ja-JP" altLang="ja-JP" sz="1800" dirty="0"/>
              <a:t>の関係において新たな技術的事項を導入するもので</a:t>
            </a:r>
            <a:r>
              <a:rPr lang="ja-JP" altLang="ja-JP" sz="1800" spc="-30" dirty="0"/>
              <a:t>なければ、その補正は許される</a:t>
            </a:r>
            <a:r>
              <a:rPr lang="ja-JP" altLang="ja-JP" sz="1800" spc="-30" dirty="0" smtClean="0"/>
              <a:t>。</a:t>
            </a:r>
            <a:r>
              <a:rPr lang="ja-JP" altLang="en-US" sz="1800" spc="-30" dirty="0" smtClean="0"/>
              <a:t>・</a:t>
            </a:r>
            <a:r>
              <a:rPr lang="ja-JP" altLang="en-US" sz="1800" spc="-30" dirty="0"/>
              <a:t>・</a:t>
            </a:r>
            <a:r>
              <a:rPr lang="ja-JP" altLang="en-US" sz="1800" spc="-30" dirty="0" smtClean="0"/>
              <a:t>・</a:t>
            </a:r>
            <a:r>
              <a:rPr lang="ja-JP" altLang="ja-JP" sz="1800" spc="-30" dirty="0" smtClean="0"/>
              <a:t>例えば</a:t>
            </a:r>
            <a:r>
              <a:rPr lang="ja-JP" altLang="en-US" sz="1800" spc="-30" dirty="0" smtClean="0"/>
              <a:t>・・・</a:t>
            </a:r>
            <a:r>
              <a:rPr lang="ja-JP" altLang="ja-JP" sz="1800" u="sng" spc="-30" dirty="0" smtClean="0"/>
              <a:t>削除</a:t>
            </a:r>
            <a:r>
              <a:rPr lang="ja-JP" altLang="ja-JP" sz="1800" u="sng" spc="-30" dirty="0"/>
              <a:t>する事項が発明による課題の解決には</a:t>
            </a:r>
            <a:r>
              <a:rPr lang="ja-JP" altLang="ja-JP" sz="1800" u="sng" dirty="0"/>
              <a:t>関係がなく、任意の付加的な事項であることが当初明細書等の記載から明らかである場合には、この補正により新たな技術上の意義が追加されない場合が多い</a:t>
            </a:r>
            <a:r>
              <a:rPr lang="ja-JP" altLang="ja-JP" sz="1800" u="sng" dirty="0" smtClean="0"/>
              <a:t>。</a:t>
            </a:r>
            <a:endParaRPr lang="ja-JP" altLang="en-US" sz="1800" u="sng" dirty="0"/>
          </a:p>
        </p:txBody>
      </p:sp>
      <p:sp>
        <p:nvSpPr>
          <p:cNvPr id="5" name="スライド番号プレースホルダ 3"/>
          <p:cNvSpPr>
            <a:spLocks noGrp="1"/>
          </p:cNvSpPr>
          <p:nvPr>
            <p:ph type="sldNum" sz="quarter" idx="12"/>
          </p:nvPr>
        </p:nvSpPr>
        <p:spPr bwMode="auto">
          <a:xfrm>
            <a:off x="7924800" y="6448251"/>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918696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円/楕円 12"/>
          <p:cNvSpPr/>
          <p:nvPr/>
        </p:nvSpPr>
        <p:spPr>
          <a:xfrm>
            <a:off x="0" y="1124744"/>
            <a:ext cx="9089962" cy="2587642"/>
          </a:xfrm>
          <a:prstGeom prst="ellipse">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楕円 9"/>
          <p:cNvSpPr/>
          <p:nvPr/>
        </p:nvSpPr>
        <p:spPr>
          <a:xfrm>
            <a:off x="1043608" y="1988840"/>
            <a:ext cx="6696744" cy="172354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7"/>
          <p:cNvSpPr/>
          <p:nvPr/>
        </p:nvSpPr>
        <p:spPr>
          <a:xfrm>
            <a:off x="1610544" y="2564904"/>
            <a:ext cx="5686172" cy="114748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563888" y="3816207"/>
            <a:ext cx="4265911" cy="369332"/>
          </a:xfrm>
          <a:prstGeom prst="rect">
            <a:avLst/>
          </a:prstGeom>
          <a:noFill/>
        </p:spPr>
        <p:txBody>
          <a:bodyPr wrap="none" rtlCol="0">
            <a:spAutoFit/>
          </a:bodyPr>
          <a:lstStyle/>
          <a:p>
            <a:r>
              <a:rPr kumimoji="1"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800" u="sng"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年特許委員会答申書に加筆・修正</a:t>
            </a:r>
            <a:endParaRPr kumimoji="1" lang="ja-JP" altLang="en-US" sz="18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193818" y="2987660"/>
            <a:ext cx="4596130" cy="369332"/>
          </a:xfrm>
          <a:prstGeom prst="rect">
            <a:avLst/>
          </a:prstGeom>
          <a:noFill/>
        </p:spPr>
        <p:txBody>
          <a:bodyPr wrap="none" rtlCol="0">
            <a:spAutoFit/>
          </a:body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3.1 </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当初明細書等に</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明示</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的に記載された</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事項</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432476" y="2204864"/>
            <a:ext cx="5235868" cy="369332"/>
          </a:xfrm>
          <a:prstGeom prst="rect">
            <a:avLst/>
          </a:prstGeom>
        </p:spPr>
        <p:txBody>
          <a:bodyPr wrap="square">
            <a:spAutoFit/>
          </a:body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3.2 </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当初明細書等の記載から</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自明</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事項</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183488" y="1412776"/>
            <a:ext cx="6580648" cy="646331"/>
          </a:xfrm>
          <a:prstGeom prst="rect">
            <a:avLst/>
          </a:prstGeom>
        </p:spPr>
        <p:txBody>
          <a:bodyPr wrap="none">
            <a:spAutoFit/>
          </a:bodyPr>
          <a:lstStyle/>
          <a:p>
            <a:pPr algn="ct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当初明細書等の記載から</a:t>
            </a:r>
            <a:r>
              <a:rPr lang="ja-JP" altLang="ja-JP" sz="1800" u="sng" dirty="0">
                <a:latin typeface="Meiryo UI" panose="020B0604030504040204" pitchFamily="50" charset="-128"/>
                <a:ea typeface="Meiryo UI" panose="020B0604030504040204" pitchFamily="50" charset="-128"/>
                <a:cs typeface="Meiryo UI" panose="020B0604030504040204" pitchFamily="50" charset="-128"/>
              </a:rPr>
              <a:t>導かれる技術的</a:t>
            </a:r>
            <a:r>
              <a:rPr lang="ja-JP" altLang="ja-JP" sz="1800" u="sng" dirty="0" smtClean="0">
                <a:latin typeface="Meiryo UI" panose="020B0604030504040204" pitchFamily="50" charset="-128"/>
                <a:ea typeface="Meiryo UI" panose="020B0604030504040204" pitchFamily="50" charset="-128"/>
                <a:cs typeface="Meiryo UI" panose="020B0604030504040204" pitchFamily="50" charset="-128"/>
              </a:rPr>
              <a:t>事項と</a:t>
            </a:r>
            <a:r>
              <a:rPr lang="ja-JP" altLang="ja-JP" sz="1800" u="sng" dirty="0">
                <a:latin typeface="Meiryo UI" panose="020B0604030504040204" pitchFamily="50" charset="-128"/>
                <a:ea typeface="Meiryo UI" panose="020B0604030504040204" pitchFamily="50" charset="-128"/>
                <a:cs typeface="Meiryo UI" panose="020B0604030504040204" pitchFamily="50" charset="-128"/>
              </a:rPr>
              <a:t>の関係に</a:t>
            </a:r>
            <a:r>
              <a:rPr lang="ja-JP" altLang="ja-JP" sz="1800" u="sng" dirty="0" smtClean="0">
                <a:latin typeface="Meiryo UI" panose="020B0604030504040204" pitchFamily="50" charset="-128"/>
                <a:ea typeface="Meiryo UI" panose="020B0604030504040204" pitchFamily="50" charset="-128"/>
                <a:cs typeface="Meiryo UI" panose="020B0604030504040204" pitchFamily="50" charset="-128"/>
              </a:rPr>
              <a:t>おいて</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新たな技術的事項を導入しない範</a:t>
            </a:r>
            <a:r>
              <a:rPr lang="ja-JP" altLang="en-US" sz="1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囲</a:t>
            </a:r>
            <a:endPar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72388" y="692696"/>
            <a:ext cx="8892100" cy="400110"/>
          </a:xfrm>
          <a:prstGeom prst="rect">
            <a:avLst/>
          </a:prstGeom>
        </p:spPr>
        <p:txBody>
          <a:bodyPr wrap="square">
            <a:spAutoFit/>
          </a:bodyPr>
          <a:lstStyle/>
          <a:p>
            <a:pPr algn="ctr"/>
            <a:r>
              <a:rPr lang="ja-JP" altLang="en-US" sz="2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新規事項追加にあたるか否かの判断基準</a:t>
            </a:r>
            <a:endPar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79512" y="4244895"/>
            <a:ext cx="9207970" cy="2000548"/>
          </a:xfrm>
          <a:prstGeom prst="rect">
            <a:avLst/>
          </a:prstGeom>
          <a:noFill/>
        </p:spPr>
        <p:txBody>
          <a:bodyPr wrap="non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３．１</a:t>
            </a:r>
            <a:r>
              <a:rPr kumimoji="1" lang="ja-JP" altLang="en-US"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明示</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，３．２</a:t>
            </a:r>
            <a:r>
              <a:rPr kumimoji="1" lang="ja-JP" altLang="en-US" sz="2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自明</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ソルダーレジスト</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大合議判</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決</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以前</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採られて</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いた判断手法であり</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、大合議判決</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前後で</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変更</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なし。</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⇒３．３「</a:t>
            </a:r>
            <a:r>
              <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な技術的事項を導入しない</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範囲</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」の判断手法は、</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当初明細書等の記載から自明な</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事項」よりも緩い（裁判例多数）。</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年特許委員会</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答申書～緩く訂正が認められたケースは、すべて進歩性</a:t>
            </a:r>
            <a:r>
              <a:rPr lang="en-US" altLang="ja-JP"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err="1"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0" y="6309320"/>
            <a:ext cx="9144000" cy="548680"/>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新たな事項を導入しない範囲</a:t>
            </a: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」の判断手法について、検討を行う</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新規事項についての判断基準のイメージ（</a:t>
            </a:r>
            <a:r>
              <a:rPr lang="ja-JP" altLang="en-US" sz="2800" dirty="0">
                <a:solidFill>
                  <a:schemeClr val="bg1"/>
                </a:solidFill>
                <a:latin typeface="HGPｺﾞｼｯｸE" pitchFamily="50" charset="-128"/>
                <a:ea typeface="HGPｺﾞｼｯｸE" pitchFamily="50" charset="-128"/>
              </a:rPr>
              <a:t>３</a:t>
            </a:r>
            <a:r>
              <a:rPr lang="ja-JP" altLang="en-US" sz="2800" dirty="0" smtClean="0">
                <a:solidFill>
                  <a:schemeClr val="bg1"/>
                </a:solidFill>
                <a:latin typeface="HGPｺﾞｼｯｸE" pitchFamily="50" charset="-128"/>
                <a:ea typeface="HGPｺﾞｼｯｸE" pitchFamily="50" charset="-128"/>
              </a:rPr>
              <a:t>段階）</a:t>
            </a:r>
            <a:endParaRPr lang="ja-JP" altLang="en-US" sz="2800" dirty="0">
              <a:solidFill>
                <a:schemeClr val="bg1"/>
              </a:solidFill>
              <a:latin typeface="HGPｺﾞｼｯｸE" pitchFamily="50" charset="-128"/>
              <a:ea typeface="HGPｺﾞｼｯｸE" pitchFamily="50" charset="-128"/>
            </a:endParaRPr>
          </a:p>
        </p:txBody>
      </p:sp>
      <p:sp>
        <p:nvSpPr>
          <p:cNvPr id="14"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3</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90346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292723049"/>
              </p:ext>
            </p:extLst>
          </p:nvPr>
        </p:nvGraphicFramePr>
        <p:xfrm>
          <a:off x="291207" y="627238"/>
          <a:ext cx="8529265" cy="5610074"/>
        </p:xfrm>
        <a:graphic>
          <a:graphicData uri="http://schemas.openxmlformats.org/drawingml/2006/table">
            <a:tbl>
              <a:tblPr/>
              <a:tblGrid>
                <a:gridCol w="5434576"/>
                <a:gridCol w="1736045"/>
                <a:gridCol w="1358644"/>
              </a:tblGrid>
              <a:tr h="296840">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審査基準「</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各種の補正」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附属書</a:t>
                      </a:r>
                      <a:r>
                        <a:rPr 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Ａ</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附属書</a:t>
                      </a:r>
                      <a:r>
                        <a:rPr 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3.3.1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特許請求の範囲の補正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18">
                <a:tc>
                  <a:txBody>
                    <a:bodyPr/>
                    <a:lstStyle/>
                    <a:p>
                      <a:pPr algn="l" rtl="0" fontAlgn="ctr"/>
                      <a:r>
                        <a:rPr lang="en-US" altLang="ja-JP" sz="1800" b="1" i="0" u="none"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 </a:t>
                      </a:r>
                      <a:r>
                        <a:rPr lang="ja-JP" altLang="en-US" sz="1800" b="1" i="0" u="none"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発</a:t>
                      </a:r>
                      <a:r>
                        <a:rPr lang="ja-JP" altLang="en-US" sz="18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明特定事項を上位概念化</a:t>
                      </a:r>
                      <a:r>
                        <a:rPr lang="ja-JP" altLang="en-US" sz="1800" b="1" i="0" u="none"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i="0" u="none"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ctr"/>
                      <a:r>
                        <a:rPr lang="ja-JP" altLang="en-US" sz="1800" b="1" i="0" u="none"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削</a:t>
                      </a:r>
                      <a:r>
                        <a:rPr lang="ja-JP" altLang="en-US" sz="18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除又は変更する補正の場合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事例１－１０</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48000"/>
                      </a:srgbClr>
                    </a:solidFill>
                  </a:tcPr>
                </a:tc>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18">
                <a:tc>
                  <a:txBody>
                    <a:bodyPr/>
                    <a:lstStyle/>
                    <a:p>
                      <a:pPr algn="l" rtl="0"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 </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発明特定事項を下位概念</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化</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又</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は付加する補正の場合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事例１１－２７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数値限定を追加又は変更する補正の場合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事例２８－３１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除くクレームとする補正の場合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事例３２，３３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18">
                <a:tc>
                  <a:txBody>
                    <a:bodyPr/>
                    <a:lstStyle/>
                    <a:p>
                      <a:pPr algn="l" rtl="0"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マーカッシュ形式等の択一形式</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ク</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レームについてする補正の場合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事例３４－３８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3.3.2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明細書の補正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先行技術文献の内容を追加する補正の場合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事例３９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発明の効果を追加する補正の場合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事例４０－４６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不整合記載を解消する補正の場合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事例４７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明瞭でない記載を明瞭化する補正の場合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事例４８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具体例を追加する補正の場合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事例４９－５４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rtl="0"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 </a:t>
                      </a: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無関係又は矛盾する事項を追加する補正の場合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（外）図面の記載に基づく補正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事例５５－６２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840">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（外）図面の補正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事例６３－６７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正方形/長方形 4"/>
          <p:cNvSpPr/>
          <p:nvPr/>
        </p:nvSpPr>
        <p:spPr>
          <a:xfrm>
            <a:off x="3175" y="6309320"/>
            <a:ext cx="9144000" cy="548680"/>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附属書</a:t>
            </a:r>
            <a:r>
              <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の各事例のうち、発明の課題との関係を示した事例</a:t>
            </a:r>
            <a:r>
              <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7-9</a:t>
            </a: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smtClean="0">
                <a:solidFill>
                  <a:schemeClr val="bg1"/>
                </a:solidFill>
                <a:latin typeface="HGPｺﾞｼｯｸE" pitchFamily="50" charset="-128"/>
                <a:ea typeface="HGPｺﾞｼｯｸE" pitchFamily="50" charset="-128"/>
              </a:rPr>
              <a:t>審査基準の附属書Ａ及びＤと、各補正パターンとの関係</a:t>
            </a:r>
            <a:endParaRPr lang="ja-JP" altLang="en-US" sz="2800" dirty="0">
              <a:solidFill>
                <a:schemeClr val="bg1"/>
              </a:solidFill>
              <a:latin typeface="HGPｺﾞｼｯｸE" pitchFamily="50" charset="-128"/>
              <a:ea typeface="HGPｺﾞｼｯｸE" pitchFamily="50" charset="-128"/>
            </a:endParaRPr>
          </a:p>
        </p:txBody>
      </p:sp>
      <p:sp>
        <p:nvSpPr>
          <p:cNvPr id="7" name="スライド番号プレースホルダ 3"/>
          <p:cNvSpPr>
            <a:spLocks noGrp="1"/>
          </p:cNvSpPr>
          <p:nvPr>
            <p:ph type="sldNum" sz="quarter" idx="12"/>
          </p:nvPr>
        </p:nvSpPr>
        <p:spPr bwMode="auto">
          <a:xfrm>
            <a:off x="813048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4</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1790733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6516216" y="620688"/>
            <a:ext cx="2160240" cy="1877566"/>
            <a:chOff x="8676456" y="764704"/>
            <a:chExt cx="1905000" cy="173355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6456" y="764704"/>
              <a:ext cx="190500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正方形/長方形 5"/>
            <p:cNvSpPr/>
            <p:nvPr/>
          </p:nvSpPr>
          <p:spPr>
            <a:xfrm>
              <a:off x="8820472" y="764704"/>
              <a:ext cx="504056"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a:solidFill>
                  <a:schemeClr val="bg1"/>
                </a:solidFill>
                <a:latin typeface="HGPｺﾞｼｯｸE" pitchFamily="50" charset="-128"/>
                <a:ea typeface="HGPｺﾞｼｯｸE" pitchFamily="50" charset="-128"/>
              </a:rPr>
              <a:t>審査基準の附属書</a:t>
            </a:r>
            <a:r>
              <a:rPr lang="ja-JP" altLang="en-US" sz="2800" dirty="0" smtClean="0">
                <a:solidFill>
                  <a:schemeClr val="bg1"/>
                </a:solidFill>
                <a:latin typeface="HGPｺﾞｼｯｸE" pitchFamily="50" charset="-128"/>
                <a:ea typeface="HGPｺﾞｼｯｸE" pitchFamily="50" charset="-128"/>
              </a:rPr>
              <a:t>Ａ・事例７～９</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575964"/>
            <a:ext cx="8928992" cy="5447645"/>
          </a:xfrm>
          <a:prstGeom prst="rect">
            <a:avLst/>
          </a:prstGeom>
        </p:spPr>
        <p:txBody>
          <a:bodyPr wrap="square">
            <a:spAutoFit/>
          </a:bodyPr>
          <a:lstStyle/>
          <a:p>
            <a:pPr algn="ctr" latinLnBrk="1"/>
            <a:r>
              <a:rPr lang="ja-JP" altLang="ja-JP" sz="2400" b="1" u="sng" dirty="0"/>
              <a:t>事例</a:t>
            </a:r>
            <a:r>
              <a:rPr lang="en-US" altLang="ja-JP" sz="2400" b="1" u="sng" dirty="0" smtClean="0"/>
              <a:t>7</a:t>
            </a:r>
            <a:r>
              <a:rPr lang="ja-JP" altLang="en-US" sz="2400" b="1" u="sng" dirty="0" smtClean="0"/>
              <a:t>：</a:t>
            </a:r>
            <a:r>
              <a:rPr lang="en-US" altLang="ja-JP" sz="2400" b="1" u="sng" dirty="0" smtClean="0"/>
              <a:t> </a:t>
            </a:r>
            <a:r>
              <a:rPr lang="ja-JP" altLang="ja-JP" sz="2400" b="1" u="sng" dirty="0" smtClean="0">
                <a:solidFill>
                  <a:srgbClr val="FF0000"/>
                </a:solidFill>
              </a:rPr>
              <a:t>上位概念化</a:t>
            </a:r>
            <a:r>
              <a:rPr lang="ja-JP" altLang="en-US" sz="2400" b="1" u="sng" dirty="0" smtClean="0"/>
              <a:t>～クレーム文言を</a:t>
            </a:r>
            <a:r>
              <a:rPr lang="ja-JP" altLang="ja-JP" sz="2400" b="1" u="sng" dirty="0" smtClean="0"/>
              <a:t>削除</a:t>
            </a:r>
            <a:r>
              <a:rPr lang="ja-JP" altLang="en-US" sz="2400" b="1" u="sng" dirty="0" smtClean="0"/>
              <a:t>する</a:t>
            </a:r>
            <a:r>
              <a:rPr lang="ja-JP" altLang="en-US" u="sng" dirty="0"/>
              <a:t>補正</a:t>
            </a:r>
            <a:r>
              <a:rPr lang="ja-JP" altLang="en-US" sz="2400" b="1" u="sng" dirty="0" smtClean="0"/>
              <a:t> </a:t>
            </a:r>
            <a:r>
              <a:rPr lang="en-US" altLang="ja-JP" sz="2400" b="1" u="sng" dirty="0" smtClean="0"/>
              <a:t>【</a:t>
            </a:r>
            <a:r>
              <a:rPr lang="ja-JP" altLang="en-US" sz="2400" b="1" u="sng" dirty="0" smtClean="0"/>
              <a:t>結論○</a:t>
            </a:r>
            <a:r>
              <a:rPr lang="en-US" altLang="ja-JP" sz="2400" b="1" u="sng" dirty="0" smtClean="0"/>
              <a:t>】</a:t>
            </a:r>
            <a:endParaRPr lang="ja-JP" altLang="ja-JP" sz="2400" dirty="0"/>
          </a:p>
          <a:p>
            <a:pPr latinLnBrk="1"/>
            <a:endParaRPr lang="en-US" altLang="ja-JP" sz="1200" b="1" dirty="0" smtClean="0"/>
          </a:p>
          <a:p>
            <a:pPr latinLnBrk="1"/>
            <a:r>
              <a:rPr lang="ja-JP" altLang="en-US" sz="2400" b="1" dirty="0" smtClean="0"/>
              <a:t>補正前のクレーム　「・・・</a:t>
            </a:r>
            <a:r>
              <a:rPr lang="ja-JP" altLang="en-US" sz="2400" dirty="0" smtClean="0"/>
              <a:t>凹面状</a:t>
            </a:r>
            <a:r>
              <a:rPr lang="ja-JP" altLang="en-US" sz="2400" dirty="0"/>
              <a:t>の</a:t>
            </a:r>
            <a:r>
              <a:rPr lang="ja-JP" altLang="en-US" sz="2400" dirty="0" smtClean="0"/>
              <a:t>成形面・・・</a:t>
            </a:r>
            <a:r>
              <a:rPr lang="ja-JP" altLang="en-US" sz="2400" b="1" dirty="0" smtClean="0"/>
              <a:t>」</a:t>
            </a:r>
            <a:endParaRPr lang="en-US" altLang="ja-JP" sz="2400" b="1" dirty="0" smtClean="0"/>
          </a:p>
          <a:p>
            <a:pPr latinLnBrk="1"/>
            <a:r>
              <a:rPr lang="ja-JP" altLang="en-US" sz="2400" b="1" dirty="0" smtClean="0"/>
              <a:t>補正後の</a:t>
            </a:r>
            <a:r>
              <a:rPr lang="ja-JP" altLang="en-US" sz="2400" b="1" dirty="0"/>
              <a:t>クレーム　「・・・</a:t>
            </a:r>
            <a:r>
              <a:rPr lang="ja-JP" altLang="en-US" sz="2400" strike="dblStrike" dirty="0"/>
              <a:t>凹面状の</a:t>
            </a:r>
            <a:r>
              <a:rPr lang="ja-JP" altLang="en-US" sz="2400" dirty="0"/>
              <a:t>成形面</a:t>
            </a:r>
            <a:r>
              <a:rPr lang="ja-JP" altLang="en-US" sz="2400" dirty="0" smtClean="0"/>
              <a:t>・・・</a:t>
            </a:r>
            <a:r>
              <a:rPr lang="ja-JP" altLang="en-US" sz="2400" b="1" dirty="0" smtClean="0"/>
              <a:t>」</a:t>
            </a:r>
            <a:endParaRPr lang="en-US" altLang="ja-JP" sz="2400" b="1" dirty="0" smtClean="0"/>
          </a:p>
          <a:p>
            <a:pPr latinLnBrk="1"/>
            <a:endParaRPr lang="en-US" altLang="ja-JP" sz="2400" b="1" dirty="0" smtClean="0"/>
          </a:p>
          <a:p>
            <a:pPr latinLnBrk="1"/>
            <a:endParaRPr lang="en-US" altLang="ja-JP" sz="800" b="1" dirty="0"/>
          </a:p>
          <a:p>
            <a:pPr latinLnBrk="1"/>
            <a:r>
              <a:rPr lang="ja-JP" altLang="en-US" sz="2400" b="1" dirty="0" smtClean="0"/>
              <a:t>⇒</a:t>
            </a:r>
            <a:r>
              <a:rPr lang="ja-JP" altLang="ja-JP" sz="2400" b="1" dirty="0" smtClean="0"/>
              <a:t>補正後</a:t>
            </a:r>
            <a:r>
              <a:rPr lang="ja-JP" altLang="ja-JP" sz="2400" b="1" dirty="0"/>
              <a:t>は</a:t>
            </a:r>
            <a:r>
              <a:rPr lang="ja-JP" altLang="ja-JP" sz="2400" b="1" dirty="0" smtClean="0"/>
              <a:t>、</a:t>
            </a:r>
            <a:r>
              <a:rPr lang="ja-JP" altLang="en-US" sz="2400" b="1" dirty="0" smtClean="0"/>
              <a:t>「</a:t>
            </a:r>
            <a:r>
              <a:rPr lang="ja-JP" altLang="ja-JP" sz="2400" b="1" dirty="0" smtClean="0"/>
              <a:t>凹面</a:t>
            </a:r>
            <a:r>
              <a:rPr lang="ja-JP" altLang="en-US" sz="2400" b="1" dirty="0" smtClean="0"/>
              <a:t>状の成形面」</a:t>
            </a:r>
            <a:r>
              <a:rPr lang="ja-JP" altLang="ja-JP" sz="2400" b="1" dirty="0" smtClean="0"/>
              <a:t>も</a:t>
            </a:r>
            <a:r>
              <a:rPr lang="ja-JP" altLang="en-US" sz="2400" b="1" dirty="0" smtClean="0"/>
              <a:t>「</a:t>
            </a:r>
            <a:r>
              <a:rPr lang="ja-JP" altLang="ja-JP" sz="2400" b="1" dirty="0" smtClean="0"/>
              <a:t>凸面</a:t>
            </a:r>
            <a:r>
              <a:rPr lang="ja-JP" altLang="en-US" sz="2400" b="1" dirty="0" smtClean="0"/>
              <a:t>状</a:t>
            </a:r>
            <a:r>
              <a:rPr lang="ja-JP" altLang="en-US" sz="2400" b="1" dirty="0"/>
              <a:t>の成形面」</a:t>
            </a:r>
            <a:r>
              <a:rPr lang="ja-JP" altLang="ja-JP" sz="2400" b="1" dirty="0" smtClean="0"/>
              <a:t>も</a:t>
            </a:r>
            <a:r>
              <a:rPr lang="ja-JP" altLang="ja-JP" sz="2400" b="1" dirty="0"/>
              <a:t>含む</a:t>
            </a:r>
            <a:r>
              <a:rPr lang="ja-JP" altLang="ja-JP" sz="2400" b="1" dirty="0" smtClean="0"/>
              <a:t>。</a:t>
            </a:r>
            <a:endParaRPr lang="en-US" altLang="ja-JP" sz="2400" b="1" dirty="0" smtClean="0"/>
          </a:p>
          <a:p>
            <a:pPr latinLnBrk="1"/>
            <a:endParaRPr lang="en-US" altLang="ja-JP" sz="2400" dirty="0" smtClean="0"/>
          </a:p>
          <a:p>
            <a:r>
              <a:rPr lang="ja-JP" altLang="en-US" sz="2000" dirty="0" smtClean="0"/>
              <a:t>［</a:t>
            </a:r>
            <a:r>
              <a:rPr lang="ja-JP" altLang="en-US" sz="2000" dirty="0"/>
              <a:t>説明</a:t>
            </a:r>
            <a:r>
              <a:rPr lang="ja-JP" altLang="en-US" sz="2000" dirty="0" smtClean="0"/>
              <a:t>］</a:t>
            </a:r>
            <a:r>
              <a:rPr lang="ja-JP" altLang="en-US" sz="2000" dirty="0" smtClean="0">
                <a:solidFill>
                  <a:srgbClr val="FF0000"/>
                </a:solidFill>
              </a:rPr>
              <a:t>本願</a:t>
            </a:r>
            <a:r>
              <a:rPr lang="ja-JP" altLang="en-US" sz="2000" dirty="0">
                <a:solidFill>
                  <a:srgbClr val="FF0000"/>
                </a:solidFill>
              </a:rPr>
              <a:t>の発明が解決しようとする課題</a:t>
            </a:r>
            <a:r>
              <a:rPr lang="ja-JP" altLang="en-US" sz="2000" dirty="0"/>
              <a:t>は、光学素子用成形型の</a:t>
            </a:r>
            <a:r>
              <a:rPr lang="ja-JP" altLang="en-US" sz="2000" spc="-70" dirty="0"/>
              <a:t>表面に被覆する</a:t>
            </a:r>
            <a:r>
              <a:rPr lang="ja-JP" altLang="en-US" sz="2000" spc="-70" dirty="0" smtClean="0"/>
              <a:t>被覆</a:t>
            </a:r>
            <a:r>
              <a:rPr lang="ja-JP" altLang="en-US" sz="2000" spc="-70" dirty="0"/>
              <a:t>膜を改良することで、高温下での離型性や耐久性</a:t>
            </a:r>
            <a:r>
              <a:rPr lang="ja-JP" altLang="en-US" sz="2000" spc="100" dirty="0"/>
              <a:t>に優れた光学</a:t>
            </a:r>
            <a:r>
              <a:rPr lang="ja-JP" altLang="en-US" sz="2000" spc="100" dirty="0" smtClean="0"/>
              <a:t>素子用　</a:t>
            </a:r>
            <a:r>
              <a:rPr lang="ja-JP" altLang="en-US" sz="2000" spc="-40" dirty="0" smtClean="0"/>
              <a:t>成形型を提供</a:t>
            </a:r>
            <a:r>
              <a:rPr lang="ja-JP" altLang="en-US" sz="2000" spc="-40" dirty="0"/>
              <a:t>することであって、光学素子用成形型の</a:t>
            </a:r>
            <a:r>
              <a:rPr lang="ja-JP" altLang="en-US" sz="2000" spc="-40" dirty="0">
                <a:solidFill>
                  <a:srgbClr val="FF0000"/>
                </a:solidFill>
              </a:rPr>
              <a:t>成形面の形状は、このような</a:t>
            </a:r>
            <a:r>
              <a:rPr lang="ja-JP" altLang="en-US" sz="2000" spc="-70" dirty="0">
                <a:solidFill>
                  <a:srgbClr val="FF0000"/>
                </a:solidFill>
              </a:rPr>
              <a:t>課題</a:t>
            </a:r>
            <a:r>
              <a:rPr lang="ja-JP" altLang="en-US" sz="2000" spc="-70" dirty="0" smtClean="0">
                <a:solidFill>
                  <a:srgbClr val="FF0000"/>
                </a:solidFill>
              </a:rPr>
              <a:t>の解決</a:t>
            </a:r>
            <a:r>
              <a:rPr lang="ja-JP" altLang="en-US" sz="2000" spc="-70" dirty="0">
                <a:solidFill>
                  <a:srgbClr val="FF0000"/>
                </a:solidFill>
              </a:rPr>
              <a:t>には直接関係しない。</a:t>
            </a:r>
            <a:r>
              <a:rPr lang="ja-JP" altLang="en-US" sz="2000" spc="-70" dirty="0"/>
              <a:t>そのため、上記課題を解決する手段として、成形型</a:t>
            </a:r>
            <a:r>
              <a:rPr lang="ja-JP" altLang="en-US" sz="2000" spc="-70" dirty="0" smtClean="0"/>
              <a:t>の成形面</a:t>
            </a:r>
            <a:r>
              <a:rPr lang="ja-JP" altLang="en-US" sz="2000" spc="-70" dirty="0"/>
              <a:t>の形状は必要不可欠な要素とはいえず、</a:t>
            </a:r>
            <a:r>
              <a:rPr lang="ja-JP" altLang="en-US" sz="2000" u="sng" spc="-70" dirty="0">
                <a:solidFill>
                  <a:srgbClr val="FF0000"/>
                </a:solidFill>
              </a:rPr>
              <a:t>本願発明にとって</a:t>
            </a:r>
            <a:r>
              <a:rPr lang="ja-JP" altLang="en-US" sz="2000" spc="-70" dirty="0">
                <a:solidFill>
                  <a:srgbClr val="FF0000"/>
                </a:solidFill>
              </a:rPr>
              <a:t>任意の付加的</a:t>
            </a:r>
            <a:r>
              <a:rPr lang="ja-JP" altLang="en-US" sz="2000" dirty="0" smtClean="0">
                <a:solidFill>
                  <a:srgbClr val="FF0000"/>
                </a:solidFill>
              </a:rPr>
              <a:t>な要素</a:t>
            </a:r>
            <a:r>
              <a:rPr lang="ja-JP" altLang="en-US" sz="2000" dirty="0">
                <a:solidFill>
                  <a:srgbClr val="FF0000"/>
                </a:solidFill>
              </a:rPr>
              <a:t>であって、新たな技術的事項を導入するものではない</a:t>
            </a:r>
            <a:r>
              <a:rPr lang="ja-JP" altLang="en-US" sz="2000" dirty="0" smtClean="0">
                <a:solidFill>
                  <a:srgbClr val="FF0000"/>
                </a:solidFill>
              </a:rPr>
              <a:t>。 </a:t>
            </a:r>
            <a:r>
              <a:rPr lang="ja-JP" altLang="en-US" sz="2000" dirty="0" smtClean="0"/>
              <a:t>」</a:t>
            </a:r>
            <a:endParaRPr lang="en-US" altLang="ja-JP" sz="2000" dirty="0" smtClean="0"/>
          </a:p>
          <a:p>
            <a:endParaRPr lang="en-US" altLang="ja-JP" sz="2400" dirty="0" smtClean="0"/>
          </a:p>
          <a:p>
            <a:r>
              <a:rPr lang="ja-JP" altLang="en-US"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＜注意＞この論理で下位概念化しても</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結局は</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進歩性</a:t>
            </a:r>
            <a:r>
              <a:rPr lang="en-US" altLang="ja-JP"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となるから意味が無い</a:t>
            </a:r>
            <a:r>
              <a:rPr lang="ja-JP" altLang="en-US"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⇒上位概念化して、発明の技術的範囲を広げる</a:t>
            </a:r>
            <a:r>
              <a:rPr lang="en-US" altLang="ja-JP"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た</a:t>
            </a:r>
            <a:r>
              <a:rPr lang="en-US" altLang="ja-JP"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ケースにおいて、有用な論理</a:t>
            </a:r>
            <a:r>
              <a:rPr lang="en-US" altLang="ja-JP" sz="20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6309320"/>
            <a:ext cx="9144000" cy="548680"/>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atinLnBrk="1"/>
            <a:r>
              <a:rPr lang="ja-JP" altLang="en-US" sz="2000" b="1" dirty="0" smtClean="0">
                <a:solidFill>
                  <a:schemeClr val="tx1"/>
                </a:solidFill>
              </a:rPr>
              <a:t>　⇒補正・訂正事項が、発明</a:t>
            </a:r>
            <a:r>
              <a:rPr lang="ja-JP" altLang="en-US" sz="2000" b="1" dirty="0">
                <a:solidFill>
                  <a:schemeClr val="tx1"/>
                </a:solidFill>
              </a:rPr>
              <a:t>の</a:t>
            </a:r>
            <a:r>
              <a:rPr lang="ja-JP" altLang="ja-JP" sz="2000" b="1" dirty="0">
                <a:solidFill>
                  <a:schemeClr val="tx1"/>
                </a:solidFill>
              </a:rPr>
              <a:t>課題</a:t>
            </a:r>
            <a:r>
              <a:rPr lang="ja-JP" altLang="en-US" sz="2000" b="1" dirty="0">
                <a:solidFill>
                  <a:schemeClr val="tx1"/>
                </a:solidFill>
              </a:rPr>
              <a:t>の</a:t>
            </a:r>
            <a:r>
              <a:rPr lang="ja-JP" altLang="en-US" sz="2000" b="1" dirty="0" smtClean="0">
                <a:solidFill>
                  <a:schemeClr val="tx1"/>
                </a:solidFill>
              </a:rPr>
              <a:t>解決に（直接）</a:t>
            </a:r>
            <a:r>
              <a:rPr lang="ja-JP" altLang="ja-JP" sz="2000" b="1" dirty="0" smtClean="0">
                <a:solidFill>
                  <a:schemeClr val="tx1"/>
                </a:solidFill>
              </a:rPr>
              <a:t>関係</a:t>
            </a:r>
            <a:r>
              <a:rPr lang="ja-JP" altLang="en-US" sz="2000" b="1" dirty="0">
                <a:solidFill>
                  <a:schemeClr val="tx1"/>
                </a:solidFill>
              </a:rPr>
              <a:t>するか否かが</a:t>
            </a:r>
            <a:r>
              <a:rPr lang="ja-JP" altLang="en-US" sz="2000" b="1" dirty="0" smtClean="0">
                <a:solidFill>
                  <a:schemeClr val="tx1"/>
                </a:solidFill>
              </a:rPr>
              <a:t>重要</a:t>
            </a:r>
            <a:r>
              <a:rPr lang="en-US" altLang="ja-JP" sz="2000" b="1" dirty="0" smtClean="0">
                <a:solidFill>
                  <a:schemeClr val="tx1"/>
                </a:solidFill>
              </a:rPr>
              <a:t>!!</a:t>
            </a:r>
          </a:p>
          <a:p>
            <a:pPr latinLnBrk="1"/>
            <a:r>
              <a:rPr lang="ja-JP" altLang="en-US" sz="2000" b="1" dirty="0" smtClean="0">
                <a:solidFill>
                  <a:schemeClr val="tx1"/>
                </a:solidFill>
              </a:rPr>
              <a:t>　　　　　　　　　　　　　　　　　　　　　　　　　　　　　　　　　　　　　　</a:t>
            </a:r>
            <a:r>
              <a:rPr lang="ja-JP" altLang="ja-JP" sz="2000" b="1" dirty="0" smtClean="0">
                <a:solidFill>
                  <a:schemeClr val="tx1"/>
                </a:solidFill>
              </a:rPr>
              <a:t>（</a:t>
            </a:r>
            <a:r>
              <a:rPr lang="ja-JP" altLang="ja-JP" sz="2000" b="1" dirty="0">
                <a:solidFill>
                  <a:schemeClr val="tx1"/>
                </a:solidFill>
              </a:rPr>
              <a:t>＝</a:t>
            </a:r>
            <a:r>
              <a:rPr lang="ja-JP" altLang="ja-JP" sz="2000" b="1" dirty="0" smtClean="0">
                <a:solidFill>
                  <a:schemeClr val="tx1"/>
                </a:solidFill>
              </a:rPr>
              <a:t>事例</a:t>
            </a:r>
            <a:r>
              <a:rPr lang="ja-JP" altLang="en-US" sz="2000" dirty="0">
                <a:solidFill>
                  <a:schemeClr val="tx1"/>
                </a:solidFill>
              </a:rPr>
              <a:t>８</a:t>
            </a:r>
            <a:r>
              <a:rPr lang="ja-JP" altLang="ja-JP" sz="2000" b="1" dirty="0" smtClean="0">
                <a:solidFill>
                  <a:schemeClr val="tx1"/>
                </a:solidFill>
              </a:rPr>
              <a:t>、事例</a:t>
            </a:r>
            <a:r>
              <a:rPr lang="ja-JP" altLang="en-US" sz="2000" b="1" dirty="0" smtClean="0">
                <a:solidFill>
                  <a:schemeClr val="tx1"/>
                </a:solidFill>
              </a:rPr>
              <a:t>９</a:t>
            </a:r>
            <a:r>
              <a:rPr lang="ja-JP" altLang="ja-JP" sz="2000" b="1" dirty="0" smtClean="0">
                <a:solidFill>
                  <a:schemeClr val="tx1"/>
                </a:solidFill>
              </a:rPr>
              <a:t>）</a:t>
            </a:r>
            <a:endParaRPr lang="ja-JP" altLang="ja-JP" sz="2000" b="1" dirty="0">
              <a:solidFill>
                <a:schemeClr val="tx1"/>
              </a:solidFill>
            </a:endParaRPr>
          </a:p>
        </p:txBody>
      </p:sp>
      <p:sp>
        <p:nvSpPr>
          <p:cNvPr id="8" name="スライド番号プレースホルダ 3"/>
          <p:cNvSpPr>
            <a:spLocks noGrp="1"/>
          </p:cNvSpPr>
          <p:nvPr>
            <p:ph type="sldNum" sz="quarter" idx="12"/>
          </p:nvPr>
        </p:nvSpPr>
        <p:spPr bwMode="auto">
          <a:xfrm>
            <a:off x="8346504" y="6448251"/>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5</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1294111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a:solidFill>
                  <a:schemeClr val="bg1"/>
                </a:solidFill>
                <a:latin typeface="HGPｺﾞｼｯｸE" pitchFamily="50" charset="-128"/>
                <a:ea typeface="HGPｺﾞｼｯｸE" pitchFamily="50" charset="-128"/>
              </a:rPr>
              <a:t>審査基準の附属書</a:t>
            </a:r>
            <a:r>
              <a:rPr lang="ja-JP" altLang="en-US" sz="2800" dirty="0" smtClean="0">
                <a:solidFill>
                  <a:schemeClr val="bg1"/>
                </a:solidFill>
                <a:latin typeface="HGPｺﾞｼｯｸE" pitchFamily="50" charset="-128"/>
                <a:ea typeface="HGPｺﾞｼｯｸE" pitchFamily="50" charset="-128"/>
              </a:rPr>
              <a:t>Ａ・事例７～９以外①（資料）</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6186309"/>
          </a:xfrm>
          <a:prstGeom prst="rect">
            <a:avLst/>
          </a:prstGeom>
        </p:spPr>
        <p:txBody>
          <a:bodyPr wrap="square">
            <a:spAutoFit/>
          </a:bodyPr>
          <a:lstStyle/>
          <a:p>
            <a:pPr latinLnBrk="1"/>
            <a:r>
              <a:rPr lang="ja-JP" altLang="ja-JP" sz="1200" u="sng" dirty="0"/>
              <a:t>事例</a:t>
            </a:r>
            <a:r>
              <a:rPr lang="en-US" altLang="ja-JP" sz="1200" u="sng" dirty="0"/>
              <a:t>2 </a:t>
            </a:r>
            <a:r>
              <a:rPr lang="ja-JP" altLang="ja-JP" sz="1200" u="sng" dirty="0"/>
              <a:t>伝票印字システム 上位概念化、削除又は変更 ×</a:t>
            </a:r>
            <a:endParaRPr lang="ja-JP" altLang="ja-JP" sz="1200" dirty="0"/>
          </a:p>
          <a:p>
            <a:pPr latinLnBrk="1"/>
            <a:r>
              <a:rPr lang="ja-JP" altLang="ja-JP" sz="1200" dirty="0"/>
              <a:t>補正後は、紙切れ前で印刷できた分を、再度印刷してもしなくてもよい。</a:t>
            </a:r>
          </a:p>
          <a:p>
            <a:pPr latinLnBrk="1"/>
            <a:r>
              <a:rPr lang="ja-JP" altLang="ja-JP" sz="1200" dirty="0"/>
              <a:t>⇒明細書中に、両方記載されていなければならない。</a:t>
            </a:r>
          </a:p>
          <a:p>
            <a:pPr latinLnBrk="1"/>
            <a:r>
              <a:rPr lang="ja-JP" altLang="ja-JP" sz="1200" dirty="0"/>
              <a:t>⇒補正後のクレーム文言にない事象が複数考えられるときは、何れも開示されている必要あり。</a:t>
            </a:r>
          </a:p>
          <a:p>
            <a:pPr latinLnBrk="1"/>
            <a:r>
              <a:rPr lang="en-US" altLang="ja-JP" sz="1200" dirty="0"/>
              <a:t> </a:t>
            </a:r>
            <a:endParaRPr lang="ja-JP" altLang="ja-JP" sz="1200" dirty="0"/>
          </a:p>
          <a:p>
            <a:pPr latinLnBrk="1"/>
            <a:r>
              <a:rPr lang="ja-JP" altLang="ja-JP" sz="1200" u="sng" dirty="0"/>
              <a:t>事例</a:t>
            </a:r>
            <a:r>
              <a:rPr lang="en-US" altLang="ja-JP" sz="1200" u="sng" dirty="0"/>
              <a:t>15 </a:t>
            </a:r>
            <a:r>
              <a:rPr lang="ja-JP" altLang="ja-JP" sz="1200" u="sng" dirty="0"/>
              <a:t>印刷装置 下位概念化又は付加 ×</a:t>
            </a:r>
            <a:endParaRPr lang="ja-JP" altLang="ja-JP" sz="1200" dirty="0"/>
          </a:p>
          <a:p>
            <a:pPr latinLnBrk="1"/>
            <a:r>
              <a:rPr lang="ja-JP" altLang="ja-JP" sz="1200" dirty="0"/>
              <a:t>広過ぎる補正クレーム</a:t>
            </a:r>
          </a:p>
          <a:p>
            <a:pPr latinLnBrk="1"/>
            <a:r>
              <a:rPr lang="ja-JP" altLang="ja-JP" sz="1200" dirty="0"/>
              <a:t>図面からは、割り込みジョブが、前の割り込みジョブの前に入るのか、後ろに入るのか不明</a:t>
            </a:r>
          </a:p>
          <a:p>
            <a:pPr latinLnBrk="1"/>
            <a:r>
              <a:rPr lang="ja-JP" altLang="ja-JP" sz="1200" dirty="0"/>
              <a:t>⇒どちらとも補正できない状態</a:t>
            </a:r>
          </a:p>
          <a:p>
            <a:pPr latinLnBrk="1"/>
            <a:r>
              <a:rPr lang="ja-JP" altLang="ja-JP" sz="1200" dirty="0"/>
              <a:t>⇒補正後のクレーム文言にない事象が複数考えられるときは、何れも開示されている必要あり。</a:t>
            </a:r>
          </a:p>
          <a:p>
            <a:pPr latinLnBrk="1"/>
            <a:r>
              <a:rPr lang="en-US" altLang="ja-JP" sz="1200" dirty="0"/>
              <a:t> </a:t>
            </a:r>
            <a:endParaRPr lang="ja-JP" altLang="ja-JP" sz="1200" dirty="0"/>
          </a:p>
          <a:p>
            <a:pPr latinLnBrk="1"/>
            <a:r>
              <a:rPr lang="ja-JP" altLang="ja-JP" sz="1200" u="sng" dirty="0"/>
              <a:t>事例</a:t>
            </a:r>
            <a:r>
              <a:rPr lang="en-US" altLang="ja-JP" sz="1200" u="sng" dirty="0"/>
              <a:t>6 </a:t>
            </a:r>
            <a:r>
              <a:rPr lang="ja-JP" altLang="ja-JP" sz="1200" u="sng" dirty="0"/>
              <a:t>ステロイドの製法 上位概念化、削除又は変更 ○</a:t>
            </a:r>
            <a:endParaRPr lang="ja-JP" altLang="ja-JP" sz="1200" dirty="0"/>
          </a:p>
          <a:p>
            <a:pPr latinLnBrk="1"/>
            <a:r>
              <a:rPr lang="ja-JP" altLang="ja-JP" sz="1200" u="sng" dirty="0"/>
              <a:t>事例</a:t>
            </a:r>
            <a:r>
              <a:rPr lang="en-US" altLang="ja-JP" sz="1200" u="sng" dirty="0"/>
              <a:t>14 </a:t>
            </a:r>
            <a:r>
              <a:rPr lang="ja-JP" altLang="ja-JP" sz="1200" u="sng" dirty="0"/>
              <a:t>抗圧入引抜機 下位概念化又は付加 ○</a:t>
            </a:r>
            <a:endParaRPr lang="ja-JP" altLang="ja-JP" sz="1200" dirty="0"/>
          </a:p>
          <a:p>
            <a:pPr latinLnBrk="1"/>
            <a:r>
              <a:rPr lang="ja-JP" altLang="ja-JP" sz="1200" dirty="0"/>
              <a:t>補正後は、第</a:t>
            </a:r>
            <a:r>
              <a:rPr lang="en-US" altLang="ja-JP" sz="1200" dirty="0"/>
              <a:t>1</a:t>
            </a:r>
            <a:r>
              <a:rPr lang="ja-JP" altLang="ja-JP" sz="1200" dirty="0"/>
              <a:t>工程のみ。（明細書に第１工程が記載されているからＯＫとしているが、第１工程のみ取り出せるかは別問題では？）</a:t>
            </a:r>
          </a:p>
          <a:p>
            <a:pPr latinLnBrk="1"/>
            <a:r>
              <a:rPr lang="ja-JP" altLang="ja-JP" sz="1200" dirty="0"/>
              <a:t>⇒明細書に複数の工程からなる製法が記載されていた。一部の工程のみをクレームアップした事例。</a:t>
            </a:r>
          </a:p>
          <a:p>
            <a:pPr latinLnBrk="1"/>
            <a:r>
              <a:rPr lang="en-US" altLang="ja-JP" sz="1200" dirty="0"/>
              <a:t> </a:t>
            </a:r>
            <a:endParaRPr lang="ja-JP" altLang="ja-JP" sz="1200" dirty="0"/>
          </a:p>
          <a:p>
            <a:pPr latinLnBrk="1"/>
            <a:r>
              <a:rPr lang="ja-JP" altLang="ja-JP" sz="1200" u="sng" dirty="0"/>
              <a:t>事例</a:t>
            </a:r>
            <a:r>
              <a:rPr lang="en-US" altLang="ja-JP" sz="1200" u="sng" dirty="0"/>
              <a:t>12 </a:t>
            </a:r>
            <a:r>
              <a:rPr lang="ja-JP" altLang="ja-JP" sz="1200" u="sng" dirty="0"/>
              <a:t>弾球遊技機 下位概念化又は付加 ×</a:t>
            </a:r>
            <a:endParaRPr lang="ja-JP" altLang="ja-JP" sz="1200" dirty="0"/>
          </a:p>
          <a:p>
            <a:pPr latinLnBrk="1"/>
            <a:r>
              <a:rPr lang="ja-JP" altLang="ja-JP" sz="1200" dirty="0"/>
              <a:t>⇒明細書には、第１ランプのみ具体的な機能が記載されており、第２ランプの具体的な機能が記載されていなかったところ</a:t>
            </a:r>
            <a:r>
              <a:rPr lang="ja-JP" altLang="ja-JP" sz="1200" dirty="0" smtClean="0"/>
              <a:t>、</a:t>
            </a:r>
            <a:endParaRPr lang="en-US" altLang="ja-JP" sz="1200" dirty="0" smtClean="0"/>
          </a:p>
          <a:p>
            <a:pPr latinLnBrk="1"/>
            <a:r>
              <a:rPr lang="ja-JP" altLang="ja-JP" sz="1200" dirty="0" smtClean="0"/>
              <a:t>「</a:t>
            </a:r>
            <a:r>
              <a:rPr lang="ja-JP" altLang="ja-JP" sz="1200" dirty="0"/>
              <a:t>異なった機能」という補正が不適法とされた事例。</a:t>
            </a:r>
          </a:p>
          <a:p>
            <a:pPr latinLnBrk="1"/>
            <a:r>
              <a:rPr lang="ja-JP" altLang="ja-JP" sz="1200" dirty="0"/>
              <a:t>⇒仮に、第１ランプと第２ランプに別の機能が具体的に記載されていた事例であったとすれば、「異なった機能」と抽象化した補正</a:t>
            </a:r>
            <a:r>
              <a:rPr lang="ja-JP" altLang="ja-JP" sz="1200" dirty="0" smtClean="0"/>
              <a:t>が</a:t>
            </a:r>
            <a:endParaRPr lang="en-US" altLang="ja-JP" sz="1200" dirty="0" smtClean="0"/>
          </a:p>
          <a:p>
            <a:pPr latinLnBrk="1"/>
            <a:r>
              <a:rPr lang="ja-JP" altLang="ja-JP" sz="1200" dirty="0" smtClean="0"/>
              <a:t>適法</a:t>
            </a:r>
            <a:r>
              <a:rPr lang="ja-JP" altLang="ja-JP" sz="1200" dirty="0"/>
              <a:t>であったか？</a:t>
            </a:r>
          </a:p>
          <a:p>
            <a:pPr latinLnBrk="1"/>
            <a:r>
              <a:rPr lang="en-US" altLang="ja-JP" sz="1200" dirty="0"/>
              <a:t> </a:t>
            </a:r>
            <a:endParaRPr lang="ja-JP" altLang="ja-JP" sz="1200" dirty="0"/>
          </a:p>
          <a:p>
            <a:pPr latinLnBrk="1"/>
            <a:r>
              <a:rPr lang="ja-JP" altLang="ja-JP" sz="1200" u="sng" dirty="0"/>
              <a:t>事例</a:t>
            </a:r>
            <a:r>
              <a:rPr lang="en-US" altLang="ja-JP" sz="1200" u="sng" dirty="0"/>
              <a:t>20 </a:t>
            </a:r>
            <a:r>
              <a:rPr lang="ja-JP" altLang="ja-JP" sz="1200" u="sng" dirty="0"/>
              <a:t>熱可塑性樹脂組成物 下位概念化又は付加 ×</a:t>
            </a:r>
            <a:endParaRPr lang="ja-JP" altLang="ja-JP" sz="1200" dirty="0"/>
          </a:p>
          <a:p>
            <a:pPr latinLnBrk="1"/>
            <a:r>
              <a:rPr lang="ja-JP" altLang="ja-JP" sz="1200" dirty="0"/>
              <a:t>⇒「ポリエステル、ポリアミド等」という例示から、「熱可塑性樹脂」と上位概念化×</a:t>
            </a:r>
          </a:p>
          <a:p>
            <a:pPr latinLnBrk="1"/>
            <a:r>
              <a:rPr lang="ja-JP" altLang="ja-JP" sz="1200" dirty="0"/>
              <a:t>⇒複数の具体的例示を統合・抽象化した事例。</a:t>
            </a:r>
          </a:p>
          <a:p>
            <a:pPr latinLnBrk="1"/>
            <a:r>
              <a:rPr lang="en-US" altLang="ja-JP" sz="1200" dirty="0"/>
              <a:t> </a:t>
            </a:r>
            <a:endParaRPr lang="ja-JP" altLang="ja-JP" sz="1200" dirty="0"/>
          </a:p>
          <a:p>
            <a:pPr latinLnBrk="1"/>
            <a:r>
              <a:rPr lang="ja-JP" altLang="ja-JP" sz="1200" u="sng" dirty="0"/>
              <a:t>事例</a:t>
            </a:r>
            <a:r>
              <a:rPr lang="en-US" altLang="ja-JP" sz="1200" u="sng" dirty="0"/>
              <a:t>22 </a:t>
            </a:r>
            <a:r>
              <a:rPr lang="ja-JP" altLang="ja-JP" sz="1200" u="sng" dirty="0"/>
              <a:t>あん 下位概念化又は付加 ×</a:t>
            </a:r>
            <a:endParaRPr lang="ja-JP" altLang="ja-JP" sz="1200" dirty="0"/>
          </a:p>
          <a:p>
            <a:pPr latinLnBrk="1"/>
            <a:r>
              <a:rPr lang="ja-JP" altLang="ja-JP" sz="1200" dirty="0"/>
              <a:t>⇒「冷凍時に凍結しない」という記載から、「アイスクリーム用</a:t>
            </a:r>
            <a:r>
              <a:rPr lang="ja-JP" altLang="ja-JP" sz="1200" dirty="0" err="1"/>
              <a:t>あん</a:t>
            </a:r>
            <a:r>
              <a:rPr lang="ja-JP" altLang="ja-JP" sz="1200" dirty="0"/>
              <a:t>」という補正×</a:t>
            </a:r>
          </a:p>
          <a:p>
            <a:pPr latinLnBrk="1"/>
            <a:r>
              <a:rPr lang="ja-JP" altLang="ja-JP" sz="1200" dirty="0"/>
              <a:t>⇒「～用」という補正が問題となった事例。</a:t>
            </a:r>
          </a:p>
          <a:p>
            <a:pPr latinLnBrk="1"/>
            <a:r>
              <a:rPr lang="en-US" altLang="ja-JP" sz="1200" dirty="0"/>
              <a:t> </a:t>
            </a:r>
            <a:endParaRPr lang="ja-JP" altLang="ja-JP" sz="1200" dirty="0"/>
          </a:p>
          <a:p>
            <a:pPr latinLnBrk="1"/>
            <a:r>
              <a:rPr lang="ja-JP" altLang="ja-JP" sz="1200" u="sng" dirty="0"/>
              <a:t>事例</a:t>
            </a:r>
            <a:r>
              <a:rPr lang="en-US" altLang="ja-JP" sz="1200" u="sng" dirty="0"/>
              <a:t>23 </a:t>
            </a:r>
            <a:r>
              <a:rPr lang="ja-JP" altLang="ja-JP" sz="1200" u="sng" dirty="0"/>
              <a:t>化粧料 下位概念化又は付加 ○</a:t>
            </a:r>
            <a:endParaRPr lang="ja-JP" altLang="ja-JP" sz="1200" dirty="0"/>
          </a:p>
          <a:p>
            <a:pPr latinLnBrk="1"/>
            <a:r>
              <a:rPr lang="ja-JP" altLang="ja-JP" sz="1200" dirty="0"/>
              <a:t>⇒技術常識を考慮して、複数の実施例を組み合わせた補正（複数の化合物の併用）が許された事例。</a:t>
            </a:r>
          </a:p>
          <a:p>
            <a:pPr latinLnBrk="1"/>
            <a:r>
              <a:rPr lang="en-US" altLang="ja-JP" sz="1200" dirty="0"/>
              <a:t> </a:t>
            </a:r>
            <a:endParaRPr lang="ja-JP" altLang="ja-JP" sz="12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6</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1048227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a:solidFill>
                  <a:schemeClr val="bg1"/>
                </a:solidFill>
                <a:latin typeface="HGPｺﾞｼｯｸE" pitchFamily="50" charset="-128"/>
                <a:ea typeface="HGPｺﾞｼｯｸE" pitchFamily="50" charset="-128"/>
              </a:rPr>
              <a:t>審査基準の附属書Ａ・事例７</a:t>
            </a:r>
            <a:r>
              <a:rPr lang="ja-JP" altLang="en-US" sz="2800" dirty="0" smtClean="0">
                <a:solidFill>
                  <a:schemeClr val="bg1"/>
                </a:solidFill>
                <a:latin typeface="HGPｺﾞｼｯｸE" pitchFamily="50" charset="-128"/>
                <a:ea typeface="HGPｺﾞｼｯｸE" pitchFamily="50" charset="-128"/>
              </a:rPr>
              <a:t>～９以外②（資料）</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5632311"/>
          </a:xfrm>
          <a:prstGeom prst="rect">
            <a:avLst/>
          </a:prstGeom>
        </p:spPr>
        <p:txBody>
          <a:bodyPr wrap="square">
            <a:spAutoFit/>
          </a:bodyPr>
          <a:lstStyle/>
          <a:p>
            <a:pPr latinLnBrk="1"/>
            <a:r>
              <a:rPr lang="ja-JP" altLang="ja-JP" sz="1200" u="sng" dirty="0" smtClean="0"/>
              <a:t>事例</a:t>
            </a:r>
            <a:r>
              <a:rPr lang="en-US" altLang="ja-JP" sz="1200" u="sng" dirty="0" smtClean="0"/>
              <a:t>24 </a:t>
            </a:r>
            <a:r>
              <a:rPr lang="ja-JP" altLang="ja-JP" sz="1200" u="sng" dirty="0" smtClean="0"/>
              <a:t>圧延方法 下位概念化又は付加 ○</a:t>
            </a:r>
            <a:endParaRPr lang="ja-JP" altLang="ja-JP" sz="1200" dirty="0" smtClean="0"/>
          </a:p>
          <a:p>
            <a:pPr latinLnBrk="1"/>
            <a:r>
              <a:rPr lang="ja-JP" altLang="ja-JP" sz="1200" dirty="0" smtClean="0"/>
              <a:t>⇒「以下」を「未満」に補正することが許された事例。</a:t>
            </a:r>
          </a:p>
          <a:p>
            <a:pPr latinLnBrk="1"/>
            <a:r>
              <a:rPr lang="ja-JP" altLang="ja-JP" sz="1200" dirty="0" smtClean="0"/>
              <a:t>（効果を保持することとの関係で、新たな技術上の意義が認められない。）</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25 </a:t>
            </a:r>
            <a:r>
              <a:rPr lang="ja-JP" altLang="ja-JP" sz="1200" u="sng" dirty="0" smtClean="0"/>
              <a:t>携帯電話端末 下位概念化又は付加 ○</a:t>
            </a:r>
            <a:endParaRPr lang="ja-JP" altLang="ja-JP" sz="1200" dirty="0" smtClean="0"/>
          </a:p>
          <a:p>
            <a:pPr latinLnBrk="1"/>
            <a:r>
              <a:rPr lang="ja-JP" altLang="ja-JP" sz="1200" u="sng" dirty="0" smtClean="0"/>
              <a:t>★事例</a:t>
            </a:r>
            <a:r>
              <a:rPr lang="en-US" altLang="ja-JP" sz="1200" u="sng" dirty="0" smtClean="0"/>
              <a:t>26 </a:t>
            </a:r>
            <a:r>
              <a:rPr lang="ja-JP" altLang="ja-JP" sz="1200" u="sng" dirty="0" smtClean="0"/>
              <a:t>インターホン装置 下位概念化又は付加 ○</a:t>
            </a:r>
            <a:endParaRPr lang="ja-JP" altLang="ja-JP" sz="1200" dirty="0" smtClean="0"/>
          </a:p>
          <a:p>
            <a:pPr latinLnBrk="1"/>
            <a:r>
              <a:rPr lang="ja-JP" altLang="ja-JP" sz="1200" u="sng" dirty="0" smtClean="0"/>
              <a:t>事例</a:t>
            </a:r>
            <a:r>
              <a:rPr lang="en-US" altLang="ja-JP" sz="1200" u="sng" dirty="0" smtClean="0"/>
              <a:t>19 </a:t>
            </a:r>
            <a:r>
              <a:rPr lang="ja-JP" altLang="ja-JP" sz="1200" u="sng" dirty="0" smtClean="0"/>
              <a:t>肥料袋の開封装置 下位概念化又は付加 ○</a:t>
            </a:r>
            <a:endParaRPr lang="ja-JP" altLang="ja-JP" sz="1200" dirty="0" smtClean="0"/>
          </a:p>
          <a:p>
            <a:pPr latinLnBrk="1"/>
            <a:r>
              <a:rPr lang="ja-JP" altLang="ja-JP" sz="1200" dirty="0" smtClean="0"/>
              <a:t>⇒「音楽再生機能」という開示から、「音響信号を音声電気信号に変換する機能」という補正が認められた事例（事例</a:t>
            </a:r>
            <a:r>
              <a:rPr lang="en-US" altLang="ja-JP" sz="1200" dirty="0" smtClean="0"/>
              <a:t>25</a:t>
            </a:r>
            <a:r>
              <a:rPr lang="ja-JP" altLang="ja-JP" sz="1200" dirty="0" smtClean="0"/>
              <a:t>）。</a:t>
            </a:r>
          </a:p>
          <a:p>
            <a:pPr latinLnBrk="1"/>
            <a:r>
              <a:rPr lang="ja-JP" altLang="ja-JP" sz="1200" dirty="0" smtClean="0"/>
              <a:t>⇒「カメラ」による検出という開示から、「非接触で」検出するという補正が認められた事例（事例</a:t>
            </a:r>
            <a:r>
              <a:rPr lang="en-US" altLang="ja-JP" sz="1200" dirty="0" smtClean="0"/>
              <a:t>26</a:t>
            </a:r>
            <a:r>
              <a:rPr lang="ja-JP" altLang="ja-JP" sz="1200" dirty="0" smtClean="0"/>
              <a:t>）。</a:t>
            </a:r>
          </a:p>
          <a:p>
            <a:pPr latinLnBrk="1"/>
            <a:r>
              <a:rPr lang="ja-JP" altLang="ja-JP" sz="1200" dirty="0" smtClean="0"/>
              <a:t>⇒明細書の記載を、上位概念化した補正が認められた事例。（Ｃｆ．事例</a:t>
            </a:r>
            <a:r>
              <a:rPr lang="en-US" altLang="ja-JP" sz="1200" dirty="0" smtClean="0"/>
              <a:t>55</a:t>
            </a:r>
            <a:r>
              <a:rPr lang="ja-JP" altLang="ja-JP" sz="1200" dirty="0" smtClean="0"/>
              <a:t>）</a:t>
            </a:r>
          </a:p>
          <a:p>
            <a:pPr latinLnBrk="1"/>
            <a:r>
              <a:rPr lang="en-US" altLang="ja-JP" sz="1200" dirty="0" smtClean="0"/>
              <a:t> </a:t>
            </a:r>
            <a:endParaRPr lang="ja-JP" altLang="ja-JP" sz="1200" dirty="0" smtClean="0"/>
          </a:p>
          <a:p>
            <a:pPr latinLnBrk="1"/>
            <a:r>
              <a:rPr lang="ja-JP" altLang="ja-JP" sz="1200" dirty="0" smtClean="0"/>
              <a:t>⇒明細書に文書で記載された機械的構成の一部をクレームアップする補正が適法とされた事例。（事例</a:t>
            </a:r>
            <a:r>
              <a:rPr lang="en-US" altLang="ja-JP" sz="1200" dirty="0" smtClean="0"/>
              <a:t>19</a:t>
            </a:r>
            <a:r>
              <a:rPr lang="ja-JP" altLang="ja-JP" sz="1200" dirty="0" smtClean="0"/>
              <a:t>）</a:t>
            </a:r>
          </a:p>
          <a:p>
            <a:pPr latinLnBrk="1"/>
            <a:r>
              <a:rPr lang="ja-JP" altLang="ja-JP" sz="1200" dirty="0" smtClean="0"/>
              <a:t>（・・・のみが記載されていたと解すべき特段の事情は認められない。）</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28 </a:t>
            </a:r>
            <a:r>
              <a:rPr lang="ja-JP" altLang="ja-JP" sz="1200" u="sng" dirty="0" smtClean="0"/>
              <a:t>遠赤外線利用の籾乾燥方法 数値限定 ×</a:t>
            </a:r>
            <a:endParaRPr lang="ja-JP" altLang="ja-JP" sz="1200" dirty="0" smtClean="0"/>
          </a:p>
          <a:p>
            <a:pPr latinLnBrk="1"/>
            <a:r>
              <a:rPr lang="ja-JP" altLang="ja-JP" sz="1200" dirty="0" smtClean="0"/>
              <a:t>⇒グラフに基づく補正が不適法とされた事例。</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31 </a:t>
            </a:r>
            <a:r>
              <a:rPr lang="ja-JP" altLang="ja-JP" sz="1200" u="sng" dirty="0" smtClean="0"/>
              <a:t>仮止め用接着剤 数値限定 ○</a:t>
            </a:r>
            <a:endParaRPr lang="ja-JP" altLang="ja-JP" sz="1200" dirty="0" smtClean="0"/>
          </a:p>
          <a:p>
            <a:pPr latinLnBrk="1"/>
            <a:r>
              <a:rPr lang="ja-JP" altLang="ja-JP" sz="1200" dirty="0" smtClean="0"/>
              <a:t>⇒表に基づく補正が適法とされた事例。</a:t>
            </a:r>
          </a:p>
          <a:p>
            <a:pPr latinLnBrk="1"/>
            <a:r>
              <a:rPr lang="ja-JP" altLang="ja-JP" sz="1200" dirty="0" smtClean="0"/>
              <a:t>（※</a:t>
            </a:r>
            <a:r>
              <a:rPr lang="en-US" altLang="ja-JP" sz="1200" dirty="0" smtClean="0"/>
              <a:t>9.5</a:t>
            </a:r>
            <a:r>
              <a:rPr lang="ja-JP" altLang="ja-JP" sz="1200" dirty="0" smtClean="0"/>
              <a:t>を当然にクレームアップできるのか？どの数字もクレームアップできるのか？）</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30 </a:t>
            </a:r>
            <a:r>
              <a:rPr lang="ja-JP" altLang="ja-JP" sz="1200" u="sng" dirty="0" smtClean="0"/>
              <a:t>中空微小体 数値限定 ○</a:t>
            </a:r>
            <a:endParaRPr lang="ja-JP" altLang="ja-JP" sz="1200" dirty="0" smtClean="0"/>
          </a:p>
          <a:p>
            <a:pPr latinLnBrk="1"/>
            <a:r>
              <a:rPr lang="ja-JP" altLang="ja-JP" sz="1200" dirty="0" smtClean="0"/>
              <a:t>⇒</a:t>
            </a:r>
            <a:r>
              <a:rPr lang="en-US" altLang="ja-JP" sz="1200" dirty="0" smtClean="0"/>
              <a:t>200-10000</a:t>
            </a:r>
            <a:r>
              <a:rPr lang="ja-JP" altLang="ja-JP" sz="1200" dirty="0" smtClean="0"/>
              <a:t>というクレームを、「</a:t>
            </a:r>
            <a:r>
              <a:rPr lang="en-US" altLang="ja-JP" sz="1200" dirty="0" smtClean="0"/>
              <a:t>500-6000</a:t>
            </a:r>
            <a:r>
              <a:rPr lang="ja-JP" altLang="ja-JP" sz="1200" dirty="0" smtClean="0"/>
              <a:t>」という開示から、</a:t>
            </a:r>
            <a:r>
              <a:rPr lang="en-US" altLang="ja-JP" sz="1200" dirty="0" smtClean="0"/>
              <a:t>200-6000</a:t>
            </a:r>
            <a:r>
              <a:rPr lang="ja-JP" altLang="ja-JP" sz="1200" dirty="0" smtClean="0"/>
              <a:t>に補正○</a:t>
            </a:r>
          </a:p>
          <a:p>
            <a:pPr latinLnBrk="1"/>
            <a:r>
              <a:rPr lang="ja-JP" altLang="ja-JP" sz="1200" dirty="0" smtClean="0"/>
              <a:t>⇒数値範囲の上限又は下限の一方のみをクレームアップする補正が許された事例。</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32 </a:t>
            </a:r>
            <a:r>
              <a:rPr lang="ja-JP" altLang="ja-JP" sz="1200" u="sng" dirty="0" smtClean="0"/>
              <a:t>感光性平板印刷版 除くクレーム ○</a:t>
            </a:r>
            <a:endParaRPr lang="ja-JP" altLang="ja-JP" sz="1200" dirty="0" smtClean="0"/>
          </a:p>
          <a:p>
            <a:pPr latinLnBrk="1"/>
            <a:r>
              <a:rPr lang="ja-JP" altLang="ja-JP" sz="1200" u="sng" dirty="0" smtClean="0"/>
              <a:t>事例</a:t>
            </a:r>
            <a:r>
              <a:rPr lang="en-US" altLang="ja-JP" sz="1200" u="sng" dirty="0" smtClean="0"/>
              <a:t>33 </a:t>
            </a:r>
            <a:r>
              <a:rPr lang="ja-JP" altLang="ja-JP" sz="1200" u="sng" dirty="0" smtClean="0"/>
              <a:t>感光性組成物 除くクレーム ○</a:t>
            </a:r>
            <a:endParaRPr lang="ja-JP" altLang="ja-JP" sz="1200" dirty="0" smtClean="0"/>
          </a:p>
          <a:p>
            <a:pPr latinLnBrk="1"/>
            <a:r>
              <a:rPr lang="ja-JP" altLang="ja-JP" sz="1200" dirty="0" smtClean="0"/>
              <a:t>⇒通常の「除くクレーム」。「…本来進歩性を有するが、たまたま引用発明と重複する」という説明は、言い過ぎではないか？（事例</a:t>
            </a:r>
            <a:r>
              <a:rPr lang="en-US" altLang="ja-JP" sz="1200" dirty="0" smtClean="0"/>
              <a:t>32</a:t>
            </a:r>
            <a:r>
              <a:rPr lang="ja-JP" altLang="ja-JP" sz="1200" dirty="0" smtClean="0"/>
              <a:t>）</a:t>
            </a:r>
          </a:p>
          <a:p>
            <a:pPr latinLnBrk="1"/>
            <a:r>
              <a:rPr lang="ja-JP" altLang="ja-JP" sz="1200" dirty="0" smtClean="0"/>
              <a:t>⇒除かれた部分が明確でなければならない。（事例</a:t>
            </a:r>
            <a:r>
              <a:rPr lang="en-US" altLang="ja-JP" sz="1200" dirty="0" smtClean="0"/>
              <a:t>33</a:t>
            </a:r>
            <a:r>
              <a:rPr lang="ja-JP" altLang="ja-JP" sz="1200" dirty="0" smtClean="0"/>
              <a:t>）</a:t>
            </a:r>
          </a:p>
          <a:p>
            <a:pPr latinLnBrk="1"/>
            <a:r>
              <a:rPr lang="en-US" altLang="ja-JP" sz="1200" dirty="0" smtClean="0"/>
              <a:t> </a:t>
            </a:r>
            <a:endParaRPr lang="ja-JP" altLang="ja-JP" sz="12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7</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012995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19113"/>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2800" dirty="0">
                <a:solidFill>
                  <a:schemeClr val="bg1"/>
                </a:solidFill>
                <a:latin typeface="HGPｺﾞｼｯｸE" pitchFamily="50" charset="-128"/>
                <a:ea typeface="HGPｺﾞｼｯｸE" pitchFamily="50" charset="-128"/>
              </a:rPr>
              <a:t>審査基準の附属書Ａ・事例７</a:t>
            </a:r>
            <a:r>
              <a:rPr lang="ja-JP" altLang="en-US" sz="2800" dirty="0" smtClean="0">
                <a:solidFill>
                  <a:schemeClr val="bg1"/>
                </a:solidFill>
                <a:latin typeface="HGPｺﾞｼｯｸE" pitchFamily="50" charset="-128"/>
                <a:ea typeface="HGPｺﾞｼｯｸE" pitchFamily="50" charset="-128"/>
              </a:rPr>
              <a:t>～９以外③（資料）</a:t>
            </a:r>
            <a:endParaRPr lang="ja-JP" altLang="en-US" sz="2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4708981"/>
          </a:xfrm>
          <a:prstGeom prst="rect">
            <a:avLst/>
          </a:prstGeom>
        </p:spPr>
        <p:txBody>
          <a:bodyPr wrap="square">
            <a:spAutoFit/>
          </a:bodyPr>
          <a:lstStyle/>
          <a:p>
            <a:pPr latinLnBrk="1"/>
            <a:r>
              <a:rPr lang="ja-JP" altLang="ja-JP" sz="1200" u="sng" dirty="0" smtClean="0"/>
              <a:t>事例</a:t>
            </a:r>
            <a:r>
              <a:rPr lang="en-US" altLang="ja-JP" sz="1200" u="sng" dirty="0" smtClean="0"/>
              <a:t>35 </a:t>
            </a:r>
            <a:r>
              <a:rPr lang="ja-JP" altLang="ja-JP" sz="1200" u="sng" dirty="0" smtClean="0"/>
              <a:t>ホスファン誘導体 マーカッシュ形式 ○</a:t>
            </a:r>
            <a:r>
              <a:rPr lang="en-US" altLang="ja-JP" sz="1200" u="sng" dirty="0" smtClean="0"/>
              <a:t>/</a:t>
            </a:r>
            <a:r>
              <a:rPr lang="ja-JP" altLang="ja-JP" sz="1200" u="sng" dirty="0" smtClean="0"/>
              <a:t>×</a:t>
            </a:r>
            <a:endParaRPr lang="ja-JP" altLang="ja-JP" sz="1200" dirty="0" smtClean="0"/>
          </a:p>
          <a:p>
            <a:pPr latinLnBrk="1"/>
            <a:r>
              <a:rPr lang="ja-JP" altLang="ja-JP" sz="1200" dirty="0" smtClean="0"/>
              <a:t>⇒２つの選択肢（化合物の組み合わせ）の其々の一部を削除するときは、具体的な実施例が必要</a:t>
            </a:r>
          </a:p>
          <a:p>
            <a:pPr latinLnBrk="1"/>
            <a:endParaRPr lang="en-US" altLang="ja-JP" sz="1200" u="sng" dirty="0" smtClean="0"/>
          </a:p>
          <a:p>
            <a:pPr latinLnBrk="1"/>
            <a:r>
              <a:rPr lang="ja-JP" altLang="ja-JP" sz="1200" u="sng" dirty="0" smtClean="0"/>
              <a:t>反対事例</a:t>
            </a:r>
            <a:endParaRPr lang="ja-JP" altLang="ja-JP" sz="1200" dirty="0" smtClean="0"/>
          </a:p>
          <a:p>
            <a:pPr latinLnBrk="1"/>
            <a:r>
              <a:rPr lang="ja-JP" altLang="ja-JP" sz="1200" u="sng" dirty="0" smtClean="0"/>
              <a:t>事例</a:t>
            </a:r>
            <a:r>
              <a:rPr lang="en-US" altLang="ja-JP" sz="1200" u="sng" dirty="0" smtClean="0"/>
              <a:t>36 </a:t>
            </a:r>
            <a:r>
              <a:rPr lang="ja-JP" altLang="ja-JP" sz="1200" u="sng" dirty="0" smtClean="0"/>
              <a:t>シクロブタンジオン化合物類 マーカッシュ形式 ○</a:t>
            </a:r>
            <a:endParaRPr lang="ja-JP" altLang="ja-JP" sz="1200" dirty="0" smtClean="0"/>
          </a:p>
          <a:p>
            <a:pPr latinLnBrk="1"/>
            <a:r>
              <a:rPr lang="ja-JP" altLang="ja-JP" sz="1200" u="sng" dirty="0" smtClean="0"/>
              <a:t>事例</a:t>
            </a:r>
            <a:r>
              <a:rPr lang="en-US" altLang="ja-JP" sz="1200" u="sng" dirty="0" smtClean="0"/>
              <a:t>37 </a:t>
            </a:r>
            <a:r>
              <a:rPr lang="ja-JP" altLang="ja-JP" sz="1200" u="sng" dirty="0" smtClean="0"/>
              <a:t>置換ベンジルアルコール マーカッシュ形式 ○</a:t>
            </a:r>
            <a:endParaRPr lang="ja-JP" altLang="ja-JP" sz="1200" dirty="0" smtClean="0"/>
          </a:p>
          <a:p>
            <a:pPr latinLnBrk="1"/>
            <a:r>
              <a:rPr lang="ja-JP" altLang="ja-JP" sz="1200" dirty="0" smtClean="0"/>
              <a:t>⇒１つの選択肢（化合物）の一部を削除するときは、具体的な実施例は不要</a:t>
            </a:r>
          </a:p>
          <a:p>
            <a:pPr latinLnBrk="1"/>
            <a:r>
              <a:rPr lang="ja-JP" altLang="ja-JP" sz="1200" dirty="0" smtClean="0"/>
              <a:t>（２段階で分割・補正すると、事例</a:t>
            </a:r>
            <a:r>
              <a:rPr lang="en-US" altLang="ja-JP" sz="1200" dirty="0" smtClean="0"/>
              <a:t>35</a:t>
            </a:r>
            <a:r>
              <a:rPr lang="ja-JP" altLang="ja-JP" sz="1200" dirty="0" smtClean="0"/>
              <a:t>と整合的か？）</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38 </a:t>
            </a:r>
            <a:r>
              <a:rPr lang="ja-JP" altLang="ja-JP" sz="1200" u="sng" dirty="0" smtClean="0"/>
              <a:t>ホスファン誘導体 マーカッシュ形式 ○</a:t>
            </a:r>
            <a:endParaRPr lang="ja-JP" altLang="ja-JP" sz="1200" dirty="0" smtClean="0"/>
          </a:p>
          <a:p>
            <a:pPr latinLnBrk="1"/>
            <a:r>
              <a:rPr lang="ja-JP" altLang="ja-JP" sz="1200" dirty="0" smtClean="0"/>
              <a:t>⇒通常の技術用語と異なるが、明細書中の定義に従って、広く補正が認められた。</a:t>
            </a:r>
          </a:p>
          <a:p>
            <a:pPr latinLnBrk="1"/>
            <a:r>
              <a:rPr lang="ja-JP" altLang="ja-JP" sz="1200" dirty="0" smtClean="0"/>
              <a:t>（明細書中の定義のような理解も有り得る事案であった。）</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47 </a:t>
            </a:r>
            <a:r>
              <a:rPr lang="ja-JP" altLang="ja-JP" sz="1200" u="sng" dirty="0" smtClean="0"/>
              <a:t>算盤用数字読み取り器 不整合記載の解消 ○</a:t>
            </a:r>
            <a:endParaRPr lang="ja-JP" altLang="ja-JP" sz="1200" dirty="0" smtClean="0"/>
          </a:p>
          <a:p>
            <a:pPr latinLnBrk="1"/>
            <a:r>
              <a:rPr lang="ja-JP" altLang="ja-JP" sz="1200" dirty="0" smtClean="0"/>
              <a:t>⇒誤記の訂正が認められた。（「約１３０度」⇒「約１１０度」）</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48 </a:t>
            </a:r>
            <a:r>
              <a:rPr lang="ja-JP" altLang="ja-JP" sz="1200" u="sng" dirty="0" smtClean="0"/>
              <a:t>グラフェンの合成方法 明瞭でない記載の明瞭化 ○</a:t>
            </a:r>
            <a:endParaRPr lang="ja-JP" altLang="ja-JP" sz="1200" dirty="0" smtClean="0"/>
          </a:p>
          <a:p>
            <a:pPr latinLnBrk="1"/>
            <a:r>
              <a:rPr lang="ja-JP" altLang="ja-JP" sz="1200" dirty="0" smtClean="0"/>
              <a:t>⇒当該技術分野の技術常識を考慮して、「％」を「質量％」とする補正が認められた。（明瞭性）</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50 </a:t>
            </a:r>
            <a:r>
              <a:rPr lang="ja-JP" altLang="ja-JP" sz="1200" u="sng" dirty="0" smtClean="0"/>
              <a:t>緩衝部材　具体例の追加　×</a:t>
            </a:r>
            <a:endParaRPr lang="ja-JP" altLang="ja-JP" sz="1200" dirty="0" smtClean="0"/>
          </a:p>
          <a:p>
            <a:pPr latinLnBrk="1"/>
            <a:r>
              <a:rPr lang="ja-JP" altLang="ja-JP" sz="1200" u="sng" dirty="0" smtClean="0"/>
              <a:t>事例</a:t>
            </a:r>
            <a:r>
              <a:rPr lang="en-US" altLang="ja-JP" sz="1200" u="sng" dirty="0" smtClean="0"/>
              <a:t>57 </a:t>
            </a:r>
            <a:r>
              <a:rPr lang="ja-JP" altLang="ja-JP" sz="1200" u="sng" dirty="0" smtClean="0"/>
              <a:t>誤動作防止スイッチ 図面の記載に基づく補正 ×</a:t>
            </a:r>
            <a:endParaRPr lang="ja-JP" altLang="ja-JP" sz="1200" dirty="0" smtClean="0"/>
          </a:p>
          <a:p>
            <a:pPr latinLnBrk="1"/>
            <a:r>
              <a:rPr lang="ja-JP" altLang="ja-JP" sz="1200" dirty="0" smtClean="0"/>
              <a:t>⇒図面を抽象化してクレームアップできなかった。（⇔事例</a:t>
            </a:r>
            <a:r>
              <a:rPr lang="en-US" altLang="ja-JP" sz="1200" dirty="0" smtClean="0"/>
              <a:t>25, 26</a:t>
            </a:r>
            <a:r>
              <a:rPr lang="ja-JP" altLang="ja-JP" sz="1200" dirty="0" smtClean="0"/>
              <a:t>）</a:t>
            </a:r>
          </a:p>
          <a:p>
            <a:pPr latinLnBrk="1"/>
            <a:r>
              <a:rPr lang="en-US" altLang="ja-JP" sz="1200" dirty="0" smtClean="0"/>
              <a:t> </a:t>
            </a:r>
            <a:endParaRPr lang="ja-JP" altLang="ja-JP" sz="1200" dirty="0" smtClean="0"/>
          </a:p>
          <a:p>
            <a:pPr latinLnBrk="1"/>
            <a:r>
              <a:rPr lang="ja-JP" altLang="ja-JP" sz="1200" u="sng" dirty="0" smtClean="0"/>
              <a:t>事例</a:t>
            </a:r>
            <a:r>
              <a:rPr lang="en-US" altLang="ja-JP" sz="1200" u="sng" dirty="0" smtClean="0"/>
              <a:t>55 </a:t>
            </a:r>
            <a:r>
              <a:rPr lang="ja-JP" altLang="ja-JP" sz="1200" u="sng" dirty="0" smtClean="0"/>
              <a:t>熱処理装置 図面の記載に基づく補正 ○</a:t>
            </a:r>
            <a:endParaRPr lang="ja-JP" altLang="ja-JP" sz="1200" dirty="0" smtClean="0"/>
          </a:p>
          <a:p>
            <a:pPr latinLnBrk="1"/>
            <a:r>
              <a:rPr lang="ja-JP" altLang="ja-JP" sz="1200" dirty="0" smtClean="0"/>
              <a:t>⇒明細書の記載を考慮して、図面を抽象化してクレームアップできた。（＝事例</a:t>
            </a:r>
            <a:r>
              <a:rPr lang="en-US" altLang="ja-JP" sz="1200" dirty="0" smtClean="0"/>
              <a:t>25, 26</a:t>
            </a:r>
            <a:r>
              <a:rPr lang="ja-JP" altLang="ja-JP" sz="1200" dirty="0" smtClean="0"/>
              <a:t>）</a:t>
            </a:r>
            <a:endParaRPr lang="ja-JP" altLang="ja-JP" sz="12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8</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0617550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25694</TotalTime>
  <Words>2579</Words>
  <Application>Microsoft Office PowerPoint</Application>
  <PresentationFormat>画面に合わせる (4:3)</PresentationFormat>
  <Paragraphs>463</Paragraphs>
  <Slides>27</Slides>
  <Notes>0</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判決の傾向と特許庁審査基準との対比および提言</dc:title>
  <dc:creator>nakata</dc:creator>
  <cp:lastModifiedBy>高石 秀樹</cp:lastModifiedBy>
  <cp:revision>211</cp:revision>
  <cp:lastPrinted>2017-02-06T04:57:13Z</cp:lastPrinted>
  <dcterms:created xsi:type="dcterms:W3CDTF">2008-08-02T03:52:37Z</dcterms:created>
  <dcterms:modified xsi:type="dcterms:W3CDTF">2017-12-20T07:56:52Z</dcterms:modified>
</cp:coreProperties>
</file>