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67"/>
  </p:notesMasterIdLst>
  <p:handoutMasterIdLst>
    <p:handoutMasterId r:id="rId68"/>
  </p:handoutMasterIdLst>
  <p:sldIdLst>
    <p:sldId id="1452" r:id="rId2"/>
    <p:sldId id="1456" r:id="rId3"/>
    <p:sldId id="1466" r:id="rId4"/>
    <p:sldId id="1457" r:id="rId5"/>
    <p:sldId id="1467" r:id="rId6"/>
    <p:sldId id="1468" r:id="rId7"/>
    <p:sldId id="1469" r:id="rId8"/>
    <p:sldId id="1470" r:id="rId9"/>
    <p:sldId id="1472" r:id="rId10"/>
    <p:sldId id="1473" r:id="rId11"/>
    <p:sldId id="1474" r:id="rId12"/>
    <p:sldId id="1475" r:id="rId13"/>
    <p:sldId id="1476" r:id="rId14"/>
    <p:sldId id="1494" r:id="rId15"/>
    <p:sldId id="1495" r:id="rId16"/>
    <p:sldId id="1517" r:id="rId17"/>
    <p:sldId id="1496" r:id="rId18"/>
    <p:sldId id="1497" r:id="rId19"/>
    <p:sldId id="1518" r:id="rId20"/>
    <p:sldId id="1498" r:id="rId21"/>
    <p:sldId id="1499" r:id="rId22"/>
    <p:sldId id="1519" r:id="rId23"/>
    <p:sldId id="1500" r:id="rId24"/>
    <p:sldId id="1501" r:id="rId25"/>
    <p:sldId id="1502" r:id="rId26"/>
    <p:sldId id="1520" r:id="rId27"/>
    <p:sldId id="1503" r:id="rId28"/>
    <p:sldId id="1477" r:id="rId29"/>
    <p:sldId id="1478" r:id="rId30"/>
    <p:sldId id="1504" r:id="rId31"/>
    <p:sldId id="1505" r:id="rId32"/>
    <p:sldId id="1506" r:id="rId33"/>
    <p:sldId id="1507" r:id="rId34"/>
    <p:sldId id="1508" r:id="rId35"/>
    <p:sldId id="1509" r:id="rId36"/>
    <p:sldId id="1522" r:id="rId37"/>
    <p:sldId id="1510" r:id="rId38"/>
    <p:sldId id="1523" r:id="rId39"/>
    <p:sldId id="1511" r:id="rId40"/>
    <p:sldId id="1512" r:id="rId41"/>
    <p:sldId id="1513" r:id="rId42"/>
    <p:sldId id="1514" r:id="rId43"/>
    <p:sldId id="1515" r:id="rId44"/>
    <p:sldId id="1516" r:id="rId45"/>
    <p:sldId id="1458" r:id="rId46"/>
    <p:sldId id="1479" r:id="rId47"/>
    <p:sldId id="1480" r:id="rId48"/>
    <p:sldId id="1524" r:id="rId49"/>
    <p:sldId id="1525" r:id="rId50"/>
    <p:sldId id="1481" r:id="rId51"/>
    <p:sldId id="1526" r:id="rId52"/>
    <p:sldId id="1482" r:id="rId53"/>
    <p:sldId id="1483" r:id="rId54"/>
    <p:sldId id="1484" r:id="rId55"/>
    <p:sldId id="1485" r:id="rId56"/>
    <p:sldId id="1486" r:id="rId57"/>
    <p:sldId id="1487" r:id="rId58"/>
    <p:sldId id="1488" r:id="rId59"/>
    <p:sldId id="1527" r:id="rId60"/>
    <p:sldId id="1489" r:id="rId61"/>
    <p:sldId id="1490" r:id="rId62"/>
    <p:sldId id="1491" r:id="rId63"/>
    <p:sldId id="1492" r:id="rId64"/>
    <p:sldId id="1528" r:id="rId65"/>
    <p:sldId id="1493" r:id="rId66"/>
  </p:sldIdLst>
  <p:sldSz cx="9144000" cy="6858000" type="screen4x3"/>
  <p:notesSz cx="6797675" cy="9926638"/>
  <p:defaultTextStyle>
    <a:defPPr>
      <a:defRPr lang="ja-JP"/>
    </a:defPPr>
    <a:lvl1pPr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3" userDrawn="1">
          <p15:clr>
            <a:srgbClr val="A4A3A4"/>
          </p15:clr>
        </p15:guide>
        <p15:guide id="2" pos="2142" userDrawn="1">
          <p15:clr>
            <a:srgbClr val="A4A3A4"/>
          </p15:clr>
        </p15:guide>
        <p15:guide id="3" orient="horz" pos="3130" userDrawn="1">
          <p15:clr>
            <a:srgbClr val="A4A3A4"/>
          </p15:clr>
        </p15:guide>
        <p15:guide id="4" orient="horz" pos="3109">
          <p15:clr>
            <a:srgbClr val="A4A3A4"/>
          </p15:clr>
        </p15:guide>
        <p15:guide id="5" orient="horz" pos="3126">
          <p15:clr>
            <a:srgbClr val="A4A3A4"/>
          </p15:clr>
        </p15:guide>
        <p15:guide id="6"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CC"/>
    <a:srgbClr val="008000"/>
    <a:srgbClr val="333399"/>
    <a:srgbClr val="3333C0"/>
    <a:srgbClr val="DDDDDD"/>
    <a:srgbClr val="FFCC99"/>
    <a:srgbClr val="FFFFFF"/>
    <a:srgbClr val="FFFFCC"/>
    <a:srgbClr val="CC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4728" autoAdjust="0"/>
  </p:normalViewPr>
  <p:slideViewPr>
    <p:cSldViewPr showGuides="1">
      <p:cViewPr varScale="1">
        <p:scale>
          <a:sx n="102" d="100"/>
          <a:sy n="102" d="100"/>
        </p:scale>
        <p:origin x="-1109" y="-77"/>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showGuides="1">
      <p:cViewPr varScale="1">
        <p:scale>
          <a:sx n="78" d="100"/>
          <a:sy n="78" d="100"/>
        </p:scale>
        <p:origin x="-2136" y="-90"/>
      </p:cViewPr>
      <p:guideLst>
        <p:guide orient="horz" pos="3113"/>
        <p:guide orient="horz" pos="3130"/>
        <p:guide orient="horz" pos="3109"/>
        <p:guide orient="horz" pos="3126"/>
        <p:guide pos="2142"/>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6400" cy="496887"/>
          </a:xfrm>
          <a:prstGeom prst="rect">
            <a:avLst/>
          </a:prstGeom>
        </p:spPr>
        <p:txBody>
          <a:bodyPr vert="horz" lIns="91987" tIns="45993" rIns="91987" bIns="45993" rtlCol="0"/>
          <a:lstStyle>
            <a:lvl1pPr algn="l" eaLnBrk="1" hangingPunct="1">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49688" y="2"/>
            <a:ext cx="2946400" cy="496887"/>
          </a:xfrm>
          <a:prstGeom prst="rect">
            <a:avLst/>
          </a:prstGeom>
        </p:spPr>
        <p:txBody>
          <a:bodyPr vert="horz" lIns="91987" tIns="45993" rIns="91987" bIns="45993" rtlCol="0"/>
          <a:lstStyle>
            <a:lvl1pPr algn="r" eaLnBrk="1" hangingPunct="1">
              <a:defRPr sz="1200">
                <a:ea typeface="ＭＳ Ｐゴシック" charset="-128"/>
              </a:defRPr>
            </a:lvl1pPr>
          </a:lstStyle>
          <a:p>
            <a:pPr>
              <a:defRPr/>
            </a:pPr>
            <a:fld id="{72CD4D9A-F2DC-4110-8927-D4F2826C11E4}" type="datetimeFigureOut">
              <a:rPr lang="ja-JP" altLang="en-US"/>
              <a:pPr>
                <a:defRPr/>
              </a:pPr>
              <a:t>2018/1/21</a:t>
            </a:fld>
            <a:endParaRPr lang="ja-JP" altLang="en-US"/>
          </a:p>
        </p:txBody>
      </p:sp>
      <p:sp>
        <p:nvSpPr>
          <p:cNvPr id="4" name="フッター プレースホルダ 3"/>
          <p:cNvSpPr>
            <a:spLocks noGrp="1"/>
          </p:cNvSpPr>
          <p:nvPr>
            <p:ph type="ftr" sz="quarter" idx="2"/>
          </p:nvPr>
        </p:nvSpPr>
        <p:spPr>
          <a:xfrm>
            <a:off x="1" y="9428164"/>
            <a:ext cx="2946400" cy="496887"/>
          </a:xfrm>
          <a:prstGeom prst="rect">
            <a:avLst/>
          </a:prstGeom>
        </p:spPr>
        <p:txBody>
          <a:bodyPr vert="horz" lIns="91987" tIns="45993" rIns="91987" bIns="45993"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49688" y="9428164"/>
            <a:ext cx="2946400" cy="496887"/>
          </a:xfrm>
          <a:prstGeom prst="rect">
            <a:avLst/>
          </a:prstGeom>
        </p:spPr>
        <p:txBody>
          <a:bodyPr vert="horz" wrap="square" lIns="91987" tIns="45993" rIns="91987" bIns="45993" numCol="1" anchor="b" anchorCtr="0" compatLnSpc="1">
            <a:prstTxWarp prst="textNoShape">
              <a:avLst/>
            </a:prstTxWarp>
          </a:bodyPr>
          <a:lstStyle>
            <a:lvl1pPr algn="r" eaLnBrk="1" hangingPunct="1">
              <a:defRPr sz="1200" smtClean="0"/>
            </a:lvl1pPr>
          </a:lstStyle>
          <a:p>
            <a:pPr>
              <a:defRPr/>
            </a:pPr>
            <a:fld id="{0DCB2551-A813-4F0B-99BE-4C1C51D949F8}" type="slidenum">
              <a:rPr lang="ja-JP" altLang="en-US"/>
              <a:pPr>
                <a:defRPr/>
              </a:pPr>
              <a:t>‹#›</a:t>
            </a:fld>
            <a:endParaRPr lang="ja-JP" altLang="en-US"/>
          </a:p>
        </p:txBody>
      </p:sp>
    </p:spTree>
    <p:extLst>
      <p:ext uri="{BB962C8B-B14F-4D97-AF65-F5344CB8AC3E}">
        <p14:creationId xmlns:p14="http://schemas.microsoft.com/office/powerpoint/2010/main" val="1445602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2"/>
            <a:ext cx="2946400" cy="496887"/>
          </a:xfrm>
          <a:prstGeom prst="rect">
            <a:avLst/>
          </a:prstGeom>
          <a:noFill/>
          <a:ln w="9525">
            <a:noFill/>
            <a:miter lim="800000"/>
            <a:headEnd/>
            <a:tailEnd/>
          </a:ln>
          <a:effectLst/>
        </p:spPr>
        <p:txBody>
          <a:bodyPr vert="horz" wrap="square" lIns="91972" tIns="45986" rIns="91972" bIns="45986" numCol="1" anchor="t" anchorCtr="0" compatLnSpc="1">
            <a:prstTxWarp prst="textNoShape">
              <a:avLst/>
            </a:prstTxWarp>
          </a:bodyPr>
          <a:lstStyle>
            <a:lvl1pPr algn="l"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49688" y="2"/>
            <a:ext cx="2946400" cy="496887"/>
          </a:xfrm>
          <a:prstGeom prst="rect">
            <a:avLst/>
          </a:prstGeom>
          <a:noFill/>
          <a:ln w="9525">
            <a:noFill/>
            <a:miter lim="800000"/>
            <a:headEnd/>
            <a:tailEnd/>
          </a:ln>
          <a:effectLst/>
        </p:spPr>
        <p:txBody>
          <a:bodyPr vert="horz" wrap="square" lIns="91972" tIns="45986" rIns="91972" bIns="45986" numCol="1" anchor="t" anchorCtr="0" compatLnSpc="1">
            <a:prstTxWarp prst="textNoShape">
              <a:avLst/>
            </a:prstTxWarp>
          </a:bodyPr>
          <a:lstStyle>
            <a:lvl1pPr algn="r"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915988" y="742950"/>
            <a:ext cx="4967287"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7864" y="4714876"/>
            <a:ext cx="5441950" cy="4468813"/>
          </a:xfrm>
          <a:prstGeom prst="rect">
            <a:avLst/>
          </a:prstGeom>
          <a:noFill/>
          <a:ln w="9525">
            <a:noFill/>
            <a:miter lim="800000"/>
            <a:headEnd/>
            <a:tailEnd/>
          </a:ln>
          <a:effectLst/>
        </p:spPr>
        <p:txBody>
          <a:bodyPr vert="horz" wrap="square" lIns="91972" tIns="45986" rIns="91972" bIns="4598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1" y="9428164"/>
            <a:ext cx="2946400" cy="496887"/>
          </a:xfrm>
          <a:prstGeom prst="rect">
            <a:avLst/>
          </a:prstGeom>
          <a:noFill/>
          <a:ln w="9525">
            <a:noFill/>
            <a:miter lim="800000"/>
            <a:headEnd/>
            <a:tailEnd/>
          </a:ln>
          <a:effectLst/>
        </p:spPr>
        <p:txBody>
          <a:bodyPr vert="horz" wrap="square" lIns="91972" tIns="45986" rIns="91972" bIns="45986" numCol="1" anchor="b" anchorCtr="0" compatLnSpc="1">
            <a:prstTxWarp prst="textNoShape">
              <a:avLst/>
            </a:prstTxWarp>
          </a:bodyPr>
          <a:lstStyle>
            <a:lvl1pPr algn="l"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49688" y="9428164"/>
            <a:ext cx="2946400" cy="496887"/>
          </a:xfrm>
          <a:prstGeom prst="rect">
            <a:avLst/>
          </a:prstGeom>
          <a:noFill/>
          <a:ln w="9525">
            <a:noFill/>
            <a:miter lim="800000"/>
            <a:headEnd/>
            <a:tailEnd/>
          </a:ln>
          <a:effectLst/>
        </p:spPr>
        <p:txBody>
          <a:bodyPr vert="horz" wrap="square" lIns="91972" tIns="45986" rIns="91972" bIns="45986" numCol="1" anchor="b" anchorCtr="0" compatLnSpc="1">
            <a:prstTxWarp prst="textNoShape">
              <a:avLst/>
            </a:prstTxWarp>
          </a:bodyPr>
          <a:lstStyle>
            <a:lvl1pPr algn="r" eaLnBrk="1" hangingPunct="1">
              <a:defRPr sz="1200" b="0" smtClean="0">
                <a:latin typeface="Arial" charset="0"/>
              </a:defRPr>
            </a:lvl1pPr>
          </a:lstStyle>
          <a:p>
            <a:pPr>
              <a:defRPr/>
            </a:pPr>
            <a:fld id="{436E2839-4989-4750-B132-A510F08917B3}" type="slidenum">
              <a:rPr lang="en-US" altLang="ja-JP"/>
              <a:pPr>
                <a:defRPr/>
              </a:pPr>
              <a:t>‹#›</a:t>
            </a:fld>
            <a:endParaRPr lang="en-US" altLang="ja-JP"/>
          </a:p>
        </p:txBody>
      </p:sp>
    </p:spTree>
    <p:extLst>
      <p:ext uri="{BB962C8B-B14F-4D97-AF65-F5344CB8AC3E}">
        <p14:creationId xmlns:p14="http://schemas.microsoft.com/office/powerpoint/2010/main" val="236245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0</a:t>
            </a:fld>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9</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10</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11</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17</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18</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19</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20</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21</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22</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23</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24</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25</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26</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27</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28</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29</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30</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31</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32</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33</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34</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35</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36</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37</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a:t>
            </a:fld>
            <a:endParaRPr lang="en-US" altLang="ja-JP"/>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39</a:t>
            </a:fld>
            <a:endParaRPr lang="en-US"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40</a:t>
            </a:fld>
            <a:endParaRPr lang="en-US"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41</a:t>
            </a:fld>
            <a:endParaRPr lang="en-US"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42</a:t>
            </a:fld>
            <a:endParaRPr lang="en-US"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43</a:t>
            </a:fld>
            <a:endParaRPr lang="en-US" altLang="ja-JP"/>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44</a:t>
            </a:fld>
            <a:endParaRPr lang="en-US" altLang="ja-JP"/>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45</a:t>
            </a:fld>
            <a:endParaRPr lang="en-US" altLang="ja-JP"/>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46</a:t>
            </a:fld>
            <a:endParaRPr lang="en-US" altLang="ja-JP"/>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47</a:t>
            </a:fld>
            <a:endParaRPr lang="en-US" altLang="ja-JP"/>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a:t>
            </a:fld>
            <a:endParaRPr lang="en-US" altLang="ja-JP"/>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49</a:t>
            </a:fld>
            <a:endParaRPr lang="en-US" altLang="ja-JP"/>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50</a:t>
            </a:fld>
            <a:endParaRPr lang="en-US" altLang="ja-JP"/>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51</a:t>
            </a:fld>
            <a:endParaRPr lang="en-US" altLang="ja-JP"/>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52</a:t>
            </a:fld>
            <a:endParaRPr lang="en-US" altLang="ja-JP"/>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53</a:t>
            </a:fld>
            <a:endParaRPr lang="en-US" altLang="ja-JP"/>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54</a:t>
            </a:fld>
            <a:endParaRPr lang="en-US" altLang="ja-JP"/>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55</a:t>
            </a:fld>
            <a:endParaRPr lang="en-US" altLang="ja-JP"/>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56</a:t>
            </a:fld>
            <a:endParaRPr lang="en-US" altLang="ja-JP"/>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57</a:t>
            </a:fld>
            <a:endParaRPr lang="en-US" altLang="ja-JP"/>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a:t>
            </a:fld>
            <a:endParaRPr lang="en-US" altLang="ja-JP"/>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59</a:t>
            </a:fld>
            <a:endParaRPr lang="en-US" altLang="ja-JP"/>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60</a:t>
            </a:fld>
            <a:endParaRPr lang="en-US" altLang="ja-JP"/>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61</a:t>
            </a:fld>
            <a:endParaRPr lang="en-US" altLang="ja-JP"/>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62</a:t>
            </a:fld>
            <a:endParaRPr lang="en-US" altLang="ja-JP"/>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63</a:t>
            </a:fld>
            <a:endParaRPr lang="en-US" altLang="ja-JP"/>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64</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6</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7</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436E2839-4989-4750-B132-A510F08917B3}" type="slidenum">
              <a:rPr lang="en-US" altLang="ja-JP" smtClean="0"/>
              <a:pPr>
                <a:defRPr/>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30" name="日付プレースホルダ 29"/>
          <p:cNvSpPr>
            <a:spLocks noGrp="1"/>
          </p:cNvSpPr>
          <p:nvPr>
            <p:ph type="dt" sz="half" idx="10"/>
          </p:nvPr>
        </p:nvSpPr>
        <p:spPr/>
        <p:txBody>
          <a:bodyPr/>
          <a:lstStyle/>
          <a:p>
            <a:pPr>
              <a:defRPr/>
            </a:pPr>
            <a:fld id="{DD9597A7-694A-4E11-88F8-EDE43AC973DD}" type="datetime1">
              <a:rPr lang="ja-JP" altLang="en-US" smtClean="0"/>
              <a:t>2018/1/21</a:t>
            </a:fld>
            <a:endParaRPr lang="en-US" altLang="ja-JP"/>
          </a:p>
        </p:txBody>
      </p:sp>
      <p:sp>
        <p:nvSpPr>
          <p:cNvPr id="19" name="フッター プレースホルダ 18"/>
          <p:cNvSpPr>
            <a:spLocks noGrp="1"/>
          </p:cNvSpPr>
          <p:nvPr>
            <p:ph type="ftr" sz="quarter" idx="11"/>
          </p:nvPr>
        </p:nvSpPr>
        <p:spPr/>
        <p:txBody>
          <a:bodyPr/>
          <a:lstStyle/>
          <a:p>
            <a:endParaRPr lang="en-US" altLang="ja-JP"/>
          </a:p>
        </p:txBody>
      </p:sp>
      <p:sp>
        <p:nvSpPr>
          <p:cNvPr id="27" name="スライド番号プレースホルダ 26"/>
          <p:cNvSpPr>
            <a:spLocks noGrp="1"/>
          </p:cNvSpPr>
          <p:nvPr>
            <p:ph type="sldNum" sz="quarter" idx="12"/>
          </p:nvPr>
        </p:nvSpPr>
        <p:spPr/>
        <p:txBody>
          <a:bodyPr/>
          <a:lstStyle/>
          <a:p>
            <a:pPr>
              <a:defRPr/>
            </a:pPr>
            <a:fld id="{E1605C21-EE39-4DC0-89B3-C052A490E277}"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8A62C9B2-DF75-4649-9342-2C3F00951C37}" type="datetime1">
              <a:rPr lang="ja-JP" altLang="en-US" smtClean="0"/>
              <a:t>2018/1/21</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69A0915B-EA8D-4846-96E9-254409497FC1}"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CD1ADA19-1797-4D3C-A711-5C714E3F2A0A}" type="datetime1">
              <a:rPr lang="ja-JP" altLang="en-US" smtClean="0"/>
              <a:t>2018/1/21</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0C0E6641-D106-45B2-B3A6-68E37D3C7354}" type="slidenum">
              <a:rPr lang="en-US" altLang="ja-JP" smtClean="0"/>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58101A56-C867-43F7-BA2B-B35854614328}" type="datetime1">
              <a:rPr lang="ja-JP" altLang="en-US" smtClean="0"/>
              <a:t>2018/1/21</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D83159A6-FAD4-41F6-BFAF-B50D7B46DB24}"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pPr>
              <a:defRPr/>
            </a:pPr>
            <a:fld id="{BED8640C-B295-48AD-9D09-06AABC6DC337}" type="datetime1">
              <a:rPr lang="ja-JP" altLang="en-US" smtClean="0"/>
              <a:t>2018/1/21</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FFCB0F42-94F6-49B3-839A-C93D61DE7739}"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pPr>
              <a:defRPr/>
            </a:pPr>
            <a:fld id="{3083E843-A503-490D-BC4A-83F5735AF1D6}" type="datetime1">
              <a:rPr lang="ja-JP" altLang="en-US" smtClean="0"/>
              <a:t>2018/1/21</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pPr>
              <a:defRPr/>
            </a:pPr>
            <a:fld id="{890E20A0-9EB0-48FF-BBE9-6AEF4C25F002}"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pPr>
              <a:defRPr/>
            </a:pPr>
            <a:fld id="{268E7C90-7B1B-42F6-9F8F-7A700DB3AB9C}" type="datetime1">
              <a:rPr lang="ja-JP" altLang="en-US" smtClean="0"/>
              <a:t>2018/1/21</a:t>
            </a:fld>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pPr>
              <a:defRPr/>
            </a:pPr>
            <a:fld id="{3D3DB5E2-A5FD-4F96-B48D-AB470E7F52C4}"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196C8EE7-F4E5-4779-AE2D-E871C28A6974}" type="datetime1">
              <a:rPr lang="ja-JP" altLang="en-US" smtClean="0"/>
              <a:t>2018/1/21</a:t>
            </a:fld>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pPr>
              <a:defRPr/>
            </a:pPr>
            <a:fld id="{EAAA587E-C2B6-41ED-AF58-70D933819692}"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07305252-E2C6-4BAA-A16B-696E45A690D5}" type="datetime1">
              <a:rPr lang="ja-JP" altLang="en-US" smtClean="0"/>
              <a:t>2018/1/21</a:t>
            </a:fld>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a:xfrm rot="10800000">
            <a:off x="7924800" y="6356350"/>
            <a:ext cx="762000" cy="365125"/>
          </a:xfrm>
        </p:spPr>
        <p:txBody>
          <a:bodyPr/>
          <a:lstStyle>
            <a:lvl1pPr>
              <a:defRPr sz="2400"/>
            </a:lvl1pPr>
          </a:lstStyle>
          <a:p>
            <a:pPr>
              <a:defRPr/>
            </a:pPr>
            <a:fld id="{A6A38900-D594-479E-A0EE-E7F4B755593C}"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pPr>
              <a:defRPr/>
            </a:pPr>
            <a:fld id="{2F9E4A19-F03D-4CD5-BE67-3E7CFE495511}" type="datetime1">
              <a:rPr lang="ja-JP" altLang="en-US" smtClean="0"/>
              <a:t>2018/1/21</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pPr>
              <a:defRPr/>
            </a:pPr>
            <a:fld id="{50E81226-D46D-487A-ACA2-2BFB6B99B596}"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pPr>
              <a:defRPr/>
            </a:pPr>
            <a:fld id="{D2B48EA7-0B36-4BB9-8BBA-B62E92A7A1E2}" type="datetime1">
              <a:rPr lang="ja-JP" altLang="en-US" smtClean="0"/>
              <a:t>2018/1/21</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a:xfrm>
            <a:off x="8077200" y="6356350"/>
            <a:ext cx="609600" cy="365125"/>
          </a:xfrm>
        </p:spPr>
        <p:txBody>
          <a:bodyPr/>
          <a:lstStyle/>
          <a:p>
            <a:pPr>
              <a:defRPr/>
            </a:pPr>
            <a:fld id="{3DB3C980-E6DE-408B-AE3A-65BA2BDB0000}" type="slidenum">
              <a:rPr lang="en-US" altLang="ja-JP" smtClean="0"/>
              <a:pPr>
                <a:defRPr/>
              </a:pPr>
              <a:t>‹#›</a:t>
            </a:fld>
            <a:endParaRPr lang="en-US" altLang="ja-JP"/>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96907A9B-4A96-4EF0-8879-392891EF23E7}" type="datetime1">
              <a:rPr lang="ja-JP" altLang="en-US" smtClean="0"/>
              <a:t>2018/1/21</a:t>
            </a:fld>
            <a:endParaRPr lang="en-US" altLang="ja-JP"/>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2400">
                <a:solidFill>
                  <a:schemeClr val="tx2">
                    <a:shade val="90000"/>
                  </a:schemeClr>
                </a:solidFill>
              </a:defRPr>
            </a:lvl1pPr>
          </a:lstStyle>
          <a:p>
            <a:pPr>
              <a:defRPr/>
            </a:pPr>
            <a:fld id="{E1605C21-EE39-4DC0-89B3-C052A490E277}" type="slidenum">
              <a:rPr lang="en-US" altLang="ja-JP" smtClean="0"/>
              <a:pPr>
                <a:defRPr/>
              </a:pPr>
              <a:t>‹#›</a:t>
            </a:fld>
            <a:endParaRPr lang="en-US" altLang="ja-JP"/>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466013"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1.3.1</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特許法</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２９</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条の２の条文</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194" name="Rectangle 2"/>
          <p:cNvSpPr>
            <a:spLocks noChangeArrowheads="1"/>
          </p:cNvSpPr>
          <p:nvPr/>
        </p:nvSpPr>
        <p:spPr bwMode="auto">
          <a:xfrm>
            <a:off x="249358" y="2060848"/>
            <a:ext cx="813690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1800" b="0" i="0" strike="noStrike" cap="none" normalizeH="0" baseline="0" dirty="0">
                <a:ln>
                  <a:noFill/>
                </a:ln>
                <a:effectLst/>
                <a:latin typeface="Meiryo UI" panose="020B0604030504040204" pitchFamily="50" charset="-128"/>
                <a:ea typeface="Meiryo UI" panose="020B0604030504040204" pitchFamily="50" charset="-128"/>
                <a:cs typeface="ＭＳ 明朝" pitchFamily="17" charset="-128"/>
              </a:rPr>
              <a:t>　</a:t>
            </a:r>
            <a:r>
              <a:rPr lang="ja-JP" altLang="ja-JP" sz="1800" b="0" dirty="0" smtClean="0">
                <a:latin typeface="Meiryo UI" panose="020B0604030504040204" pitchFamily="50" charset="-128"/>
                <a:ea typeface="Meiryo UI" panose="020B0604030504040204" pitchFamily="50" charset="-128"/>
              </a:rPr>
              <a:t>「</a:t>
            </a:r>
            <a:r>
              <a:rPr lang="ja-JP" altLang="ja-JP" sz="1800" b="0" dirty="0">
                <a:latin typeface="Meiryo UI" panose="020B0604030504040204" pitchFamily="50" charset="-128"/>
                <a:ea typeface="Meiryo UI" panose="020B0604030504040204" pitchFamily="50" charset="-128"/>
              </a:rPr>
              <a:t>特許出願に係る発明が当該特許出願の日前の他の特許出願又は実用新案登録出願で</a:t>
            </a:r>
            <a:r>
              <a:rPr lang="ja-JP" altLang="ja-JP" sz="1800" b="0" dirty="0" err="1">
                <a:latin typeface="Meiryo UI" panose="020B0604030504040204" pitchFamily="50" charset="-128"/>
                <a:ea typeface="Meiryo UI" panose="020B0604030504040204" pitchFamily="50" charset="-128"/>
              </a:rPr>
              <a:t>あつて当該</a:t>
            </a:r>
            <a:r>
              <a:rPr lang="ja-JP" altLang="ja-JP" sz="1800" b="0" dirty="0">
                <a:latin typeface="Meiryo UI" panose="020B0604030504040204" pitchFamily="50" charset="-128"/>
                <a:ea typeface="Meiryo UI" panose="020B0604030504040204" pitchFamily="50" charset="-128"/>
              </a:rPr>
              <a:t>特許出願後</a:t>
            </a:r>
            <a:r>
              <a:rPr lang="ja-JP" altLang="ja-JP" sz="1800" b="0" dirty="0" smtClean="0">
                <a:latin typeface="Meiryo UI" panose="020B0604030504040204" pitchFamily="50" charset="-128"/>
                <a:ea typeface="Meiryo UI" panose="020B0604030504040204" pitchFamily="50" charset="-128"/>
              </a:rPr>
              <a:t>に</a:t>
            </a:r>
            <a:r>
              <a:rPr lang="ja-JP" altLang="en-US" sz="1800" b="0" dirty="0" smtClean="0">
                <a:latin typeface="Meiryo UI" panose="020B0604030504040204" pitchFamily="50" charset="-128"/>
                <a:ea typeface="Meiryo UI" panose="020B0604030504040204" pitchFamily="50" charset="-128"/>
              </a:rPr>
              <a:t>第六十六条第三項</a:t>
            </a:r>
            <a:r>
              <a:rPr lang="ja-JP" altLang="ja-JP" sz="1800" b="0" dirty="0" smtClean="0">
                <a:latin typeface="Meiryo UI" panose="020B0604030504040204" pitchFamily="50" charset="-128"/>
                <a:ea typeface="Meiryo UI" panose="020B0604030504040204" pitchFamily="50" charset="-128"/>
              </a:rPr>
              <a:t>の</a:t>
            </a:r>
            <a:r>
              <a:rPr lang="ja-JP" altLang="ja-JP" sz="1800" b="0" dirty="0">
                <a:latin typeface="Meiryo UI" panose="020B0604030504040204" pitchFamily="50" charset="-128"/>
                <a:ea typeface="Meiryo UI" panose="020B0604030504040204" pitchFamily="50" charset="-128"/>
              </a:rPr>
              <a:t>規定により同項各号に掲げる事項を掲載した特許公報（以下「特許掲載公報」という。）の発行若しくは出願公開又は実用新案法（昭和三十四年法律第百二十三号</a:t>
            </a:r>
            <a:r>
              <a:rPr lang="ja-JP" altLang="ja-JP" sz="1800" b="0" dirty="0" smtClean="0">
                <a:latin typeface="Meiryo UI" panose="020B0604030504040204" pitchFamily="50" charset="-128"/>
                <a:ea typeface="Meiryo UI" panose="020B0604030504040204" pitchFamily="50" charset="-128"/>
              </a:rPr>
              <a:t>）</a:t>
            </a:r>
            <a:r>
              <a:rPr lang="ja-JP" altLang="en-US" sz="1800" b="0" dirty="0" smtClean="0">
                <a:latin typeface="Meiryo UI" panose="020B0604030504040204" pitchFamily="50" charset="-128"/>
                <a:ea typeface="Meiryo UI" panose="020B0604030504040204" pitchFamily="50" charset="-128"/>
              </a:rPr>
              <a:t>第十四条第三項</a:t>
            </a:r>
            <a:r>
              <a:rPr lang="ja-JP" altLang="ja-JP" sz="1800" b="0" dirty="0" smtClean="0">
                <a:latin typeface="Meiryo UI" panose="020B0604030504040204" pitchFamily="50" charset="-128"/>
                <a:ea typeface="Meiryo UI" panose="020B0604030504040204" pitchFamily="50" charset="-128"/>
              </a:rPr>
              <a:t>の</a:t>
            </a:r>
            <a:r>
              <a:rPr lang="ja-JP" altLang="ja-JP" sz="1800" b="0" dirty="0">
                <a:latin typeface="Meiryo UI" panose="020B0604030504040204" pitchFamily="50" charset="-128"/>
                <a:ea typeface="Meiryo UI" panose="020B0604030504040204" pitchFamily="50" charset="-128"/>
              </a:rPr>
              <a:t>規定により同項各号に掲げる事項を掲載した実用新案公報（以下「実用新案掲載公報」という。）の発行がされたものの願書に最初に添付した明細書、特許請求の範囲若しくは実用新案登録請求の範囲又は図面</a:t>
            </a:r>
            <a:r>
              <a:rPr lang="ja-JP" altLang="ja-JP" sz="1800" b="0" dirty="0" smtClean="0">
                <a:latin typeface="Meiryo UI" panose="020B0604030504040204" pitchFamily="50" charset="-128"/>
                <a:ea typeface="Meiryo UI" panose="020B0604030504040204" pitchFamily="50" charset="-128"/>
              </a:rPr>
              <a:t>（</a:t>
            </a:r>
            <a:r>
              <a:rPr lang="ja-JP" altLang="en-US" sz="1800" b="0" dirty="0" smtClean="0">
                <a:latin typeface="Meiryo UI" panose="020B0604030504040204" pitchFamily="50" charset="-128"/>
                <a:ea typeface="Meiryo UI" panose="020B0604030504040204" pitchFamily="50" charset="-128"/>
              </a:rPr>
              <a:t>第三十六条の二第二項</a:t>
            </a:r>
            <a:r>
              <a:rPr lang="ja-JP" altLang="ja-JP" sz="1800" b="0" dirty="0" smtClean="0">
                <a:latin typeface="Meiryo UI" panose="020B0604030504040204" pitchFamily="50" charset="-128"/>
                <a:ea typeface="Meiryo UI" panose="020B0604030504040204" pitchFamily="50" charset="-128"/>
              </a:rPr>
              <a:t>の</a:t>
            </a:r>
            <a:r>
              <a:rPr lang="ja-JP" altLang="ja-JP" sz="1800" b="0" dirty="0">
                <a:latin typeface="Meiryo UI" panose="020B0604030504040204" pitchFamily="50" charset="-128"/>
                <a:ea typeface="Meiryo UI" panose="020B0604030504040204" pitchFamily="50" charset="-128"/>
              </a:rPr>
              <a:t>外国語書面出願にあつては</a:t>
            </a:r>
            <a:r>
              <a:rPr lang="ja-JP" altLang="ja-JP" sz="1800" b="0" dirty="0" smtClean="0">
                <a:latin typeface="Meiryo UI" panose="020B0604030504040204" pitchFamily="50" charset="-128"/>
                <a:ea typeface="Meiryo UI" panose="020B0604030504040204" pitchFamily="50" charset="-128"/>
              </a:rPr>
              <a:t>、</a:t>
            </a:r>
            <a:r>
              <a:rPr lang="ja-JP" altLang="en-US" sz="1800" b="0" dirty="0" smtClean="0">
                <a:latin typeface="Meiryo UI" panose="020B0604030504040204" pitchFamily="50" charset="-128"/>
                <a:ea typeface="Meiryo UI" panose="020B0604030504040204" pitchFamily="50" charset="-128"/>
              </a:rPr>
              <a:t>同条第一項</a:t>
            </a:r>
            <a:r>
              <a:rPr lang="ja-JP" altLang="ja-JP" sz="1800" b="0" dirty="0" smtClean="0">
                <a:latin typeface="Meiryo UI" panose="020B0604030504040204" pitchFamily="50" charset="-128"/>
                <a:ea typeface="Meiryo UI" panose="020B0604030504040204" pitchFamily="50" charset="-128"/>
              </a:rPr>
              <a:t>の</a:t>
            </a:r>
            <a:r>
              <a:rPr lang="ja-JP" altLang="ja-JP" sz="1800" b="0" dirty="0">
                <a:latin typeface="Meiryo UI" panose="020B0604030504040204" pitchFamily="50" charset="-128"/>
                <a:ea typeface="Meiryo UI" panose="020B0604030504040204" pitchFamily="50" charset="-128"/>
              </a:rPr>
              <a:t>外国語書面）に記載された発明又は考案（その発明又は考案をした者が当該特許出願に係る発明の発明者と同一の者である場合におけるその発明又は考案を除く。）と同一であるときは、その発明については</a:t>
            </a:r>
            <a:r>
              <a:rPr lang="ja-JP" altLang="ja-JP" sz="1800" b="0" dirty="0" smtClean="0">
                <a:latin typeface="Meiryo UI" panose="020B0604030504040204" pitchFamily="50" charset="-128"/>
                <a:ea typeface="Meiryo UI" panose="020B0604030504040204" pitchFamily="50" charset="-128"/>
              </a:rPr>
              <a:t>、</a:t>
            </a:r>
            <a:r>
              <a:rPr lang="ja-JP" altLang="en-US" sz="1800" b="0" dirty="0" smtClean="0">
                <a:latin typeface="Meiryo UI" panose="020B0604030504040204" pitchFamily="50" charset="-128"/>
                <a:ea typeface="Meiryo UI" panose="020B0604030504040204" pitchFamily="50" charset="-128"/>
              </a:rPr>
              <a:t>前条第一項</a:t>
            </a:r>
            <a:r>
              <a:rPr lang="ja-JP" altLang="ja-JP" sz="1800" b="0" dirty="0" smtClean="0">
                <a:latin typeface="Meiryo UI" panose="020B0604030504040204" pitchFamily="50" charset="-128"/>
                <a:ea typeface="Meiryo UI" panose="020B0604030504040204" pitchFamily="50" charset="-128"/>
              </a:rPr>
              <a:t>の</a:t>
            </a:r>
            <a:r>
              <a:rPr lang="ja-JP" altLang="ja-JP" sz="1800" b="0" dirty="0">
                <a:latin typeface="Meiryo UI" panose="020B0604030504040204" pitchFamily="50" charset="-128"/>
                <a:ea typeface="Meiryo UI" panose="020B0604030504040204" pitchFamily="50" charset="-128"/>
              </a:rPr>
              <a:t>規定にかかわらず、特許を受けることができない。ただし、当該特許出願の時にその出願人と当該他の特許出願又は実用新案登録出願の出願人とが同一の者であるときは、この限りでない。」（特許法２９条の２）</a:t>
            </a:r>
            <a:endParaRPr kumimoji="1" lang="ja-JP" altLang="en-US" sz="1800" b="0" i="0" strike="noStrike" cap="none" normalizeH="0" baseline="0" dirty="0">
              <a:ln>
                <a:noFill/>
              </a:ln>
              <a:effectLst/>
              <a:latin typeface="Meiryo UI" panose="020B0604030504040204" pitchFamily="50" charset="-128"/>
              <a:ea typeface="Meiryo UI" panose="020B0604030504040204" pitchFamily="50" charset="-128"/>
              <a:cs typeface="ＭＳ Ｐゴシック"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xmlns="" id="{9924A203-4D24-425E-AF81-FA3AF830ACEB}"/>
              </a:ext>
            </a:extLst>
          </p:cNvPr>
          <p:cNvSpPr/>
          <p:nvPr/>
        </p:nvSpPr>
        <p:spPr>
          <a:xfrm>
            <a:off x="210908" y="2067552"/>
            <a:ext cx="8249524" cy="37377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0</a:t>
            </a:fld>
            <a:endParaRPr lang="en-US" altLang="ja-JP"/>
          </a:p>
        </p:txBody>
      </p:sp>
    </p:spTree>
    <p:extLst>
      <p:ext uri="{BB962C8B-B14F-4D97-AF65-F5344CB8AC3E}">
        <p14:creationId xmlns:p14="http://schemas.microsoft.com/office/powerpoint/2010/main" val="753721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9</a:t>
            </a:fld>
            <a:endParaRPr lang="en-US" altLang="ja-JP"/>
          </a:p>
        </p:txBody>
      </p:sp>
      <p:sp>
        <p:nvSpPr>
          <p:cNvPr id="8194" name="Rectangle 2"/>
          <p:cNvSpPr>
            <a:spLocks noChangeArrowheads="1"/>
          </p:cNvSpPr>
          <p:nvPr/>
        </p:nvSpPr>
        <p:spPr bwMode="auto">
          <a:xfrm>
            <a:off x="251520" y="2007691"/>
            <a:ext cx="813690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600" b="0" dirty="0">
                <a:latin typeface="Meiryo UI" panose="020B0604030504040204" pitchFamily="50" charset="-128"/>
                <a:ea typeface="Meiryo UI" panose="020B0604030504040204" pitchFamily="50" charset="-128"/>
                <a:cs typeface="ＭＳ Ｐゴシック" pitchFamily="50" charset="-128"/>
              </a:rPr>
              <a:t>1.3.3.2</a:t>
            </a:r>
            <a:r>
              <a:rPr lang="ja-JP" altLang="en-US" sz="1600" b="0" dirty="0">
                <a:latin typeface="Meiryo UI" panose="020B0604030504040204" pitchFamily="50" charset="-128"/>
                <a:ea typeface="Meiryo UI" panose="020B0604030504040204" pitchFamily="50" charset="-128"/>
                <a:cs typeface="ＭＳ Ｐゴシック" pitchFamily="50" charset="-128"/>
              </a:rPr>
              <a:t>　発明を拡張する</a:t>
            </a:r>
            <a:r>
              <a:rPr lang="ja-JP" altLang="en-US" sz="1600" b="0" dirty="0" smtClean="0">
                <a:latin typeface="Meiryo UI" panose="020B0604030504040204" pitchFamily="50" charset="-128"/>
                <a:ea typeface="Meiryo UI" panose="020B0604030504040204" pitchFamily="50" charset="-128"/>
                <a:cs typeface="ＭＳ Ｐゴシック" pitchFamily="50" charset="-128"/>
              </a:rPr>
              <a:t>場合</a:t>
            </a:r>
            <a:endParaRPr lang="en-US" altLang="ja-JP" sz="1600" b="0" dirty="0" smtClean="0">
              <a:latin typeface="Meiryo UI" panose="020B0604030504040204" pitchFamily="50" charset="-128"/>
              <a:ea typeface="Meiryo UI" panose="020B0604030504040204" pitchFamily="50" charset="-128"/>
              <a:cs typeface="ＭＳ Ｐゴシック" pitchFamily="50" charset="-128"/>
            </a:endParaRPr>
          </a:p>
          <a:p>
            <a:pPr lvl="0"/>
            <a:endParaRPr lang="en-US" altLang="ja-JP" sz="1600" b="0" dirty="0">
              <a:latin typeface="Meiryo UI" panose="020B0604030504040204" pitchFamily="50" charset="-128"/>
              <a:ea typeface="Meiryo UI" panose="020B0604030504040204" pitchFamily="50" charset="-128"/>
              <a:cs typeface="ＭＳ Ｐゴシック" pitchFamily="50" charset="-128"/>
            </a:endParaRPr>
          </a:p>
          <a:p>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この関係を図示するならば、以下のとおりである。すなわち、先願明細書に（実施例として）明記された発明は「ゴム」であり、本件発明が「バネを用いた弾性体」であった場合に、先願発明を上位概念化して「弾性体」と認定できるかが問題である。仮にそのように認定できれば、「バネを用いた」ことは周知・慣用技術の付加・転用であるとして、先願発明と実質的に同一であるという議論が可能となる。</a:t>
            </a:r>
          </a:p>
        </p:txBody>
      </p:sp>
      <p:grpSp>
        <p:nvGrpSpPr>
          <p:cNvPr id="43" name="グループ化 42"/>
          <p:cNvGrpSpPr/>
          <p:nvPr/>
        </p:nvGrpSpPr>
        <p:grpSpPr>
          <a:xfrm>
            <a:off x="1187624" y="3609232"/>
            <a:ext cx="6048672" cy="2484064"/>
            <a:chOff x="955902" y="3429000"/>
            <a:chExt cx="6048672" cy="2484064"/>
          </a:xfrm>
        </p:grpSpPr>
        <p:sp>
          <p:nvSpPr>
            <p:cNvPr id="2" name="正方形/長方形 1"/>
            <p:cNvSpPr/>
            <p:nvPr/>
          </p:nvSpPr>
          <p:spPr>
            <a:xfrm>
              <a:off x="2450068" y="4665439"/>
              <a:ext cx="504056" cy="50405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二等辺三角形 3"/>
            <p:cNvSpPr/>
            <p:nvPr/>
          </p:nvSpPr>
          <p:spPr>
            <a:xfrm>
              <a:off x="4319972" y="4046084"/>
              <a:ext cx="576064" cy="504056"/>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747990" y="4005064"/>
              <a:ext cx="1908212" cy="1908000"/>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426369" y="4719048"/>
              <a:ext cx="612068" cy="369332"/>
            </a:xfrm>
            <a:prstGeom prst="rect">
              <a:avLst/>
            </a:prstGeom>
            <a:noFill/>
            <a:ln>
              <a:noFill/>
            </a:ln>
          </p:spPr>
          <p:txBody>
            <a:bodyPr wrap="square" rtlCol="0">
              <a:spAutoFit/>
            </a:bodyPr>
            <a:lstStyle/>
            <a:p>
              <a:r>
                <a:rPr kumimoji="1" lang="ja-JP" altLang="en-US" sz="1800" b="0" dirty="0" smtClean="0">
                  <a:latin typeface="Meiryo UI" panose="020B0604030504040204" pitchFamily="50" charset="-128"/>
                  <a:ea typeface="Meiryo UI" panose="020B0604030504040204" pitchFamily="50" charset="-128"/>
                </a:rPr>
                <a:t>ゴム</a:t>
              </a:r>
              <a:endParaRPr kumimoji="1" lang="ja-JP" altLang="en-US" sz="1800" b="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766098" y="4586626"/>
              <a:ext cx="2086348" cy="369332"/>
            </a:xfrm>
            <a:prstGeom prst="rect">
              <a:avLst/>
            </a:prstGeom>
            <a:noFill/>
          </p:spPr>
          <p:txBody>
            <a:bodyPr wrap="square" rtlCol="0">
              <a:spAutoFit/>
            </a:bodyPr>
            <a:lstStyle/>
            <a:p>
              <a:r>
                <a:rPr lang="ja-JP" altLang="en-US" sz="1800" b="0" dirty="0" smtClean="0">
                  <a:latin typeface="Meiryo UI" panose="020B0604030504040204" pitchFamily="50" charset="-128"/>
                  <a:ea typeface="Meiryo UI" panose="020B0604030504040204" pitchFamily="50" charset="-128"/>
                </a:rPr>
                <a:t>バネを用いた弾性体</a:t>
              </a:r>
              <a:endParaRPr kumimoji="1" lang="ja-JP" altLang="en-US" sz="1800" b="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2256768" y="3824796"/>
              <a:ext cx="931382" cy="369332"/>
            </a:xfrm>
            <a:prstGeom prst="rect">
              <a:avLst/>
            </a:prstGeom>
            <a:solidFill>
              <a:schemeClr val="bg1"/>
            </a:solidFill>
          </p:spPr>
          <p:txBody>
            <a:bodyPr wrap="square" rtlCol="0">
              <a:spAutoFit/>
            </a:bodyPr>
            <a:lstStyle/>
            <a:p>
              <a:pPr algn="ctr"/>
              <a:r>
                <a:rPr lang="ja-JP" altLang="en-US" sz="1800" b="0" dirty="0" smtClean="0">
                  <a:latin typeface="Meiryo UI" panose="020B0604030504040204" pitchFamily="50" charset="-128"/>
                  <a:ea typeface="Meiryo UI" panose="020B0604030504040204" pitchFamily="50" charset="-128"/>
                </a:rPr>
                <a:t>弾性体</a:t>
              </a:r>
              <a:endParaRPr kumimoji="1" lang="ja-JP" altLang="en-US" sz="1800" b="0" dirty="0">
                <a:latin typeface="Meiryo UI" panose="020B0604030504040204" pitchFamily="50" charset="-128"/>
                <a:ea typeface="Meiryo UI" panose="020B0604030504040204" pitchFamily="50" charset="-128"/>
              </a:endParaRPr>
            </a:p>
          </p:txBody>
        </p:sp>
        <p:cxnSp>
          <p:nvCxnSpPr>
            <p:cNvPr id="29" name="直線矢印コネクタ 28"/>
            <p:cNvCxnSpPr/>
            <p:nvPr/>
          </p:nvCxnSpPr>
          <p:spPr>
            <a:xfrm flipV="1">
              <a:off x="3091758" y="4167479"/>
              <a:ext cx="360040" cy="347737"/>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flipV="1">
              <a:off x="1964014" y="4194128"/>
              <a:ext cx="344040" cy="347738"/>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091758" y="5327205"/>
              <a:ext cx="360040" cy="334043"/>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1964014" y="5327205"/>
              <a:ext cx="344041" cy="334043"/>
            </a:xfrm>
            <a:prstGeom prst="straightConnector1">
              <a:avLst/>
            </a:prstGeom>
            <a:ln w="127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955902" y="4458598"/>
              <a:ext cx="1216309" cy="338554"/>
            </a:xfrm>
            <a:prstGeom prst="rect">
              <a:avLst/>
            </a:prstGeom>
            <a:solidFill>
              <a:schemeClr val="bg1"/>
            </a:solidFill>
            <a:ln>
              <a:noFill/>
            </a:ln>
          </p:spPr>
          <p:txBody>
            <a:bodyPr wrap="square" rtlCol="0">
              <a:spAutoFit/>
            </a:bodyPr>
            <a:lstStyle/>
            <a:p>
              <a:r>
                <a:rPr lang="ja-JP" altLang="en-US" sz="1600" b="0" dirty="0">
                  <a:latin typeface="Meiryo UI" panose="020B0604030504040204" pitchFamily="50" charset="-128"/>
                  <a:ea typeface="Meiryo UI" panose="020B0604030504040204" pitchFamily="50" charset="-128"/>
                </a:rPr>
                <a:t>上位概念化</a:t>
              </a:r>
              <a:endParaRPr kumimoji="1" lang="ja-JP" altLang="en-US" sz="1600" b="0" dirty="0">
                <a:latin typeface="Meiryo UI" panose="020B0604030504040204" pitchFamily="50" charset="-128"/>
                <a:ea typeface="Meiryo UI" panose="020B0604030504040204" pitchFamily="50" charset="-128"/>
              </a:endParaRPr>
            </a:p>
          </p:txBody>
        </p:sp>
        <p:sp>
          <p:nvSpPr>
            <p:cNvPr id="38" name="下カーブ矢印 37"/>
            <p:cNvSpPr/>
            <p:nvPr/>
          </p:nvSpPr>
          <p:spPr>
            <a:xfrm>
              <a:off x="3332166" y="3573016"/>
              <a:ext cx="1275838" cy="433042"/>
            </a:xfrm>
            <a:prstGeom prst="curvedDownArrow">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テキスト ボックス 40"/>
            <p:cNvSpPr txBox="1"/>
            <p:nvPr/>
          </p:nvSpPr>
          <p:spPr>
            <a:xfrm>
              <a:off x="4391980" y="3429000"/>
              <a:ext cx="2612594" cy="338554"/>
            </a:xfrm>
            <a:prstGeom prst="rect">
              <a:avLst/>
            </a:prstGeom>
            <a:noFill/>
            <a:ln>
              <a:noFill/>
            </a:ln>
          </p:spPr>
          <p:txBody>
            <a:bodyPr wrap="square" rtlCol="0">
              <a:spAutoFit/>
            </a:bodyPr>
            <a:lstStyle/>
            <a:p>
              <a:r>
                <a:rPr kumimoji="1" lang="ja-JP" altLang="en-US" sz="1600" b="0" dirty="0" smtClean="0">
                  <a:latin typeface="Meiryo UI" panose="020B0604030504040204" pitchFamily="50" charset="-128"/>
                  <a:ea typeface="Meiryo UI" panose="020B0604030504040204" pitchFamily="50" charset="-128"/>
                </a:rPr>
                <a:t>周知・慣用技術の付加・転用</a:t>
              </a:r>
              <a:endParaRPr kumimoji="1" lang="ja-JP" altLang="en-US" sz="1600" b="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47262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437564" y="4509120"/>
            <a:ext cx="813690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ja-JP" sz="1600" b="0" dirty="0" smtClean="0">
                <a:latin typeface="Meiryo UI" panose="020B0604030504040204" pitchFamily="50" charset="-128"/>
                <a:ea typeface="Meiryo UI" panose="020B0604030504040204" pitchFamily="50" charset="-128"/>
              </a:rPr>
              <a:t>「構成を異にする二つの考案を周知の慣用技術との関連において対比する場合、単なる設計変更か否かの同一性の問題として捉えるか、容易になし得る設計変更か否かの進歩性の問題として捉えるかは一概に明確な基準を以て論ずることはできないが、少なくとも、相違する一方の構成に周知の慣用技術をそのまま適用することによって直ちに他の構成が得られ、かつその構成の変更に技術的意義を</a:t>
            </a:r>
            <a:r>
              <a:rPr lang="ja-JP" altLang="ja-JP" sz="1600" b="0" dirty="0" err="1" smtClean="0">
                <a:latin typeface="Meiryo UI" panose="020B0604030504040204" pitchFamily="50" charset="-128"/>
                <a:ea typeface="Meiryo UI" panose="020B0604030504040204" pitchFamily="50" charset="-128"/>
              </a:rPr>
              <a:t>見い出しがたい</a:t>
            </a:r>
            <a:r>
              <a:rPr lang="ja-JP" altLang="ja-JP" sz="1600" b="0" dirty="0" smtClean="0">
                <a:latin typeface="Meiryo UI" panose="020B0604030504040204" pitchFamily="50" charset="-128"/>
                <a:ea typeface="Meiryo UI" panose="020B0604030504040204" pitchFamily="50" charset="-128"/>
              </a:rPr>
              <a:t>ような場合を除いては、両者を同一性の問題ではなく、進歩性の問題として扱うのが相当というべきである。」</a:t>
            </a:r>
            <a:endParaRPr lang="ja-JP" altLang="ja-JP" sz="1600" b="0"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10</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4281927277"/>
              </p:ext>
            </p:extLst>
          </p:nvPr>
        </p:nvGraphicFramePr>
        <p:xfrm>
          <a:off x="509572" y="2132856"/>
          <a:ext cx="7560840" cy="1920213"/>
        </p:xfrm>
        <a:graphic>
          <a:graphicData uri="http://schemas.openxmlformats.org/drawingml/2006/table">
            <a:tbl>
              <a:tblPr firstRow="1" bandRow="1">
                <a:tableStyleId>{5C22544A-7EE6-4342-B048-85BDC9FD1C3A}</a:tableStyleId>
              </a:tblPr>
              <a:tblGrid>
                <a:gridCol w="3780420"/>
                <a:gridCol w="3780420"/>
              </a:tblGrid>
              <a:tr h="360040">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新規性喪失・進歩性欠如</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拡大先願違反</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刊行物に記載された発明</a:t>
                      </a:r>
                      <a:r>
                        <a:rPr kumimoji="1" lang="en-US" altLang="ja-JP" sz="1400" b="0" baseline="0" dirty="0" smtClean="0">
                          <a:solidFill>
                            <a:schemeClr val="tx1"/>
                          </a:solidFill>
                          <a:latin typeface="Meiryo UI" panose="020B0604030504040204" pitchFamily="50" charset="-128"/>
                          <a:ea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実質同一を含まない</a:t>
                      </a:r>
                      <a:r>
                        <a:rPr kumimoji="1" lang="en-US" altLang="ja-JP" sz="1400" b="0" baseline="0" dirty="0" smtClean="0">
                          <a:solidFill>
                            <a:schemeClr val="tx1"/>
                          </a:solidFill>
                          <a:latin typeface="Meiryo UI" panose="020B0604030504040204" pitchFamily="50" charset="-128"/>
                          <a:ea typeface="Meiryo UI" panose="020B0604030504040204" pitchFamily="50" charset="-128"/>
                        </a:rPr>
                        <a:t>)</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基準日以前の出願日であり、以後に公開された特許文献（先願明細書）に記載された発明</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4109">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刊行物に記載された発明に基づいて容易に発明をすることができた発明</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基準日以前の出願日であり、以後に公開された特許文献に記載された発明と（実質的に）同一</a:t>
                      </a:r>
                      <a:endParaRPr kumimoji="1" lang="en-US" altLang="ja-JP" sz="1400" b="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a:extLst>
              <a:ext uri="{FF2B5EF4-FFF2-40B4-BE49-F238E27FC236}">
                <a16:creationId xmlns:a16="http://schemas.microsoft.com/office/drawing/2014/main" xmlns="" id="{9924A203-4D24-425E-AF81-FA3AF830ACEB}"/>
              </a:ext>
            </a:extLst>
          </p:cNvPr>
          <p:cNvSpPr/>
          <p:nvPr/>
        </p:nvSpPr>
        <p:spPr>
          <a:xfrm>
            <a:off x="411234" y="4509120"/>
            <a:ext cx="8249524" cy="158953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Rectangle 2"/>
          <p:cNvSpPr>
            <a:spLocks noChangeArrowheads="1"/>
          </p:cNvSpPr>
          <p:nvPr/>
        </p:nvSpPr>
        <p:spPr bwMode="auto">
          <a:xfrm>
            <a:off x="439584" y="4156575"/>
            <a:ext cx="4874981"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ja-JP" sz="1600" b="0" u="sng" dirty="0">
                <a:latin typeface="Meiryo UI" panose="020B0604030504040204" pitchFamily="50" charset="-128"/>
                <a:ea typeface="Meiryo UI" panose="020B0604030504040204" pitchFamily="50" charset="-128"/>
              </a:rPr>
              <a:t>Cf. </a:t>
            </a:r>
            <a:r>
              <a:rPr lang="ja-JP" altLang="ja-JP" sz="1600" b="0" u="sng" dirty="0">
                <a:latin typeface="Meiryo UI" panose="020B0604030504040204" pitchFamily="50" charset="-128"/>
                <a:ea typeface="Meiryo UI" panose="020B0604030504040204" pitchFamily="50" charset="-128"/>
              </a:rPr>
              <a:t>平成３年（行ケ）２６０号「電気コネクタ」</a:t>
            </a:r>
            <a:r>
              <a:rPr lang="ja-JP" altLang="ja-JP" sz="1600" b="0" u="sng" dirty="0" smtClean="0">
                <a:latin typeface="Meiryo UI" panose="020B0604030504040204" pitchFamily="50" charset="-128"/>
                <a:ea typeface="Meiryo UI" panose="020B0604030504040204" pitchFamily="50" charset="-128"/>
              </a:rPr>
              <a:t>事件</a:t>
            </a:r>
            <a:endParaRPr lang="en-US" altLang="ja-JP" sz="1600" b="0" u="sng"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61088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437564" y="2060848"/>
            <a:ext cx="81369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ja-JP" sz="1600" b="0" dirty="0">
                <a:latin typeface="Meiryo UI" panose="020B0604030504040204" pitchFamily="50" charset="-128"/>
                <a:ea typeface="Meiryo UI" panose="020B0604030504040204" pitchFamily="50" charset="-128"/>
              </a:rPr>
              <a:t>　拡大先願違反（特許法２９条の２違反）の拒絶理由・無効理由において最も重要な問題は、「同一」の範囲、審査基準にいうところの「実質同一」の範囲である。</a:t>
            </a:r>
          </a:p>
          <a:p>
            <a:r>
              <a:rPr lang="ja-JP" altLang="ja-JP" sz="1600" b="0" dirty="0">
                <a:latin typeface="Meiryo UI" panose="020B0604030504040204" pitchFamily="50" charset="-128"/>
                <a:ea typeface="Meiryo UI" panose="020B0604030504040204" pitchFamily="50" charset="-128"/>
              </a:rPr>
              <a:t>　具体的に言えば、審査基準は、「実質同一とは、本願の請求項に係る発明と引用発明との間の相違点が課題解決のための具体化手段における微差</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である場合をいう」として、微差であるか否かのメルクマールとして、「周知技術、慣用技術</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注</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の付加、削除、転換等であって、新たな効果を奏するものではないもの」と説明している。</a:t>
            </a:r>
          </a:p>
          <a:p>
            <a:r>
              <a:rPr lang="ja-JP" altLang="ja-JP" sz="1600" b="0" dirty="0">
                <a:latin typeface="Meiryo UI" panose="020B0604030504040204" pitchFamily="50" charset="-128"/>
                <a:ea typeface="Meiryo UI" panose="020B0604030504040204" pitchFamily="50" charset="-128"/>
              </a:rPr>
              <a:t>　裁判例において、①このようなメルクマールが用いられているか、②どのように当て嵌められているか、③権利者側の勝訴事案と敗訴事案とで傾向の違いはあるか、という観点から裁判例を概観した。</a:t>
            </a:r>
          </a:p>
          <a:p>
            <a:r>
              <a:rPr lang="ja-JP" altLang="ja-JP" sz="1600" b="0" dirty="0">
                <a:latin typeface="Meiryo UI" panose="020B0604030504040204" pitchFamily="50" charset="-128"/>
                <a:ea typeface="Meiryo UI" panose="020B0604030504040204" pitchFamily="50" charset="-128"/>
              </a:rPr>
              <a:t>　平成２５年以降の全ての裁判例を検討するとともに、それ以前の重要判決を網羅的に検討した結果、引用発明</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先願発明の認定は同様であるが、「（実質）同一」の判断は、権利者側の勝訴事案と敗訴事案とで傾向が異なると言い得ることを見出した。すなわち、権利者側の勝訴事案では、審査基準のメルクマールが限定的に使われて同一性を否定しているのに対し、権利者側の敗訴事案では、メルクマール自体も当て嵌めについても、進歩性に近い判示がなされているように思われる。</a:t>
            </a:r>
          </a:p>
          <a:p>
            <a:r>
              <a:rPr lang="ja-JP" altLang="ja-JP" sz="1600" b="0" dirty="0">
                <a:latin typeface="Meiryo UI" panose="020B0604030504040204" pitchFamily="50" charset="-128"/>
                <a:ea typeface="Meiryo UI" panose="020B0604030504040204" pitchFamily="50" charset="-128"/>
              </a:rPr>
              <a:t>　なお、平成２４年から平成２９年までの６年間で拡大先願違反の判断で無効論が決着した裁判例は２７件あり、１７件が権利者有利、１０件が権利者不利であった。年度別の有利・不利の傾向は、特に見受けられなかった。</a:t>
            </a:r>
          </a:p>
          <a:p>
            <a:r>
              <a:rPr lang="ja-JP" altLang="ja-JP" sz="1600" b="0" dirty="0">
                <a:latin typeface="Meiryo UI" panose="020B0604030504040204" pitchFamily="50" charset="-128"/>
                <a:ea typeface="Meiryo UI" panose="020B0604030504040204" pitchFamily="50" charset="-128"/>
              </a:rPr>
              <a:t>　以下に、代表的な裁判例を示す。</a:t>
            </a:r>
            <a:r>
              <a:rPr lang="ja-JP" altLang="ja-JP" sz="1600" b="0" dirty="0">
                <a:solidFill>
                  <a:srgbClr val="FF33CC"/>
                </a:solidFill>
                <a:latin typeface="Meiryo UI" panose="020B0604030504040204" pitchFamily="50" charset="-128"/>
                <a:ea typeface="Meiryo UI" panose="020B0604030504040204" pitchFamily="50" charset="-128"/>
              </a:rPr>
              <a:t>なお、拡大先願違反に関するその他の裁判例は</a:t>
            </a:r>
            <a:r>
              <a:rPr lang="ja-JP" altLang="ja-JP" sz="1600" b="0" dirty="0" smtClean="0">
                <a:solidFill>
                  <a:srgbClr val="FF33CC"/>
                </a:solidFill>
                <a:latin typeface="Meiryo UI" panose="020B0604030504040204" pitchFamily="50" charset="-128"/>
                <a:ea typeface="Meiryo UI" panose="020B0604030504040204" pitchFamily="50" charset="-128"/>
              </a:rPr>
              <a:t>、</a:t>
            </a:r>
            <a:r>
              <a:rPr lang="en-US" altLang="ja-JP" sz="1600" b="0" dirty="0">
                <a:solidFill>
                  <a:srgbClr val="FF33CC"/>
                </a:solidFill>
                <a:latin typeface="Meiryo UI" panose="020B0604030504040204" pitchFamily="50" charset="-128"/>
                <a:ea typeface="Meiryo UI" panose="020B0604030504040204" pitchFamily="50" charset="-128"/>
              </a:rPr>
              <a:t> 1.3.5</a:t>
            </a:r>
            <a:r>
              <a:rPr lang="ja-JP" altLang="en-US" sz="1600" b="0" dirty="0">
                <a:solidFill>
                  <a:srgbClr val="FF33CC"/>
                </a:solidFill>
                <a:latin typeface="Meiryo UI" panose="020B0604030504040204" pitchFamily="50" charset="-128"/>
                <a:ea typeface="Meiryo UI" panose="020B0604030504040204" pitchFamily="50" charset="-128"/>
              </a:rPr>
              <a:t>「その他の裁判例の紹介」</a:t>
            </a:r>
            <a:r>
              <a:rPr lang="ja-JP" altLang="ja-JP" sz="1600" b="0" dirty="0" smtClean="0">
                <a:solidFill>
                  <a:srgbClr val="FF33CC"/>
                </a:solidFill>
                <a:latin typeface="Meiryo UI" panose="020B0604030504040204" pitchFamily="50" charset="-128"/>
                <a:ea typeface="Meiryo UI" panose="020B0604030504040204" pitchFamily="50" charset="-128"/>
              </a:rPr>
              <a:t>に</a:t>
            </a:r>
            <a:r>
              <a:rPr lang="ja-JP" altLang="ja-JP" sz="1600" b="0" dirty="0">
                <a:solidFill>
                  <a:srgbClr val="FF33CC"/>
                </a:solidFill>
                <a:latin typeface="Meiryo UI" panose="020B0604030504040204" pitchFamily="50" charset="-128"/>
                <a:ea typeface="Meiryo UI" panose="020B0604030504040204" pitchFamily="50" charset="-128"/>
              </a:rPr>
              <a:t>示す。</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11</a:t>
            </a:fld>
            <a:endParaRPr lang="en-US" altLang="ja-JP"/>
          </a:p>
        </p:txBody>
      </p:sp>
    </p:spTree>
    <p:extLst>
      <p:ext uri="{BB962C8B-B14F-4D97-AF65-F5344CB8AC3E}">
        <p14:creationId xmlns:p14="http://schemas.microsoft.com/office/powerpoint/2010/main" val="1606754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314562" y="1993942"/>
            <a:ext cx="8136904"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権利者</a:t>
            </a:r>
            <a:r>
              <a:rPr lang="ja-JP" altLang="ja-JP" sz="1400" dirty="0">
                <a:latin typeface="Meiryo UI" panose="020B0604030504040204" pitchFamily="50" charset="-128"/>
                <a:ea typeface="Meiryo UI" panose="020B0604030504040204" pitchFamily="50" charset="-128"/>
              </a:rPr>
              <a:t>勝訴事案において、審査基準のメルクマールが使われて同一性を否定した代表的な裁判例は以下のとおりである</a:t>
            </a:r>
            <a:r>
              <a:rPr lang="ja-JP" altLang="ja-JP" sz="1400" dirty="0" smtClean="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 </a:t>
            </a:r>
            <a:endParaRPr lang="ja-JP" altLang="ja-JP" sz="1400" b="0" dirty="0">
              <a:latin typeface="Meiryo UI" panose="020B0604030504040204" pitchFamily="50" charset="-128"/>
              <a:ea typeface="Meiryo UI" panose="020B0604030504040204" pitchFamily="50" charset="-128"/>
            </a:endParaRPr>
          </a:p>
          <a:p>
            <a:pPr>
              <a:lnSpc>
                <a:spcPts val="2000"/>
              </a:lnSpc>
            </a:pPr>
            <a:r>
              <a:rPr lang="ja-JP" altLang="ja-JP" sz="1400" b="0"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知財高判平成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10201</a:t>
            </a:r>
            <a:r>
              <a:rPr lang="ja-JP" altLang="ja-JP" sz="1400" b="0" u="sng" dirty="0">
                <a:latin typeface="Meiryo UI" panose="020B0604030504040204" pitchFamily="50" charset="-128"/>
                <a:ea typeface="Meiryo UI" panose="020B0604030504040204" pitchFamily="50" charset="-128"/>
              </a:rPr>
              <a:t>号「熱間プレス用めっき鋼板」事件</a:t>
            </a:r>
            <a:r>
              <a:rPr lang="ja-JP" altLang="ja-JP" sz="1400" b="0" dirty="0">
                <a:latin typeface="Meiryo UI" panose="020B0604030504040204" pitchFamily="50" charset="-128"/>
                <a:ea typeface="Meiryo UI" panose="020B0604030504040204" pitchFamily="50" charset="-128"/>
              </a:rPr>
              <a:t>は、技術分野を具体的に特定した上で、周知技術の技術分野が異なるとして「実質同一」を否定した。</a:t>
            </a:r>
          </a:p>
          <a:p>
            <a:pPr>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東京地判平成</a:t>
            </a:r>
            <a:r>
              <a:rPr lang="en-US" altLang="ja-JP" sz="1400" b="0" u="sng" dirty="0">
                <a:latin typeface="Meiryo UI" panose="020B0604030504040204" pitchFamily="50" charset="-128"/>
                <a:ea typeface="Meiryo UI" panose="020B0604030504040204" pitchFamily="50" charset="-128"/>
              </a:rPr>
              <a:t>27</a:t>
            </a:r>
            <a:r>
              <a:rPr lang="ja-JP" altLang="ja-JP" sz="1400" b="0" u="sng" dirty="0">
                <a:latin typeface="Meiryo UI" panose="020B0604030504040204" pitchFamily="50" charset="-128"/>
                <a:ea typeface="Meiryo UI" panose="020B0604030504040204" pitchFamily="50" charset="-128"/>
              </a:rPr>
              <a:t>年（ワ）第</a:t>
            </a:r>
            <a:r>
              <a:rPr lang="en-US" altLang="ja-JP" sz="1400" b="0" u="sng" dirty="0">
                <a:latin typeface="Meiryo UI" panose="020B0604030504040204" pitchFamily="50" charset="-128"/>
                <a:ea typeface="Meiryo UI" panose="020B0604030504040204" pitchFamily="50" charset="-128"/>
              </a:rPr>
              <a:t>12480</a:t>
            </a:r>
            <a:r>
              <a:rPr lang="ja-JP" altLang="ja-JP" sz="1400" b="0" u="sng" dirty="0">
                <a:latin typeface="Meiryo UI" panose="020B0604030504040204" pitchFamily="50" charset="-128"/>
                <a:ea typeface="Meiryo UI" panose="020B0604030504040204" pitchFamily="50" charset="-128"/>
              </a:rPr>
              <a:t>号「生海苔」事件等</a:t>
            </a:r>
            <a:r>
              <a:rPr lang="ja-JP" altLang="ja-JP" sz="1400" b="0" dirty="0" smtClean="0">
                <a:latin typeface="Meiryo UI" panose="020B0604030504040204" pitchFamily="50" charset="-128"/>
                <a:ea typeface="Meiryo UI" panose="020B0604030504040204" pitchFamily="50" charset="-128"/>
              </a:rPr>
              <a:t>が</a:t>
            </a:r>
            <a:r>
              <a:rPr lang="ja-JP" altLang="ja-JP" sz="1400" b="0" dirty="0">
                <a:latin typeface="Meiryo UI" panose="020B0604030504040204" pitchFamily="50" charset="-128"/>
                <a:ea typeface="Meiryo UI" panose="020B0604030504040204" pitchFamily="50" charset="-128"/>
              </a:rPr>
              <a:t>、先願発明に本件発明の技術思想が記載されていないことを理由として、先願発明の「凹部」は，本件各発明の「突起・板体の突起物」…とは異なると判断した。</a:t>
            </a:r>
          </a:p>
          <a:p>
            <a:pPr>
              <a:lnSpc>
                <a:spcPts val="2000"/>
              </a:lnSpc>
            </a:pPr>
            <a:r>
              <a:rPr lang="ja-JP" altLang="ja-JP" sz="1400" b="0"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知財高判平成</a:t>
            </a:r>
            <a:r>
              <a:rPr lang="en-US" altLang="ja-JP" sz="1400" b="0" u="sng" dirty="0">
                <a:latin typeface="Meiryo UI" panose="020B0604030504040204" pitchFamily="50" charset="-128"/>
                <a:ea typeface="Meiryo UI" panose="020B0604030504040204" pitchFamily="50" charset="-128"/>
              </a:rPr>
              <a:t>27</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10028</a:t>
            </a:r>
            <a:r>
              <a:rPr lang="ja-JP" altLang="ja-JP" sz="1400" b="0" u="sng" dirty="0">
                <a:latin typeface="Meiryo UI" panose="020B0604030504040204" pitchFamily="50" charset="-128"/>
                <a:ea typeface="Meiryo UI" panose="020B0604030504040204" pitchFamily="50" charset="-128"/>
              </a:rPr>
              <a:t>号「照明装置」事件</a:t>
            </a:r>
            <a:r>
              <a:rPr lang="ja-JP" altLang="ja-JP" sz="1400" b="0" dirty="0">
                <a:latin typeface="Meiryo UI" panose="020B0604030504040204" pitchFamily="50" charset="-128"/>
                <a:ea typeface="Meiryo UI" panose="020B0604030504040204" pitchFamily="50" charset="-128"/>
              </a:rPr>
              <a:t>は、先願発明と本件発明との課題が異なることを理由に、本件発明は「新たな効果を奏する」と判断した。特に、「異質な効果」又は「同質であるが顕著な効果」を要求せず、効果の程度が向上したことで足りるとした。</a:t>
            </a:r>
          </a:p>
          <a:p>
            <a:pPr>
              <a:lnSpc>
                <a:spcPts val="2000"/>
              </a:lnSpc>
            </a:pPr>
            <a:r>
              <a:rPr lang="ja-JP" altLang="ja-JP" sz="1400" b="0"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知財高判平成</a:t>
            </a:r>
            <a:r>
              <a:rPr lang="en-US" altLang="ja-JP" sz="1400" b="0" u="sng" dirty="0">
                <a:latin typeface="Meiryo UI" panose="020B0604030504040204" pitchFamily="50" charset="-128"/>
                <a:ea typeface="Meiryo UI" panose="020B0604030504040204" pitchFamily="50" charset="-128"/>
              </a:rPr>
              <a:t>25</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10282</a:t>
            </a:r>
            <a:r>
              <a:rPr lang="ja-JP" altLang="ja-JP" sz="1400" b="0" u="sng" dirty="0">
                <a:latin typeface="Meiryo UI" panose="020B0604030504040204" pitchFamily="50" charset="-128"/>
                <a:ea typeface="Meiryo UI" panose="020B0604030504040204" pitchFamily="50" charset="-128"/>
              </a:rPr>
              <a:t>号「餅」事件</a:t>
            </a:r>
            <a:r>
              <a:rPr lang="ja-JP" altLang="ja-JP" sz="1400" b="0" dirty="0">
                <a:latin typeface="Meiryo UI" panose="020B0604030504040204" pitchFamily="50" charset="-128"/>
                <a:ea typeface="Meiryo UI" panose="020B0604030504040204" pitchFamily="50" charset="-128"/>
              </a:rPr>
              <a:t>は、相違点が周知技術でないとして、「実質同一」を否定した。</a:t>
            </a:r>
          </a:p>
          <a:p>
            <a:pPr>
              <a:lnSpc>
                <a:spcPts val="2000"/>
              </a:lnSpc>
            </a:pPr>
            <a:r>
              <a:rPr lang="ja-JP" altLang="ja-JP" sz="1400" b="0"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知財高判平成</a:t>
            </a:r>
            <a:r>
              <a:rPr lang="en-US" altLang="ja-JP" sz="1400" b="0" u="sng" dirty="0">
                <a:latin typeface="Meiryo UI" panose="020B0604030504040204" pitchFamily="50" charset="-128"/>
                <a:ea typeface="Meiryo UI" panose="020B0604030504040204" pitchFamily="50" charset="-128"/>
              </a:rPr>
              <a:t>28</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10158</a:t>
            </a:r>
            <a:r>
              <a:rPr lang="ja-JP" altLang="ja-JP" sz="1400" b="0" u="sng" dirty="0">
                <a:latin typeface="Meiryo UI" panose="020B0604030504040204" pitchFamily="50" charset="-128"/>
                <a:ea typeface="Meiryo UI" panose="020B0604030504040204" pitchFamily="50" charset="-128"/>
              </a:rPr>
              <a:t>号「建物のモルタル塗り外壁通気層形成部材」事件</a:t>
            </a:r>
            <a:r>
              <a:rPr lang="ja-JP" altLang="ja-JP" sz="1400" b="0" dirty="0">
                <a:latin typeface="Meiryo UI" panose="020B0604030504040204" pitchFamily="50" charset="-128"/>
                <a:ea typeface="Meiryo UI" panose="020B0604030504040204" pitchFamily="50" charset="-128"/>
              </a:rPr>
              <a:t>は、クレームアップされた具体的な目的が周知事実でないとして、「実質同一」を否定した。</a:t>
            </a:r>
          </a:p>
          <a:p>
            <a:pPr>
              <a:lnSpc>
                <a:spcPts val="2000"/>
              </a:lnSpc>
            </a:pPr>
            <a:r>
              <a:rPr lang="ja-JP" altLang="ja-JP" sz="1400" b="0"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知財高判平成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10126</a:t>
            </a:r>
            <a:r>
              <a:rPr lang="ja-JP" altLang="ja-JP" sz="1400" b="0" u="sng" dirty="0">
                <a:latin typeface="Meiryo UI" panose="020B0604030504040204" pitchFamily="50" charset="-128"/>
                <a:ea typeface="Meiryo UI" panose="020B0604030504040204" pitchFamily="50" charset="-128"/>
              </a:rPr>
              <a:t>号「ドープされた層間化合物およびその作製方法」事件、及び、知財高判平成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10483</a:t>
            </a:r>
            <a:r>
              <a:rPr lang="ja-JP" altLang="ja-JP" sz="1400" b="0" u="sng" dirty="0">
                <a:latin typeface="Meiryo UI" panose="020B0604030504040204" pitchFamily="50" charset="-128"/>
                <a:ea typeface="Meiryo UI" panose="020B0604030504040204" pitchFamily="50" charset="-128"/>
              </a:rPr>
              <a:t>号（ヘキサアミン化合物）事件</a:t>
            </a:r>
            <a:r>
              <a:rPr lang="ja-JP" altLang="ja-JP" sz="1400" b="0" dirty="0">
                <a:latin typeface="Meiryo UI" panose="020B0604030504040204" pitchFamily="50" charset="-128"/>
                <a:ea typeface="Meiryo UI" panose="020B0604030504040204" pitchFamily="50" charset="-128"/>
              </a:rPr>
              <a:t>は、審査基準と同じく、相違点が周知技術でなければ実質同一でないとして、選択発明の容易性を問題としなかった。この考え方に拠れば、選択発明を拡大先願違反で無効とすることは難しいかもしれない。</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12</a:t>
            </a:fld>
            <a:endParaRPr lang="en-US" altLang="ja-JP"/>
          </a:p>
        </p:txBody>
      </p:sp>
    </p:spTree>
    <p:extLst>
      <p:ext uri="{BB962C8B-B14F-4D97-AF65-F5344CB8AC3E}">
        <p14:creationId xmlns:p14="http://schemas.microsoft.com/office/powerpoint/2010/main" val="6048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7135" y="2008383"/>
            <a:ext cx="813690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（１）進歩性判断との違い ～ </a:t>
            </a:r>
            <a:r>
              <a:rPr lang="ja-JP" altLang="ja-JP" sz="1400" b="0" dirty="0" smtClean="0">
                <a:latin typeface="Meiryo UI" panose="020B0604030504040204" pitchFamily="50" charset="-128"/>
                <a:ea typeface="Meiryo UI" panose="020B0604030504040204" pitchFamily="50" charset="-128"/>
              </a:rPr>
              <a:t>一般論</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18</a:t>
            </a:r>
            <a:r>
              <a:rPr lang="ja-JP" altLang="ja-JP" sz="1400" b="0" u="sng" dirty="0">
                <a:latin typeface="Meiryo UI" panose="020B0604030504040204" pitchFamily="50" charset="-128"/>
                <a:ea typeface="Meiryo UI" panose="020B0604030504040204" pitchFamily="50" charset="-128"/>
              </a:rPr>
              <a:t>年（行ケ）第</a:t>
            </a:r>
            <a:r>
              <a:rPr lang="en-US" altLang="ja-JP" sz="1400" b="0" u="sng" dirty="0">
                <a:latin typeface="Meiryo UI" panose="020B0604030504040204" pitchFamily="50" charset="-128"/>
                <a:ea typeface="Meiryo UI" panose="020B0604030504040204" pitchFamily="50" charset="-128"/>
              </a:rPr>
              <a:t>10152</a:t>
            </a:r>
            <a:r>
              <a:rPr lang="ja-JP" altLang="ja-JP" sz="1400" b="0" u="sng" dirty="0">
                <a:latin typeface="Meiryo UI" panose="020B0604030504040204" pitchFamily="50" charset="-128"/>
                <a:ea typeface="Meiryo UI" panose="020B0604030504040204" pitchFamily="50" charset="-128"/>
              </a:rPr>
              <a:t>号</a:t>
            </a:r>
            <a:r>
              <a:rPr lang="ja-JP" altLang="en-US" sz="1400" b="0" u="sng"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サイクリック自動通信による電子配線システム</a:t>
            </a:r>
            <a:r>
              <a:rPr lang="ja-JP" altLang="en-US" sz="1400" b="0" u="sng" dirty="0">
                <a:latin typeface="Meiryo UI" panose="020B0604030504040204" pitchFamily="50" charset="-128"/>
                <a:ea typeface="Meiryo UI" panose="020B0604030504040204" pitchFamily="50" charset="-128"/>
              </a:rPr>
              <a:t>」</a:t>
            </a:r>
            <a:endParaRPr lang="ja-JP" altLang="ja-JP" sz="1400" b="0" u="sng" dirty="0">
              <a:latin typeface="Meiryo UI" panose="020B0604030504040204" pitchFamily="50" charset="-128"/>
              <a:ea typeface="Meiryo UI" panose="020B0604030504040204" pitchFamily="50" charset="-128"/>
            </a:endParaRPr>
          </a:p>
          <a:p>
            <a:endParaRPr lang="ja-JP" altLang="ja-JP" sz="1400" b="0"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13</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95536" y="2996952"/>
            <a:ext cx="8249524" cy="186885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Rectangle 2"/>
          <p:cNvSpPr>
            <a:spLocks noChangeArrowheads="1"/>
          </p:cNvSpPr>
          <p:nvPr/>
        </p:nvSpPr>
        <p:spPr bwMode="auto">
          <a:xfrm>
            <a:off x="436148" y="2996952"/>
            <a:ext cx="813690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ja-JP" altLang="ja-JP" sz="1600" b="0" dirty="0">
                <a:latin typeface="Meiryo UI" panose="020B0604030504040204" pitchFamily="50" charset="-128"/>
                <a:ea typeface="Meiryo UI" panose="020B0604030504040204" pitchFamily="50" charset="-128"/>
              </a:rPr>
              <a:t>　確かに，原告の指摘する甲２公報の記載等を考慮すれば，連続する出力ポート又は入力ポートについて一括して伝送データが送信された直後にその受信応答確認としてＡＣＫ信号を返送する，という通信手順も本件出願時…に周知ないし公知であったことがうかがわれ，当該通信手順を甲第１号証記載の技術に適用することも</a:t>
            </a:r>
            <a:r>
              <a:rPr lang="ja-JP" altLang="ja-JP" sz="1600" b="0" u="sng" dirty="0">
                <a:solidFill>
                  <a:srgbClr val="FF0000"/>
                </a:solidFill>
                <a:latin typeface="Meiryo UI" panose="020B0604030504040204" pitchFamily="50" charset="-128"/>
                <a:ea typeface="Meiryo UI" panose="020B0604030504040204" pitchFamily="50" charset="-128"/>
              </a:rPr>
              <a:t>当業者が容易に想到できる程度のことであるかもしれない。しかし，そうであるとしても，当該通信手順を甲第１号証記載の技術に適用したものは，甲第１号証記載の技術とは別個の発明なのであって，甲第１号証自体に記載されているに等しい事項又は甲第１号証の記載から自明な事項であるとまでいうことはできない。</a:t>
            </a:r>
          </a:p>
        </p:txBody>
      </p:sp>
      <p:sp>
        <p:nvSpPr>
          <p:cNvPr id="2" name="テキスト ボックス 1"/>
          <p:cNvSpPr txBox="1"/>
          <p:nvPr/>
        </p:nvSpPr>
        <p:spPr>
          <a:xfrm>
            <a:off x="406168" y="4869160"/>
            <a:ext cx="8312316" cy="338554"/>
          </a:xfrm>
          <a:prstGeom prst="rect">
            <a:avLst/>
          </a:prstGeom>
          <a:noFill/>
        </p:spPr>
        <p:txBody>
          <a:bodyPr wrap="square" rtlCol="0">
            <a:spAutoFit/>
          </a:bodyPr>
          <a:lstStyle/>
          <a:p>
            <a:r>
              <a:rPr lang="en-US" altLang="ja-JP" sz="1600" b="0" dirty="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容易</a:t>
            </a:r>
            <a:r>
              <a:rPr lang="ja-JP" altLang="ja-JP" sz="1600" b="0" dirty="0">
                <a:latin typeface="Meiryo UI" panose="020B0604030504040204" pitchFamily="50" charset="-128"/>
                <a:ea typeface="Meiryo UI" panose="020B0604030504040204" pitchFamily="50" charset="-128"/>
              </a:rPr>
              <a:t>想到であっても自明な事項でなく、実質同一でない</a:t>
            </a:r>
            <a:endParaRPr kumimoji="1" lang="ja-JP" altLang="en-US"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8266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0496" y="200737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（２）周知・慣用技術の技術分野が</a:t>
            </a:r>
            <a:r>
              <a:rPr lang="ja-JP" altLang="ja-JP" sz="1400" b="0" dirty="0" smtClean="0">
                <a:latin typeface="Meiryo UI" panose="020B0604030504040204" pitchFamily="50" charset="-128"/>
                <a:ea typeface="Meiryo UI" panose="020B0604030504040204" pitchFamily="50" charset="-128"/>
              </a:rPr>
              <a:t>異なる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10201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「熱間プレス用めっき鋼板」</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14</a:t>
            </a:fld>
            <a:endParaRPr lang="en-US" altLang="ja-JP"/>
          </a:p>
        </p:txBody>
      </p:sp>
      <p:sp>
        <p:nvSpPr>
          <p:cNvPr id="2" name="正方形/長方形 1"/>
          <p:cNvSpPr/>
          <p:nvPr/>
        </p:nvSpPr>
        <p:spPr>
          <a:xfrm>
            <a:off x="305823" y="3053859"/>
            <a:ext cx="8273021" cy="2554545"/>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本件訂正発明は，…耐食性湿潤環境において鋼板の犠牲防食作用のある亜鉛系めっき鋼板に熱間プレスを適用することを着想したが，熱間プレスは７００～１０００℃という亜鉛系めっき金属の融点以上の温度で加熱することを意味し，このような場合，めっき層は溶融し，表面より流失し，あるいは溶融・蒸発して残存しないか，残存しても表面性状は著しく劣ったものとなることが予測されたところ，実際に７００～１０００℃の温度に加熱を行い，次いで熱間プレスを行ったところ，予測に反して，一部の材料について問題なく熱間プレスを行えることが判明したことから，亜鉛系めっき鋼板を７００～１０００℃の温度に加熱してから熱間プレスを行っても，めっき層表面に亜鉛の酸化皮膜が，下層の亜鉛の蒸発を防止する一種のバリア層として全面的に形成されるとともに，めっき層は合金化が進み，それにより高融点化してめっき層表面からの亜鉛の蒸発を防止し，かつ鋼板の鉄酸化物形成を抑制するため，表面性状が良好な熱間プレス鋼板を見いだした発明である</a:t>
            </a:r>
            <a:r>
              <a:rPr lang="ja-JP" altLang="ja-JP" sz="1600" b="0" dirty="0" smtClean="0">
                <a:latin typeface="Meiryo UI" panose="020B0604030504040204" pitchFamily="50" charset="-128"/>
                <a:ea typeface="Meiryo UI" panose="020B0604030504040204" pitchFamily="50" charset="-128"/>
              </a:rPr>
              <a:t>。</a:t>
            </a:r>
            <a:endParaRPr lang="ja-JP" altLang="ja-JP" sz="1600" b="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xmlns="" id="{9924A203-4D24-425E-AF81-FA3AF830ACEB}"/>
              </a:ext>
            </a:extLst>
          </p:cNvPr>
          <p:cNvSpPr/>
          <p:nvPr/>
        </p:nvSpPr>
        <p:spPr>
          <a:xfrm>
            <a:off x="329320" y="3053858"/>
            <a:ext cx="8249524" cy="255454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08055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0496" y="200737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（２）周知・慣用技術の技術分野が</a:t>
            </a:r>
            <a:r>
              <a:rPr lang="ja-JP" altLang="ja-JP" sz="1400" b="0" dirty="0" smtClean="0">
                <a:latin typeface="Meiryo UI" panose="020B0604030504040204" pitchFamily="50" charset="-128"/>
                <a:ea typeface="Meiryo UI" panose="020B0604030504040204" pitchFamily="50" charset="-128"/>
              </a:rPr>
              <a:t>異なる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10201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「熱間プレス用めっき鋼板」</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15</a:t>
            </a:fld>
            <a:endParaRPr lang="en-US" altLang="ja-JP"/>
          </a:p>
        </p:txBody>
      </p:sp>
      <p:sp>
        <p:nvSpPr>
          <p:cNvPr id="2" name="正方形/長方形 1"/>
          <p:cNvSpPr/>
          <p:nvPr/>
        </p:nvSpPr>
        <p:spPr>
          <a:xfrm>
            <a:off x="395536" y="2961477"/>
            <a:ext cx="8249524" cy="2893100"/>
          </a:xfrm>
          <a:prstGeom prst="rect">
            <a:avLst/>
          </a:prstGeom>
        </p:spPr>
        <p:txBody>
          <a:bodyPr wrap="square">
            <a:spAutoFit/>
          </a:bodyPr>
          <a:lstStyle/>
          <a:p>
            <a:r>
              <a:rPr lang="en-US" altLang="ja-JP" sz="1400" b="0" dirty="0">
                <a:latin typeface="Meiryo UI" panose="020B0604030504040204" pitchFamily="50" charset="-128"/>
                <a:ea typeface="Meiryo UI" panose="020B0604030504040204" pitchFamily="50" charset="-128"/>
              </a:rPr>
              <a:t>(</a:t>
            </a:r>
            <a:r>
              <a:rPr lang="ja-JP" altLang="en-US" sz="1400" b="0" dirty="0" smtClean="0">
                <a:latin typeface="Meiryo UI" panose="020B0604030504040204" pitchFamily="50" charset="-128"/>
                <a:ea typeface="Meiryo UI" panose="020B0604030504040204" pitchFamily="50" charset="-128"/>
              </a:rPr>
              <a:t>続き</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そう</a:t>
            </a:r>
            <a:r>
              <a:rPr lang="ja-JP" altLang="ja-JP" sz="1400" b="0" dirty="0">
                <a:latin typeface="Meiryo UI" panose="020B0604030504040204" pitchFamily="50" charset="-128"/>
                <a:ea typeface="Meiryo UI" panose="020B0604030504040204" pitchFamily="50" charset="-128"/>
              </a:rPr>
              <a:t>すると，一般的に，鋼板に亜鉛系合金のめっき層を付けるに当たり，目的に応じて適宜の合金元素を適宜量添加することが本件特許出願前から周知技術に属するものであって，…</a:t>
            </a:r>
            <a:r>
              <a:rPr lang="ja-JP" altLang="ja-JP" sz="1400" b="0" u="sng" dirty="0">
                <a:solidFill>
                  <a:srgbClr val="FF0000"/>
                </a:solidFill>
                <a:latin typeface="Meiryo UI" panose="020B0604030504040204" pitchFamily="50" charset="-128"/>
                <a:ea typeface="Meiryo UI" panose="020B0604030504040204" pitchFamily="50" charset="-128"/>
              </a:rPr>
              <a:t>一般的な亜鉛系合金めっき又は自動車用鋼板に用いる亜鉛系合金めっきとして，Ｚｎ－Ｎｉ，Ｚｎ－Ｃｏ，Ｚｎ－Ｍｎ，Ｚｎ－Ｃｒ等の合金めっきが周知であったとしても，７００～１０００℃に加熱されてプレスされ焼き入れされる熱間プレス用鋼板に使用するために，亜鉛系合金めっき層に適宜の合金元素を適宜量添加することが周知であったということはできず，また，Ｚｎ－Ｎｉ，Ｚｎ－Ｃｏ，Ｚｎ－Ｍｎ，Ｚｎ－Ｃｒ等の合金めっきを，かかる熱間プレス用鋼板に使用できることが周知であったということもできない。</a:t>
            </a:r>
            <a:r>
              <a:rPr lang="ja-JP" altLang="ja-JP" sz="1400" b="0" dirty="0">
                <a:latin typeface="Meiryo UI" panose="020B0604030504040204" pitchFamily="50" charset="-128"/>
                <a:ea typeface="Meiryo UI" panose="020B0604030504040204" pitchFamily="50" charset="-128"/>
              </a:rPr>
              <a:t>そして，本件訂正明細書の【００４０】には，同段落記載の合金元素を目的に応じて適宜量添加した亜鉛合金めっき層であっても，本件訂正発明の熱間プレス用鋼板のめっき層として使用できる旨の記載があるが，これが本件特許の出願日当時の技術常識であったことを認めるに足りる証拠もない。</a:t>
            </a:r>
          </a:p>
          <a:p>
            <a:r>
              <a:rPr lang="ja-JP" altLang="ja-JP" sz="1400" b="0" dirty="0">
                <a:latin typeface="Meiryo UI" panose="020B0604030504040204" pitchFamily="50" charset="-128"/>
                <a:ea typeface="Meiryo UI" panose="020B0604030504040204" pitchFamily="50" charset="-128"/>
              </a:rPr>
              <a:t>　そうすると，先願明細書の記載及び本件特許の出願日当時の技術常識を勘案しても，先願明細書には，本件訂正発明１において特定されているめっき合金が具体的に開示されていない以上，先願明細書に，先願発明’の「亜鉛又は亜鉛－アルミニウム被膜」を形成する合金として，本件訂正発明１において特定されているめっき合金が記載されている又は記載されているに等しいということはできない。</a:t>
            </a:r>
            <a:endParaRPr lang="ja-JP" altLang="en-US" sz="1400" b="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xmlns="" id="{9924A203-4D24-425E-AF81-FA3AF830ACEB}"/>
              </a:ext>
            </a:extLst>
          </p:cNvPr>
          <p:cNvSpPr/>
          <p:nvPr/>
        </p:nvSpPr>
        <p:spPr>
          <a:xfrm>
            <a:off x="395536" y="2963210"/>
            <a:ext cx="8249524" cy="289136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88499" y="5877272"/>
            <a:ext cx="8312316" cy="307777"/>
          </a:xfrm>
          <a:prstGeom prst="rect">
            <a:avLst/>
          </a:prstGeom>
          <a:noFill/>
        </p:spPr>
        <p:txBody>
          <a:bodyPr wrap="square" rtlCol="0">
            <a:spAutoFit/>
          </a:bodyPr>
          <a:lstStyle/>
          <a:p>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周知</a:t>
            </a:r>
            <a:r>
              <a:rPr lang="ja-JP" altLang="ja-JP" sz="1400" b="0" dirty="0">
                <a:latin typeface="Meiryo UI" panose="020B0604030504040204" pitchFamily="50" charset="-128"/>
                <a:ea typeface="Meiryo UI" panose="020B0604030504040204" pitchFamily="50" charset="-128"/>
              </a:rPr>
              <a:t>技術の技術分野が異なる（技術分野を具体的に特定した</a:t>
            </a:r>
            <a:r>
              <a:rPr lang="ja-JP" altLang="ja-JP" sz="1400" b="0" dirty="0" smtClean="0">
                <a:latin typeface="Meiryo UI" panose="020B0604030504040204" pitchFamily="50" charset="-128"/>
                <a:ea typeface="Meiryo UI" panose="020B0604030504040204" pitchFamily="50" charset="-128"/>
              </a:rPr>
              <a:t>）</a:t>
            </a:r>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実施同一」</a:t>
            </a:r>
            <a:r>
              <a:rPr lang="ja-JP" altLang="ja-JP" sz="1400" b="0" dirty="0" smtClean="0">
                <a:latin typeface="Meiryo UI" panose="020B0604030504040204" pitchFamily="50" charset="-128"/>
                <a:ea typeface="Meiryo UI" panose="020B0604030504040204" pitchFamily="50" charset="-128"/>
              </a:rPr>
              <a:t>否定</a:t>
            </a:r>
            <a:r>
              <a:rPr lang="ja-JP" altLang="en-US" sz="1400" b="0" dirty="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特許性</a:t>
            </a:r>
            <a:r>
              <a:rPr lang="en-US" altLang="ja-JP" sz="1400" b="0" dirty="0">
                <a:latin typeface="Meiryo UI" panose="020B0604030504040204" pitchFamily="50" charset="-128"/>
                <a:ea typeface="Meiryo UI" panose="020B0604030504040204" pitchFamily="50" charset="-128"/>
              </a:rPr>
              <a:t>OK</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872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0496" y="1997551"/>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（３）技術思想が</a:t>
            </a:r>
            <a:r>
              <a:rPr lang="ja-JP" altLang="ja-JP" sz="1400" b="0" dirty="0" smtClean="0">
                <a:latin typeface="Meiryo UI" panose="020B0604030504040204" pitchFamily="50" charset="-128"/>
                <a:ea typeface="Meiryo UI" panose="020B0604030504040204" pitchFamily="50" charset="-128"/>
              </a:rPr>
              <a:t>異なる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27</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ワ</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12480</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「生海苔異物除去機」</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16</a:t>
            </a:fld>
            <a:endParaRPr lang="en-US" altLang="ja-JP"/>
          </a:p>
        </p:txBody>
      </p:sp>
      <p:sp>
        <p:nvSpPr>
          <p:cNvPr id="2" name="正方形/長方形 1"/>
          <p:cNvSpPr/>
          <p:nvPr/>
        </p:nvSpPr>
        <p:spPr>
          <a:xfrm>
            <a:off x="395536" y="2951658"/>
            <a:ext cx="8136904" cy="2400657"/>
          </a:xfrm>
          <a:prstGeom prst="rect">
            <a:avLst/>
          </a:prstGeom>
        </p:spPr>
        <p:txBody>
          <a:bodyPr wrap="square">
            <a:spAutoFit/>
          </a:bodyPr>
          <a:lstStyle/>
          <a:p>
            <a:pPr>
              <a:lnSpc>
                <a:spcPts val="2000"/>
              </a:lnSpc>
            </a:pPr>
            <a:r>
              <a:rPr lang="ja-JP" altLang="ja-JP" sz="1400" b="0" dirty="0">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乙１考案は，</a:t>
            </a:r>
            <a:r>
              <a:rPr lang="ja-JP" altLang="ja-JP" sz="1400" b="0" dirty="0">
                <a:latin typeface="Meiryo UI" panose="020B0604030504040204" pitchFamily="50" charset="-128"/>
                <a:ea typeface="Meiryo UI" panose="020B0604030504040204" pitchFamily="50" charset="-128"/>
              </a:rPr>
              <a:t>環状枠固定部の内周縁に凹部を設けることによってクリアランスを部分的に幅広として，当該幅広としたクリアランスから生海苔異物の大部分を占める茎部の付いた生海苔を通過させ，これによってクリアランスの目詰まりという課題を解消するというものであって，</a:t>
            </a:r>
            <a:r>
              <a:rPr lang="ja-JP" altLang="ja-JP" sz="1400" b="0" u="sng" dirty="0">
                <a:solidFill>
                  <a:srgbClr val="FF0000"/>
                </a:solidFill>
                <a:latin typeface="Meiryo UI" panose="020B0604030504040204" pitchFamily="50" charset="-128"/>
                <a:ea typeface="Meiryo UI" panose="020B0604030504040204" pitchFamily="50" charset="-128"/>
              </a:rPr>
              <a:t>本件各発明の</a:t>
            </a:r>
            <a:r>
              <a:rPr lang="ja-JP" altLang="ja-JP" sz="1400" b="0" dirty="0">
                <a:latin typeface="Meiryo UI" panose="020B0604030504040204" pitchFamily="50" charset="-128"/>
                <a:ea typeface="Meiryo UI" panose="020B0604030504040204" pitchFamily="50" charset="-128"/>
              </a:rPr>
              <a:t>ように，突起・板体の突起物をクリアランス又は回転板の円周面若しくは選別ケーシングの円周面や円周端面に設け，同突起物が，生海苔混合液がクリアランスに導かれる際に発生した生海苔の共回りを解消するとともに（防止効果），生海苔の動きを矯正し，効率的にクリアランスに導く（矯正効果）ことによって，共回りの発生をなくし，クリアランスの目詰まりをなくすという</a:t>
            </a:r>
            <a:r>
              <a:rPr lang="ja-JP" altLang="ja-JP" sz="1400" b="0" u="sng" dirty="0">
                <a:solidFill>
                  <a:srgbClr val="FF0000"/>
                </a:solidFill>
                <a:latin typeface="Meiryo UI" panose="020B0604030504040204" pitchFamily="50" charset="-128"/>
                <a:ea typeface="Meiryo UI" panose="020B0604030504040204" pitchFamily="50" charset="-128"/>
              </a:rPr>
              <a:t>技術思想は記載されていない</a:t>
            </a:r>
            <a:r>
              <a:rPr lang="ja-JP" altLang="ja-JP" sz="1400" b="0" dirty="0">
                <a:latin typeface="Meiryo UI" panose="020B0604030504040204" pitchFamily="50" charset="-128"/>
                <a:ea typeface="Meiryo UI" panose="020B0604030504040204" pitchFamily="50" charset="-128"/>
              </a:rPr>
              <a:t>。そうすると，乙１考案に設けられる「凹部」は，本件各発明の「突起・板体の突起物」…とは異なるものであって，乙１考案は，構成要件Ａ３の「防止手段」の構成を備えていない点において，本件各発明と相違する…。</a:t>
            </a:r>
            <a:endParaRPr lang="ja-JP" altLang="en-US" sz="1400" b="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xmlns="" id="{9924A203-4D24-425E-AF81-FA3AF830ACEB}"/>
              </a:ext>
            </a:extLst>
          </p:cNvPr>
          <p:cNvSpPr/>
          <p:nvPr/>
        </p:nvSpPr>
        <p:spPr>
          <a:xfrm>
            <a:off x="388041" y="2966972"/>
            <a:ext cx="8249524" cy="233423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88041" y="5352315"/>
            <a:ext cx="8312316" cy="1077218"/>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本件</a:t>
            </a:r>
            <a:r>
              <a:rPr lang="ja-JP" altLang="ja-JP" sz="1600" b="0" dirty="0">
                <a:latin typeface="Meiryo UI" panose="020B0604030504040204" pitchFamily="50" charset="-128"/>
                <a:ea typeface="Meiryo UI" panose="020B0604030504040204" pitchFamily="50" charset="-128"/>
              </a:rPr>
              <a:t>発明の技術思想が記載されていない。</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「実施同一」否定</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特許性</a:t>
            </a:r>
            <a:r>
              <a:rPr lang="en-US" altLang="ja-JP" sz="1600" b="0" dirty="0">
                <a:latin typeface="Meiryo UI" panose="020B0604030504040204" pitchFamily="50" charset="-128"/>
                <a:ea typeface="Meiryo UI" panose="020B0604030504040204" pitchFamily="50" charset="-128"/>
              </a:rPr>
              <a:t>OK</a:t>
            </a:r>
            <a:endParaRPr lang="ja-JP" altLang="ja-JP" sz="1600" b="0" dirty="0">
              <a:latin typeface="Meiryo UI" panose="020B0604030504040204" pitchFamily="50" charset="-128"/>
              <a:ea typeface="Meiryo UI" panose="020B0604030504040204" pitchFamily="50" charset="-128"/>
            </a:endParaRP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技術思想＝課題。</a:t>
            </a:r>
          </a:p>
        </p:txBody>
      </p:sp>
    </p:spTree>
    <p:extLst>
      <p:ext uri="{BB962C8B-B14F-4D97-AF65-F5344CB8AC3E}">
        <p14:creationId xmlns:p14="http://schemas.microsoft.com/office/powerpoint/2010/main" val="1102569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0496" y="2007371"/>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（３）技術思想が</a:t>
            </a:r>
            <a:r>
              <a:rPr lang="ja-JP" altLang="ja-JP" sz="1400" b="0" dirty="0" smtClean="0">
                <a:latin typeface="Meiryo UI" panose="020B0604030504040204" pitchFamily="50" charset="-128"/>
                <a:ea typeface="Meiryo UI" panose="020B0604030504040204" pitchFamily="50" charset="-128"/>
              </a:rPr>
              <a:t>異なる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10438</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「エアバッグ用ガス発生剤成型体の製造法」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17</a:t>
            </a:fld>
            <a:endParaRPr lang="en-US" altLang="ja-JP"/>
          </a:p>
        </p:txBody>
      </p:sp>
      <p:sp>
        <p:nvSpPr>
          <p:cNvPr id="2" name="正方形/長方形 1"/>
          <p:cNvSpPr/>
          <p:nvPr/>
        </p:nvSpPr>
        <p:spPr>
          <a:xfrm>
            <a:off x="395536" y="3068960"/>
            <a:ext cx="8208912" cy="3293209"/>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原告は，本件訂正発明１におけるＷ／（２・ｒ）の上限値と下限値に臨界的意義はなく，課題解決のための具体化手段における微差であるから，本件訂正発明１と先願発明に実質的な相違点はないと主張する。</a:t>
            </a:r>
          </a:p>
          <a:p>
            <a:r>
              <a:rPr lang="ja-JP" altLang="ja-JP" sz="1600" b="0" dirty="0">
                <a:latin typeface="Meiryo UI" panose="020B0604030504040204" pitchFamily="50" charset="-128"/>
                <a:ea typeface="Meiryo UI" panose="020B0604030504040204" pitchFamily="50" charset="-128"/>
              </a:rPr>
              <a:t>　しかしながら，</a:t>
            </a:r>
            <a:r>
              <a:rPr lang="ja-JP" altLang="ja-JP" sz="1600" b="0" u="sng" dirty="0">
                <a:solidFill>
                  <a:srgbClr val="FF0000"/>
                </a:solidFill>
                <a:latin typeface="Meiryo UI" panose="020B0604030504040204" pitchFamily="50" charset="-128"/>
                <a:ea typeface="Meiryo UI" panose="020B0604030504040204" pitchFamily="50" charset="-128"/>
              </a:rPr>
              <a:t>特許法２９条の２を根拠として先願発明と同一の発明である後願発明について特許を受けることができないとされるのは，先願発明の開示によって後願発明の技術的思想が開示されていると認められるからであるところ，上記のように，先願発明が本件訂正発明の数値範囲を外れる場合に両発明が同一であるということができるかどうかについては，両者の技術的思想を対比して検討する必要がある。</a:t>
            </a:r>
            <a:r>
              <a:rPr lang="ja-JP" altLang="ja-JP" sz="1600" b="0" dirty="0">
                <a:latin typeface="Meiryo UI" panose="020B0604030504040204" pitchFamily="50" charset="-128"/>
                <a:ea typeface="Meiryo UI" panose="020B0604030504040204" pitchFamily="50" charset="-128"/>
              </a:rPr>
              <a:t>…</a:t>
            </a:r>
          </a:p>
          <a:p>
            <a:r>
              <a:rPr lang="ja-JP" altLang="ja-JP" sz="1600" b="0" dirty="0">
                <a:latin typeface="Meiryo UI" panose="020B0604030504040204" pitchFamily="50" charset="-128"/>
                <a:ea typeface="Meiryo UI" panose="020B0604030504040204" pitchFamily="50" charset="-128"/>
              </a:rPr>
              <a:t>　先願明細書と本件訂正明細書は，共にエアバッグ用のガス発生剤に関する発明を開示するものであるが，先願明細書においては，低温燃焼でより多量のガスを生成する組成物の提供が課題とされるのに対し，本件訂正明細書においては，発熱量を低下させることにより線燃焼速度が低下してしまう組成物の成型を工夫することにより，求められるエアバッグの展開時間と強度を実現することが課題とされているものと認められるのであり，</a:t>
            </a:r>
            <a:r>
              <a:rPr lang="ja-JP" altLang="ja-JP" sz="1600" b="0" u="sng" dirty="0">
                <a:solidFill>
                  <a:srgbClr val="FF0000"/>
                </a:solidFill>
                <a:latin typeface="Meiryo UI" panose="020B0604030504040204" pitchFamily="50" charset="-128"/>
                <a:ea typeface="Meiryo UI" panose="020B0604030504040204" pitchFamily="50" charset="-128"/>
              </a:rPr>
              <a:t>両明細書が課題とするところは明らかに異なる</a:t>
            </a:r>
            <a:r>
              <a:rPr lang="ja-JP" altLang="ja-JP" sz="1600" b="0" dirty="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a:t>
            </a:r>
            <a:endParaRPr lang="ja-JP" altLang="ja-JP" sz="1600" b="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xmlns="" id="{9924A203-4D24-425E-AF81-FA3AF830ACEB}"/>
              </a:ext>
            </a:extLst>
          </p:cNvPr>
          <p:cNvSpPr/>
          <p:nvPr/>
        </p:nvSpPr>
        <p:spPr>
          <a:xfrm>
            <a:off x="388041" y="2966971"/>
            <a:ext cx="8249524" cy="339519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07012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0496" y="2007371"/>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（３）技術思想が</a:t>
            </a:r>
            <a:r>
              <a:rPr lang="ja-JP" altLang="ja-JP" sz="1400" b="0" dirty="0" smtClean="0">
                <a:latin typeface="Meiryo UI" panose="020B0604030504040204" pitchFamily="50" charset="-128"/>
                <a:ea typeface="Meiryo UI" panose="020B0604030504040204" pitchFamily="50" charset="-128"/>
              </a:rPr>
              <a:t>異なる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10438</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「エアバッグ用ガス発生剤成型体の製造法」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18</a:t>
            </a:fld>
            <a:endParaRPr lang="en-US" altLang="ja-JP"/>
          </a:p>
        </p:txBody>
      </p:sp>
      <p:sp>
        <p:nvSpPr>
          <p:cNvPr id="2" name="正方形/長方形 1"/>
          <p:cNvSpPr/>
          <p:nvPr/>
        </p:nvSpPr>
        <p:spPr>
          <a:xfrm>
            <a:off x="323528" y="2996952"/>
            <a:ext cx="8208912" cy="1569660"/>
          </a:xfrm>
          <a:prstGeom prst="rect">
            <a:avLst/>
          </a:prstGeom>
        </p:spPr>
        <p:txBody>
          <a:bodyPr wrap="square">
            <a:spAutoFit/>
          </a:bodyPr>
          <a:lstStyle/>
          <a:p>
            <a:r>
              <a:rPr lang="ja-JP" altLang="en-US" sz="1600" b="0" dirty="0" smtClean="0">
                <a:latin typeface="Meiryo UI" panose="020B0604030504040204" pitchFamily="50" charset="-128"/>
                <a:ea typeface="Meiryo UI" panose="020B0604030504040204" pitchFamily="50" charset="-128"/>
              </a:rPr>
              <a:t>（続き）</a:t>
            </a:r>
            <a:r>
              <a:rPr lang="ja-JP" altLang="ja-JP" sz="1600" b="0" dirty="0" smtClean="0">
                <a:latin typeface="Meiryo UI" panose="020B0604030504040204" pitchFamily="50" charset="-128"/>
                <a:ea typeface="Meiryo UI" panose="020B0604030504040204" pitchFamily="50" charset="-128"/>
              </a:rPr>
              <a:t>そう</a:t>
            </a:r>
            <a:r>
              <a:rPr lang="ja-JP" altLang="ja-JP" sz="1600" b="0" dirty="0">
                <a:latin typeface="Meiryo UI" panose="020B0604030504040204" pitchFamily="50" charset="-128"/>
                <a:ea typeface="Meiryo UI" panose="020B0604030504040204" pitchFamily="50" charset="-128"/>
              </a:rPr>
              <a:t>すると，上記のような先願明細書における課題に向けられた発明を開示する同明細書の「例２」の記載に接した当業者が，仮に，当該組成物についての明示されていない線燃焼速度を求めることができたとしても，更に進んで，同明細書の記載から単孔円筒状の成型体の厚みと線燃焼速度から求められるエアバッグの展開時間の指数であるＷ／（２・ｒ）について，０．０３３≦Ｗ／（２・ｒ）≦０．０５８の数値範囲に含まれるガス発生剤組成物成型体の発明を読み取ることはできない…。</a:t>
            </a:r>
          </a:p>
        </p:txBody>
      </p:sp>
      <p:sp>
        <p:nvSpPr>
          <p:cNvPr id="7" name="正方形/長方形 6">
            <a:extLst>
              <a:ext uri="{FF2B5EF4-FFF2-40B4-BE49-F238E27FC236}">
                <a16:creationId xmlns:a16="http://schemas.microsoft.com/office/drawing/2014/main" xmlns="" id="{9924A203-4D24-425E-AF81-FA3AF830ACEB}"/>
              </a:ext>
            </a:extLst>
          </p:cNvPr>
          <p:cNvSpPr/>
          <p:nvPr/>
        </p:nvSpPr>
        <p:spPr>
          <a:xfrm>
            <a:off x="323528" y="2981962"/>
            <a:ext cx="8249524" cy="156966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323528" y="4653136"/>
            <a:ext cx="8312316" cy="1323439"/>
          </a:xfrm>
          <a:prstGeom prst="rect">
            <a:avLst/>
          </a:prstGeom>
          <a:noFill/>
        </p:spPr>
        <p:txBody>
          <a:bodyPr wrap="square" rtlCol="0">
            <a:spAutoFit/>
          </a:bodyPr>
          <a:lstStyle/>
          <a:p>
            <a:r>
              <a:rPr lang="en-US" altLang="ja-JP" sz="1600" b="0" dirty="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先願</a:t>
            </a:r>
            <a:r>
              <a:rPr lang="ja-JP" altLang="ja-JP" sz="1600" b="0" dirty="0">
                <a:latin typeface="Meiryo UI" panose="020B0604030504040204" pitchFamily="50" charset="-128"/>
                <a:ea typeface="Meiryo UI" panose="020B0604030504040204" pitchFamily="50" charset="-128"/>
              </a:rPr>
              <a:t>発明の数値範囲が異なる場合は、両発明の技術的思想を対比して同一性を判断する</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課題が相違する</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「実質同一」否定</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特許性</a:t>
            </a:r>
            <a:r>
              <a:rPr lang="en-US" altLang="ja-JP" sz="1600" b="0" dirty="0" smtClean="0">
                <a:latin typeface="Meiryo UI" panose="020B0604030504040204" pitchFamily="50" charset="-128"/>
                <a:ea typeface="Meiryo UI" panose="020B0604030504040204" pitchFamily="50" charset="-128"/>
              </a:rPr>
              <a:t>OK</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技術思想＝課題。</a:t>
            </a:r>
          </a:p>
        </p:txBody>
      </p:sp>
    </p:spTree>
    <p:extLst>
      <p:ext uri="{BB962C8B-B14F-4D97-AF65-F5344CB8AC3E}">
        <p14:creationId xmlns:p14="http://schemas.microsoft.com/office/powerpoint/2010/main" val="3121297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2792752"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1.3.2</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特許庁の審査基準</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194" name="Rectangle 2"/>
          <p:cNvSpPr>
            <a:spLocks noChangeArrowheads="1"/>
          </p:cNvSpPr>
          <p:nvPr/>
        </p:nvSpPr>
        <p:spPr bwMode="auto">
          <a:xfrm>
            <a:off x="264398" y="2128788"/>
            <a:ext cx="81369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rPr>
              <a:t>1.3.2.1</a:t>
            </a:r>
            <a:r>
              <a:rPr kumimoji="1" lang="ja-JP" altLang="en-US" sz="18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rPr>
              <a:t>　趣旨</a:t>
            </a:r>
            <a:endParaRPr kumimoji="1" lang="en-US" altLang="ja-JP" sz="18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8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endParaRPr>
          </a:p>
          <a:p>
            <a:pPr eaLnBrk="1" hangingPunct="1"/>
            <a:r>
              <a:rPr lang="ja-JP" altLang="en-US" sz="1800" b="0" dirty="0" smtClean="0">
                <a:latin typeface="Meiryo UI" panose="020B0604030504040204" pitchFamily="50" charset="-128"/>
                <a:ea typeface="Meiryo UI" panose="020B0604030504040204" pitchFamily="50" charset="-128"/>
              </a:rPr>
              <a:t>　</a:t>
            </a:r>
            <a:r>
              <a:rPr lang="ja-JP" altLang="ja-JP" sz="1800" b="0" dirty="0" smtClean="0">
                <a:latin typeface="Meiryo UI" panose="020B0604030504040204" pitchFamily="50" charset="-128"/>
                <a:ea typeface="Meiryo UI" panose="020B0604030504040204" pitchFamily="50" charset="-128"/>
              </a:rPr>
              <a:t>後</a:t>
            </a:r>
            <a:r>
              <a:rPr lang="ja-JP" altLang="ja-JP" sz="1800" b="0" dirty="0">
                <a:latin typeface="Meiryo UI" panose="020B0604030504040204" pitchFamily="50" charset="-128"/>
                <a:ea typeface="Meiryo UI" panose="020B0604030504040204" pitchFamily="50" charset="-128"/>
              </a:rPr>
              <a:t>願が先願の出願公開等より前に出願されていたとしても、後願に係る発明が先願の当初明細書等に記載された発明等と同一である場合には、後願が出願公開等されても新しい技術を何ら公開するものではない。本条が上述のように規定するのは、このような後願に係る発明に特許を付与することが、新しい発明の公開の代償として発明を保護しようとする特許制度の趣旨からみて妥当でないからである。</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strike="noStrike" cap="none" normalizeH="0" baseline="0" dirty="0">
              <a:ln>
                <a:noFill/>
              </a:ln>
              <a:effectLst/>
              <a:latin typeface="Meiryo UI" panose="020B0604030504040204" pitchFamily="50" charset="-128"/>
              <a:ea typeface="Meiryo UI" panose="020B0604030504040204" pitchFamily="50" charset="-128"/>
              <a:cs typeface="ＭＳ Ｐゴシック"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a:t>
            </a:fld>
            <a:endParaRPr lang="en-US" altLang="ja-JP"/>
          </a:p>
        </p:txBody>
      </p:sp>
    </p:spTree>
    <p:extLst>
      <p:ext uri="{BB962C8B-B14F-4D97-AF65-F5344CB8AC3E}">
        <p14:creationId xmlns:p14="http://schemas.microsoft.com/office/powerpoint/2010/main" val="1572435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9572" y="201882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（４）課題が異なる ⇒ 新たな効果を</a:t>
            </a:r>
            <a:r>
              <a:rPr lang="ja-JP" altLang="ja-JP" sz="1400" b="0" dirty="0" smtClean="0">
                <a:latin typeface="Meiryo UI" panose="020B0604030504040204" pitchFamily="50" charset="-128"/>
                <a:ea typeface="Meiryo UI" panose="020B0604030504040204" pitchFamily="50" charset="-128"/>
              </a:rPr>
              <a:t>奏する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27</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10028</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「照明装置」</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19</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23528" y="2981962"/>
            <a:ext cx="8249524" cy="183087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3528" y="2996952"/>
            <a:ext cx="8208912" cy="1815882"/>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本件発明では，光源から拡散板までの距離が複数の光源間の距離より大きくなるようにされているのに対し，先願発明では，そのような特定がされていない。一般に，光源と拡散板の距離を長くすることにより，光の均一性を高めることができるが…，</a:t>
            </a:r>
            <a:r>
              <a:rPr lang="ja-JP" altLang="ja-JP" sz="1600" b="0" u="sng" dirty="0">
                <a:solidFill>
                  <a:srgbClr val="FF0000"/>
                </a:solidFill>
                <a:latin typeface="Meiryo UI" panose="020B0604030504040204" pitchFamily="50" charset="-128"/>
                <a:ea typeface="Meiryo UI" panose="020B0604030504040204" pitchFamily="50" charset="-128"/>
              </a:rPr>
              <a:t>先願発明は，レンズ及び拡散板により既に光の均一化を図っているから，光源から拡散板までの距離を光源間の距離より大きくすることによって光の均一化を図ろうとする課題がない。</a:t>
            </a:r>
            <a:r>
              <a:rPr lang="ja-JP" altLang="ja-JP" sz="1600" b="0" dirty="0">
                <a:latin typeface="Meiryo UI" panose="020B0604030504040204" pitchFamily="50" charset="-128"/>
                <a:ea typeface="Meiryo UI" panose="020B0604030504040204" pitchFamily="50" charset="-128"/>
              </a:rPr>
              <a:t>したがって，先願発明において，相違点に係る本件発明の構成を付加する必要がない。また，仮に先願発明において，相違点に係る本件発明の構成を付加すると，</a:t>
            </a:r>
            <a:r>
              <a:rPr lang="ja-JP" altLang="ja-JP" sz="1600" b="0" u="sng" dirty="0">
                <a:solidFill>
                  <a:srgbClr val="FF0000"/>
                </a:solidFill>
                <a:latin typeface="Meiryo UI" panose="020B0604030504040204" pitchFamily="50" charset="-128"/>
                <a:ea typeface="Meiryo UI" panose="020B0604030504040204" pitchFamily="50" charset="-128"/>
              </a:rPr>
              <a:t>光の均一化がより一層進むという新たな効果を奏する</a:t>
            </a:r>
            <a:r>
              <a:rPr lang="ja-JP" altLang="ja-JP" sz="1600" b="0" dirty="0">
                <a:latin typeface="Meiryo UI" panose="020B0604030504040204" pitchFamily="50" charset="-128"/>
                <a:ea typeface="Meiryo UI" panose="020B0604030504040204" pitchFamily="50" charset="-128"/>
              </a:rPr>
              <a:t>ことになる。</a:t>
            </a:r>
          </a:p>
        </p:txBody>
      </p:sp>
      <p:sp>
        <p:nvSpPr>
          <p:cNvPr id="8" name="テキスト ボックス 7"/>
          <p:cNvSpPr txBox="1"/>
          <p:nvPr/>
        </p:nvSpPr>
        <p:spPr>
          <a:xfrm>
            <a:off x="323528" y="4869160"/>
            <a:ext cx="8312316" cy="1846659"/>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課題</a:t>
            </a:r>
            <a:r>
              <a:rPr lang="ja-JP" altLang="ja-JP" sz="1400" b="0" dirty="0">
                <a:latin typeface="Meiryo UI" panose="020B0604030504040204" pitchFamily="50" charset="-128"/>
                <a:ea typeface="Meiryo UI" panose="020B0604030504040204" pitchFamily="50" charset="-128"/>
              </a:rPr>
              <a:t>が無い～新たな効果を奏する</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「実施同一」否定</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特許性</a:t>
            </a:r>
            <a:r>
              <a:rPr lang="en-US" altLang="ja-JP" sz="1400" b="0" dirty="0">
                <a:latin typeface="Meiryo UI" panose="020B0604030504040204" pitchFamily="50" charset="-128"/>
                <a:ea typeface="Meiryo UI" panose="020B0604030504040204" pitchFamily="50" charset="-128"/>
              </a:rPr>
              <a:t>OK</a:t>
            </a:r>
            <a:endParaRPr lang="ja-JP" altLang="ja-JP" sz="1400" b="0" dirty="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“課題＝効果</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審査基準と同じく、効果が同一でないことを理由に、実質同一でないとした。進歩性判断時と異なり、「異質な</a:t>
            </a:r>
            <a:r>
              <a:rPr lang="ja-JP" altLang="ja-JP" sz="1400" b="0" dirty="0" smtClean="0">
                <a:latin typeface="Meiryo UI" panose="020B0604030504040204" pitchFamily="50" charset="-128"/>
                <a:ea typeface="Meiryo UI" panose="020B0604030504040204" pitchFamily="50" charset="-128"/>
              </a:rPr>
              <a:t>効</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果</a:t>
            </a:r>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ないし「同質であるが顕著な効果」を要求することなく、「光の均一化がより一層進む」という程度でも「新た</a:t>
            </a:r>
            <a:r>
              <a:rPr lang="ja-JP" altLang="ja-JP" sz="1400" b="0" dirty="0" smtClean="0">
                <a:latin typeface="Meiryo UI" panose="020B0604030504040204" pitchFamily="50" charset="-128"/>
                <a:ea typeface="Meiryo UI" panose="020B0604030504040204" pitchFamily="50" charset="-128"/>
              </a:rPr>
              <a:t>な</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a:latin typeface="Meiryo UI" panose="020B0604030504040204" pitchFamily="50" charset="-128"/>
                <a:ea typeface="Meiryo UI" panose="020B0604030504040204" pitchFamily="50" charset="-128"/>
              </a:rPr>
              <a:t>　</a:t>
            </a:r>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効果</a:t>
            </a:r>
            <a:r>
              <a:rPr lang="ja-JP" altLang="ja-JP" sz="1400" b="0" dirty="0">
                <a:latin typeface="Meiryo UI" panose="020B0604030504040204" pitchFamily="50" charset="-128"/>
                <a:ea typeface="Meiryo UI" panose="020B0604030504040204" pitchFamily="50" charset="-128"/>
              </a:rPr>
              <a:t>を奏する」と認められた。</a:t>
            </a:r>
          </a:p>
          <a:p>
            <a:endParaRPr lang="ja-JP"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07012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2077" y="200537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（４）課題が異なる ⇒ 新たな効果を</a:t>
            </a:r>
            <a:r>
              <a:rPr lang="ja-JP" altLang="ja-JP" sz="1400" b="0" dirty="0" smtClean="0">
                <a:latin typeface="Meiryo UI" panose="020B0604030504040204" pitchFamily="50" charset="-128"/>
                <a:ea typeface="Meiryo UI" panose="020B0604030504040204" pitchFamily="50" charset="-128"/>
              </a:rPr>
              <a:t>奏する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24</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10433</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「太陽電池用平角導体」</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20</a:t>
            </a:fld>
            <a:endParaRPr lang="en-US" altLang="ja-JP"/>
          </a:p>
        </p:txBody>
      </p:sp>
      <p:sp>
        <p:nvSpPr>
          <p:cNvPr id="2" name="正方形/長方形 1"/>
          <p:cNvSpPr/>
          <p:nvPr/>
        </p:nvSpPr>
        <p:spPr>
          <a:xfrm>
            <a:off x="323528" y="2984753"/>
            <a:ext cx="8208912" cy="3108543"/>
          </a:xfrm>
          <a:prstGeom prst="rect">
            <a:avLst/>
          </a:prstGeom>
        </p:spPr>
        <p:txBody>
          <a:bodyPr wrap="square">
            <a:spAutoFit/>
          </a:bodyPr>
          <a:lstStyle/>
          <a:p>
            <a:r>
              <a:rPr lang="ja-JP" altLang="ja-JP" sz="1400" dirty="0">
                <a:latin typeface="Meiryo UI" panose="020B0604030504040204" pitchFamily="50" charset="-128"/>
                <a:ea typeface="Meiryo UI" panose="020B0604030504040204" pitchFamily="50" charset="-128"/>
              </a:rPr>
              <a:t>　【請求項】　体積抵抗率が５０μΩ・ｍｍ以下で，かつ引張り試験における０．２％耐力値が９０ＭＰａ以下</a:t>
            </a:r>
            <a:r>
              <a:rPr lang="ja-JP" altLang="ja-JP" sz="1400" u="sng" dirty="0">
                <a:latin typeface="Meiryo UI" panose="020B0604030504040204" pitchFamily="50" charset="-128"/>
                <a:ea typeface="Meiryo UI" panose="020B0604030504040204" pitchFamily="50" charset="-128"/>
              </a:rPr>
              <a:t>（ただし，４９ＭＰａ以下を除く）</a:t>
            </a:r>
            <a:r>
              <a:rPr lang="ja-JP" altLang="ja-JP" sz="1400" dirty="0">
                <a:latin typeface="Meiryo UI" panose="020B0604030504040204" pitchFamily="50" charset="-128"/>
                <a:ea typeface="Meiryo UI" panose="020B0604030504040204" pitchFamily="50" charset="-128"/>
              </a:rPr>
              <a:t>であることを特徴とする太陽電池用平角導体。</a:t>
            </a:r>
          </a:p>
          <a:p>
            <a:r>
              <a:rPr lang="ja-JP" altLang="ja-JP" sz="1400" b="0" dirty="0">
                <a:latin typeface="Meiryo UI" panose="020B0604030504040204" pitchFamily="50" charset="-128"/>
                <a:ea typeface="Meiryo UI" panose="020B0604030504040204" pitchFamily="50" charset="-128"/>
              </a:rPr>
              <a:t>…引張り試験における０．２％耐力値については，</a:t>
            </a:r>
            <a:r>
              <a:rPr lang="ja-JP" altLang="ja-JP" sz="1400" b="0" u="sng" dirty="0">
                <a:solidFill>
                  <a:srgbClr val="FF0000"/>
                </a:solidFill>
                <a:latin typeface="Meiryo UI" panose="020B0604030504040204" pitchFamily="50" charset="-128"/>
                <a:ea typeface="Meiryo UI" panose="020B0604030504040204" pitchFamily="50" charset="-128"/>
              </a:rPr>
              <a:t>本願発明は９０ＭＰａ以下で，かつ４９ＭＰａ以下を除いているため，先願基礎発明の耐力に係る数値範囲（１９．６～４９ＭＰａ）を排除している。したがって，本願発明と先願基礎発明とは，耐力に係る数値範囲について重複部分すら存在せず，全く異なるものである。</a:t>
            </a:r>
            <a:r>
              <a:rPr lang="ja-JP" altLang="ja-JP" sz="1400" b="0" dirty="0">
                <a:latin typeface="Meiryo UI" panose="020B0604030504040204" pitchFamily="50" charset="-128"/>
                <a:ea typeface="Meiryo UI" panose="020B0604030504040204" pitchFamily="50" charset="-128"/>
              </a:rPr>
              <a:t>…</a:t>
            </a:r>
          </a:p>
          <a:p>
            <a:r>
              <a:rPr lang="ja-JP" altLang="ja-JP" sz="1400" b="0" dirty="0">
                <a:latin typeface="Meiryo UI" panose="020B0604030504040204" pitchFamily="50" charset="-128"/>
                <a:ea typeface="Meiryo UI" panose="020B0604030504040204" pitchFamily="50" charset="-128"/>
              </a:rPr>
              <a:t>　先願基礎発明は，耐力に係る数値範囲を１９．６ないし４９ＭＰａとするものであるが，先願基礎明細書（…）には，太陽電池用平角導体の０．２％耐力値を，本願発明のように，９０ＭＰａ以下（ただし，４９ＭＰａ以下を除く）とすることを示唆する記載はない。また，半導体基板に発生するクラックが，半導体基板の厚さにも依存するものであるとしても，耐力に係る数値範囲を本願発明のとおりとすることについて，本件出願当時に周知技術又は慣用技術であると認めるに足りる証拠はないから，先願基礎発明において，本願発明と同様の０．２％耐力値を採用することが，周知技術又は慣用技術の単なる適用であり，中間層の構成や半導体基板の厚さ等に応じて適宜決定されるべき設計事項であるということはできない。したがって，本願発明と先願基礎発明との相違点に係る構成（耐力に係る数値範囲の相違）が，課題解決のための具体化手段における微差であるということはできない。</a:t>
            </a:r>
            <a:r>
              <a:rPr lang="ja-JP" altLang="ja-JP" sz="1400" b="0" dirty="0" smtClean="0">
                <a:latin typeface="Meiryo UI" panose="020B0604030504040204" pitchFamily="50" charset="-128"/>
                <a:ea typeface="Meiryo UI" panose="020B0604030504040204" pitchFamily="50" charset="-128"/>
              </a:rPr>
              <a:t>…</a:t>
            </a:r>
            <a:endParaRPr lang="ja-JP" altLang="ja-JP" sz="1400" b="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xmlns="" id="{9924A203-4D24-425E-AF81-FA3AF830ACEB}"/>
              </a:ext>
            </a:extLst>
          </p:cNvPr>
          <p:cNvSpPr/>
          <p:nvPr/>
        </p:nvSpPr>
        <p:spPr>
          <a:xfrm>
            <a:off x="323528" y="2966971"/>
            <a:ext cx="8249524" cy="312632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92386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2077" y="200537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（４）課題が異なる ⇒ 新たな効果を</a:t>
            </a:r>
            <a:r>
              <a:rPr lang="ja-JP" altLang="ja-JP" sz="1400" b="0" dirty="0" smtClean="0">
                <a:latin typeface="Meiryo UI" panose="020B0604030504040204" pitchFamily="50" charset="-128"/>
                <a:ea typeface="Meiryo UI" panose="020B0604030504040204" pitchFamily="50" charset="-128"/>
              </a:rPr>
              <a:t>奏する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24</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10433</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「太陽電池用平角導体」</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21</a:t>
            </a:fld>
            <a:endParaRPr lang="en-US" altLang="ja-JP"/>
          </a:p>
        </p:txBody>
      </p:sp>
      <p:sp>
        <p:nvSpPr>
          <p:cNvPr id="2" name="正方形/長方形 1"/>
          <p:cNvSpPr/>
          <p:nvPr/>
        </p:nvSpPr>
        <p:spPr>
          <a:xfrm>
            <a:off x="323528" y="2996952"/>
            <a:ext cx="8208912" cy="1815882"/>
          </a:xfrm>
          <a:prstGeom prst="rect">
            <a:avLst/>
          </a:prstGeom>
        </p:spPr>
        <p:txBody>
          <a:bodyPr wrap="square">
            <a:spAutoFit/>
          </a:bodyPr>
          <a:lstStyle/>
          <a:p>
            <a:r>
              <a:rPr lang="ja-JP" altLang="en-US" sz="1600" b="0" dirty="0" smtClean="0">
                <a:latin typeface="Meiryo UI" panose="020B0604030504040204" pitchFamily="50" charset="-128"/>
                <a:ea typeface="Meiryo UI" panose="020B0604030504040204" pitchFamily="50" charset="-128"/>
              </a:rPr>
              <a:t>（続き）</a:t>
            </a:r>
            <a:r>
              <a:rPr lang="ja-JP" altLang="ja-JP" sz="1600" b="0" dirty="0" smtClean="0">
                <a:latin typeface="Meiryo UI" panose="020B0604030504040204" pitchFamily="50" charset="-128"/>
                <a:ea typeface="Meiryo UI" panose="020B0604030504040204" pitchFamily="50" charset="-128"/>
              </a:rPr>
              <a:t>本願</a:t>
            </a:r>
            <a:r>
              <a:rPr lang="ja-JP" altLang="ja-JP" sz="1600" b="0" dirty="0">
                <a:latin typeface="Meiryo UI" panose="020B0604030504040204" pitchFamily="50" charset="-128"/>
                <a:ea typeface="Meiryo UI" panose="020B0604030504040204" pitchFamily="50" charset="-128"/>
              </a:rPr>
              <a:t>発明は，…耐力に係る数値範囲を９０ＭＰａ以下（ただし，４９ＭＰａ以下を除く）とすることによって，はんだ接続後の導体の熱収縮によって生じるセルを反らせる力を平角導体を塑性変形させることで低減させて，セルの反りを減少させるものである。これに対し，先願基礎発明は，…耐力に係る数値範囲を１９．６ないし４９ＭＰａとすることによって，半導体基板にはんだ付けする際に凝固過程で生じた熱応力により自ら塑性変形して熱応力を軽減解消させて，半導体基板にクラックが発生するのを防止するというものである。そうすると，…両発明の課題が同一であるということはできない。</a:t>
            </a:r>
            <a:endParaRPr lang="ja-JP" altLang="en-US" sz="1600" b="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xmlns="" id="{9924A203-4D24-425E-AF81-FA3AF830ACEB}"/>
              </a:ext>
            </a:extLst>
          </p:cNvPr>
          <p:cNvSpPr/>
          <p:nvPr/>
        </p:nvSpPr>
        <p:spPr>
          <a:xfrm>
            <a:off x="296490" y="2986131"/>
            <a:ext cx="8249524" cy="182670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92132" y="4841865"/>
            <a:ext cx="8312316" cy="1323439"/>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数値限定発明の除くクレーム</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課題が相違する</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「実施同一」否定</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特許性</a:t>
            </a:r>
            <a:r>
              <a:rPr lang="en-US" altLang="ja-JP" sz="1600" b="0" dirty="0">
                <a:latin typeface="Meiryo UI" panose="020B0604030504040204" pitchFamily="50" charset="-128"/>
                <a:ea typeface="Meiryo UI" panose="020B0604030504040204" pitchFamily="50" charset="-128"/>
              </a:rPr>
              <a:t>OK</a:t>
            </a:r>
            <a:endParaRPr lang="ja-JP" altLang="ja-JP" sz="1600" b="0" dirty="0">
              <a:latin typeface="Meiryo UI" panose="020B0604030504040204" pitchFamily="50" charset="-128"/>
              <a:ea typeface="Meiryo UI" panose="020B0604030504040204" pitchFamily="50" charset="-128"/>
            </a:endParaRP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“課題＝効果”</a:t>
            </a:r>
          </a:p>
        </p:txBody>
      </p:sp>
    </p:spTree>
    <p:extLst>
      <p:ext uri="{BB962C8B-B14F-4D97-AF65-F5344CB8AC3E}">
        <p14:creationId xmlns:p14="http://schemas.microsoft.com/office/powerpoint/2010/main" val="821345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74005" y="200383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（５）周知・慣用技術で</a:t>
            </a:r>
            <a:r>
              <a:rPr lang="ja-JP" altLang="ja-JP" sz="1400" b="0" dirty="0" smtClean="0">
                <a:latin typeface="Meiryo UI" panose="020B0604030504040204" pitchFamily="50" charset="-128"/>
                <a:ea typeface="Meiryo UI" panose="020B0604030504040204" pitchFamily="50" charset="-128"/>
              </a:rPr>
              <a:t>ない</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25</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10282</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「餅」</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22</a:t>
            </a:fld>
            <a:endParaRPr lang="en-US" altLang="ja-JP"/>
          </a:p>
        </p:txBody>
      </p:sp>
      <p:sp>
        <p:nvSpPr>
          <p:cNvPr id="7" name="正方形/長方形 6"/>
          <p:cNvSpPr/>
          <p:nvPr/>
        </p:nvSpPr>
        <p:spPr>
          <a:xfrm>
            <a:off x="323528" y="2996952"/>
            <a:ext cx="8208912" cy="2554545"/>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…本件発明１と先願発明とは，少なくとも，切り込みが設けられる位置の点で相違するものであるから，本件発明１が先願発明と同一であるということはできない。…</a:t>
            </a:r>
          </a:p>
          <a:p>
            <a:r>
              <a:rPr lang="ja-JP" altLang="ja-JP" sz="1600" b="0" dirty="0">
                <a:latin typeface="Meiryo UI" panose="020B0604030504040204" pitchFamily="50" charset="-128"/>
                <a:ea typeface="Meiryo UI" panose="020B0604030504040204" pitchFamily="50" charset="-128"/>
              </a:rPr>
              <a:t>　原告は，本件発明１は「物の発明」であって，上下面の切り込みも側周表面の切り込みも焼き上げる際の位置の問題にすぎず，切餅の表面に切り込みを設けるという周知技術について，先願発明と切り込みを設ける部位を変えただけのものであり，切り込みを設ける部位を変えても，</a:t>
            </a:r>
            <a:r>
              <a:rPr lang="ja-JP" altLang="ja-JP" sz="1600" b="0" u="sng" dirty="0">
                <a:solidFill>
                  <a:srgbClr val="FF0000"/>
                </a:solidFill>
                <a:latin typeface="Meiryo UI" panose="020B0604030504040204" pitchFamily="50" charset="-128"/>
                <a:ea typeface="Meiryo UI" panose="020B0604030504040204" pitchFamily="50" charset="-128"/>
              </a:rPr>
              <a:t>両者の奏する作用効果に相違がないから…同一であると主張する。しかし，切餅の「側周表面」に切り込みを設けることが周知技術であると認めるに足りる証拠はない</a:t>
            </a:r>
            <a:r>
              <a:rPr lang="ja-JP" altLang="ja-JP" sz="1600" b="0" dirty="0">
                <a:latin typeface="Meiryo UI" panose="020B0604030504040204" pitchFamily="50" charset="-128"/>
                <a:ea typeface="Meiryo UI" panose="020B0604030504040204" pitchFamily="50" charset="-128"/>
              </a:rPr>
              <a:t>…。切餅の「側周表面」に切り込みを設けることが周知技術とはいえない以上，本件発明１と，先願発明との切り込みを設ける部位の相違を無視して，本件発明１が先願発明と実質的に同一であるということはできないから，原告の主張は採用できない。</a:t>
            </a:r>
            <a:endParaRPr lang="ja-JP" altLang="en-US" sz="1600" b="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xmlns="" id="{9924A203-4D24-425E-AF81-FA3AF830ACEB}"/>
              </a:ext>
            </a:extLst>
          </p:cNvPr>
          <p:cNvSpPr/>
          <p:nvPr/>
        </p:nvSpPr>
        <p:spPr>
          <a:xfrm>
            <a:off x="296490" y="2986131"/>
            <a:ext cx="8249524" cy="256536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65048" y="5551497"/>
            <a:ext cx="8312316" cy="830997"/>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相違が周知技術でない</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「実施同一」否定</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特許性</a:t>
            </a:r>
            <a:r>
              <a:rPr lang="en-US" altLang="ja-JP" sz="1600" b="0" dirty="0">
                <a:latin typeface="Meiryo UI" panose="020B0604030504040204" pitchFamily="50" charset="-128"/>
                <a:ea typeface="Meiryo UI" panose="020B0604030504040204" pitchFamily="50" charset="-128"/>
              </a:rPr>
              <a:t>OK</a:t>
            </a:r>
            <a:endParaRPr lang="ja-JP"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92386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0496" y="1997551"/>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（５）周知・慣用技術で</a:t>
            </a:r>
            <a:r>
              <a:rPr lang="ja-JP" altLang="ja-JP" sz="1400" b="0" dirty="0" smtClean="0">
                <a:latin typeface="Meiryo UI" panose="020B0604030504040204" pitchFamily="50" charset="-128"/>
                <a:ea typeface="Meiryo UI" panose="020B0604030504040204" pitchFamily="50" charset="-128"/>
              </a:rPr>
              <a:t>ない</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28</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10158</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「建物のモルタル塗り外壁通気層形成部材」</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23</a:t>
            </a:fld>
            <a:endParaRPr lang="en-US" altLang="ja-JP"/>
          </a:p>
        </p:txBody>
      </p:sp>
      <p:sp>
        <p:nvSpPr>
          <p:cNvPr id="6" name="正方形/長方形 5"/>
          <p:cNvSpPr/>
          <p:nvPr/>
        </p:nvSpPr>
        <p:spPr>
          <a:xfrm>
            <a:off x="323528" y="2996952"/>
            <a:ext cx="8208912" cy="2400657"/>
          </a:xfrm>
          <a:prstGeom prst="rect">
            <a:avLst/>
          </a:prstGeom>
        </p:spPr>
        <p:txBody>
          <a:bodyPr wrap="square">
            <a:spAutoFit/>
          </a:bodyPr>
          <a:lstStyle/>
          <a:p>
            <a:pPr>
              <a:lnSpc>
                <a:spcPts val="2000"/>
              </a:lnSpc>
            </a:pPr>
            <a:r>
              <a:rPr lang="ja-JP" altLang="ja-JP" sz="1400" dirty="0">
                <a:latin typeface="Meiryo UI" panose="020B0604030504040204" pitchFamily="50" charset="-128"/>
                <a:ea typeface="Meiryo UI" panose="020B0604030504040204" pitchFamily="50" charset="-128"/>
              </a:rPr>
              <a:t>　【請求項】　溝条リブの亀裂や引きちぎれを防止すべくプレスストレスを分散出来る様プレス成形時にＲをつけてプレスストレスベクトルを多数の角度に分散して形成されてなる通気胴縁部</a:t>
            </a:r>
          </a:p>
          <a:p>
            <a:pPr>
              <a:lnSpc>
                <a:spcPts val="2000"/>
              </a:lnSpc>
            </a:pPr>
            <a:r>
              <a:rPr lang="ja-JP" altLang="ja-JP" sz="1400" b="0" dirty="0">
                <a:latin typeface="Meiryo UI" panose="020B0604030504040204" pitchFamily="50" charset="-128"/>
                <a:ea typeface="Meiryo UI" panose="020B0604030504040204" pitchFamily="50" charset="-128"/>
              </a:rPr>
              <a:t>　原告らが上記周知事実の根拠として掲げる文献には，「板材を曲げ加工する際には，板の圧延方向に生じている繊維組織に直角の方向に折り曲げるように板取りする。繊維方向と平行に折り曲げると割れやすい。</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」，「曲線曲ゲ板材を曲線にそって曲げる加工法である。</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曲げられてフランジとなる部分に曲ゲの曲線にそった引張りまたは圧縮応力が起きる。前者は材料破断，後者はシワ発生の原因となる。</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」といった，</a:t>
            </a:r>
            <a:r>
              <a:rPr lang="ja-JP" altLang="ja-JP" sz="1400" b="0" u="sng" dirty="0">
                <a:solidFill>
                  <a:srgbClr val="FF0000"/>
                </a:solidFill>
                <a:latin typeface="Meiryo UI" panose="020B0604030504040204" pitchFamily="50" charset="-128"/>
                <a:ea typeface="Meiryo UI" panose="020B0604030504040204" pitchFamily="50" charset="-128"/>
              </a:rPr>
              <a:t>プレス加工ないしプレス成形一般の説明が記載されているにすぎず，特に溝条リブに言及する記載はなく，亀裂や引きちぎれを防止するためにプレスストレスベクトルを多数の角度に分散することも記載されていない。</a:t>
            </a:r>
            <a:r>
              <a:rPr lang="ja-JP" altLang="ja-JP" sz="1400" b="0" dirty="0">
                <a:latin typeface="Meiryo UI" panose="020B0604030504040204" pitchFamily="50" charset="-128"/>
                <a:ea typeface="Meiryo UI" panose="020B0604030504040204" pitchFamily="50" charset="-128"/>
              </a:rPr>
              <a:t>よって，証拠上，原告ら主張の周知事実を認めるに足りない。</a:t>
            </a:r>
            <a:endParaRPr lang="ja-JP" altLang="en-US" sz="1400" b="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05196" y="5445224"/>
            <a:ext cx="8312316" cy="830997"/>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クレームアップされた具体的な</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目的</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は、周知事実でない</a:t>
            </a:r>
            <a:r>
              <a:rPr lang="ja-JP" altLang="ja-JP" sz="1600" b="0" dirty="0" smtClean="0">
                <a:latin typeface="Meiryo UI" panose="020B0604030504040204" pitchFamily="50" charset="-128"/>
                <a:ea typeface="Meiryo UI" panose="020B0604030504040204" pitchFamily="50" charset="-128"/>
              </a:rPr>
              <a:t>。</a:t>
            </a:r>
            <a:endParaRPr lang="en-US" altLang="ja-JP" sz="1600" b="0" dirty="0" smtClean="0">
              <a:latin typeface="Meiryo UI" panose="020B0604030504040204" pitchFamily="50" charset="-128"/>
              <a:ea typeface="Meiryo UI" panose="020B0604030504040204" pitchFamily="50" charset="-128"/>
            </a:endParaRP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審査基準と同じく、相違点が周知技術であり、クレームアップされた目的が周知事実でなければ、実質同一でないとした</a:t>
            </a:r>
            <a:r>
              <a:rPr lang="ja-JP" altLang="ja-JP" sz="1600" b="0" dirty="0" smtClean="0">
                <a:latin typeface="Meiryo UI" panose="020B0604030504040204" pitchFamily="50" charset="-128"/>
                <a:ea typeface="Meiryo UI" panose="020B0604030504040204" pitchFamily="50" charset="-128"/>
              </a:rPr>
              <a:t>。</a:t>
            </a:r>
            <a:endParaRPr lang="ja-JP" altLang="ja-JP" sz="1600" b="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xmlns="" id="{9924A203-4D24-425E-AF81-FA3AF830ACEB}"/>
              </a:ext>
            </a:extLst>
          </p:cNvPr>
          <p:cNvSpPr/>
          <p:nvPr/>
        </p:nvSpPr>
        <p:spPr>
          <a:xfrm>
            <a:off x="296490" y="2986131"/>
            <a:ext cx="8249524" cy="241147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4432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9572" y="201286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（６）選択</a:t>
            </a:r>
            <a:r>
              <a:rPr lang="ja-JP" altLang="ja-JP" sz="1400" b="0" dirty="0" smtClean="0">
                <a:latin typeface="Meiryo UI" panose="020B0604030504040204" pitchFamily="50" charset="-128"/>
                <a:ea typeface="Meiryo UI" panose="020B0604030504040204" pitchFamily="50" charset="-128"/>
              </a:rPr>
              <a:t>発明</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10126</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「ドープされた層間化合物およびその作製方法」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24</a:t>
            </a:fld>
            <a:endParaRPr lang="en-US" altLang="ja-JP"/>
          </a:p>
        </p:txBody>
      </p:sp>
      <p:sp>
        <p:nvSpPr>
          <p:cNvPr id="7" name="正方形/長方形 6"/>
          <p:cNvSpPr/>
          <p:nvPr/>
        </p:nvSpPr>
        <p:spPr>
          <a:xfrm>
            <a:off x="323528" y="2996952"/>
            <a:ext cx="8208912" cy="2308324"/>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先願明細書には「…」が記載されているところ，「Ｌｉ</a:t>
            </a:r>
            <a:r>
              <a:rPr lang="en-US" altLang="ja-JP" sz="1600" b="0" baseline="-25000" dirty="0">
                <a:latin typeface="Meiryo UI" panose="020B0604030504040204" pitchFamily="50" charset="-128"/>
                <a:ea typeface="Meiryo UI" panose="020B0604030504040204" pitchFamily="50" charset="-128"/>
              </a:rPr>
              <a:t>X</a:t>
            </a:r>
            <a:r>
              <a:rPr lang="ja-JP" altLang="ja-JP" sz="1600" b="0" dirty="0">
                <a:latin typeface="Meiryo UI" panose="020B0604030504040204" pitchFamily="50" charset="-128"/>
                <a:ea typeface="Meiryo UI" panose="020B0604030504040204" pitchFamily="50" charset="-128"/>
              </a:rPr>
              <a:t>Ｃｏ</a:t>
            </a:r>
            <a:r>
              <a:rPr lang="en-US" altLang="ja-JP" sz="1600" b="0" baseline="-25000" dirty="0">
                <a:latin typeface="Meiryo UI" panose="020B0604030504040204" pitchFamily="50" charset="-128"/>
                <a:ea typeface="Meiryo UI" panose="020B0604030504040204" pitchFamily="50" charset="-128"/>
              </a:rPr>
              <a:t>0.90</a:t>
            </a:r>
            <a:r>
              <a:rPr lang="ja-JP" altLang="ja-JP" sz="1600" b="0" dirty="0">
                <a:latin typeface="Meiryo UI" panose="020B0604030504040204" pitchFamily="50" charset="-128"/>
                <a:ea typeface="Meiryo UI" panose="020B0604030504040204" pitchFamily="50" charset="-128"/>
              </a:rPr>
              <a:t>Ｍｇ</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Ｔｉ</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Ｏ</a:t>
            </a:r>
            <a:r>
              <a:rPr lang="en-US" altLang="ja-JP" sz="1600" b="0" baseline="-25000" dirty="0">
                <a:latin typeface="Meiryo UI" panose="020B0604030504040204" pitchFamily="50" charset="-128"/>
                <a:ea typeface="Meiryo UI" panose="020B0604030504040204" pitchFamily="50" charset="-128"/>
              </a:rPr>
              <a:t>2</a:t>
            </a:r>
            <a:r>
              <a:rPr lang="ja-JP" altLang="ja-JP" sz="1600" b="0" dirty="0">
                <a:latin typeface="Meiryo UI" panose="020B0604030504040204" pitchFamily="50" charset="-128"/>
                <a:ea typeface="Meiryo UI" panose="020B0604030504040204" pitchFamily="50" charset="-128"/>
              </a:rPr>
              <a:t>」はこの一般式に含まれる…。また，…先願明細書には，第１の実施態様として…が記載されており，その中には，「Ｌｉ</a:t>
            </a:r>
            <a:r>
              <a:rPr lang="en-US" altLang="ja-JP" sz="1600" b="0" baseline="-25000" dirty="0">
                <a:latin typeface="Meiryo UI" panose="020B0604030504040204" pitchFamily="50" charset="-128"/>
                <a:ea typeface="Meiryo UI" panose="020B0604030504040204" pitchFamily="50" charset="-128"/>
              </a:rPr>
              <a:t>X</a:t>
            </a:r>
            <a:r>
              <a:rPr lang="ja-JP" altLang="ja-JP" sz="1600" b="0" dirty="0">
                <a:latin typeface="Meiryo UI" panose="020B0604030504040204" pitchFamily="50" charset="-128"/>
                <a:ea typeface="Meiryo UI" panose="020B0604030504040204" pitchFamily="50" charset="-128"/>
              </a:rPr>
              <a:t>Ｃｏ</a:t>
            </a:r>
            <a:r>
              <a:rPr lang="en-US" altLang="ja-JP" sz="1600" b="0" baseline="-25000" dirty="0">
                <a:latin typeface="Meiryo UI" panose="020B0604030504040204" pitchFamily="50" charset="-128"/>
                <a:ea typeface="Meiryo UI" panose="020B0604030504040204" pitchFamily="50" charset="-128"/>
              </a:rPr>
              <a:t>0.90</a:t>
            </a:r>
            <a:r>
              <a:rPr lang="ja-JP" altLang="ja-JP" sz="1600" b="0" dirty="0">
                <a:latin typeface="Meiryo UI" panose="020B0604030504040204" pitchFamily="50" charset="-128"/>
                <a:ea typeface="Meiryo UI" panose="020B0604030504040204" pitchFamily="50" charset="-128"/>
              </a:rPr>
              <a:t>Ｍｇ</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Ｔｉ</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Ｏ</a:t>
            </a:r>
            <a:r>
              <a:rPr lang="en-US" altLang="ja-JP" sz="1600" b="0" baseline="-25000" dirty="0">
                <a:latin typeface="Meiryo UI" panose="020B0604030504040204" pitchFamily="50" charset="-128"/>
                <a:ea typeface="Meiryo UI" panose="020B0604030504040204" pitchFamily="50" charset="-128"/>
              </a:rPr>
              <a:t>2</a:t>
            </a:r>
            <a:r>
              <a:rPr lang="ja-JP" altLang="ja-JP" sz="1600" b="0" dirty="0">
                <a:latin typeface="Meiryo UI" panose="020B0604030504040204" pitchFamily="50" charset="-128"/>
                <a:ea typeface="Meiryo UI" panose="020B0604030504040204" pitchFamily="50" charset="-128"/>
              </a:rPr>
              <a:t>も含まれると解される。しかし，</a:t>
            </a:r>
            <a:r>
              <a:rPr lang="ja-JP" altLang="ja-JP" sz="1600" b="0" u="sng" dirty="0">
                <a:solidFill>
                  <a:srgbClr val="FF0000"/>
                </a:solidFill>
                <a:latin typeface="Meiryo UI" panose="020B0604030504040204" pitchFamily="50" charset="-128"/>
                <a:ea typeface="Meiryo UI" panose="020B0604030504040204" pitchFamily="50" charset="-128"/>
              </a:rPr>
              <a:t>「Ｌｉ</a:t>
            </a:r>
            <a:r>
              <a:rPr lang="en-US" altLang="ja-JP" sz="1600" b="0" u="sng" baseline="-25000" dirty="0">
                <a:solidFill>
                  <a:srgbClr val="FF0000"/>
                </a:solidFill>
                <a:latin typeface="Meiryo UI" panose="020B0604030504040204" pitchFamily="50" charset="-128"/>
                <a:ea typeface="Meiryo UI" panose="020B0604030504040204" pitchFamily="50" charset="-128"/>
              </a:rPr>
              <a:t>X</a:t>
            </a:r>
            <a:r>
              <a:rPr lang="ja-JP" altLang="ja-JP" sz="1600" b="0" u="sng" dirty="0">
                <a:solidFill>
                  <a:srgbClr val="FF0000"/>
                </a:solidFill>
                <a:latin typeface="Meiryo UI" panose="020B0604030504040204" pitchFamily="50" charset="-128"/>
                <a:ea typeface="Meiryo UI" panose="020B0604030504040204" pitchFamily="50" charset="-128"/>
              </a:rPr>
              <a:t>Ｃｏ</a:t>
            </a:r>
            <a:r>
              <a:rPr lang="en-US" altLang="ja-JP" sz="1600" b="0" u="sng" baseline="-25000" dirty="0">
                <a:solidFill>
                  <a:srgbClr val="FF0000"/>
                </a:solidFill>
                <a:latin typeface="Meiryo UI" panose="020B0604030504040204" pitchFamily="50" charset="-128"/>
                <a:ea typeface="Meiryo UI" panose="020B0604030504040204" pitchFamily="50" charset="-128"/>
              </a:rPr>
              <a:t>0.90</a:t>
            </a:r>
            <a:r>
              <a:rPr lang="ja-JP" altLang="ja-JP" sz="1600" b="0" u="sng" dirty="0">
                <a:solidFill>
                  <a:srgbClr val="FF0000"/>
                </a:solidFill>
                <a:latin typeface="Meiryo UI" panose="020B0604030504040204" pitchFamily="50" charset="-128"/>
                <a:ea typeface="Meiryo UI" panose="020B0604030504040204" pitchFamily="50" charset="-128"/>
              </a:rPr>
              <a:t>Ｍｇ</a:t>
            </a:r>
            <a:r>
              <a:rPr lang="en-US" altLang="ja-JP" sz="1600" b="0" u="sng" baseline="-25000" dirty="0">
                <a:solidFill>
                  <a:srgbClr val="FF0000"/>
                </a:solidFill>
                <a:latin typeface="Meiryo UI" panose="020B0604030504040204" pitchFamily="50" charset="-128"/>
                <a:ea typeface="Meiryo UI" panose="020B0604030504040204" pitchFamily="50" charset="-128"/>
              </a:rPr>
              <a:t>0.05</a:t>
            </a:r>
            <a:r>
              <a:rPr lang="ja-JP" altLang="ja-JP" sz="1600" b="0" u="sng" dirty="0">
                <a:solidFill>
                  <a:srgbClr val="FF0000"/>
                </a:solidFill>
                <a:latin typeface="Meiryo UI" panose="020B0604030504040204" pitchFamily="50" charset="-128"/>
                <a:ea typeface="Meiryo UI" panose="020B0604030504040204" pitchFamily="50" charset="-128"/>
              </a:rPr>
              <a:t>Ｔｉ</a:t>
            </a:r>
            <a:r>
              <a:rPr lang="en-US" altLang="ja-JP" sz="1600" b="0" u="sng" baseline="-25000" dirty="0">
                <a:solidFill>
                  <a:srgbClr val="FF0000"/>
                </a:solidFill>
                <a:latin typeface="Meiryo UI" panose="020B0604030504040204" pitchFamily="50" charset="-128"/>
                <a:ea typeface="Meiryo UI" panose="020B0604030504040204" pitchFamily="50" charset="-128"/>
              </a:rPr>
              <a:t>0.05</a:t>
            </a:r>
            <a:r>
              <a:rPr lang="ja-JP" altLang="ja-JP" sz="1600" b="0" u="sng" dirty="0">
                <a:solidFill>
                  <a:srgbClr val="FF0000"/>
                </a:solidFill>
                <a:latin typeface="Meiryo UI" panose="020B0604030504040204" pitchFamily="50" charset="-128"/>
                <a:ea typeface="Meiryo UI" panose="020B0604030504040204" pitchFamily="50" charset="-128"/>
              </a:rPr>
              <a:t>Ｏ</a:t>
            </a:r>
            <a:r>
              <a:rPr lang="en-US" altLang="ja-JP" sz="1600" b="0" u="sng" baseline="-25000" dirty="0">
                <a:solidFill>
                  <a:srgbClr val="FF0000"/>
                </a:solidFill>
                <a:latin typeface="Meiryo UI" panose="020B0604030504040204" pitchFamily="50" charset="-128"/>
                <a:ea typeface="Meiryo UI" panose="020B0604030504040204" pitchFamily="50" charset="-128"/>
              </a:rPr>
              <a:t>2</a:t>
            </a:r>
            <a:r>
              <a:rPr lang="ja-JP" altLang="ja-JP" sz="1600" b="0" u="sng" dirty="0">
                <a:solidFill>
                  <a:srgbClr val="FF0000"/>
                </a:solidFill>
                <a:latin typeface="Meiryo UI" panose="020B0604030504040204" pitchFamily="50" charset="-128"/>
                <a:ea typeface="Meiryo UI" panose="020B0604030504040204" pitchFamily="50" charset="-128"/>
              </a:rPr>
              <a:t>は，上記一般式又は第１の実施態様に含まれ得る多くの活物質の一つにすぎない</a:t>
            </a:r>
            <a:r>
              <a:rPr lang="ja-JP" altLang="ja-JP" sz="1600" b="0" dirty="0">
                <a:latin typeface="Meiryo UI" panose="020B0604030504040204" pitchFamily="50" charset="-128"/>
                <a:ea typeface="Meiryo UI" panose="020B0604030504040204" pitchFamily="50" charset="-128"/>
              </a:rPr>
              <a:t>ものであって，多くの活物質の中から特に「Ｌｉ</a:t>
            </a:r>
            <a:r>
              <a:rPr lang="en-US" altLang="ja-JP" sz="1600" b="0" baseline="-25000" dirty="0">
                <a:latin typeface="Meiryo UI" panose="020B0604030504040204" pitchFamily="50" charset="-128"/>
                <a:ea typeface="Meiryo UI" panose="020B0604030504040204" pitchFamily="50" charset="-128"/>
              </a:rPr>
              <a:t>X</a:t>
            </a:r>
            <a:r>
              <a:rPr lang="ja-JP" altLang="ja-JP" sz="1600" b="0" dirty="0">
                <a:latin typeface="Meiryo UI" panose="020B0604030504040204" pitchFamily="50" charset="-128"/>
                <a:ea typeface="Meiryo UI" panose="020B0604030504040204" pitchFamily="50" charset="-128"/>
              </a:rPr>
              <a:t>Ｃｏ</a:t>
            </a:r>
            <a:r>
              <a:rPr lang="en-US" altLang="ja-JP" sz="1600" b="0" baseline="-25000" dirty="0">
                <a:latin typeface="Meiryo UI" panose="020B0604030504040204" pitchFamily="50" charset="-128"/>
                <a:ea typeface="Meiryo UI" panose="020B0604030504040204" pitchFamily="50" charset="-128"/>
              </a:rPr>
              <a:t>0.90</a:t>
            </a:r>
            <a:r>
              <a:rPr lang="ja-JP" altLang="ja-JP" sz="1600" b="0" dirty="0">
                <a:latin typeface="Meiryo UI" panose="020B0604030504040204" pitchFamily="50" charset="-128"/>
                <a:ea typeface="Meiryo UI" panose="020B0604030504040204" pitchFamily="50" charset="-128"/>
              </a:rPr>
              <a:t>Ｍｇ</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Ｔｉ</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Ｏ</a:t>
            </a:r>
            <a:r>
              <a:rPr lang="en-US" altLang="ja-JP" sz="1600" b="0" baseline="-25000" dirty="0">
                <a:latin typeface="Meiryo UI" panose="020B0604030504040204" pitchFamily="50" charset="-128"/>
                <a:ea typeface="Meiryo UI" panose="020B0604030504040204" pitchFamily="50" charset="-128"/>
              </a:rPr>
              <a:t>2</a:t>
            </a:r>
            <a:r>
              <a:rPr lang="ja-JP" altLang="ja-JP" sz="1600" b="0" dirty="0">
                <a:latin typeface="Meiryo UI" panose="020B0604030504040204" pitchFamily="50" charset="-128"/>
                <a:ea typeface="Meiryo UI" panose="020B0604030504040204" pitchFamily="50" charset="-128"/>
              </a:rPr>
              <a:t>を選択すべき旨が記載されているということもない。…また，先願明細書に記載された実施例は，「Ｌｉ</a:t>
            </a:r>
            <a:r>
              <a:rPr lang="en-US" altLang="ja-JP" sz="1600" b="0" baseline="-25000" dirty="0">
                <a:latin typeface="Meiryo UI" panose="020B0604030504040204" pitchFamily="50" charset="-128"/>
                <a:ea typeface="Meiryo UI" panose="020B0604030504040204" pitchFamily="50" charset="-128"/>
              </a:rPr>
              <a:t>X</a:t>
            </a:r>
            <a:r>
              <a:rPr lang="ja-JP" altLang="ja-JP" sz="1600" b="0" dirty="0">
                <a:latin typeface="Meiryo UI" panose="020B0604030504040204" pitchFamily="50" charset="-128"/>
                <a:ea typeface="Meiryo UI" panose="020B0604030504040204" pitchFamily="50" charset="-128"/>
              </a:rPr>
              <a:t>Ｃｏ</a:t>
            </a:r>
            <a:r>
              <a:rPr lang="en-US" altLang="ja-JP" sz="1600" b="0" baseline="-25000" dirty="0">
                <a:latin typeface="Meiryo UI" panose="020B0604030504040204" pitchFamily="50" charset="-128"/>
                <a:ea typeface="Meiryo UI" panose="020B0604030504040204" pitchFamily="50" charset="-128"/>
              </a:rPr>
              <a:t>0.90</a:t>
            </a:r>
            <a:r>
              <a:rPr lang="ja-JP" altLang="ja-JP" sz="1600" b="0" dirty="0">
                <a:latin typeface="Meiryo UI" panose="020B0604030504040204" pitchFamily="50" charset="-128"/>
                <a:ea typeface="Meiryo UI" panose="020B0604030504040204" pitchFamily="50" charset="-128"/>
              </a:rPr>
              <a:t>Ｍｇ</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Ｔｉ</a:t>
            </a:r>
            <a:r>
              <a:rPr lang="en-US" altLang="ja-JP" sz="1600" b="0" baseline="-2500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Ｏ</a:t>
            </a:r>
            <a:r>
              <a:rPr lang="en-US" altLang="ja-JP" sz="1600" b="0" baseline="-25000" dirty="0">
                <a:latin typeface="Meiryo UI" panose="020B0604030504040204" pitchFamily="50" charset="-128"/>
                <a:ea typeface="Meiryo UI" panose="020B0604030504040204" pitchFamily="50" charset="-128"/>
              </a:rPr>
              <a:t>2</a:t>
            </a:r>
            <a:r>
              <a:rPr lang="ja-JP" altLang="ja-JP" sz="1600" b="0" dirty="0">
                <a:latin typeface="Meiryo UI" panose="020B0604030504040204" pitchFamily="50" charset="-128"/>
                <a:ea typeface="Meiryo UI" panose="020B0604030504040204" pitchFamily="50" charset="-128"/>
              </a:rPr>
              <a:t>」は実施例としては記載されていない。…実施例として，「…」が記載されているが，これは，「Ｎｉ」と「Ｃｏ」という違いがあり，…いずれも鉄族元素に属し，その化学的性質が似通っているとしても，直ちに…同一視することはできない</a:t>
            </a:r>
            <a:r>
              <a:rPr lang="ja-JP" altLang="ja-JP" sz="1600" b="0" dirty="0" smtClean="0">
                <a:latin typeface="Meiryo UI" panose="020B0604030504040204" pitchFamily="50" charset="-128"/>
                <a:ea typeface="Meiryo UI" panose="020B0604030504040204" pitchFamily="50" charset="-128"/>
              </a:rPr>
              <a:t>。</a:t>
            </a:r>
            <a:endParaRPr lang="ja-JP" altLang="ja-JP" sz="1600" b="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xmlns="" id="{9924A203-4D24-425E-AF81-FA3AF830ACEB}"/>
              </a:ext>
            </a:extLst>
          </p:cNvPr>
          <p:cNvSpPr/>
          <p:nvPr/>
        </p:nvSpPr>
        <p:spPr>
          <a:xfrm>
            <a:off x="296490" y="2986131"/>
            <a:ext cx="8249524" cy="231914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84432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9572" y="201286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（６）選択</a:t>
            </a:r>
            <a:r>
              <a:rPr lang="ja-JP" altLang="ja-JP" sz="1400" b="0" dirty="0" smtClean="0">
                <a:latin typeface="Meiryo UI" panose="020B0604030504040204" pitchFamily="50" charset="-128"/>
                <a:ea typeface="Meiryo UI" panose="020B0604030504040204" pitchFamily="50" charset="-128"/>
              </a:rPr>
              <a:t>発明</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10126</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「ドープされた層間化合物およびその作製方法」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25</a:t>
            </a:fld>
            <a:endParaRPr lang="en-US" altLang="ja-JP"/>
          </a:p>
        </p:txBody>
      </p:sp>
      <p:sp>
        <p:nvSpPr>
          <p:cNvPr id="7" name="正方形/長方形 6"/>
          <p:cNvSpPr/>
          <p:nvPr/>
        </p:nvSpPr>
        <p:spPr>
          <a:xfrm>
            <a:off x="323528" y="2996952"/>
            <a:ext cx="8208912" cy="1815882"/>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（続き）</a:t>
            </a:r>
            <a:r>
              <a:rPr lang="ja-JP" altLang="ja-JP" sz="1400" b="0" dirty="0" smtClean="0">
                <a:latin typeface="Meiryo UI" panose="020B0604030504040204" pitchFamily="50" charset="-128"/>
                <a:ea typeface="Meiryo UI" panose="020B0604030504040204" pitchFamily="50" charset="-128"/>
              </a:rPr>
              <a:t>そう</a:t>
            </a:r>
            <a:r>
              <a:rPr lang="ja-JP" altLang="ja-JP" sz="1400" b="0" dirty="0">
                <a:latin typeface="Meiryo UI" panose="020B0604030504040204" pitchFamily="50" charset="-128"/>
                <a:ea typeface="Meiryo UI" panose="020B0604030504040204" pitchFamily="50" charset="-128"/>
              </a:rPr>
              <a:t>すると，先願明細書に「Ｌｉ</a:t>
            </a:r>
            <a:r>
              <a:rPr lang="en-US" altLang="ja-JP" sz="1400" b="0" baseline="-25000" dirty="0">
                <a:latin typeface="Meiryo UI" panose="020B0604030504040204" pitchFamily="50" charset="-128"/>
                <a:ea typeface="Meiryo UI" panose="020B0604030504040204" pitchFamily="50" charset="-128"/>
              </a:rPr>
              <a:t>X</a:t>
            </a:r>
            <a:r>
              <a:rPr lang="ja-JP" altLang="ja-JP" sz="1400" b="0" dirty="0">
                <a:latin typeface="Meiryo UI" panose="020B0604030504040204" pitchFamily="50" charset="-128"/>
                <a:ea typeface="Meiryo UI" panose="020B0604030504040204" pitchFamily="50" charset="-128"/>
              </a:rPr>
              <a:t>Ｃｏ</a:t>
            </a:r>
            <a:r>
              <a:rPr lang="en-US" altLang="ja-JP" sz="1400" b="0" baseline="-25000" dirty="0">
                <a:latin typeface="Meiryo UI" panose="020B0604030504040204" pitchFamily="50" charset="-128"/>
                <a:ea typeface="Meiryo UI" panose="020B0604030504040204" pitchFamily="50" charset="-128"/>
              </a:rPr>
              <a:t>0.90</a:t>
            </a:r>
            <a:r>
              <a:rPr lang="ja-JP" altLang="ja-JP" sz="1400" b="0" dirty="0">
                <a:latin typeface="Meiryo UI" panose="020B0604030504040204" pitchFamily="50" charset="-128"/>
                <a:ea typeface="Meiryo UI" panose="020B0604030504040204" pitchFamily="50" charset="-128"/>
              </a:rPr>
              <a:t>Ｍｇ</a:t>
            </a:r>
            <a:r>
              <a:rPr lang="en-US" altLang="ja-JP" sz="1400" b="0" baseline="-25000" dirty="0">
                <a:latin typeface="Meiryo UI" panose="020B0604030504040204" pitchFamily="50" charset="-128"/>
                <a:ea typeface="Meiryo UI" panose="020B0604030504040204" pitchFamily="50" charset="-128"/>
              </a:rPr>
              <a:t>0.05</a:t>
            </a:r>
            <a:r>
              <a:rPr lang="ja-JP" altLang="ja-JP" sz="1400" b="0" dirty="0">
                <a:latin typeface="Meiryo UI" panose="020B0604030504040204" pitchFamily="50" charset="-128"/>
                <a:ea typeface="Meiryo UI" panose="020B0604030504040204" pitchFamily="50" charset="-128"/>
              </a:rPr>
              <a:t>Ｔｉ</a:t>
            </a:r>
            <a:r>
              <a:rPr lang="en-US" altLang="ja-JP" sz="1400" b="0" baseline="-25000" dirty="0">
                <a:latin typeface="Meiryo UI" panose="020B0604030504040204" pitchFamily="50" charset="-128"/>
                <a:ea typeface="Meiryo UI" panose="020B0604030504040204" pitchFamily="50" charset="-128"/>
              </a:rPr>
              <a:t>0.05</a:t>
            </a:r>
            <a:r>
              <a:rPr lang="ja-JP" altLang="ja-JP" sz="1400" b="0" dirty="0">
                <a:latin typeface="Meiryo UI" panose="020B0604030504040204" pitchFamily="50" charset="-128"/>
                <a:ea typeface="Meiryo UI" panose="020B0604030504040204" pitchFamily="50" charset="-128"/>
              </a:rPr>
              <a:t>Ｏ</a:t>
            </a:r>
            <a:r>
              <a:rPr lang="en-US" altLang="ja-JP" sz="1400" b="0" baseline="-2500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」からなる充電式リチウム電池陽極に用いる電気化学的活物質が記載されていると認めることはできず，…審決の認定には誤りがある…。</a:t>
            </a:r>
          </a:p>
          <a:p>
            <a:r>
              <a:rPr lang="ja-JP" altLang="ja-JP" sz="1400" b="0" dirty="0">
                <a:latin typeface="Meiryo UI" panose="020B0604030504040204" pitchFamily="50" charset="-128"/>
                <a:ea typeface="Meiryo UI" panose="020B0604030504040204" pitchFamily="50" charset="-128"/>
              </a:rPr>
              <a:t>　なお，被告は，原告が先願明細書には「Ｌｉ</a:t>
            </a:r>
            <a:r>
              <a:rPr lang="en-US" altLang="ja-JP" sz="1400" b="0" baseline="-25000" dirty="0">
                <a:latin typeface="Meiryo UI" panose="020B0604030504040204" pitchFamily="50" charset="-128"/>
                <a:ea typeface="Meiryo UI" panose="020B0604030504040204" pitchFamily="50" charset="-128"/>
              </a:rPr>
              <a:t>X</a:t>
            </a:r>
            <a:r>
              <a:rPr lang="ja-JP" altLang="ja-JP" sz="1400" b="0" dirty="0">
                <a:latin typeface="Meiryo UI" panose="020B0604030504040204" pitchFamily="50" charset="-128"/>
                <a:ea typeface="Meiryo UI" panose="020B0604030504040204" pitchFamily="50" charset="-128"/>
              </a:rPr>
              <a:t>Ｃｏ</a:t>
            </a:r>
            <a:r>
              <a:rPr lang="en-US" altLang="ja-JP" sz="1400" b="0" baseline="-25000" dirty="0">
                <a:latin typeface="Meiryo UI" panose="020B0604030504040204" pitchFamily="50" charset="-128"/>
                <a:ea typeface="Meiryo UI" panose="020B0604030504040204" pitchFamily="50" charset="-128"/>
              </a:rPr>
              <a:t>0.90</a:t>
            </a:r>
            <a:r>
              <a:rPr lang="ja-JP" altLang="ja-JP" sz="1400" b="0" dirty="0">
                <a:latin typeface="Meiryo UI" panose="020B0604030504040204" pitchFamily="50" charset="-128"/>
                <a:ea typeface="Meiryo UI" panose="020B0604030504040204" pitchFamily="50" charset="-128"/>
              </a:rPr>
              <a:t>Ｍｇ</a:t>
            </a:r>
            <a:r>
              <a:rPr lang="en-US" altLang="ja-JP" sz="1400" b="0" baseline="-25000" dirty="0">
                <a:latin typeface="Meiryo UI" panose="020B0604030504040204" pitchFamily="50" charset="-128"/>
                <a:ea typeface="Meiryo UI" panose="020B0604030504040204" pitchFamily="50" charset="-128"/>
              </a:rPr>
              <a:t>0.05</a:t>
            </a:r>
            <a:r>
              <a:rPr lang="ja-JP" altLang="ja-JP" sz="1400" b="0" dirty="0">
                <a:latin typeface="Meiryo UI" panose="020B0604030504040204" pitchFamily="50" charset="-128"/>
                <a:ea typeface="Meiryo UI" panose="020B0604030504040204" pitchFamily="50" charset="-128"/>
              </a:rPr>
              <a:t>Ｔｉ</a:t>
            </a:r>
            <a:r>
              <a:rPr lang="en-US" altLang="ja-JP" sz="1400" b="0" baseline="-25000" dirty="0">
                <a:latin typeface="Meiryo UI" panose="020B0604030504040204" pitchFamily="50" charset="-128"/>
                <a:ea typeface="Meiryo UI" panose="020B0604030504040204" pitchFamily="50" charset="-128"/>
              </a:rPr>
              <a:t>0.05</a:t>
            </a:r>
            <a:r>
              <a:rPr lang="ja-JP" altLang="ja-JP" sz="1400" b="0" dirty="0">
                <a:latin typeface="Meiryo UI" panose="020B0604030504040204" pitchFamily="50" charset="-128"/>
                <a:ea typeface="Meiryo UI" panose="020B0604030504040204" pitchFamily="50" charset="-128"/>
              </a:rPr>
              <a:t>Ｏ</a:t>
            </a:r>
            <a:r>
              <a:rPr lang="en-US" altLang="ja-JP" sz="1400" b="0" baseline="-2500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の実施例がないから先願明細書にはこれが記載されているとすることはできないと主張することは，原告自ら，本願補正発明が「発明の詳細な説明」に記載されたものでなく，特許法３６条６項１号に違反しているということを認めることになる，と主張するが，特許法２９条の２の適用に当たって先願明細書にどのような発明が記載されているかの認定と本願が特許法３６条６項１号に適合するかどうかの判断は異なるものであって，先願明細書に「Ｌｉ</a:t>
            </a:r>
            <a:r>
              <a:rPr lang="en-US" altLang="ja-JP" sz="1400" b="0" baseline="-25000" dirty="0">
                <a:latin typeface="Meiryo UI" panose="020B0604030504040204" pitchFamily="50" charset="-128"/>
                <a:ea typeface="Meiryo UI" panose="020B0604030504040204" pitchFamily="50" charset="-128"/>
              </a:rPr>
              <a:t>X</a:t>
            </a:r>
            <a:r>
              <a:rPr lang="ja-JP" altLang="ja-JP" sz="1400" b="0" dirty="0">
                <a:latin typeface="Meiryo UI" panose="020B0604030504040204" pitchFamily="50" charset="-128"/>
                <a:ea typeface="Meiryo UI" panose="020B0604030504040204" pitchFamily="50" charset="-128"/>
              </a:rPr>
              <a:t>Ｃｏ</a:t>
            </a:r>
            <a:r>
              <a:rPr lang="en-US" altLang="ja-JP" sz="1400" b="0" baseline="-25000" dirty="0">
                <a:latin typeface="Meiryo UI" panose="020B0604030504040204" pitchFamily="50" charset="-128"/>
                <a:ea typeface="Meiryo UI" panose="020B0604030504040204" pitchFamily="50" charset="-128"/>
              </a:rPr>
              <a:t>0.90</a:t>
            </a:r>
            <a:r>
              <a:rPr lang="ja-JP" altLang="ja-JP" sz="1400" b="0" dirty="0">
                <a:latin typeface="Meiryo UI" panose="020B0604030504040204" pitchFamily="50" charset="-128"/>
                <a:ea typeface="Meiryo UI" panose="020B0604030504040204" pitchFamily="50" charset="-128"/>
              </a:rPr>
              <a:t>Ｍｇ</a:t>
            </a:r>
            <a:r>
              <a:rPr lang="en-US" altLang="ja-JP" sz="1400" b="0" baseline="-25000" dirty="0">
                <a:latin typeface="Meiryo UI" panose="020B0604030504040204" pitchFamily="50" charset="-128"/>
                <a:ea typeface="Meiryo UI" panose="020B0604030504040204" pitchFamily="50" charset="-128"/>
              </a:rPr>
              <a:t>0.05</a:t>
            </a:r>
            <a:r>
              <a:rPr lang="ja-JP" altLang="ja-JP" sz="1400" b="0" dirty="0">
                <a:latin typeface="Meiryo UI" panose="020B0604030504040204" pitchFamily="50" charset="-128"/>
                <a:ea typeface="Meiryo UI" panose="020B0604030504040204" pitchFamily="50" charset="-128"/>
              </a:rPr>
              <a:t>Ｔｉ</a:t>
            </a:r>
            <a:r>
              <a:rPr lang="en-US" altLang="ja-JP" sz="1400" b="0" baseline="-25000" dirty="0">
                <a:latin typeface="Meiryo UI" panose="020B0604030504040204" pitchFamily="50" charset="-128"/>
                <a:ea typeface="Meiryo UI" panose="020B0604030504040204" pitchFamily="50" charset="-128"/>
              </a:rPr>
              <a:t>0.05</a:t>
            </a:r>
            <a:r>
              <a:rPr lang="ja-JP" altLang="ja-JP" sz="1400" b="0" dirty="0">
                <a:latin typeface="Meiryo UI" panose="020B0604030504040204" pitchFamily="50" charset="-128"/>
                <a:ea typeface="Meiryo UI" panose="020B0604030504040204" pitchFamily="50" charset="-128"/>
              </a:rPr>
              <a:t>Ｏ</a:t>
            </a:r>
            <a:r>
              <a:rPr lang="en-US" altLang="ja-JP" sz="1400" b="0" baseline="-2500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」が記載されていないことから直ちに本願が特許法３６条６項１号に適合しないものとなるということはない。</a:t>
            </a:r>
            <a:endParaRPr lang="ja-JP" altLang="en-US" sz="1400" b="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xmlns="" id="{9924A203-4D24-425E-AF81-FA3AF830ACEB}"/>
              </a:ext>
            </a:extLst>
          </p:cNvPr>
          <p:cNvSpPr/>
          <p:nvPr/>
        </p:nvSpPr>
        <p:spPr>
          <a:xfrm>
            <a:off x="296490" y="2956151"/>
            <a:ext cx="8249524" cy="191300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97701" y="4941168"/>
            <a:ext cx="8312316" cy="1077218"/>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多数の選択肢がある化学物質について、「実質同一」否定</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特許性</a:t>
            </a:r>
            <a:r>
              <a:rPr lang="en-US" altLang="ja-JP" sz="1600" b="0" dirty="0">
                <a:latin typeface="Meiryo UI" panose="020B0604030504040204" pitchFamily="50" charset="-128"/>
                <a:ea typeface="Meiryo UI" panose="020B0604030504040204" pitchFamily="50" charset="-128"/>
              </a:rPr>
              <a:t>OK</a:t>
            </a:r>
            <a:endParaRPr lang="ja-JP" altLang="ja-JP" sz="1600" b="0" dirty="0">
              <a:latin typeface="Meiryo UI" panose="020B0604030504040204" pitchFamily="50" charset="-128"/>
              <a:ea typeface="Meiryo UI" panose="020B0604030504040204" pitchFamily="50" charset="-128"/>
            </a:endParaRPr>
          </a:p>
          <a:p>
            <a:r>
              <a:rPr lang="ja-JP" altLang="en-US" sz="1600" b="0" dirty="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選択の容易性は、問題とならない。</a:t>
            </a: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選択、用途、数値限定発明は</a:t>
            </a:r>
            <a:r>
              <a:rPr lang="en-US" altLang="ja-JP" sz="1600" b="0" dirty="0">
                <a:latin typeface="Meiryo UI" panose="020B0604030504040204" pitchFamily="50" charset="-128"/>
                <a:ea typeface="Meiryo UI" panose="020B0604030504040204" pitchFamily="50" charset="-128"/>
              </a:rPr>
              <a:t>29</a:t>
            </a:r>
            <a:r>
              <a:rPr lang="ja-JP" altLang="ja-JP" sz="1600" b="0" dirty="0">
                <a:latin typeface="Meiryo UI" panose="020B0604030504040204" pitchFamily="50" charset="-128"/>
                <a:ea typeface="Meiryo UI" panose="020B0604030504040204" pitchFamily="50" charset="-128"/>
              </a:rPr>
              <a:t>の</a:t>
            </a:r>
            <a:r>
              <a:rPr lang="en-US" altLang="ja-JP" sz="1600" b="0" dirty="0">
                <a:latin typeface="Meiryo UI" panose="020B0604030504040204" pitchFamily="50" charset="-128"/>
                <a:ea typeface="Meiryo UI" panose="020B0604030504040204" pitchFamily="50" charset="-128"/>
              </a:rPr>
              <a:t>2</a:t>
            </a:r>
            <a:r>
              <a:rPr lang="ja-JP" altLang="ja-JP" sz="1600" b="0" dirty="0">
                <a:latin typeface="Meiryo UI" panose="020B0604030504040204" pitchFamily="50" charset="-128"/>
                <a:ea typeface="Meiryo UI" panose="020B0604030504040204" pitchFamily="50" charset="-128"/>
              </a:rPr>
              <a:t>で無効化し難い？</a:t>
            </a:r>
          </a:p>
        </p:txBody>
      </p:sp>
    </p:spTree>
    <p:extLst>
      <p:ext uri="{BB962C8B-B14F-4D97-AF65-F5344CB8AC3E}">
        <p14:creationId xmlns:p14="http://schemas.microsoft.com/office/powerpoint/2010/main" val="4786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2077" y="2018820"/>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権利者勝訴事案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（６）選択</a:t>
            </a:r>
            <a:r>
              <a:rPr lang="ja-JP" altLang="ja-JP" sz="1400" b="0" dirty="0" smtClean="0">
                <a:latin typeface="Meiryo UI" panose="020B0604030504040204" pitchFamily="50" charset="-128"/>
                <a:ea typeface="Meiryo UI" panose="020B0604030504040204" pitchFamily="50" charset="-128"/>
              </a:rPr>
              <a:t>発明</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10483</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「ヘキサアミン化合物」</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26</a:t>
            </a:fld>
            <a:endParaRPr lang="en-US" altLang="ja-JP"/>
          </a:p>
        </p:txBody>
      </p:sp>
      <p:sp>
        <p:nvSpPr>
          <p:cNvPr id="6" name="正方形/長方形 5"/>
          <p:cNvSpPr/>
          <p:nvPr/>
        </p:nvSpPr>
        <p:spPr>
          <a:xfrm>
            <a:off x="323528" y="2996952"/>
            <a:ext cx="8208912" cy="246221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一般に化学物質の発明の有用性をその化学構造だけから予測することは困難であり，試験してみなければ判明しないことは当業者の広く認識しているところであるから，化学物質の発明の有用性を知るには，実際に試験を行う，その試験結果から当業者にその有用性が確認できることを必要とする。</a:t>
            </a:r>
          </a:p>
          <a:p>
            <a:r>
              <a:rPr lang="ja-JP" altLang="ja-JP" sz="1400" b="0" dirty="0">
                <a:latin typeface="Meiryo UI" panose="020B0604030504040204" pitchFamily="50" charset="-128"/>
                <a:ea typeface="Meiryo UI" panose="020B0604030504040204" pitchFamily="50" charset="-128"/>
              </a:rPr>
              <a:t>　…本件について検討すると，化合物</a:t>
            </a:r>
            <a:r>
              <a:rPr lang="en-US" altLang="ja-JP" sz="1400" b="0" dirty="0">
                <a:latin typeface="Meiryo UI" panose="020B0604030504040204" pitchFamily="50" charset="-128"/>
                <a:ea typeface="Meiryo UI" panose="020B0604030504040204" pitchFamily="50" charset="-128"/>
              </a:rPr>
              <a:t>No.II-10</a:t>
            </a:r>
            <a:r>
              <a:rPr lang="ja-JP" altLang="ja-JP" sz="1400" b="0" dirty="0">
                <a:latin typeface="Meiryo UI" panose="020B0604030504040204" pitchFamily="50" charset="-128"/>
                <a:ea typeface="Meiryo UI" panose="020B0604030504040204" pitchFamily="50" charset="-128"/>
              </a:rPr>
              <a:t>については，先願明細書等に具体的な構造が示され，化合物</a:t>
            </a:r>
            <a:r>
              <a:rPr lang="en-US" altLang="ja-JP" sz="1400" b="0" dirty="0">
                <a:latin typeface="Meiryo UI" panose="020B0604030504040204" pitchFamily="50" charset="-128"/>
                <a:ea typeface="Meiryo UI" panose="020B0604030504040204" pitchFamily="50" charset="-128"/>
              </a:rPr>
              <a:t>No.II-10</a:t>
            </a:r>
            <a:r>
              <a:rPr lang="ja-JP" altLang="ja-JP" sz="1400" b="0" dirty="0">
                <a:latin typeface="Meiryo UI" panose="020B0604030504040204" pitchFamily="50" charset="-128"/>
                <a:ea typeface="Meiryo UI" panose="020B0604030504040204" pitchFamily="50" charset="-128"/>
              </a:rPr>
              <a:t>を製造する道筋は示されているといえる。そして，実施例の記載から，当業者に同化合物の有用性が認識できるものといえる。</a:t>
            </a:r>
          </a:p>
          <a:p>
            <a:r>
              <a:rPr lang="ja-JP" altLang="ja-JP" sz="1400" b="0" dirty="0">
                <a:latin typeface="Meiryo UI" panose="020B0604030504040204" pitchFamily="50" charset="-128"/>
                <a:ea typeface="Meiryo UI" panose="020B0604030504040204" pitchFamily="50" charset="-128"/>
              </a:rPr>
              <a:t>　他方で，</a:t>
            </a:r>
            <a:r>
              <a:rPr lang="ja-JP" altLang="ja-JP" sz="1400" b="0" u="sng" dirty="0">
                <a:solidFill>
                  <a:srgbClr val="FF0000"/>
                </a:solidFill>
                <a:latin typeface="Meiryo UI" panose="020B0604030504040204" pitchFamily="50" charset="-128"/>
                <a:ea typeface="Meiryo UI" panose="020B0604030504040204" pitchFamily="50" charset="-128"/>
              </a:rPr>
              <a:t>「先願発明」の化合物については，先願明細書等の【化</a:t>
            </a:r>
            <a:r>
              <a:rPr lang="en-US" altLang="ja-JP" sz="1400" b="0" u="sng" dirty="0">
                <a:solidFill>
                  <a:srgbClr val="FF0000"/>
                </a:solidFill>
                <a:latin typeface="Meiryo UI" panose="020B0604030504040204" pitchFamily="50" charset="-128"/>
                <a:ea typeface="Meiryo UI" panose="020B0604030504040204" pitchFamily="50" charset="-128"/>
              </a:rPr>
              <a:t>5</a:t>
            </a:r>
            <a:r>
              <a:rPr lang="ja-JP" altLang="ja-JP" sz="1400" b="0" u="sng" dirty="0">
                <a:solidFill>
                  <a:srgbClr val="FF0000"/>
                </a:solidFill>
                <a:latin typeface="Meiryo UI" panose="020B0604030504040204" pitchFamily="50" charset="-128"/>
                <a:ea typeface="Meiryo UI" panose="020B0604030504040204" pitchFamily="50" charset="-128"/>
              </a:rPr>
              <a:t>】，【化</a:t>
            </a:r>
            <a:r>
              <a:rPr lang="en-US" altLang="ja-JP" sz="1400" b="0" u="sng" dirty="0">
                <a:solidFill>
                  <a:srgbClr val="FF0000"/>
                </a:solidFill>
                <a:latin typeface="Meiryo UI" panose="020B0604030504040204" pitchFamily="50" charset="-128"/>
                <a:ea typeface="Meiryo UI" panose="020B0604030504040204" pitchFamily="50" charset="-128"/>
              </a:rPr>
              <a:t>16</a:t>
            </a:r>
            <a:r>
              <a:rPr lang="ja-JP" altLang="ja-JP" sz="1400" b="0" u="sng" dirty="0">
                <a:solidFill>
                  <a:srgbClr val="FF0000"/>
                </a:solidFill>
                <a:latin typeface="Meiryo UI" panose="020B0604030504040204" pitchFamily="50" charset="-128"/>
                <a:ea typeface="Meiryo UI" panose="020B0604030504040204" pitchFamily="50" charset="-128"/>
              </a:rPr>
              <a:t>】で示された一般式に抽象的には包含されているとしても，先願明細書等において，メチル基を置換基として有する具体的構造は記載されていない</a:t>
            </a:r>
            <a:r>
              <a:rPr lang="ja-JP" altLang="ja-JP" sz="1400" b="0" dirty="0">
                <a:latin typeface="Meiryo UI" panose="020B0604030504040204" pitchFamily="50" charset="-128"/>
                <a:ea typeface="Meiryo UI" panose="020B0604030504040204" pitchFamily="50" charset="-128"/>
              </a:rPr>
              <a:t>。そして，特許法</a:t>
            </a:r>
            <a:r>
              <a:rPr lang="en-US" altLang="ja-JP" sz="1400" b="0" dirty="0">
                <a:latin typeface="Meiryo UI" panose="020B0604030504040204" pitchFamily="50" charset="-128"/>
                <a:ea typeface="Meiryo UI" panose="020B0604030504040204" pitchFamily="50" charset="-128"/>
              </a:rPr>
              <a:t>29</a:t>
            </a:r>
            <a:r>
              <a:rPr lang="ja-JP" altLang="ja-JP" sz="1400" b="0" dirty="0">
                <a:latin typeface="Meiryo UI" panose="020B0604030504040204" pitchFamily="50" charset="-128"/>
                <a:ea typeface="Meiryo UI" panose="020B0604030504040204" pitchFamily="50" charset="-128"/>
              </a:rPr>
              <a:t>条</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項の進歩性を判断する場合であれば格別，特許法</a:t>
            </a:r>
            <a:r>
              <a:rPr lang="en-US" altLang="ja-JP" sz="1400" b="0" dirty="0">
                <a:latin typeface="Meiryo UI" panose="020B0604030504040204" pitchFamily="50" charset="-128"/>
                <a:ea typeface="Meiryo UI" panose="020B0604030504040204" pitchFamily="50" charset="-128"/>
              </a:rPr>
              <a:t>29</a:t>
            </a:r>
            <a:r>
              <a:rPr lang="ja-JP" altLang="ja-JP" sz="1400" b="0" dirty="0">
                <a:latin typeface="Meiryo UI" panose="020B0604030504040204" pitchFamily="50" charset="-128"/>
                <a:ea typeface="Meiryo UI" panose="020B0604030504040204" pitchFamily="50" charset="-128"/>
              </a:rPr>
              <a:t>条の</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第</a:t>
            </a:r>
            <a:r>
              <a:rPr lang="en-US" altLang="ja-JP" sz="1400" b="0" dirty="0">
                <a:latin typeface="Meiryo UI" panose="020B0604030504040204" pitchFamily="50" charset="-128"/>
                <a:ea typeface="Meiryo UI" panose="020B0604030504040204" pitchFamily="50" charset="-128"/>
              </a:rPr>
              <a:t>1</a:t>
            </a:r>
            <a:r>
              <a:rPr lang="ja-JP" altLang="ja-JP" sz="1400" b="0" dirty="0">
                <a:latin typeface="Meiryo UI" panose="020B0604030504040204" pitchFamily="50" charset="-128"/>
                <a:ea typeface="Meiryo UI" panose="020B0604030504040204" pitchFamily="50" charset="-128"/>
              </a:rPr>
              <a:t>項（原文ママ）により先願発明との同一性を判断するに当たっては，</a:t>
            </a:r>
            <a:r>
              <a:rPr lang="ja-JP" altLang="ja-JP" sz="1400" b="0" u="sng" dirty="0">
                <a:solidFill>
                  <a:srgbClr val="FF0000"/>
                </a:solidFill>
                <a:latin typeface="Meiryo UI" panose="020B0604030504040204" pitchFamily="50" charset="-128"/>
                <a:ea typeface="Meiryo UI" panose="020B0604030504040204" pitchFamily="50" charset="-128"/>
              </a:rPr>
              <a:t>化合物双方が同族列の関係にあることをもって，一方の化合物の記載により他方の化合物が「記載されているに等しい」と解するのは相当ではない。</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297701" y="5445224"/>
            <a:ext cx="8312316" cy="1169551"/>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多数の選択肢がある化学物質について、「実質同一」否定</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特許性</a:t>
            </a:r>
            <a:r>
              <a:rPr lang="en-US" altLang="ja-JP" sz="1400" b="0" dirty="0" smtClean="0">
                <a:latin typeface="Meiryo UI" panose="020B0604030504040204" pitchFamily="50" charset="-128"/>
                <a:ea typeface="Meiryo UI" panose="020B0604030504040204" pitchFamily="50" charset="-128"/>
              </a:rPr>
              <a:t>OK</a:t>
            </a:r>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選択の容易性は、問題とならない。</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選択、用途、数値限定発明は</a:t>
            </a:r>
            <a:r>
              <a:rPr lang="en-US" altLang="ja-JP" sz="1400" b="0" dirty="0">
                <a:latin typeface="Meiryo UI" panose="020B0604030504040204" pitchFamily="50" charset="-128"/>
                <a:ea typeface="Meiryo UI" panose="020B0604030504040204" pitchFamily="50" charset="-128"/>
              </a:rPr>
              <a:t>29</a:t>
            </a:r>
            <a:r>
              <a:rPr lang="ja-JP" altLang="ja-JP" sz="1400" b="0" dirty="0">
                <a:latin typeface="Meiryo UI" panose="020B0604030504040204" pitchFamily="50" charset="-128"/>
                <a:ea typeface="Meiryo UI" panose="020B0604030504040204" pitchFamily="50" charset="-128"/>
              </a:rPr>
              <a:t>の</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で無効化し難い</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審査</a:t>
            </a:r>
            <a:r>
              <a:rPr lang="ja-JP" altLang="ja-JP" sz="1400" b="0" dirty="0">
                <a:latin typeface="Meiryo UI" panose="020B0604030504040204" pitchFamily="50" charset="-128"/>
                <a:ea typeface="Meiryo UI" panose="020B0604030504040204" pitchFamily="50" charset="-128"/>
              </a:rPr>
              <a:t>基準と同じく、相違点が周知技術でなければ実質同一でないとして、選択発明の容易性を問題としなかった。この考え方に拠れば、選択発明を拡大先願違反で無効とすることは難しいかもしれない。</a:t>
            </a:r>
          </a:p>
        </p:txBody>
      </p:sp>
      <p:sp>
        <p:nvSpPr>
          <p:cNvPr id="8" name="正方形/長方形 7">
            <a:extLst>
              <a:ext uri="{FF2B5EF4-FFF2-40B4-BE49-F238E27FC236}">
                <a16:creationId xmlns:a16="http://schemas.microsoft.com/office/drawing/2014/main" xmlns="" id="{9924A203-4D24-425E-AF81-FA3AF830ACEB}"/>
              </a:ext>
            </a:extLst>
          </p:cNvPr>
          <p:cNvSpPr/>
          <p:nvPr/>
        </p:nvSpPr>
        <p:spPr>
          <a:xfrm>
            <a:off x="296490" y="2956151"/>
            <a:ext cx="8249524" cy="250301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6315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9572" y="2011325"/>
            <a:ext cx="8136904" cy="44422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6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600" b="0" dirty="0">
                <a:latin typeface="Meiryo UI" panose="020B0604030504040204" pitchFamily="50" charset="-128"/>
                <a:ea typeface="Meiryo UI" panose="020B0604030504040204" pitchFamily="50" charset="-128"/>
                <a:cs typeface="ＭＳ Ｐゴシック" pitchFamily="50" charset="-128"/>
              </a:rPr>
              <a:t>　</a:t>
            </a:r>
            <a:r>
              <a:rPr lang="ja-JP" altLang="en-US" sz="16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600" b="0" dirty="0" smtClean="0">
              <a:latin typeface="Meiryo UI" panose="020B0604030504040204" pitchFamily="50" charset="-128"/>
              <a:ea typeface="Meiryo UI" panose="020B0604030504040204" pitchFamily="50" charset="-128"/>
              <a:cs typeface="ＭＳ Ｐゴシック" pitchFamily="50" charset="-128"/>
            </a:endParaRPr>
          </a:p>
          <a:p>
            <a:pPr>
              <a:lnSpc>
                <a:spcPts val="2000"/>
              </a:lnSpc>
            </a:pPr>
            <a:r>
              <a:rPr lang="ja-JP" altLang="en-US" sz="1600" b="0" dirty="0" smtClean="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権利者敗訴事案において、メルクマール自体も当て嵌めについても、進歩性に近い判示がなされた代表的な裁判例は以下のとおりである。</a:t>
            </a:r>
            <a:r>
              <a:rPr lang="en-US" altLang="ja-JP" sz="1600" b="0" dirty="0">
                <a:latin typeface="Meiryo UI" panose="020B0604030504040204" pitchFamily="50" charset="-128"/>
                <a:ea typeface="Meiryo UI" panose="020B0604030504040204" pitchFamily="50" charset="-128"/>
              </a:rPr>
              <a:t> </a:t>
            </a:r>
            <a:endParaRPr lang="ja-JP" altLang="ja-JP" sz="1600" b="0" dirty="0">
              <a:latin typeface="Meiryo UI" panose="020B0604030504040204" pitchFamily="50" charset="-128"/>
              <a:ea typeface="Meiryo UI" panose="020B0604030504040204" pitchFamily="50" charset="-128"/>
            </a:endParaRP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東京高判平成</a:t>
            </a:r>
            <a:r>
              <a:rPr lang="en-US" altLang="ja-JP" sz="1600" b="0" u="sng" dirty="0">
                <a:latin typeface="Meiryo UI" panose="020B0604030504040204" pitchFamily="50" charset="-128"/>
                <a:ea typeface="Meiryo UI" panose="020B0604030504040204" pitchFamily="50" charset="-128"/>
              </a:rPr>
              <a:t>13</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533</a:t>
            </a:r>
            <a:r>
              <a:rPr lang="ja-JP" altLang="ja-JP" sz="1600" b="0" u="sng" dirty="0">
                <a:latin typeface="Meiryo UI" panose="020B0604030504040204" pitchFamily="50" charset="-128"/>
                <a:ea typeface="Meiryo UI" panose="020B0604030504040204" pitchFamily="50" charset="-128"/>
              </a:rPr>
              <a:t>号「地図表示方法」事件、知財高判平成</a:t>
            </a:r>
            <a:r>
              <a:rPr lang="en-US" altLang="ja-JP" sz="1600" b="0" u="sng" dirty="0">
                <a:latin typeface="Meiryo UI" panose="020B0604030504040204" pitchFamily="50" charset="-128"/>
                <a:ea typeface="Meiryo UI" panose="020B0604030504040204" pitchFamily="50" charset="-128"/>
              </a:rPr>
              <a:t>19</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10282</a:t>
            </a:r>
            <a:r>
              <a:rPr lang="ja-JP" altLang="ja-JP" sz="1600" b="0" u="sng" dirty="0">
                <a:latin typeface="Meiryo UI" panose="020B0604030504040204" pitchFamily="50" charset="-128"/>
                <a:ea typeface="Meiryo UI" panose="020B0604030504040204" pitchFamily="50" charset="-128"/>
              </a:rPr>
              <a:t>号「乗り物シート用ピボット機構」事件、知財高判平成</a:t>
            </a:r>
            <a:r>
              <a:rPr lang="en-US" altLang="ja-JP" sz="1600" b="0" u="sng" dirty="0" smtClean="0">
                <a:latin typeface="Meiryo UI" panose="020B0604030504040204" pitchFamily="50" charset="-128"/>
                <a:ea typeface="Meiryo UI" panose="020B0604030504040204" pitchFamily="50" charset="-128"/>
              </a:rPr>
              <a:t>25</a:t>
            </a:r>
            <a:r>
              <a:rPr lang="ja-JP" altLang="ja-JP" sz="1600" b="0" u="sng" dirty="0" smtClean="0">
                <a:latin typeface="Meiryo UI" panose="020B0604030504040204" pitchFamily="50" charset="-128"/>
                <a:ea typeface="Meiryo UI" panose="020B0604030504040204" pitchFamily="50" charset="-128"/>
              </a:rPr>
              <a:t>年</a:t>
            </a:r>
            <a:r>
              <a:rPr lang="ja-JP" altLang="ja-JP" sz="1600" b="0" u="sng" dirty="0">
                <a:latin typeface="Meiryo UI" panose="020B0604030504040204" pitchFamily="50" charset="-128"/>
                <a:ea typeface="Meiryo UI" panose="020B0604030504040204" pitchFamily="50" charset="-128"/>
              </a:rPr>
              <a:t>（行ケ）第</a:t>
            </a:r>
            <a:r>
              <a:rPr lang="en-US" altLang="ja-JP" sz="1600" b="0" u="sng" dirty="0">
                <a:latin typeface="Meiryo UI" panose="020B0604030504040204" pitchFamily="50" charset="-128"/>
                <a:ea typeface="Meiryo UI" panose="020B0604030504040204" pitchFamily="50" charset="-128"/>
              </a:rPr>
              <a:t>10022</a:t>
            </a:r>
            <a:r>
              <a:rPr lang="ja-JP" altLang="ja-JP" sz="1600" b="0" u="sng" dirty="0">
                <a:latin typeface="Meiryo UI" panose="020B0604030504040204" pitchFamily="50" charset="-128"/>
                <a:ea typeface="Meiryo UI" panose="020B0604030504040204" pitchFamily="50" charset="-128"/>
              </a:rPr>
              <a:t>号「情報提供システム」事件</a:t>
            </a:r>
            <a:r>
              <a:rPr lang="ja-JP" altLang="ja-JP" sz="1600" b="0" dirty="0">
                <a:latin typeface="Meiryo UI" panose="020B0604030504040204" pitchFamily="50" charset="-128"/>
                <a:ea typeface="Meiryo UI" panose="020B0604030504040204" pitchFamily="50" charset="-128"/>
              </a:rPr>
              <a:t>は、先願発明と周知技術の効果の総和に過ぎないとした。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知財高判平成</a:t>
            </a:r>
            <a:r>
              <a:rPr lang="en-US" altLang="ja-JP" sz="1600" b="0" u="sng" dirty="0">
                <a:latin typeface="Meiryo UI" panose="020B0604030504040204" pitchFamily="50" charset="-128"/>
                <a:ea typeface="Meiryo UI" panose="020B0604030504040204" pitchFamily="50" charset="-128"/>
              </a:rPr>
              <a:t>26</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10241</a:t>
            </a:r>
            <a:r>
              <a:rPr lang="ja-JP" altLang="ja-JP" sz="1600" b="0" u="sng" dirty="0">
                <a:latin typeface="Meiryo UI" panose="020B0604030504040204" pitchFamily="50" charset="-128"/>
                <a:ea typeface="Meiryo UI" panose="020B0604030504040204" pitchFamily="50" charset="-128"/>
              </a:rPr>
              <a:t>号「建物のモルタル塗り外壁通気層形成部材」事件</a:t>
            </a:r>
            <a:r>
              <a:rPr lang="ja-JP" altLang="ja-JP" sz="1600" b="0" dirty="0">
                <a:latin typeface="Meiryo UI" panose="020B0604030504040204" pitchFamily="50" charset="-128"/>
                <a:ea typeface="Meiryo UI" panose="020B0604030504040204" pitchFamily="50" charset="-128"/>
              </a:rPr>
              <a:t>は、相違点は自明であり、特有の効果もないとした。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東京高判平成</a:t>
            </a:r>
            <a:r>
              <a:rPr lang="en-US" altLang="ja-JP" sz="1600" b="0" u="sng" dirty="0">
                <a:latin typeface="Meiryo UI" panose="020B0604030504040204" pitchFamily="50" charset="-128"/>
                <a:ea typeface="Meiryo UI" panose="020B0604030504040204" pitchFamily="50" charset="-128"/>
              </a:rPr>
              <a:t>14</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439</a:t>
            </a:r>
            <a:r>
              <a:rPr lang="ja-JP" altLang="ja-JP" sz="1600" b="0" u="sng" dirty="0">
                <a:latin typeface="Meiryo UI" panose="020B0604030504040204" pitchFamily="50" charset="-128"/>
                <a:ea typeface="Meiryo UI" panose="020B0604030504040204" pitchFamily="50" charset="-128"/>
              </a:rPr>
              <a:t>号「ゴムホース」事件</a:t>
            </a:r>
            <a:r>
              <a:rPr lang="ja-JP" altLang="ja-JP" sz="1600" b="0" dirty="0">
                <a:latin typeface="Meiryo UI" panose="020B0604030504040204" pitchFamily="50" charset="-128"/>
                <a:ea typeface="Meiryo UI" panose="020B0604030504040204" pitchFamily="50" charset="-128"/>
              </a:rPr>
              <a:t>は、数値限定に技術的意義が無い場合は、実質同一であるとした。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東京高判平成</a:t>
            </a:r>
            <a:r>
              <a:rPr lang="en-US" altLang="ja-JP" sz="1600" b="0" u="sng" dirty="0" smtClean="0">
                <a:latin typeface="Meiryo UI" panose="020B0604030504040204" pitchFamily="50" charset="-128"/>
                <a:ea typeface="Meiryo UI" panose="020B0604030504040204" pitchFamily="50" charset="-128"/>
              </a:rPr>
              <a:t>13</a:t>
            </a:r>
            <a:r>
              <a:rPr lang="ja-JP" altLang="ja-JP" sz="1600" b="0" u="sng" dirty="0" smtClean="0">
                <a:latin typeface="Meiryo UI" panose="020B0604030504040204" pitchFamily="50" charset="-128"/>
                <a:ea typeface="Meiryo UI" panose="020B0604030504040204" pitchFamily="50" charset="-128"/>
              </a:rPr>
              <a:t>年</a:t>
            </a:r>
            <a:r>
              <a:rPr lang="ja-JP" altLang="ja-JP" sz="1600" b="0" u="sng" dirty="0">
                <a:latin typeface="Meiryo UI" panose="020B0604030504040204" pitchFamily="50" charset="-128"/>
                <a:ea typeface="Meiryo UI" panose="020B0604030504040204" pitchFamily="50" charset="-128"/>
              </a:rPr>
              <a:t>（行ケ）第</a:t>
            </a:r>
            <a:r>
              <a:rPr lang="en-US" altLang="ja-JP" sz="1600" b="0" u="sng" dirty="0">
                <a:latin typeface="Meiryo UI" panose="020B0604030504040204" pitchFamily="50" charset="-128"/>
                <a:ea typeface="Meiryo UI" panose="020B0604030504040204" pitchFamily="50" charset="-128"/>
              </a:rPr>
              <a:t>464</a:t>
            </a:r>
            <a:r>
              <a:rPr lang="ja-JP" altLang="ja-JP" sz="1600" b="0" u="sng" dirty="0">
                <a:latin typeface="Meiryo UI" panose="020B0604030504040204" pitchFamily="50" charset="-128"/>
                <a:ea typeface="Meiryo UI" panose="020B0604030504040204" pitchFamily="50" charset="-128"/>
              </a:rPr>
              <a:t>号「オレフィン重合用固体触媒」事件</a:t>
            </a:r>
            <a:r>
              <a:rPr lang="ja-JP" altLang="ja-JP" sz="1600" b="0" dirty="0">
                <a:latin typeface="Meiryo UI" panose="020B0604030504040204" pitchFamily="50" charset="-128"/>
                <a:ea typeface="Meiryo UI" panose="020B0604030504040204" pitchFamily="50" charset="-128"/>
              </a:rPr>
              <a:t>は、下位概念を特定したことの技術的意義も否定した。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知財高判平成</a:t>
            </a:r>
            <a:r>
              <a:rPr lang="en-US" altLang="ja-JP" sz="1600" b="0" u="sng" dirty="0">
                <a:latin typeface="Meiryo UI" panose="020B0604030504040204" pitchFamily="50" charset="-128"/>
                <a:ea typeface="Meiryo UI" panose="020B0604030504040204" pitchFamily="50" charset="-128"/>
              </a:rPr>
              <a:t>26</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10097</a:t>
            </a:r>
            <a:r>
              <a:rPr lang="ja-JP" altLang="ja-JP" sz="1600" b="0" u="sng" dirty="0">
                <a:latin typeface="Meiryo UI" panose="020B0604030504040204" pitchFamily="50" charset="-128"/>
                <a:ea typeface="Meiryo UI" panose="020B0604030504040204" pitchFamily="50" charset="-128"/>
              </a:rPr>
              <a:t>号「扁平形非水電解質二次電池」事件、平成</a:t>
            </a:r>
            <a:r>
              <a:rPr lang="en-US" altLang="ja-JP" sz="1600" b="0" u="sng" dirty="0">
                <a:latin typeface="Meiryo UI" panose="020B0604030504040204" pitchFamily="50" charset="-128"/>
                <a:ea typeface="Meiryo UI" panose="020B0604030504040204" pitchFamily="50" charset="-128"/>
              </a:rPr>
              <a:t>18</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10533</a:t>
            </a:r>
            <a:r>
              <a:rPr lang="ja-JP" altLang="ja-JP" sz="1600" b="0" u="sng" dirty="0">
                <a:latin typeface="Meiryo UI" panose="020B0604030504040204" pitchFamily="50" charset="-128"/>
                <a:ea typeface="Meiryo UI" panose="020B0604030504040204" pitchFamily="50" charset="-128"/>
              </a:rPr>
              <a:t>号「スロットマシン</a:t>
            </a:r>
            <a:r>
              <a:rPr lang="ja-JP" altLang="ja-JP" sz="1600" b="0" u="sng" dirty="0" smtClean="0">
                <a:latin typeface="Meiryo UI" panose="020B0604030504040204" pitchFamily="50" charset="-128"/>
                <a:ea typeface="Meiryo UI" panose="020B0604030504040204" pitchFamily="50" charset="-128"/>
              </a:rPr>
              <a:t>」</a:t>
            </a:r>
            <a:r>
              <a:rPr lang="ja-JP" altLang="en-US" sz="1600" b="0" u="sng" dirty="0" smtClean="0">
                <a:latin typeface="Meiryo UI" panose="020B0604030504040204" pitchFamily="50" charset="-128"/>
                <a:ea typeface="Meiryo UI" panose="020B0604030504040204" pitchFamily="50" charset="-128"/>
              </a:rPr>
              <a:t>事件</a:t>
            </a:r>
            <a:r>
              <a:rPr lang="ja-JP" altLang="ja-JP" sz="1600" b="0" dirty="0" smtClean="0">
                <a:latin typeface="Meiryo UI" panose="020B0604030504040204" pitchFamily="50" charset="-128"/>
                <a:ea typeface="Meiryo UI" panose="020B0604030504040204" pitchFamily="50" charset="-128"/>
              </a:rPr>
              <a:t>は</a:t>
            </a:r>
            <a:r>
              <a:rPr lang="ja-JP" altLang="ja-JP" sz="1600" b="0" dirty="0">
                <a:latin typeface="Meiryo UI" panose="020B0604030504040204" pitchFamily="50" charset="-128"/>
                <a:ea typeface="Meiryo UI" panose="020B0604030504040204" pitchFamily="50" charset="-128"/>
              </a:rPr>
              <a:t>、課題及び解決手段が共通であるとして、実質同一とした。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知財高判平成</a:t>
            </a:r>
            <a:r>
              <a:rPr lang="en-US" altLang="ja-JP" sz="1600" b="0" u="sng" dirty="0">
                <a:latin typeface="Meiryo UI" panose="020B0604030504040204" pitchFamily="50" charset="-128"/>
                <a:ea typeface="Meiryo UI" panose="020B0604030504040204" pitchFamily="50" charset="-128"/>
              </a:rPr>
              <a:t>23</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10109</a:t>
            </a:r>
            <a:r>
              <a:rPr lang="ja-JP" altLang="ja-JP" sz="1600" b="0" u="sng" dirty="0">
                <a:latin typeface="Meiryo UI" panose="020B0604030504040204" pitchFamily="50" charset="-128"/>
                <a:ea typeface="Meiryo UI" panose="020B0604030504040204" pitchFamily="50" charset="-128"/>
              </a:rPr>
              <a:t>号「エレベータ」事件</a:t>
            </a:r>
            <a:r>
              <a:rPr lang="ja-JP" altLang="ja-JP" sz="1600" b="0" dirty="0">
                <a:latin typeface="Meiryo UI" panose="020B0604030504040204" pitchFamily="50" charset="-128"/>
                <a:ea typeface="Meiryo UI" panose="020B0604030504040204" pitchFamily="50" charset="-128"/>
              </a:rPr>
              <a:t>は、一般的課題であるから単なる設計上の事項であるとして、実質同一とした。</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27</a:t>
            </a:fld>
            <a:endParaRPr lang="en-US" altLang="ja-JP"/>
          </a:p>
        </p:txBody>
      </p:sp>
    </p:spTree>
    <p:extLst>
      <p:ext uri="{BB962C8B-B14F-4D97-AF65-F5344CB8AC3E}">
        <p14:creationId xmlns:p14="http://schemas.microsoft.com/office/powerpoint/2010/main" val="1667563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9572" y="2132856"/>
            <a:ext cx="8136904" cy="34031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en-US" altLang="ja-JP" sz="16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600" b="0" dirty="0">
                <a:latin typeface="Meiryo UI" panose="020B0604030504040204" pitchFamily="50" charset="-128"/>
                <a:ea typeface="Meiryo UI" panose="020B0604030504040204" pitchFamily="50" charset="-128"/>
                <a:cs typeface="ＭＳ Ｐゴシック" pitchFamily="50" charset="-128"/>
              </a:rPr>
              <a:t>　</a:t>
            </a:r>
            <a:r>
              <a:rPr lang="ja-JP" altLang="en-US" sz="16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600" b="0" dirty="0" smtClean="0">
              <a:latin typeface="Meiryo UI" panose="020B0604030504040204" pitchFamily="50" charset="-128"/>
              <a:ea typeface="Meiryo UI" panose="020B0604030504040204" pitchFamily="50" charset="-128"/>
              <a:cs typeface="ＭＳ Ｐゴシック" pitchFamily="50" charset="-128"/>
            </a:endParaRPr>
          </a:p>
          <a:p>
            <a:pPr>
              <a:lnSpc>
                <a:spcPts val="2000"/>
              </a:lnSpc>
            </a:pPr>
            <a:endParaRPr lang="en-US" altLang="ja-JP" sz="1600" b="0" dirty="0" smtClean="0">
              <a:latin typeface="Meiryo UI" panose="020B0604030504040204" pitchFamily="50" charset="-128"/>
              <a:ea typeface="Meiryo UI" panose="020B0604030504040204" pitchFamily="50" charset="-128"/>
            </a:endParaRPr>
          </a:p>
          <a:p>
            <a:pPr>
              <a:lnSpc>
                <a:spcPts val="2000"/>
              </a:lnSpc>
            </a:pPr>
            <a:r>
              <a:rPr lang="ja-JP" altLang="en-US" sz="1600" b="0" dirty="0" smtClean="0">
                <a:latin typeface="Meiryo UI" panose="020B0604030504040204" pitchFamily="50" charset="-128"/>
                <a:ea typeface="Meiryo UI" panose="020B0604030504040204" pitchFamily="50" charset="-128"/>
              </a:rPr>
              <a:t>（裁判例続き）</a:t>
            </a:r>
            <a:r>
              <a:rPr lang="en-US" altLang="ja-JP" sz="1600" b="0" dirty="0">
                <a:latin typeface="Meiryo UI" panose="020B0604030504040204" pitchFamily="50" charset="-128"/>
                <a:ea typeface="Meiryo UI" panose="020B0604030504040204" pitchFamily="50" charset="-128"/>
              </a:rPr>
              <a:t> </a:t>
            </a:r>
            <a:endParaRPr lang="ja-JP" altLang="ja-JP" sz="1600" b="0" dirty="0">
              <a:latin typeface="Meiryo UI" panose="020B0604030504040204" pitchFamily="50" charset="-128"/>
              <a:ea typeface="Meiryo UI" panose="020B0604030504040204" pitchFamily="50" charset="-128"/>
            </a:endParaRP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東京高判平成</a:t>
            </a:r>
            <a:r>
              <a:rPr lang="en-US" altLang="ja-JP" sz="1600" b="0" u="sng" dirty="0">
                <a:latin typeface="Meiryo UI" panose="020B0604030504040204" pitchFamily="50" charset="-128"/>
                <a:ea typeface="Meiryo UI" panose="020B0604030504040204" pitchFamily="50" charset="-128"/>
              </a:rPr>
              <a:t>13</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230</a:t>
            </a:r>
            <a:r>
              <a:rPr lang="ja-JP" altLang="ja-JP" sz="1600" b="0" u="sng" dirty="0">
                <a:latin typeface="Meiryo UI" panose="020B0604030504040204" pitchFamily="50" charset="-128"/>
                <a:ea typeface="Meiryo UI" panose="020B0604030504040204" pitchFamily="50" charset="-128"/>
              </a:rPr>
              <a:t>号「基板処理装置」事件</a:t>
            </a:r>
            <a:r>
              <a:rPr lang="ja-JP" altLang="ja-JP" sz="1600" b="0" dirty="0">
                <a:latin typeface="Meiryo UI" panose="020B0604030504040204" pitchFamily="50" charset="-128"/>
                <a:ea typeface="Meiryo UI" panose="020B0604030504040204" pitchFamily="50" charset="-128"/>
              </a:rPr>
              <a:t>は、「周知技術に照らすならば，搬送ユニットが昇降するという技術を，搬送ユニットが水平移動する場合である先願発明の一部に持ってくることは，当業者であれば，当然に適宜行うことである」として、進歩性判断の場面と略同様の考え方で実質同一と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知財高判平成</a:t>
            </a:r>
            <a:r>
              <a:rPr lang="en-US" altLang="ja-JP" sz="1600" b="0" u="sng" dirty="0">
                <a:latin typeface="Meiryo UI" panose="020B0604030504040204" pitchFamily="50" charset="-128"/>
                <a:ea typeface="Meiryo UI" panose="020B0604030504040204" pitchFamily="50" charset="-128"/>
              </a:rPr>
              <a:t>17</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10681</a:t>
            </a:r>
            <a:r>
              <a:rPr lang="ja-JP" altLang="ja-JP" sz="1600" b="0" u="sng" dirty="0">
                <a:latin typeface="Meiryo UI" panose="020B0604030504040204" pitchFamily="50" charset="-128"/>
                <a:ea typeface="Meiryo UI" panose="020B0604030504040204" pitchFamily="50" charset="-128"/>
              </a:rPr>
              <a:t>号「多層配線基板およびその製造方法</a:t>
            </a:r>
            <a:r>
              <a:rPr lang="ja-JP" altLang="ja-JP" sz="1600" b="0" u="sng" dirty="0" smtClean="0">
                <a:latin typeface="Meiryo UI" panose="020B0604030504040204" pitchFamily="50" charset="-128"/>
                <a:ea typeface="Meiryo UI" panose="020B0604030504040204" pitchFamily="50" charset="-128"/>
              </a:rPr>
              <a:t>」</a:t>
            </a:r>
            <a:r>
              <a:rPr lang="ja-JP" altLang="en-US" sz="1600" b="0" u="sng" dirty="0" smtClean="0">
                <a:latin typeface="Meiryo UI" panose="020B0604030504040204" pitchFamily="50" charset="-128"/>
                <a:ea typeface="Meiryo UI" panose="020B0604030504040204" pitchFamily="50" charset="-128"/>
              </a:rPr>
              <a:t>事件</a:t>
            </a:r>
            <a:r>
              <a:rPr lang="ja-JP" altLang="ja-JP" sz="1600" b="0" dirty="0" smtClean="0">
                <a:latin typeface="Meiryo UI" panose="020B0604030504040204" pitchFamily="50" charset="-128"/>
                <a:ea typeface="Meiryo UI" panose="020B0604030504040204" pitchFamily="50" charset="-128"/>
              </a:rPr>
              <a:t>は</a:t>
            </a:r>
            <a:r>
              <a:rPr lang="ja-JP" altLang="ja-JP" sz="1600" b="0" dirty="0">
                <a:latin typeface="Meiryo UI" panose="020B0604030504040204" pitchFamily="50" charset="-128"/>
                <a:ea typeface="Meiryo UI" panose="020B0604030504040204" pitchFamily="50" charset="-128"/>
              </a:rPr>
              <a:t>、先願発明と周知技術との組合せについて、両者は「技術分野が相違するわけではない」ことに加えて、「上記の周知技術を，転写シートを用いて配線層を形成する先願明細書に記載された発明に適用することに格別の妨げがあるということはできない」として、実質同一とした。</a:t>
            </a:r>
          </a:p>
          <a:p>
            <a:pPr>
              <a:lnSpc>
                <a:spcPts val="2000"/>
              </a:lnSpc>
            </a:pPr>
            <a:r>
              <a:rPr lang="ja-JP" altLang="ja-JP" sz="1600" b="0"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東京高判平成</a:t>
            </a:r>
            <a:r>
              <a:rPr lang="en-US" altLang="ja-JP" sz="1600" b="0" u="sng" dirty="0">
                <a:latin typeface="Meiryo UI" panose="020B0604030504040204" pitchFamily="50" charset="-128"/>
                <a:ea typeface="Meiryo UI" panose="020B0604030504040204" pitchFamily="50" charset="-128"/>
              </a:rPr>
              <a:t>16</a:t>
            </a:r>
            <a:r>
              <a:rPr lang="ja-JP" altLang="ja-JP" sz="1600" b="0" u="sng" dirty="0">
                <a:latin typeface="Meiryo UI" panose="020B0604030504040204" pitchFamily="50" charset="-128"/>
                <a:ea typeface="Meiryo UI" panose="020B0604030504040204" pitchFamily="50" charset="-128"/>
              </a:rPr>
              <a:t>年（行ケ）第</a:t>
            </a:r>
            <a:r>
              <a:rPr lang="en-US" altLang="ja-JP" sz="1600" b="0" u="sng" dirty="0">
                <a:latin typeface="Meiryo UI" panose="020B0604030504040204" pitchFamily="50" charset="-128"/>
                <a:ea typeface="Meiryo UI" panose="020B0604030504040204" pitchFamily="50" charset="-128"/>
              </a:rPr>
              <a:t>79</a:t>
            </a:r>
            <a:r>
              <a:rPr lang="ja-JP" altLang="ja-JP" sz="1600" b="0" u="sng" dirty="0">
                <a:latin typeface="Meiryo UI" panose="020B0604030504040204" pitchFamily="50" charset="-128"/>
                <a:ea typeface="Meiryo UI" panose="020B0604030504040204" pitchFamily="50" charset="-128"/>
              </a:rPr>
              <a:t>号「硬貨入出金機」事件</a:t>
            </a:r>
            <a:r>
              <a:rPr lang="ja-JP" altLang="ja-JP" sz="1600" b="0" dirty="0">
                <a:latin typeface="Meiryo UI" panose="020B0604030504040204" pitchFamily="50" charset="-128"/>
                <a:ea typeface="Meiryo UI" panose="020B0604030504040204" pitchFamily="50" charset="-128"/>
              </a:rPr>
              <a:t>は、当業者が適宜採用し得る構成から自明であるとして、実質同一とした。</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28</a:t>
            </a:fld>
            <a:endParaRPr lang="en-US" altLang="ja-JP"/>
          </a:p>
        </p:txBody>
      </p:sp>
    </p:spTree>
    <p:extLst>
      <p:ext uri="{BB962C8B-B14F-4D97-AF65-F5344CB8AC3E}">
        <p14:creationId xmlns:p14="http://schemas.microsoft.com/office/powerpoint/2010/main" val="203790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2792752"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1.3.2</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特許庁の審査基準</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2</a:t>
            </a:fld>
            <a:endParaRPr lang="en-US" altLang="ja-JP"/>
          </a:p>
        </p:txBody>
      </p:sp>
      <p:sp>
        <p:nvSpPr>
          <p:cNvPr id="7" name="Rectangle 2"/>
          <p:cNvSpPr>
            <a:spLocks noChangeArrowheads="1"/>
          </p:cNvSpPr>
          <p:nvPr/>
        </p:nvSpPr>
        <p:spPr bwMode="auto">
          <a:xfrm>
            <a:off x="270837" y="1825507"/>
            <a:ext cx="81369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rPr>
              <a:t>1.3.2.2</a:t>
            </a:r>
            <a:r>
              <a:rPr kumimoji="1" lang="ja-JP" altLang="en-US" sz="16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rPr>
              <a:t>　判断基準</a:t>
            </a:r>
            <a:endParaRPr kumimoji="1" lang="en-US" altLang="ja-JP" sz="1600" b="0" i="0" strike="noStrike" cap="none" normalizeH="0" baseline="0" dirty="0" smtClean="0">
              <a:ln>
                <a:noFill/>
              </a:ln>
              <a:effectLst/>
              <a:latin typeface="Meiryo UI" panose="020B0604030504040204" pitchFamily="50" charset="-128"/>
              <a:ea typeface="Meiryo UI" panose="020B0604030504040204" pitchFamily="50" charset="-128"/>
              <a:cs typeface="ＭＳ Ｐゴシック" pitchFamily="50" charset="-128"/>
            </a:endParaRPr>
          </a:p>
          <a:p>
            <a:r>
              <a:rPr lang="ja-JP" altLang="en-US" sz="1600" b="0" dirty="0" smtClean="0">
                <a:latin typeface="Meiryo UI" panose="020B0604030504040204" pitchFamily="50" charset="-128"/>
                <a:ea typeface="Meiryo UI" panose="020B0604030504040204" pitchFamily="50" charset="-128"/>
              </a:rPr>
              <a:t>　</a:t>
            </a:r>
            <a:r>
              <a:rPr lang="ja-JP" altLang="ja-JP" sz="1600" b="0" dirty="0">
                <a:latin typeface="Meiryo UI" panose="020B0604030504040204" pitchFamily="50" charset="-128"/>
                <a:ea typeface="Meiryo UI" panose="020B0604030504040204" pitchFamily="50" charset="-128"/>
              </a:rPr>
              <a:t> 本願の請求項に係る発明と引用発明とが同一か否かの判断</a:t>
            </a:r>
          </a:p>
          <a:p>
            <a:r>
              <a:rPr lang="ja-JP" altLang="ja-JP" sz="1600" b="0" dirty="0">
                <a:latin typeface="Meiryo UI" panose="020B0604030504040204" pitchFamily="50" charset="-128"/>
                <a:ea typeface="Meiryo UI" panose="020B0604030504040204" pitchFamily="50" charset="-128"/>
              </a:rPr>
              <a:t>　審査官は、本願の請求項に係る発明と、引用発明とを対比した結果、以下の</a:t>
            </a:r>
          </a:p>
          <a:p>
            <a:r>
              <a:rPr lang="ja-JP" altLang="ja-JP" sz="1600" b="0" dirty="0">
                <a:latin typeface="Meiryo UI" panose="020B0604030504040204" pitchFamily="50" charset="-128"/>
                <a:ea typeface="Meiryo UI" panose="020B0604030504040204" pitchFamily="50" charset="-128"/>
              </a:rPr>
              <a:t>　</a:t>
            </a:r>
            <a:r>
              <a:rPr lang="en-US" altLang="ja-JP" sz="1600" b="0" dirty="0">
                <a:latin typeface="Meiryo UI" panose="020B0604030504040204" pitchFamily="50" charset="-128"/>
                <a:ea typeface="Meiryo UI" panose="020B0604030504040204" pitchFamily="50" charset="-128"/>
              </a:rPr>
              <a:t>(</a:t>
            </a:r>
            <a:r>
              <a:rPr lang="en-US" altLang="ja-JP" sz="1600" b="0" dirty="0" err="1">
                <a:latin typeface="Meiryo UI" panose="020B0604030504040204" pitchFamily="50" charset="-128"/>
                <a:ea typeface="Meiryo UI" panose="020B0604030504040204" pitchFamily="50" charset="-128"/>
              </a:rPr>
              <a:t>i</a:t>
            </a:r>
            <a:r>
              <a:rPr lang="en-US" altLang="ja-JP" sz="1600" b="0" dirty="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又は</a:t>
            </a:r>
            <a:r>
              <a:rPr lang="en-US" altLang="ja-JP" sz="1600" b="0" dirty="0">
                <a:latin typeface="Meiryo UI" panose="020B0604030504040204" pitchFamily="50" charset="-128"/>
                <a:ea typeface="Meiryo UI" panose="020B0604030504040204" pitchFamily="50" charset="-128"/>
              </a:rPr>
              <a:t>(ii)</a:t>
            </a:r>
            <a:r>
              <a:rPr lang="ja-JP" altLang="ja-JP" sz="1600" b="0" dirty="0">
                <a:latin typeface="Meiryo UI" panose="020B0604030504040204" pitchFamily="50" charset="-128"/>
                <a:ea typeface="Meiryo UI" panose="020B0604030504040204" pitchFamily="50" charset="-128"/>
              </a:rPr>
              <a:t>の場合は、両者をこの章でいう「同一」と判断する。</a:t>
            </a:r>
          </a:p>
          <a:p>
            <a:r>
              <a:rPr lang="ja-JP" altLang="ja-JP" sz="1600" b="0" dirty="0">
                <a:latin typeface="Meiryo UI" panose="020B0604030504040204" pitchFamily="50" charset="-128"/>
                <a:ea typeface="Meiryo UI" panose="020B0604030504040204" pitchFamily="50" charset="-128"/>
              </a:rPr>
              <a:t>　</a:t>
            </a:r>
            <a:r>
              <a:rPr lang="en-US" altLang="ja-JP" sz="1600" b="0" dirty="0">
                <a:latin typeface="Meiryo UI" panose="020B0604030504040204" pitchFamily="50" charset="-128"/>
                <a:ea typeface="Meiryo UI" panose="020B0604030504040204" pitchFamily="50" charset="-128"/>
              </a:rPr>
              <a:t>(</a:t>
            </a:r>
            <a:r>
              <a:rPr lang="en-US" altLang="ja-JP" sz="1600" b="0" dirty="0" err="1">
                <a:latin typeface="Meiryo UI" panose="020B0604030504040204" pitchFamily="50" charset="-128"/>
                <a:ea typeface="Meiryo UI" panose="020B0604030504040204" pitchFamily="50" charset="-128"/>
              </a:rPr>
              <a:t>i</a:t>
            </a:r>
            <a:r>
              <a:rPr lang="en-US" altLang="ja-JP" sz="1600" b="0" dirty="0">
                <a:latin typeface="Meiryo UI" panose="020B0604030504040204" pitchFamily="50" charset="-128"/>
                <a:ea typeface="Meiryo UI" panose="020B0604030504040204" pitchFamily="50" charset="-128"/>
              </a:rPr>
              <a:t>) </a:t>
            </a:r>
            <a:r>
              <a:rPr lang="ja-JP" altLang="ja-JP" sz="1600" b="0" dirty="0">
                <a:latin typeface="Meiryo UI" panose="020B0604030504040204" pitchFamily="50" charset="-128"/>
                <a:ea typeface="Meiryo UI" panose="020B0604030504040204" pitchFamily="50" charset="-128"/>
              </a:rPr>
              <a:t>本願の請求項に係る発明と引用発明との間に相違点がない場合</a:t>
            </a:r>
          </a:p>
          <a:p>
            <a:r>
              <a:rPr lang="ja-JP" altLang="ja-JP" sz="1600" b="0" dirty="0">
                <a:latin typeface="Meiryo UI" panose="020B0604030504040204" pitchFamily="50" charset="-128"/>
                <a:ea typeface="Meiryo UI" panose="020B0604030504040204" pitchFamily="50" charset="-128"/>
              </a:rPr>
              <a:t>　</a:t>
            </a:r>
            <a:r>
              <a:rPr lang="en-US" altLang="ja-JP" sz="1600" b="0" dirty="0">
                <a:latin typeface="Meiryo UI" panose="020B0604030504040204" pitchFamily="50" charset="-128"/>
                <a:ea typeface="Meiryo UI" panose="020B0604030504040204" pitchFamily="50" charset="-128"/>
              </a:rPr>
              <a:t>(ii) </a:t>
            </a:r>
            <a:r>
              <a:rPr lang="ja-JP" altLang="ja-JP" sz="1600" b="0" dirty="0">
                <a:latin typeface="Meiryo UI" panose="020B0604030504040204" pitchFamily="50" charset="-128"/>
                <a:ea typeface="Meiryo UI" panose="020B0604030504040204" pitchFamily="50" charset="-128"/>
              </a:rPr>
              <a:t>本願の請求項に係る発明と引用発明との間に相違点がある場合であっても、両者が実質同一である場合</a:t>
            </a:r>
          </a:p>
          <a:p>
            <a:r>
              <a:rPr lang="ja-JP" altLang="ja-JP" sz="1600" b="0" dirty="0">
                <a:latin typeface="Meiryo UI" panose="020B0604030504040204" pitchFamily="50" charset="-128"/>
                <a:ea typeface="Meiryo UI" panose="020B0604030504040204" pitchFamily="50" charset="-128"/>
              </a:rPr>
              <a:t>　ここでの</a:t>
            </a:r>
            <a:r>
              <a:rPr lang="ja-JP" altLang="ja-JP" sz="1600" b="0" u="sng" dirty="0">
                <a:latin typeface="Meiryo UI" panose="020B0604030504040204" pitchFamily="50" charset="-128"/>
                <a:ea typeface="Meiryo UI" panose="020B0604030504040204" pitchFamily="50" charset="-128"/>
              </a:rPr>
              <a:t>実質同一とは、本願の請求項に係る発明と引用発明との間の相違点が課題解決のための具体化手段における微差</a:t>
            </a:r>
            <a:r>
              <a:rPr lang="en-US" altLang="ja-JP" sz="1600" b="0" u="sng" dirty="0">
                <a:latin typeface="Meiryo UI" panose="020B0604030504040204" pitchFamily="50" charset="-128"/>
                <a:ea typeface="Meiryo UI" panose="020B0604030504040204" pitchFamily="50" charset="-128"/>
              </a:rPr>
              <a:t>(</a:t>
            </a:r>
            <a:r>
              <a:rPr lang="ja-JP" altLang="ja-JP" sz="1600" b="0" u="heavy" dirty="0">
                <a:latin typeface="Meiryo UI" panose="020B0604030504040204" pitchFamily="50" charset="-128"/>
                <a:ea typeface="Meiryo UI" panose="020B0604030504040204" pitchFamily="50" charset="-128"/>
              </a:rPr>
              <a:t>周知技術、慣用技術</a:t>
            </a:r>
            <a:r>
              <a:rPr lang="en-US" altLang="ja-JP" sz="1600" b="0" u="heavy" dirty="0">
                <a:latin typeface="Meiryo UI" panose="020B0604030504040204" pitchFamily="50" charset="-128"/>
                <a:ea typeface="Meiryo UI" panose="020B0604030504040204" pitchFamily="50" charset="-128"/>
              </a:rPr>
              <a:t>(</a:t>
            </a:r>
            <a:r>
              <a:rPr lang="ja-JP" altLang="ja-JP" sz="1600" b="0" u="heavy" dirty="0">
                <a:latin typeface="Meiryo UI" panose="020B0604030504040204" pitchFamily="50" charset="-128"/>
                <a:ea typeface="Meiryo UI" panose="020B0604030504040204" pitchFamily="50" charset="-128"/>
              </a:rPr>
              <a:t>注</a:t>
            </a:r>
            <a:r>
              <a:rPr lang="en-US" altLang="ja-JP" sz="1600" b="0" u="heavy" dirty="0">
                <a:latin typeface="Meiryo UI" panose="020B0604030504040204" pitchFamily="50" charset="-128"/>
                <a:ea typeface="Meiryo UI" panose="020B0604030504040204" pitchFamily="50" charset="-128"/>
              </a:rPr>
              <a:t>)</a:t>
            </a:r>
            <a:r>
              <a:rPr lang="ja-JP" altLang="ja-JP" sz="1600" b="0" u="heavy" dirty="0">
                <a:latin typeface="Meiryo UI" panose="020B0604030504040204" pitchFamily="50" charset="-128"/>
                <a:ea typeface="Meiryo UI" panose="020B0604030504040204" pitchFamily="50" charset="-128"/>
              </a:rPr>
              <a:t>の付加、削除、転換等であって、新たな効果を奏するものではないもの</a:t>
            </a:r>
            <a:r>
              <a:rPr lang="en-US" altLang="ja-JP" sz="1600" b="0" u="sng" dirty="0">
                <a:latin typeface="Meiryo UI" panose="020B0604030504040204" pitchFamily="50" charset="-128"/>
                <a:ea typeface="Meiryo UI" panose="020B0604030504040204" pitchFamily="50" charset="-128"/>
              </a:rPr>
              <a:t>)</a:t>
            </a:r>
            <a:r>
              <a:rPr lang="ja-JP" altLang="ja-JP" sz="1600" b="0" u="sng" dirty="0">
                <a:latin typeface="Meiryo UI" panose="020B0604030504040204" pitchFamily="50" charset="-128"/>
                <a:ea typeface="Meiryo UI" panose="020B0604030504040204" pitchFamily="50" charset="-128"/>
              </a:rPr>
              <a:t>である場合をいう。</a:t>
            </a:r>
            <a:endParaRPr lang="ja-JP" altLang="ja-JP" sz="1600" b="0" dirty="0">
              <a:latin typeface="Meiryo UI" panose="020B0604030504040204" pitchFamily="50" charset="-128"/>
              <a:ea typeface="Meiryo UI" panose="020B0604030504040204" pitchFamily="50" charset="-128"/>
            </a:endParaRPr>
          </a:p>
          <a:p>
            <a:r>
              <a:rPr lang="en-US" altLang="ja-JP" sz="1600" b="0" dirty="0">
                <a:latin typeface="Meiryo UI" panose="020B0604030504040204" pitchFamily="50" charset="-128"/>
                <a:ea typeface="Meiryo UI" panose="020B0604030504040204" pitchFamily="50" charset="-128"/>
              </a:rPr>
              <a:t> </a:t>
            </a:r>
            <a:endParaRPr lang="ja-JP" altLang="ja-JP" sz="1600" b="0" dirty="0">
              <a:latin typeface="Meiryo UI" panose="020B0604030504040204" pitchFamily="50" charset="-128"/>
              <a:ea typeface="Meiryo UI" panose="020B0604030504040204" pitchFamily="50" charset="-128"/>
            </a:endParaRPr>
          </a:p>
          <a:p>
            <a:r>
              <a:rPr lang="ja-JP" altLang="ja-JP" sz="1600" b="0" dirty="0">
                <a:latin typeface="Meiryo UI" panose="020B0604030504040204" pitchFamily="50" charset="-128"/>
                <a:ea typeface="Meiryo UI" panose="020B0604030504040204" pitchFamily="50" charset="-128"/>
              </a:rPr>
              <a:t>　</a:t>
            </a:r>
            <a:r>
              <a:rPr lang="en-US" altLang="ja-JP" sz="1600" b="0" dirty="0">
                <a:latin typeface="Meiryo UI" panose="020B0604030504040204" pitchFamily="50" charset="-128"/>
                <a:ea typeface="Meiryo UI" panose="020B0604030504040204" pitchFamily="50" charset="-128"/>
              </a:rPr>
              <a:t>(</a:t>
            </a:r>
            <a:r>
              <a:rPr lang="zh-CN" altLang="ja-JP" sz="1600" b="0" dirty="0">
                <a:latin typeface="Meiryo UI" panose="020B0604030504040204" pitchFamily="50" charset="-128"/>
                <a:ea typeface="Meiryo UI" panose="020B0604030504040204" pitchFamily="50" charset="-128"/>
              </a:rPr>
              <a:t>注</a:t>
            </a:r>
            <a:r>
              <a:rPr lang="en-US" altLang="ja-JP" sz="1600" b="0" dirty="0">
                <a:latin typeface="Meiryo UI" panose="020B0604030504040204" pitchFamily="50" charset="-128"/>
                <a:ea typeface="Meiryo UI" panose="020B0604030504040204" pitchFamily="50" charset="-128"/>
              </a:rPr>
              <a:t>)</a:t>
            </a:r>
            <a:r>
              <a:rPr lang="zh-CN" altLang="ja-JP" sz="1600" b="0" dirty="0">
                <a:latin typeface="Meiryo UI" panose="020B0604030504040204" pitchFamily="50" charset="-128"/>
                <a:ea typeface="Meiryo UI" panose="020B0604030504040204" pitchFamily="50" charset="-128"/>
              </a:rPr>
              <a:t>「周知技術」及び「慣用技術」については、「第</a:t>
            </a:r>
            <a:r>
              <a:rPr lang="en-US" altLang="ja-JP" sz="1600" b="0" dirty="0">
                <a:latin typeface="Meiryo UI" panose="020B0604030504040204" pitchFamily="50" charset="-128"/>
                <a:ea typeface="Meiryo UI" panose="020B0604030504040204" pitchFamily="50" charset="-128"/>
              </a:rPr>
              <a:t>2</a:t>
            </a:r>
            <a:r>
              <a:rPr lang="zh-CN" altLang="ja-JP" sz="1600" b="0" dirty="0">
                <a:latin typeface="Meiryo UI" panose="020B0604030504040204" pitchFamily="50" charset="-128"/>
                <a:ea typeface="Meiryo UI" panose="020B0604030504040204" pitchFamily="50" charset="-128"/>
              </a:rPr>
              <a:t>章第</a:t>
            </a:r>
            <a:r>
              <a:rPr lang="en-US" altLang="ja-JP" sz="1600" b="0" dirty="0">
                <a:latin typeface="Meiryo UI" panose="020B0604030504040204" pitchFamily="50" charset="-128"/>
                <a:ea typeface="Meiryo UI" panose="020B0604030504040204" pitchFamily="50" charset="-128"/>
              </a:rPr>
              <a:t>2</a:t>
            </a:r>
            <a:r>
              <a:rPr lang="zh-CN" altLang="ja-JP" sz="1600" b="0" dirty="0">
                <a:latin typeface="Meiryo UI" panose="020B0604030504040204" pitchFamily="50" charset="-128"/>
                <a:ea typeface="Meiryo UI" panose="020B0604030504040204" pitchFamily="50" charset="-128"/>
              </a:rPr>
              <a:t>節 進歩性」の</a:t>
            </a:r>
            <a:r>
              <a:rPr lang="en-US" altLang="ja-JP" sz="1600" b="0" dirty="0">
                <a:latin typeface="Meiryo UI" panose="020B0604030504040204" pitchFamily="50" charset="-128"/>
                <a:ea typeface="Meiryo UI" panose="020B0604030504040204" pitchFamily="50" charset="-128"/>
              </a:rPr>
              <a:t>2.(</a:t>
            </a:r>
            <a:r>
              <a:rPr lang="zh-CN" altLang="ja-JP" sz="1600" b="0" dirty="0">
                <a:latin typeface="Meiryo UI" panose="020B0604030504040204" pitchFamily="50" charset="-128"/>
                <a:ea typeface="Meiryo UI" panose="020B0604030504040204" pitchFamily="50" charset="-128"/>
              </a:rPr>
              <a:t>注</a:t>
            </a:r>
            <a:r>
              <a:rPr lang="en-US" altLang="ja-JP" sz="1600" b="0" dirty="0">
                <a:latin typeface="Meiryo UI" panose="020B0604030504040204" pitchFamily="50" charset="-128"/>
                <a:ea typeface="Meiryo UI" panose="020B0604030504040204" pitchFamily="50" charset="-128"/>
              </a:rPr>
              <a:t>1)</a:t>
            </a:r>
            <a:r>
              <a:rPr lang="zh-CN" altLang="ja-JP" sz="1600" b="0" dirty="0">
                <a:latin typeface="Meiryo UI" panose="020B0604030504040204" pitchFamily="50" charset="-128"/>
                <a:ea typeface="Meiryo UI" panose="020B0604030504040204" pitchFamily="50" charset="-128"/>
              </a:rPr>
              <a:t>を参照。</a:t>
            </a:r>
            <a:endParaRPr lang="ja-JP" altLang="ja-JP" sz="1600" b="0" dirty="0">
              <a:latin typeface="Meiryo UI" panose="020B0604030504040204" pitchFamily="50" charset="-128"/>
              <a:ea typeface="Meiryo UI" panose="020B0604030504040204" pitchFamily="50" charset="-128"/>
            </a:endParaRPr>
          </a:p>
          <a:p>
            <a:r>
              <a:rPr lang="ja-JP" altLang="ja-JP" sz="1600" b="0" dirty="0">
                <a:latin typeface="Meiryo UI" panose="020B0604030504040204" pitchFamily="50" charset="-128"/>
                <a:ea typeface="Meiryo UI" panose="020B0604030504040204" pitchFamily="50" charset="-128"/>
              </a:rPr>
              <a:t>（</a:t>
            </a:r>
            <a:r>
              <a:rPr lang="zh-CN" altLang="ja-JP" sz="1600" b="0" dirty="0">
                <a:latin typeface="Meiryo UI" panose="020B0604030504040204" pitchFamily="50" charset="-128"/>
                <a:ea typeface="Meiryo UI" panose="020B0604030504040204" pitchFamily="50" charset="-128"/>
              </a:rPr>
              <a:t>「第</a:t>
            </a:r>
            <a:r>
              <a:rPr lang="en-US" altLang="ja-JP" sz="1600" b="0" dirty="0">
                <a:latin typeface="Meiryo UI" panose="020B0604030504040204" pitchFamily="50" charset="-128"/>
                <a:ea typeface="Meiryo UI" panose="020B0604030504040204" pitchFamily="50" charset="-128"/>
              </a:rPr>
              <a:t>2</a:t>
            </a:r>
            <a:r>
              <a:rPr lang="zh-CN" altLang="ja-JP" sz="1600" b="0" dirty="0">
                <a:latin typeface="Meiryo UI" panose="020B0604030504040204" pitchFamily="50" charset="-128"/>
                <a:ea typeface="Meiryo UI" panose="020B0604030504040204" pitchFamily="50" charset="-128"/>
              </a:rPr>
              <a:t>章第</a:t>
            </a:r>
            <a:r>
              <a:rPr lang="en-US" altLang="ja-JP" sz="1600" b="0" dirty="0">
                <a:latin typeface="Meiryo UI" panose="020B0604030504040204" pitchFamily="50" charset="-128"/>
                <a:ea typeface="Meiryo UI" panose="020B0604030504040204" pitchFamily="50" charset="-128"/>
              </a:rPr>
              <a:t>2</a:t>
            </a:r>
            <a:r>
              <a:rPr lang="zh-CN" altLang="ja-JP" sz="1600" b="0" dirty="0">
                <a:latin typeface="Meiryo UI" panose="020B0604030504040204" pitchFamily="50" charset="-128"/>
                <a:ea typeface="Meiryo UI" panose="020B0604030504040204" pitchFamily="50" charset="-128"/>
              </a:rPr>
              <a:t>節 進歩性」の</a:t>
            </a:r>
            <a:r>
              <a:rPr lang="en-US" altLang="ja-JP" sz="1600" b="0" dirty="0">
                <a:latin typeface="Meiryo UI" panose="020B0604030504040204" pitchFamily="50" charset="-128"/>
                <a:ea typeface="Meiryo UI" panose="020B0604030504040204" pitchFamily="50" charset="-128"/>
              </a:rPr>
              <a:t>2.(</a:t>
            </a:r>
            <a:r>
              <a:rPr lang="zh-CN" altLang="ja-JP" sz="1600" b="0" dirty="0">
                <a:latin typeface="Meiryo UI" panose="020B0604030504040204" pitchFamily="50" charset="-128"/>
                <a:ea typeface="Meiryo UI" panose="020B0604030504040204" pitchFamily="50" charset="-128"/>
              </a:rPr>
              <a:t>注</a:t>
            </a:r>
            <a:r>
              <a:rPr lang="en-US" altLang="ja-JP" sz="1600" b="0" dirty="0">
                <a:latin typeface="Meiryo UI" panose="020B0604030504040204" pitchFamily="50" charset="-128"/>
                <a:ea typeface="Meiryo UI" panose="020B0604030504040204" pitchFamily="50" charset="-128"/>
              </a:rPr>
              <a:t>1)</a:t>
            </a:r>
            <a:r>
              <a:rPr lang="ja-JP" altLang="ja-JP" sz="1600" b="0" dirty="0">
                <a:latin typeface="Meiryo UI" panose="020B0604030504040204" pitchFamily="50" charset="-128"/>
                <a:ea typeface="Meiryo UI" panose="020B0604030504040204" pitchFamily="50" charset="-128"/>
              </a:rPr>
              <a:t>）『</a:t>
            </a:r>
            <a:r>
              <a:rPr lang="zh-CN" altLang="ja-JP" sz="1600" b="0" dirty="0">
                <a:latin typeface="Meiryo UI" panose="020B0604030504040204" pitchFamily="50" charset="-128"/>
                <a:ea typeface="Meiryo UI" panose="020B0604030504040204" pitchFamily="50" charset="-128"/>
              </a:rPr>
              <a:t>「周知技術」とは、その技術分野において一般的に知られている技術であっ て、例えば、以下のようなものをいう。 </a:t>
            </a:r>
            <a:endParaRPr lang="ja-JP" altLang="ja-JP" sz="1600" b="0" dirty="0">
              <a:latin typeface="Meiryo UI" panose="020B0604030504040204" pitchFamily="50" charset="-128"/>
              <a:ea typeface="Meiryo UI" panose="020B0604030504040204" pitchFamily="50" charset="-128"/>
            </a:endParaRPr>
          </a:p>
          <a:p>
            <a:r>
              <a:rPr lang="en-US" altLang="ja-JP" sz="1600" b="0" dirty="0">
                <a:latin typeface="Meiryo UI" panose="020B0604030504040204" pitchFamily="50" charset="-128"/>
                <a:ea typeface="Meiryo UI" panose="020B0604030504040204" pitchFamily="50" charset="-128"/>
              </a:rPr>
              <a:t>(</a:t>
            </a:r>
            <a:r>
              <a:rPr lang="en-US" altLang="ja-JP" sz="1600" b="0" dirty="0" err="1">
                <a:latin typeface="Meiryo UI" panose="020B0604030504040204" pitchFamily="50" charset="-128"/>
                <a:ea typeface="Meiryo UI" panose="020B0604030504040204" pitchFamily="50" charset="-128"/>
              </a:rPr>
              <a:t>i</a:t>
            </a:r>
            <a:r>
              <a:rPr lang="en-US" altLang="ja-JP" sz="1600" b="0" dirty="0">
                <a:latin typeface="Meiryo UI" panose="020B0604030504040204" pitchFamily="50" charset="-128"/>
                <a:ea typeface="Meiryo UI" panose="020B0604030504040204" pitchFamily="50" charset="-128"/>
              </a:rPr>
              <a:t>) </a:t>
            </a:r>
            <a:r>
              <a:rPr lang="zh-CN" altLang="ja-JP" sz="1600" b="0" dirty="0">
                <a:latin typeface="Meiryo UI" panose="020B0604030504040204" pitchFamily="50" charset="-128"/>
                <a:ea typeface="Meiryo UI" panose="020B0604030504040204" pitchFamily="50" charset="-128"/>
              </a:rPr>
              <a:t>その技術に関し、相当多数の刊行物</a:t>
            </a:r>
            <a:r>
              <a:rPr lang="ja-JP" altLang="ja-JP" sz="1600" b="0" dirty="0">
                <a:latin typeface="Meiryo UI" panose="020B0604030504040204" pitchFamily="50" charset="-128"/>
                <a:ea typeface="Meiryo UI" panose="020B0604030504040204" pitchFamily="50" charset="-128"/>
              </a:rPr>
              <a:t>…</a:t>
            </a:r>
            <a:r>
              <a:rPr lang="zh-CN" altLang="ja-JP" sz="1600" b="0" dirty="0">
                <a:latin typeface="Meiryo UI" panose="020B0604030504040204" pitchFamily="50" charset="-128"/>
                <a:ea typeface="Meiryo UI" panose="020B0604030504040204" pitchFamily="50" charset="-128"/>
              </a:rPr>
              <a:t>が存在しているもの </a:t>
            </a:r>
            <a:endParaRPr lang="ja-JP" altLang="ja-JP" sz="1600" b="0" dirty="0">
              <a:latin typeface="Meiryo UI" panose="020B0604030504040204" pitchFamily="50" charset="-128"/>
              <a:ea typeface="Meiryo UI" panose="020B0604030504040204" pitchFamily="50" charset="-128"/>
            </a:endParaRPr>
          </a:p>
          <a:p>
            <a:r>
              <a:rPr lang="en-US" altLang="ja-JP" sz="1600" b="0" dirty="0">
                <a:latin typeface="Meiryo UI" panose="020B0604030504040204" pitchFamily="50" charset="-128"/>
                <a:ea typeface="Meiryo UI" panose="020B0604030504040204" pitchFamily="50" charset="-128"/>
              </a:rPr>
              <a:t>(ii) </a:t>
            </a:r>
            <a:r>
              <a:rPr lang="zh-CN" altLang="ja-JP" sz="1600" b="0" dirty="0">
                <a:latin typeface="Meiryo UI" panose="020B0604030504040204" pitchFamily="50" charset="-128"/>
                <a:ea typeface="Meiryo UI" panose="020B0604030504040204" pitchFamily="50" charset="-128"/>
              </a:rPr>
              <a:t>業界に知れ渡っているもの </a:t>
            </a:r>
            <a:endParaRPr lang="ja-JP" altLang="ja-JP" sz="1600" b="0" dirty="0">
              <a:latin typeface="Meiryo UI" panose="020B0604030504040204" pitchFamily="50" charset="-128"/>
              <a:ea typeface="Meiryo UI" panose="020B0604030504040204" pitchFamily="50" charset="-128"/>
            </a:endParaRPr>
          </a:p>
          <a:p>
            <a:r>
              <a:rPr lang="en-US" altLang="ja-JP" sz="1600" b="0" dirty="0">
                <a:latin typeface="Meiryo UI" panose="020B0604030504040204" pitchFamily="50" charset="-128"/>
                <a:ea typeface="Meiryo UI" panose="020B0604030504040204" pitchFamily="50" charset="-128"/>
              </a:rPr>
              <a:t>(iii) </a:t>
            </a:r>
            <a:r>
              <a:rPr lang="zh-CN" altLang="ja-JP" sz="1600" b="0" dirty="0">
                <a:latin typeface="Meiryo UI" panose="020B0604030504040204" pitchFamily="50" charset="-128"/>
                <a:ea typeface="Meiryo UI" panose="020B0604030504040204" pitchFamily="50" charset="-128"/>
              </a:rPr>
              <a:t>その技術分野において、例示する必要がない程よく知られているもの </a:t>
            </a:r>
            <a:endParaRPr lang="ja-JP" altLang="ja-JP" sz="1600" b="0" dirty="0">
              <a:latin typeface="Meiryo UI" panose="020B0604030504040204" pitchFamily="50" charset="-128"/>
              <a:ea typeface="Meiryo UI" panose="020B0604030504040204" pitchFamily="50" charset="-128"/>
            </a:endParaRPr>
          </a:p>
          <a:p>
            <a:r>
              <a:rPr lang="ja-JP" altLang="ja-JP" sz="1600" b="0" dirty="0">
                <a:latin typeface="Meiryo UI" panose="020B0604030504040204" pitchFamily="50" charset="-128"/>
                <a:ea typeface="Meiryo UI" panose="020B0604030504040204" pitchFamily="50" charset="-128"/>
              </a:rPr>
              <a:t>　</a:t>
            </a:r>
            <a:r>
              <a:rPr lang="zh-CN" altLang="ja-JP" sz="1600" b="0" dirty="0">
                <a:latin typeface="Meiryo UI" panose="020B0604030504040204" pitchFamily="50" charset="-128"/>
                <a:ea typeface="Meiryo UI" panose="020B0604030504040204" pitchFamily="50" charset="-128"/>
              </a:rPr>
              <a:t>「慣用技術」とは、周知技術であって、かつ、よく用いられている技術をいう。</a:t>
            </a:r>
            <a:r>
              <a:rPr lang="ja-JP" altLang="ja-JP" sz="1600" b="0" dirty="0">
                <a:latin typeface="Meiryo UI" panose="020B0604030504040204" pitchFamily="50" charset="-128"/>
                <a:ea typeface="Meiryo UI" panose="020B0604030504040204" pitchFamily="50" charset="-128"/>
              </a:rPr>
              <a:t>』</a:t>
            </a:r>
            <a:endParaRPr kumimoji="1" lang="ja-JP" altLang="en-US" sz="1600" b="0" i="0" strike="noStrike" cap="none" normalizeH="0" baseline="0" dirty="0">
              <a:ln>
                <a:noFill/>
              </a:ln>
              <a:effectLst/>
              <a:latin typeface="Meiryo UI" panose="020B0604030504040204" pitchFamily="50" charset="-128"/>
              <a:ea typeface="Meiryo UI" panose="020B0604030504040204" pitchFamily="50" charset="-128"/>
              <a:cs typeface="ＭＳ Ｐゴシック" pitchFamily="50" charset="-128"/>
            </a:endParaRPr>
          </a:p>
        </p:txBody>
      </p:sp>
    </p:spTree>
    <p:extLst>
      <p:ext uri="{BB962C8B-B14F-4D97-AF65-F5344CB8AC3E}">
        <p14:creationId xmlns:p14="http://schemas.microsoft.com/office/powerpoint/2010/main" val="15511283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5076" y="2014007"/>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１</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新た</a:t>
            </a:r>
            <a:r>
              <a:rPr lang="ja-JP" altLang="ja-JP" sz="1400" b="0" dirty="0">
                <a:latin typeface="Meiryo UI" panose="020B0604030504040204" pitchFamily="50" charset="-128"/>
                <a:ea typeface="Meiryo UI" panose="020B0604030504040204" pitchFamily="50" charset="-128"/>
              </a:rPr>
              <a:t>な効果を</a:t>
            </a:r>
            <a:r>
              <a:rPr lang="ja-JP" altLang="ja-JP" sz="1400" b="0" dirty="0" smtClean="0">
                <a:latin typeface="Meiryo UI" panose="020B0604030504040204" pitchFamily="50" charset="-128"/>
                <a:ea typeface="Meiryo UI" panose="020B0604030504040204" pitchFamily="50" charset="-128"/>
              </a:rPr>
              <a:t>否定～「</a:t>
            </a:r>
            <a:r>
              <a:rPr lang="ja-JP" altLang="ja-JP" sz="1400" b="0" dirty="0">
                <a:latin typeface="Meiryo UI" panose="020B0604030504040204" pitchFamily="50" charset="-128"/>
                <a:ea typeface="Meiryo UI" panose="020B0604030504040204" pitchFamily="50" charset="-128"/>
              </a:rPr>
              <a:t>先願発明と周知技術の効果の総和に過ぎない」、「自明な効果」、「実施例の効果</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533</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「地図表示方法及び装置」</a:t>
            </a:r>
            <a:endParaRPr lang="en-US" altLang="ja-JP" sz="1400" b="0" u="sng" dirty="0" smtClean="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latin typeface="Meiryo UI" panose="020B0604030504040204" pitchFamily="50" charset="-128"/>
                <a:ea typeface="Meiryo UI" panose="020B0604030504040204" pitchFamily="50" charset="-128"/>
              </a:rPr>
              <a:pPr>
                <a:defRPr/>
              </a:pPr>
              <a:t>29</a:t>
            </a:fld>
            <a:endParaRPr lang="en-US" altLang="ja-JP">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23528" y="2992056"/>
            <a:ext cx="8249524" cy="223714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1108" y="3041048"/>
            <a:ext cx="8208912" cy="2246769"/>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a:t>
            </a:r>
            <a:r>
              <a:rPr lang="ja-JP" altLang="ja-JP" sz="1400" b="0" u="sng" dirty="0">
                <a:solidFill>
                  <a:srgbClr val="FF0000"/>
                </a:solidFill>
                <a:latin typeface="Meiryo UI" panose="020B0604030504040204" pitchFamily="50" charset="-128"/>
                <a:ea typeface="Meiryo UI" panose="020B0604030504040204" pitchFamily="50" charset="-128"/>
              </a:rPr>
              <a:t>特許出願に係る発明と先願発明との間の相違点が周知の手段の付加であり，その特許発明が奏する作用効果が，先願発明が奏する作用効果と前記周知の手段がもたらす作用効果との総和にすぎない場合には，前記相違点はいわゆる設計上の微差にすぎ，その特許出願に係る発明は先願発明に単なる周知の手段を付加したものであって，先願発明と「実質的に同一である」…。</a:t>
            </a:r>
          </a:p>
          <a:p>
            <a:r>
              <a:rPr lang="ja-JP" altLang="ja-JP" sz="1400" b="0" dirty="0">
                <a:latin typeface="Meiryo UI" panose="020B0604030504040204" pitchFamily="50" charset="-128"/>
                <a:ea typeface="Meiryo UI" panose="020B0604030504040204" pitchFamily="50" charset="-128"/>
              </a:rPr>
              <a:t>　相違点はあってもその相違点に係る両発明の差が設計上の微差にすぎず，作用効果にも顕著な差がない場合にまで，これらを別個の発明としてそれぞれに特許を認めたのでは，特許制度になじまないことになるというべきであり，このような場合には，それぞれの発明は，技術的思想の創作としては同一であると評価するのが相当である。そして，</a:t>
            </a:r>
            <a:r>
              <a:rPr lang="ja-JP" altLang="ja-JP" sz="1400" b="0" u="sng" dirty="0">
                <a:solidFill>
                  <a:srgbClr val="FF0000"/>
                </a:solidFill>
                <a:latin typeface="Meiryo UI" panose="020B0604030504040204" pitchFamily="50" charset="-128"/>
                <a:ea typeface="Meiryo UI" panose="020B0604030504040204" pitchFamily="50" charset="-128"/>
              </a:rPr>
              <a:t>このことは，たとい，原告主張のとおり，当該周知技術が，慣用技術でも必要不可欠な技術でもないために，先願明細書に実質的に記載されているとは認めることができないとしても，そのことによって妨げられるものではない</a:t>
            </a:r>
            <a:r>
              <a:rPr lang="ja-JP" altLang="ja-JP" sz="1400" b="0" dirty="0">
                <a:latin typeface="Meiryo UI" panose="020B0604030504040204" pitchFamily="50" charset="-128"/>
                <a:ea typeface="Meiryo UI" panose="020B0604030504040204" pitchFamily="50" charset="-128"/>
              </a:rPr>
              <a:t>…。</a:t>
            </a:r>
            <a:endParaRPr lang="ja-JP" altLang="en-US" sz="14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51542" y="5301208"/>
            <a:ext cx="8312316"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先願</a:t>
            </a:r>
            <a:r>
              <a:rPr lang="ja-JP" altLang="ja-JP" sz="1400" b="0" dirty="0">
                <a:latin typeface="Meiryo UI" panose="020B0604030504040204" pitchFamily="50" charset="-128"/>
                <a:ea typeface="Meiryo UI" panose="020B0604030504040204" pitchFamily="50" charset="-128"/>
              </a:rPr>
              <a:t>発明と周知技術の効果の総和に</a:t>
            </a:r>
            <a:r>
              <a:rPr lang="ja-JP" altLang="ja-JP" sz="1400" b="0" dirty="0" smtClean="0">
                <a:latin typeface="Meiryo UI" panose="020B0604030504040204" pitchFamily="50" charset="-128"/>
                <a:ea typeface="Meiryo UI" panose="020B0604030504040204" pitchFamily="50" charset="-128"/>
              </a:rPr>
              <a:t>過ぎない</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22162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7784" y="2018903"/>
            <a:ext cx="843390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（１）新たな効果を否定　～　「先願発明と周知技術の効果の総和に過ぎない」、「自明な効果」、「実施例の効果</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19</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10282</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「乗り物シート用ピボット機構・・・」</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30</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24861" y="2996952"/>
            <a:ext cx="8249524" cy="125150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79047" y="3068960"/>
            <a:ext cx="8208912" cy="1077218"/>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本願発明が…ものであったとしても，そのような構成は…</a:t>
            </a:r>
            <a:r>
              <a:rPr lang="ja-JP" altLang="ja-JP" sz="1600" b="0" u="sng" dirty="0">
                <a:solidFill>
                  <a:srgbClr val="FF0000"/>
                </a:solidFill>
                <a:latin typeface="Meiryo UI" panose="020B0604030504040204" pitchFamily="50" charset="-128"/>
                <a:ea typeface="Meiryo UI" panose="020B0604030504040204" pitchFamily="50" charset="-128"/>
              </a:rPr>
              <a:t>周知技術にとどまり，そのような構成を採ることにより，引用例構成のように片持ち梁状態で支持するよりも強度が増加し互いに離間しにくくなるとの効果が得られたとしても，その効果は，周知技術を適用したことにより必然的に得られる効果にすぎず，本願発明により新たに得られた作用効果ということはできない。</a:t>
            </a:r>
          </a:p>
        </p:txBody>
      </p:sp>
      <p:sp>
        <p:nvSpPr>
          <p:cNvPr id="8" name="テキスト ボックス 7"/>
          <p:cNvSpPr txBox="1"/>
          <p:nvPr/>
        </p:nvSpPr>
        <p:spPr>
          <a:xfrm>
            <a:off x="351542" y="4365104"/>
            <a:ext cx="8312316" cy="338554"/>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先願</a:t>
            </a:r>
            <a:r>
              <a:rPr lang="ja-JP" altLang="ja-JP" sz="1600" b="0" dirty="0">
                <a:latin typeface="Meiryo UI" panose="020B0604030504040204" pitchFamily="50" charset="-128"/>
                <a:ea typeface="Meiryo UI" panose="020B0604030504040204" pitchFamily="50" charset="-128"/>
              </a:rPr>
              <a:t>発明と周知技術の効果の総和に</a:t>
            </a:r>
            <a:r>
              <a:rPr lang="ja-JP" altLang="ja-JP" sz="1600" b="0" dirty="0" smtClean="0">
                <a:latin typeface="Meiryo UI" panose="020B0604030504040204" pitchFamily="50" charset="-128"/>
                <a:ea typeface="Meiryo UI" panose="020B0604030504040204" pitchFamily="50" charset="-128"/>
              </a:rPr>
              <a:t>過ぎない</a:t>
            </a:r>
            <a:endParaRPr lang="ja-JP"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4666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42845"/>
            <a:ext cx="843390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（１）新たな効果を否定　～　「先願発明と周知技術の効果の総和に過ぎない」、「自明な効果」、「実施例の効果</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25</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10022</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「情報提供システム</a:t>
            </a:r>
            <a:r>
              <a:rPr lang="ja-JP" altLang="en-US" sz="1400" b="0" u="sng" dirty="0">
                <a:latin typeface="Meiryo UI" panose="020B0604030504040204" pitchFamily="50" charset="-128"/>
                <a:ea typeface="Meiryo UI" panose="020B0604030504040204" pitchFamily="50" charset="-128"/>
              </a:rPr>
              <a:t>」</a:t>
            </a:r>
            <a:endParaRPr lang="en-US"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31</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73195" y="3030508"/>
            <a:ext cx="8249524" cy="172819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8713" y="3102516"/>
            <a:ext cx="8208912" cy="1569660"/>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先願発明に本件周知技術を付加することにより，蓄積期間が経過した求職クライアント信用評価情報は，求人クライアントの通信端末に提供されなくなるから，その結果として，本願発明と同様に，求人者は，求職者の印象を表す信用評価情報を見ながら求職者を選ぶことができ，かつ，信用を失った求職者は，その過去を清算して出直すことができるとの作用効果を奏するものと認められる。したがって，</a:t>
            </a:r>
            <a:r>
              <a:rPr lang="ja-JP" altLang="ja-JP" sz="1600" b="0" u="sng" dirty="0">
                <a:solidFill>
                  <a:srgbClr val="FF0000"/>
                </a:solidFill>
                <a:latin typeface="Meiryo UI" panose="020B0604030504040204" pitchFamily="50" charset="-128"/>
                <a:ea typeface="Meiryo UI" panose="020B0604030504040204" pitchFamily="50" charset="-128"/>
              </a:rPr>
              <a:t>本願発明の作用効果は，先願発明の奏する作用効果と本件周知技術がもたらす作用効果との総和にすぎない</a:t>
            </a:r>
            <a:r>
              <a:rPr lang="ja-JP" altLang="ja-JP" sz="1600" b="0" dirty="0">
                <a:latin typeface="Meiryo UI" panose="020B0604030504040204" pitchFamily="50" charset="-128"/>
                <a:ea typeface="Meiryo UI" panose="020B0604030504040204" pitchFamily="50" charset="-128"/>
              </a:rPr>
              <a:t>ものと認められる。</a:t>
            </a:r>
            <a:endParaRPr lang="ja-JP" altLang="en-US" sz="16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31917" y="4818826"/>
            <a:ext cx="8312316" cy="338554"/>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先願</a:t>
            </a:r>
            <a:r>
              <a:rPr lang="ja-JP" altLang="ja-JP" sz="1600" b="0" dirty="0">
                <a:latin typeface="Meiryo UI" panose="020B0604030504040204" pitchFamily="50" charset="-128"/>
                <a:ea typeface="Meiryo UI" panose="020B0604030504040204" pitchFamily="50" charset="-128"/>
              </a:rPr>
              <a:t>発明と周知技術の効果の総和に</a:t>
            </a:r>
            <a:r>
              <a:rPr lang="ja-JP" altLang="ja-JP" sz="1600" b="0" dirty="0" smtClean="0">
                <a:latin typeface="Meiryo UI" panose="020B0604030504040204" pitchFamily="50" charset="-128"/>
                <a:ea typeface="Meiryo UI" panose="020B0604030504040204" pitchFamily="50" charset="-128"/>
              </a:rPr>
              <a:t>過ぎない</a:t>
            </a:r>
            <a:endParaRPr lang="ja-JP"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4666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3058" y="2007021"/>
            <a:ext cx="846673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（１）新たな効果を否定　～　「先願発明と周知技術の効果の総和に過ぎない」、「自明な効果」、「実施例の効果</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10241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「建物のモルタル塗り外壁通気層形成部材」</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32</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97274" y="2996952"/>
            <a:ext cx="8249524" cy="230199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53880" y="3052182"/>
            <a:ext cx="8208912" cy="2246769"/>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…①の点は，…</a:t>
            </a:r>
            <a:r>
              <a:rPr lang="ja-JP" altLang="ja-JP" sz="1400" b="0" u="sng" dirty="0">
                <a:solidFill>
                  <a:srgbClr val="FF0000"/>
                </a:solidFill>
                <a:latin typeface="Meiryo UI" panose="020B0604030504040204" pitchFamily="50" charset="-128"/>
                <a:ea typeface="Meiryo UI" panose="020B0604030504040204" pitchFamily="50" charset="-128"/>
              </a:rPr>
              <a:t>自明のものであり，「凹溝条」をなす「通気胴縁部」のうち「逆台形型」の形状を有するものに特有の効果ともいえない。</a:t>
            </a:r>
            <a:r>
              <a:rPr lang="ja-JP" altLang="ja-JP" sz="1400" b="0" dirty="0">
                <a:latin typeface="Meiryo UI" panose="020B0604030504040204" pitchFamily="50" charset="-128"/>
                <a:ea typeface="Meiryo UI" panose="020B0604030504040204" pitchFamily="50" charset="-128"/>
              </a:rPr>
              <a:t>②の点も，…本件先願当初明細書等には，「凹溝条」をなす「通気胴縁部」，すなわち，「突条部１０ａ」がその具体的形状に応じて備える個数の隅部にＲを設けることも，実質上，記載されているに等しい…。…③の点は…本件発明の作用効果と認めることはできない。④の点は，…本件発明に係るモルタル塗り外壁通気層形成部材１を建築物の構造躯体に取り付ける際は，ステープルなどの止着部材を構造躯体の壁面に接している「逆台形型」の「凹溝条」をなす「通気胴縁部」の底面部に打ち付けて固定するところ，同底面部が平面であれば，上記構造躯体の壁面と接する部分の面積が広くなり，これによって，同部分の摩擦抵抗が大きくなって安定性が高まり，上記取付けをしやすくなることをいうものと解されるが，これは自明なものといえ，しかも，「凹溝条」をなす「通気胴縁部」の底面部が平面であることによって生じる効果であり，「逆台形型」の形状を有するものに特有の効果とはいえない。</a:t>
            </a:r>
            <a:endParaRPr lang="ja-JP" altLang="en-US" sz="14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93435" y="5360971"/>
            <a:ext cx="8312316" cy="338554"/>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自明であり、特有の効果もない。</a:t>
            </a:r>
          </a:p>
        </p:txBody>
      </p:sp>
    </p:spTree>
    <p:extLst>
      <p:ext uri="{BB962C8B-B14F-4D97-AF65-F5344CB8AC3E}">
        <p14:creationId xmlns:p14="http://schemas.microsoft.com/office/powerpoint/2010/main" val="32446666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7784" y="2005618"/>
            <a:ext cx="843390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（１）新たな効果を否定　～　「先願発明と周知技術の効果の総和に過ぎない」、「自明な効果」、「実施例の効果</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ワ</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9977</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「加湿器」</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33</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16796" y="2996952"/>
            <a:ext cx="8249524" cy="250301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37102" y="3052220"/>
            <a:ext cx="8208912" cy="246221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本件発明３と乙１４発明の相違点は，…設定湿度と検出湿度の比較を運転スタート時に行うか否かという点だけというべきであるが，両発明の加湿器とも，客観的な加湿運転の態様は，いずれも運転スタート時から水蒸気発生装置が作動し，またこれによってユーザーが加湿器の故障であるとの誤認を防止する効果が奏されていることに変わりはなく，本件発明３の構成である運転スタート時に設定湿度と検出湿度の比較を行うこと自体による効果は認められないから，本件発明３は乙１４発明に新たな効果を付け加えるものではない…。加湿器の制御において，設定湿度と検出湿度を比較すること自体は周知慣用の技術であることも併せ考えると，設定湿度と検出湿度の比較を運転スタート時に行うか否かという上記両発明の構成の違いは課題解決のための具体化手段における設計上の微差にすぎない…。…本件発明３は，…運転スタート時に設定湿度と検出湿度の高低に関係なく全く同じ加湿運転をする構成をも技術的範囲に含んでいるから，</a:t>
            </a:r>
            <a:r>
              <a:rPr lang="ja-JP" altLang="ja-JP" sz="1400" b="0" u="sng" dirty="0">
                <a:solidFill>
                  <a:srgbClr val="FF0000"/>
                </a:solidFill>
                <a:latin typeface="Meiryo UI" panose="020B0604030504040204" pitchFamily="50" charset="-128"/>
                <a:ea typeface="Meiryo UI" panose="020B0604030504040204" pitchFamily="50" charset="-128"/>
              </a:rPr>
              <a:t>原告主張に係る効果はある特定の実施例の効果</a:t>
            </a:r>
            <a:r>
              <a:rPr lang="ja-JP" altLang="ja-JP" sz="1400" b="0" dirty="0">
                <a:latin typeface="Meiryo UI" panose="020B0604030504040204" pitchFamily="50" charset="-128"/>
                <a:ea typeface="Meiryo UI" panose="020B0604030504040204" pitchFamily="50" charset="-128"/>
              </a:rPr>
              <a:t>といわなければならず，したがって，この点をもって本件発明３と乙１４発明の実質的同一性を否定する主張は，採用できない…。</a:t>
            </a:r>
            <a:endParaRPr lang="ja-JP" altLang="en-US" sz="14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85400" y="5538718"/>
            <a:ext cx="8312316" cy="338554"/>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原告が主張する効果は実施例の効果</a:t>
            </a:r>
          </a:p>
        </p:txBody>
      </p:sp>
    </p:spTree>
    <p:extLst>
      <p:ext uri="{BB962C8B-B14F-4D97-AF65-F5344CB8AC3E}">
        <p14:creationId xmlns:p14="http://schemas.microsoft.com/office/powerpoint/2010/main" val="3244666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05618"/>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（２）相違点に係る構成の技術的意義を</a:t>
            </a:r>
            <a:r>
              <a:rPr lang="ja-JP" altLang="ja-JP" sz="1400" b="0" dirty="0" smtClean="0">
                <a:latin typeface="Meiryo UI" panose="020B0604030504040204" pitchFamily="50" charset="-128"/>
                <a:ea typeface="Meiryo UI" panose="020B0604030504040204" pitchFamily="50" charset="-128"/>
              </a:rPr>
              <a:t>否定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14</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439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「ゴムホース」</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34</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50815" y="3059072"/>
            <a:ext cx="8249524" cy="310623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3528" y="3056761"/>
            <a:ext cx="8208912" cy="310854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まず、上限の０．３ｍｍについて見ると，本件明細書に記載された限定の理由自体，耐油性，耐摩耗性の観点からは，それより厚くても無駄な厚さであるというにすぎず，他方，先行発明である先願考案がポリエチレン樹脂層を「無駄な厚さ」とすることを想定していたと解する理由もないから，この上限の点が，当業者が実施に当たり適宜選択し得る設計的事項にすぎないことは，本件明細書の記載自体から明らかというほかはない。</a:t>
            </a:r>
          </a:p>
          <a:p>
            <a:r>
              <a:rPr lang="ja-JP" altLang="ja-JP" sz="1400" b="0" dirty="0">
                <a:latin typeface="Meiryo UI" panose="020B0604030504040204" pitchFamily="50" charset="-128"/>
                <a:ea typeface="Meiryo UI" panose="020B0604030504040204" pitchFamily="50" charset="-128"/>
              </a:rPr>
              <a:t>　次に，下限の０．０５ｍｍについて検討すると，…</a:t>
            </a:r>
            <a:r>
              <a:rPr lang="ja-JP" altLang="ja-JP" sz="1400" b="0" u="sng" dirty="0">
                <a:solidFill>
                  <a:srgbClr val="FF0000"/>
                </a:solidFill>
                <a:latin typeface="Meiryo UI" panose="020B0604030504040204" pitchFamily="50" charset="-128"/>
                <a:ea typeface="Meiryo UI" panose="020B0604030504040204" pitchFamily="50" charset="-128"/>
              </a:rPr>
              <a:t>先願明細書が，ポリエチレン樹脂層３’につき，ホース主体層２の外側に超高分子量ポリエチレン製の「テープ又はフィルムを螺旋状に捲回」することにより，「薄肉」に形成されるべきものとしている</a:t>
            </a:r>
            <a:r>
              <a:rPr lang="ja-JP" altLang="ja-JP" sz="1400" b="0" dirty="0">
                <a:latin typeface="Meiryo UI" panose="020B0604030504040204" pitchFamily="50" charset="-128"/>
                <a:ea typeface="Meiryo UI" panose="020B0604030504040204" pitchFamily="50" charset="-128"/>
              </a:rPr>
              <a:t>ことを併せ考慮すれば，先願考案においても，本願発明と同様，耐油性すなわち耐薬品性と，耐摩耗性とは，いずれも考案の主要な作用効果として想定されており，かつ，ホース外表面のポリエチレン樹脂層を形成するに当たっては，そうした作用効果を失わない程度に，できるだけ薄くポリエチレン樹脂層を形成すべきであるとの技術的思想が開示されていたものと認めることができる。そして，先願明細書の「超高分子量ポリエチレンは，ゴム層と加硫接着しかつ加硫成形時に溶融変形しないものが好適」との記載をも考慮すれば，上記ポリエチレン樹脂層の厚さについて下限の数値を明記していない先願明細書に接した当業者は，先願考案の実施に当たり，上記の技術的思想を基礎に，加硫成形時の適性等をも加味して判断すれば，おのずから定まる事項，すなわち，適宜選択し得る設計的事項であると理解するものと認めるのが相当である</a:t>
            </a:r>
            <a:r>
              <a:rPr lang="ja-JP" altLang="ja-JP" sz="1400" b="0" dirty="0" smtClean="0">
                <a:latin typeface="Meiryo UI" panose="020B0604030504040204" pitchFamily="50" charset="-128"/>
                <a:ea typeface="Meiryo UI" panose="020B0604030504040204" pitchFamily="50" charset="-128"/>
              </a:rPr>
              <a:t>。</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4666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05618"/>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（２）相違点に係る構成の技術的意義を</a:t>
            </a:r>
            <a:r>
              <a:rPr lang="ja-JP" altLang="ja-JP" sz="1400" b="0" dirty="0" smtClean="0">
                <a:latin typeface="Meiryo UI" panose="020B0604030504040204" pitchFamily="50" charset="-128"/>
                <a:ea typeface="Meiryo UI" panose="020B0604030504040204" pitchFamily="50" charset="-128"/>
              </a:rPr>
              <a:t>否定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14</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439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「ゴムホース」</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35</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39679" y="3001848"/>
            <a:ext cx="8249524" cy="108012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23528" y="3073856"/>
            <a:ext cx="8208912" cy="954107"/>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（続き）</a:t>
            </a:r>
            <a:r>
              <a:rPr lang="ja-JP" altLang="ja-JP" sz="1400" b="0" dirty="0" smtClean="0">
                <a:latin typeface="Meiryo UI" panose="020B0604030504040204" pitchFamily="50" charset="-128"/>
                <a:ea typeface="Meiryo UI" panose="020B0604030504040204" pitchFamily="50" charset="-128"/>
              </a:rPr>
              <a:t>以上</a:t>
            </a:r>
            <a:r>
              <a:rPr lang="ja-JP" altLang="ja-JP" sz="1400" b="0" dirty="0">
                <a:latin typeface="Meiryo UI" panose="020B0604030504040204" pitchFamily="50" charset="-128"/>
                <a:ea typeface="Meiryo UI" panose="020B0604030504040204" pitchFamily="50" charset="-128"/>
              </a:rPr>
              <a:t>によれば，</a:t>
            </a:r>
            <a:r>
              <a:rPr lang="ja-JP" altLang="ja-JP" sz="1400" b="0" u="sng" dirty="0">
                <a:solidFill>
                  <a:srgbClr val="FF0000"/>
                </a:solidFill>
                <a:latin typeface="Meiryo UI" panose="020B0604030504040204" pitchFamily="50" charset="-128"/>
                <a:ea typeface="Meiryo UI" panose="020B0604030504040204" pitchFamily="50" charset="-128"/>
              </a:rPr>
              <a:t>本願発明におけるポリエチレン樹脂層の厚さの限定は，その上限，下限とも，先願考案が実施者の適宜の選択にゆだねていた設計的事項について適宜数値を特定してみたものにすぎず，その限定に格別の技術的意義ないし臨界的意義を見いだすことができないから，本願発明は，先願考案と実質的に同一</a:t>
            </a:r>
            <a:r>
              <a:rPr lang="ja-JP" altLang="ja-JP" sz="1400" b="0" dirty="0">
                <a:latin typeface="Meiryo UI" panose="020B0604030504040204" pitchFamily="50" charset="-128"/>
                <a:ea typeface="Meiryo UI" panose="020B0604030504040204" pitchFamily="50" charset="-128"/>
              </a:rPr>
              <a:t>であって，特許法２９条の２の規定により特許を受けることができない…。</a:t>
            </a:r>
            <a:endParaRPr lang="ja-JP" altLang="en-US" sz="14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10443" y="4132302"/>
            <a:ext cx="8312316" cy="1077218"/>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数値</a:t>
            </a:r>
            <a:r>
              <a:rPr lang="ja-JP" altLang="ja-JP" sz="1600" b="0" dirty="0">
                <a:latin typeface="Meiryo UI" panose="020B0604030504040204" pitchFamily="50" charset="-128"/>
                <a:ea typeface="Meiryo UI" panose="020B0604030504040204" pitchFamily="50" charset="-128"/>
              </a:rPr>
              <a:t>限定に技術的意義が無い場合は、実質同一である</a:t>
            </a:r>
          </a:p>
          <a:p>
            <a:r>
              <a:rPr lang="en-US" altLang="ja-JP" sz="1600" b="0" dirty="0" smtClean="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本願発明が</a:t>
            </a:r>
            <a:r>
              <a:rPr lang="en-US" altLang="ja-JP" sz="1600" b="0" dirty="0">
                <a:latin typeface="Meiryo UI" panose="020B0604030504040204" pitchFamily="50" charset="-128"/>
                <a:ea typeface="Meiryo UI" panose="020B0604030504040204" pitchFamily="50" charset="-128"/>
              </a:rPr>
              <a:t>0.05</a:t>
            </a:r>
            <a:r>
              <a:rPr lang="ja-JP" altLang="ja-JP" sz="1600" b="0" dirty="0">
                <a:latin typeface="Meiryo UI" panose="020B0604030504040204" pitchFamily="50" charset="-128"/>
                <a:ea typeface="Meiryo UI" panose="020B0604030504040204" pitchFamily="50" charset="-128"/>
              </a:rPr>
              <a:t>～</a:t>
            </a:r>
            <a:r>
              <a:rPr lang="en-US" altLang="ja-JP" sz="1600" b="0" dirty="0">
                <a:latin typeface="Meiryo UI" panose="020B0604030504040204" pitchFamily="50" charset="-128"/>
                <a:ea typeface="Meiryo UI" panose="020B0604030504040204" pitchFamily="50" charset="-128"/>
              </a:rPr>
              <a:t>0.3mm</a:t>
            </a:r>
            <a:r>
              <a:rPr lang="ja-JP" altLang="ja-JP" sz="1600" b="0" dirty="0">
                <a:latin typeface="Meiryo UI" panose="020B0604030504040204" pitchFamily="50" charset="-128"/>
                <a:ea typeface="Meiryo UI" panose="020B0604030504040204" pitchFamily="50" charset="-128"/>
              </a:rPr>
              <a:t>の厚さであるのに対して，先願考案にはその厚さに関する具体的記述がない点」という一応の相違点を実質同一であるとした審決の認定判断の当否が争点</a:t>
            </a:r>
            <a:r>
              <a:rPr lang="ja-JP" altLang="ja-JP" sz="1600" b="0" dirty="0" smtClean="0">
                <a:latin typeface="Meiryo UI" panose="020B0604030504040204" pitchFamily="50" charset="-128"/>
                <a:ea typeface="Meiryo UI" panose="020B0604030504040204" pitchFamily="50" charset="-128"/>
              </a:rPr>
              <a:t>」</a:t>
            </a:r>
            <a:endParaRPr lang="en-US" altLang="ja-JP" sz="1600" b="0" dirty="0" smtClean="0">
              <a:latin typeface="Meiryo UI" panose="020B0604030504040204" pitchFamily="50" charset="-128"/>
              <a:ea typeface="Meiryo UI" panose="020B0604030504040204" pitchFamily="50" charset="-128"/>
            </a:endParaRPr>
          </a:p>
          <a:p>
            <a:r>
              <a:rPr lang="ja-JP" altLang="en-US" sz="1600" b="0" dirty="0" smtClean="0">
                <a:latin typeface="Meiryo UI" panose="020B0604030504040204" pitchFamily="50" charset="-128"/>
                <a:ea typeface="Meiryo UI" panose="020B0604030504040204" pitchFamily="50" charset="-128"/>
              </a:rPr>
              <a:t>　</a:t>
            </a:r>
            <a:r>
              <a:rPr lang="ja-JP"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数値限定の課題が新規でない？</a:t>
            </a:r>
          </a:p>
        </p:txBody>
      </p:sp>
    </p:spTree>
    <p:extLst>
      <p:ext uri="{BB962C8B-B14F-4D97-AF65-F5344CB8AC3E}">
        <p14:creationId xmlns:p14="http://schemas.microsoft.com/office/powerpoint/2010/main" val="3778856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0212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（２）相違点に係る構成の技術的意義を</a:t>
            </a:r>
            <a:r>
              <a:rPr lang="ja-JP" altLang="ja-JP" sz="1400" b="0" dirty="0" smtClean="0">
                <a:latin typeface="Meiryo UI" panose="020B0604030504040204" pitchFamily="50" charset="-128"/>
                <a:ea typeface="Meiryo UI" panose="020B0604030504040204" pitchFamily="50" charset="-128"/>
              </a:rPr>
              <a:t>否定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smtClean="0">
                <a:latin typeface="Meiryo UI" panose="020B0604030504040204" pitchFamily="50" charset="-128"/>
                <a:ea typeface="Meiryo UI" panose="020B0604030504040204" pitchFamily="50" charset="-128"/>
              </a:rPr>
              <a:t>13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smtClean="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464</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「オレフィン重合用固体触媒およびオレフィン重合方法」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36</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23528" y="2996952"/>
            <a:ext cx="8249524" cy="233118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37102" y="3019808"/>
            <a:ext cx="8208912" cy="2308324"/>
          </a:xfrm>
          <a:prstGeom prst="rect">
            <a:avLst/>
          </a:prstGeom>
        </p:spPr>
        <p:txBody>
          <a:bodyPr wrap="square">
            <a:spAutoFit/>
          </a:bodyPr>
          <a:lstStyle/>
          <a:p>
            <a:r>
              <a:rPr lang="ja-JP" altLang="ja-JP" sz="1600" dirty="0">
                <a:latin typeface="Meiryo UI" panose="020B0604030504040204" pitchFamily="50" charset="-128"/>
                <a:ea typeface="Meiryo UI" panose="020B0604030504040204" pitchFamily="50" charset="-128"/>
              </a:rPr>
              <a:t>　【請求項】　［Ａ１］ＳｉＯ</a:t>
            </a:r>
            <a:r>
              <a:rPr lang="ja-JP" altLang="ja-JP" sz="1600" baseline="-25000" dirty="0">
                <a:latin typeface="Meiryo UI" panose="020B0604030504040204" pitchFamily="50" charset="-128"/>
                <a:ea typeface="Meiryo UI" panose="020B0604030504040204" pitchFamily="50" charset="-128"/>
              </a:rPr>
              <a:t>２</a:t>
            </a:r>
            <a:r>
              <a:rPr lang="ja-JP" altLang="ja-JP" sz="1600" dirty="0">
                <a:latin typeface="Meiryo UI" panose="020B0604030504040204" pitchFamily="50" charset="-128"/>
                <a:ea typeface="Meiryo UI" panose="020B0604030504040204" pitchFamily="50" charset="-128"/>
              </a:rPr>
              <a:t>、Ａｌ</a:t>
            </a:r>
            <a:r>
              <a:rPr lang="ja-JP" altLang="ja-JP" sz="1600" baseline="-25000" dirty="0">
                <a:latin typeface="Meiryo UI" panose="020B0604030504040204" pitchFamily="50" charset="-128"/>
                <a:ea typeface="Meiryo UI" panose="020B0604030504040204" pitchFamily="50" charset="-128"/>
              </a:rPr>
              <a:t>２</a:t>
            </a:r>
            <a:r>
              <a:rPr lang="ja-JP" altLang="ja-JP" sz="1600" dirty="0">
                <a:latin typeface="Meiryo UI" panose="020B0604030504040204" pitchFamily="50" charset="-128"/>
                <a:ea typeface="Meiryo UI" panose="020B0604030504040204" pitchFamily="50" charset="-128"/>
              </a:rPr>
              <a:t>Ｏ</a:t>
            </a:r>
            <a:r>
              <a:rPr lang="ja-JP" altLang="ja-JP" sz="1600" baseline="-25000" dirty="0">
                <a:latin typeface="Meiryo UI" panose="020B0604030504040204" pitchFamily="50" charset="-128"/>
                <a:ea typeface="Meiryo UI" panose="020B0604030504040204" pitchFamily="50" charset="-128"/>
              </a:rPr>
              <a:t>３</a:t>
            </a:r>
            <a:r>
              <a:rPr lang="ja-JP" altLang="ja-JP" sz="1600" dirty="0">
                <a:latin typeface="Meiryo UI" panose="020B0604030504040204" pitchFamily="50" charset="-128"/>
                <a:ea typeface="Meiryo UI" panose="020B0604030504040204" pitchFamily="50" charset="-128"/>
              </a:rPr>
              <a:t>及びＭｇＯからなる群から選ばれる少なくとも一種の成分を主成分として含有する無機酸化物担体であって、１５０～１０００℃で焼成して得られ、その粒径が１０～２００μｍの範囲にある微粒子状担体と…［Ｂ］…から形成されていることを特徴とするオレフィン重合用固体触媒。</a:t>
            </a:r>
          </a:p>
          <a:p>
            <a:r>
              <a:rPr lang="ja-JP" altLang="ja-JP" sz="1600" b="0" dirty="0">
                <a:latin typeface="Meiryo UI" panose="020B0604030504040204" pitchFamily="50" charset="-128"/>
                <a:ea typeface="Meiryo UI" panose="020B0604030504040204" pitchFamily="50" charset="-128"/>
              </a:rPr>
              <a:t>　…原告は、「本件発明１は上記［Ａ１］及び［Ｂ］から構成されるが、引用明細書には［Ａ１］についての記載がなく、またこれが実質的に記載されているとも認められない。」と主張するので、この点について検討する。</a:t>
            </a:r>
          </a:p>
          <a:p>
            <a:r>
              <a:rPr lang="ja-JP" altLang="ja-JP" sz="1600" b="0" dirty="0">
                <a:latin typeface="Meiryo UI" panose="020B0604030504040204" pitchFamily="50" charset="-128"/>
                <a:ea typeface="Meiryo UI" panose="020B0604030504040204" pitchFamily="50" charset="-128"/>
              </a:rPr>
              <a:t>　…</a:t>
            </a:r>
            <a:r>
              <a:rPr lang="ja-JP" altLang="ja-JP" sz="1600" b="0" u="sng" dirty="0">
                <a:solidFill>
                  <a:srgbClr val="FF0000"/>
                </a:solidFill>
                <a:latin typeface="Meiryo UI" panose="020B0604030504040204" pitchFamily="50" charset="-128"/>
                <a:ea typeface="Meiryo UI" panose="020B0604030504040204" pitchFamily="50" charset="-128"/>
              </a:rPr>
              <a:t>引用明細書には、乙第１～第９号証に記載されたような周知の担体を使用した触媒が実質的に記載されている</a:t>
            </a:r>
            <a:r>
              <a:rPr lang="ja-JP" altLang="ja-JP" sz="1600" b="0" dirty="0">
                <a:latin typeface="Meiryo UI" panose="020B0604030504040204" pitchFamily="50" charset="-128"/>
                <a:ea typeface="Meiryo UI" panose="020B0604030504040204" pitchFamily="50" charset="-128"/>
              </a:rPr>
              <a:t>…</a:t>
            </a:r>
            <a:r>
              <a:rPr lang="ja-JP" altLang="ja-JP" sz="1600" b="0" dirty="0" smtClean="0">
                <a:latin typeface="Meiryo UI" panose="020B0604030504040204" pitchFamily="50" charset="-128"/>
                <a:ea typeface="Meiryo UI" panose="020B0604030504040204" pitchFamily="50" charset="-128"/>
              </a:rPr>
              <a:t>。</a:t>
            </a:r>
            <a:endParaRPr lang="ja-JP" altLang="ja-JP"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846947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0212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（２）相違点に係る構成の技術的意義を</a:t>
            </a:r>
            <a:r>
              <a:rPr lang="ja-JP" altLang="ja-JP" sz="1400" b="0" dirty="0" smtClean="0">
                <a:latin typeface="Meiryo UI" panose="020B0604030504040204" pitchFamily="50" charset="-128"/>
                <a:ea typeface="Meiryo UI" panose="020B0604030504040204" pitchFamily="50" charset="-128"/>
              </a:rPr>
              <a:t>否定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smtClean="0">
                <a:latin typeface="Meiryo UI" panose="020B0604030504040204" pitchFamily="50" charset="-128"/>
                <a:ea typeface="Meiryo UI" panose="020B0604030504040204" pitchFamily="50" charset="-128"/>
              </a:rPr>
              <a:t>13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smtClean="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464</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「オレフィン重合用固体触媒およびオレフィン重合方法」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37</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05525" y="2996952"/>
            <a:ext cx="8249524" cy="250301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46970" y="3022119"/>
            <a:ext cx="8208912" cy="2462213"/>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（続き）</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本件発明１の［Ａ１］について、…本件明細書には、「本発明では、微粒子状担体として、平均粒径が通常１～３００μｍ好ましくは１０～２００μｍ範囲にある微粒子状無機担体又は微粒子状有機担体が用いられる。上記微粒子状無機担体としては、酸化物が好ましく、具体的にはＳｉＯ</a:t>
            </a:r>
            <a:r>
              <a:rPr lang="ja-JP" altLang="ja-JP" sz="1400" b="0" baseline="-25000" dirty="0">
                <a:latin typeface="Meiryo UI" panose="020B0604030504040204" pitchFamily="50" charset="-128"/>
                <a:ea typeface="Meiryo UI" panose="020B0604030504040204" pitchFamily="50" charset="-128"/>
              </a:rPr>
              <a:t>２</a:t>
            </a:r>
            <a:r>
              <a:rPr lang="ja-JP" altLang="ja-JP" sz="1400" b="0" dirty="0">
                <a:latin typeface="Meiryo UI" panose="020B0604030504040204" pitchFamily="50" charset="-128"/>
                <a:ea typeface="Meiryo UI" panose="020B0604030504040204" pitchFamily="50" charset="-128"/>
              </a:rPr>
              <a:t>、Ａｌ</a:t>
            </a:r>
            <a:r>
              <a:rPr lang="ja-JP" altLang="ja-JP" sz="1400" b="0" baseline="-25000" dirty="0">
                <a:latin typeface="Meiryo UI" panose="020B0604030504040204" pitchFamily="50" charset="-128"/>
                <a:ea typeface="Meiryo UI" panose="020B0604030504040204" pitchFamily="50" charset="-128"/>
              </a:rPr>
              <a:t>２</a:t>
            </a:r>
            <a:r>
              <a:rPr lang="ja-JP" altLang="ja-JP" sz="1400" b="0" dirty="0">
                <a:latin typeface="Meiryo UI" panose="020B0604030504040204" pitchFamily="50" charset="-128"/>
                <a:ea typeface="Meiryo UI" panose="020B0604030504040204" pitchFamily="50" charset="-128"/>
              </a:rPr>
              <a:t>Ｏ</a:t>
            </a:r>
            <a:r>
              <a:rPr lang="ja-JP" altLang="ja-JP" sz="1400" b="0" baseline="-25000" dirty="0">
                <a:latin typeface="Meiryo UI" panose="020B0604030504040204" pitchFamily="50" charset="-128"/>
                <a:ea typeface="Meiryo UI" panose="020B0604030504040204" pitchFamily="50" charset="-128"/>
              </a:rPr>
              <a:t>３</a:t>
            </a:r>
            <a:r>
              <a:rPr lang="ja-JP" altLang="ja-JP" sz="1400" b="0" dirty="0">
                <a:latin typeface="Meiryo UI" panose="020B0604030504040204" pitchFamily="50" charset="-128"/>
                <a:ea typeface="Meiryo UI" panose="020B0604030504040204" pitchFamily="50" charset="-128"/>
              </a:rPr>
              <a:t>、ＭｇＯ、ＺｒＯ</a:t>
            </a:r>
            <a:r>
              <a:rPr lang="ja-JP" altLang="ja-JP" sz="1400" b="0" baseline="-25000" dirty="0">
                <a:latin typeface="Meiryo UI" panose="020B0604030504040204" pitchFamily="50" charset="-128"/>
                <a:ea typeface="Meiryo UI" panose="020B0604030504040204" pitchFamily="50" charset="-128"/>
              </a:rPr>
              <a:t>２</a:t>
            </a:r>
            <a:r>
              <a:rPr lang="ja-JP" altLang="ja-JP" sz="1400" b="0" dirty="0">
                <a:latin typeface="Meiryo UI" panose="020B0604030504040204" pitchFamily="50" charset="-128"/>
                <a:ea typeface="Meiryo UI" panose="020B0604030504040204" pitchFamily="50" charset="-128"/>
              </a:rPr>
              <a:t>、ＴｉＯ</a:t>
            </a:r>
            <a:r>
              <a:rPr lang="ja-JP" altLang="ja-JP" sz="1400" b="0" baseline="-25000" dirty="0">
                <a:latin typeface="Meiryo UI" panose="020B0604030504040204" pitchFamily="50" charset="-128"/>
                <a:ea typeface="Meiryo UI" panose="020B0604030504040204" pitchFamily="50" charset="-128"/>
              </a:rPr>
              <a:t>２</a:t>
            </a:r>
            <a:r>
              <a:rPr lang="ja-JP" altLang="ja-JP" sz="1400" b="0" dirty="0">
                <a:latin typeface="Meiryo UI" panose="020B0604030504040204" pitchFamily="50" charset="-128"/>
                <a:ea typeface="Meiryo UI" panose="020B0604030504040204" pitchFamily="50" charset="-128"/>
              </a:rPr>
              <a:t>又はこれらの混合物が用いられる。これらの中で、ＳｉＯ</a:t>
            </a:r>
            <a:r>
              <a:rPr lang="ja-JP" altLang="ja-JP" sz="1400" b="0" baseline="-25000" dirty="0">
                <a:latin typeface="Meiryo UI" panose="020B0604030504040204" pitchFamily="50" charset="-128"/>
                <a:ea typeface="Meiryo UI" panose="020B0604030504040204" pitchFamily="50" charset="-128"/>
              </a:rPr>
              <a:t>２</a:t>
            </a:r>
            <a:r>
              <a:rPr lang="ja-JP" altLang="ja-JP" sz="1400" b="0" dirty="0">
                <a:latin typeface="Meiryo UI" panose="020B0604030504040204" pitchFamily="50" charset="-128"/>
                <a:ea typeface="Meiryo UI" panose="020B0604030504040204" pitchFamily="50" charset="-128"/>
              </a:rPr>
              <a:t>、Ａｌ</a:t>
            </a:r>
            <a:r>
              <a:rPr lang="ja-JP" altLang="ja-JP" sz="1400" b="0" baseline="-25000" dirty="0">
                <a:latin typeface="Meiryo UI" panose="020B0604030504040204" pitchFamily="50" charset="-128"/>
                <a:ea typeface="Meiryo UI" panose="020B0604030504040204" pitchFamily="50" charset="-128"/>
              </a:rPr>
              <a:t>２</a:t>
            </a:r>
            <a:r>
              <a:rPr lang="ja-JP" altLang="ja-JP" sz="1400" b="0" dirty="0">
                <a:latin typeface="Meiryo UI" panose="020B0604030504040204" pitchFamily="50" charset="-128"/>
                <a:ea typeface="Meiryo UI" panose="020B0604030504040204" pitchFamily="50" charset="-128"/>
              </a:rPr>
              <a:t>Ｏ</a:t>
            </a:r>
            <a:r>
              <a:rPr lang="ja-JP" altLang="ja-JP" sz="1400" b="0" baseline="-25000" dirty="0">
                <a:latin typeface="Meiryo UI" panose="020B0604030504040204" pitchFamily="50" charset="-128"/>
                <a:ea typeface="Meiryo UI" panose="020B0604030504040204" pitchFamily="50" charset="-128"/>
              </a:rPr>
              <a:t>３</a:t>
            </a:r>
            <a:r>
              <a:rPr lang="ja-JP" altLang="ja-JP" sz="1400" b="0" dirty="0">
                <a:latin typeface="Meiryo UI" panose="020B0604030504040204" pitchFamily="50" charset="-128"/>
                <a:ea typeface="Meiryo UI" panose="020B0604030504040204" pitchFamily="50" charset="-128"/>
              </a:rPr>
              <a:t>及びＭｇＯからなる群から選ばれた少なくとも１種の成分を主成分として含有する担体が好ましい。このような無機酸化物担体は、通常１５０～１０００℃、好ましくは２００～８００℃で２～２０時間焼成して用いられる。」と記載されているだけで、［Ａ１］を選択したことの技術的意義についての記載はない。また、本件明細書における実施例と比較例とは、［Ａ１］の要件を満足する担体を用いた場合と［Ａ１］の要件を満足しない担体を用いた場合とを対比したものではなく、［Ａ１］の要件を満足する担体を用いた場合と担体を用いなかった場合とを対比したものであるから、実施例と比較例の対比からも、</a:t>
            </a:r>
            <a:r>
              <a:rPr lang="ja-JP" altLang="ja-JP" sz="1400" b="0" u="sng" dirty="0">
                <a:solidFill>
                  <a:srgbClr val="FF0000"/>
                </a:solidFill>
                <a:latin typeface="Meiryo UI" panose="020B0604030504040204" pitchFamily="50" charset="-128"/>
                <a:ea typeface="Meiryo UI" panose="020B0604030504040204" pitchFamily="50" charset="-128"/>
              </a:rPr>
              <a:t>周知の担体の中から［Ａ１］の要件を満足する担体を選択したことの技術的意義、すなわち担体を特定温度で焼成したことや粒径範囲の特定をしたことによる技術的意義を認めることはできない。</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46970" y="5541868"/>
            <a:ext cx="8312316" cy="95410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９個</a:t>
            </a:r>
            <a:r>
              <a:rPr lang="ja-JP" altLang="ja-JP" sz="1400" b="0" dirty="0">
                <a:latin typeface="Meiryo UI" panose="020B0604030504040204" pitchFamily="50" charset="-128"/>
                <a:ea typeface="Meiryo UI" panose="020B0604030504040204" pitchFamily="50" charset="-128"/>
              </a:rPr>
              <a:t>の文献に記載されている事項から</a:t>
            </a:r>
            <a:r>
              <a:rPr lang="en-US" altLang="ja-JP" sz="1400" b="0" dirty="0">
                <a:latin typeface="Meiryo UI" panose="020B0604030504040204" pitchFamily="50" charset="-128"/>
                <a:ea typeface="Meiryo UI" panose="020B0604030504040204" pitchFamily="50" charset="-128"/>
              </a:rPr>
              <a:t>[A1]</a:t>
            </a:r>
            <a:r>
              <a:rPr lang="ja-JP" altLang="ja-JP" sz="1400" b="0" dirty="0">
                <a:latin typeface="Meiryo UI" panose="020B0604030504040204" pitchFamily="50" charset="-128"/>
                <a:ea typeface="Meiryo UI" panose="020B0604030504040204" pitchFamily="50" charset="-128"/>
              </a:rPr>
              <a:t>は引用明細書に実質的に記載されていると判断した</a:t>
            </a:r>
          </a:p>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下位</a:t>
            </a:r>
            <a:r>
              <a:rPr lang="ja-JP" altLang="ja-JP" sz="1400" b="0" dirty="0">
                <a:latin typeface="Meiryo UI" panose="020B0604030504040204" pitchFamily="50" charset="-128"/>
                <a:ea typeface="Meiryo UI" panose="020B0604030504040204" pitchFamily="50" charset="-128"/>
              </a:rPr>
              <a:t>概念を特定したことの技術的意義も否定した</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下位概念の特定の課題が新規でない</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r>
              <a:rPr lang="ja-JP" altLang="en-US" sz="1400" dirty="0" smtClean="0"/>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審査基準と異なり、選択発明・数値限定発明の技術的意義がないだけで、実質同一とした。</a:t>
            </a:r>
          </a:p>
        </p:txBody>
      </p:sp>
    </p:spTree>
    <p:extLst>
      <p:ext uri="{BB962C8B-B14F-4D97-AF65-F5344CB8AC3E}">
        <p14:creationId xmlns:p14="http://schemas.microsoft.com/office/powerpoint/2010/main" val="853384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7784" y="2005618"/>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（３）課題及び解決手段が</a:t>
            </a:r>
            <a:r>
              <a:rPr lang="ja-JP" altLang="ja-JP" sz="1400" b="0" dirty="0" smtClean="0">
                <a:latin typeface="Meiryo UI" panose="020B0604030504040204" pitchFamily="50" charset="-128"/>
                <a:ea typeface="Meiryo UI" panose="020B0604030504040204" pitchFamily="50" charset="-128"/>
              </a:rPr>
              <a:t>共通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10097</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「扁平形非水電解質二次電池」</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38</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37102" y="2996952"/>
            <a:ext cx="8249524" cy="236787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37102" y="3060571"/>
            <a:ext cx="8208912" cy="2246769"/>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審決の認定する相違点Ａは，要するに，本件発明と甲１発明とは，①対向面の面数と②対向面の対向面積とガスケットの開口面積の大小関係という量的な点において相違する，というものである。…本件発明と甲１発明とは，いずれも，扁平形非水電解質二次電池において，電極群として，正極構成材の表面に作用物質含有層を有する正極板と，負極構成材の表面に作用物質含有層を有する負極板とが，セパレータを介し多層積層されたものを用いて，正極板の作用物質含有層と負極板の作用物質含有層との対向面積の総和を大きくし，重負荷放電時の放電容量を大きくすることができるとするものであり，</a:t>
            </a:r>
            <a:r>
              <a:rPr lang="ja-JP" altLang="ja-JP" sz="1400" b="0" u="sng" dirty="0">
                <a:solidFill>
                  <a:srgbClr val="FF0000"/>
                </a:solidFill>
                <a:latin typeface="Meiryo UI" panose="020B0604030504040204" pitchFamily="50" charset="-128"/>
                <a:ea typeface="Meiryo UI" panose="020B0604030504040204" pitchFamily="50" charset="-128"/>
              </a:rPr>
              <a:t>その課題と課題解決方法において共通する</a:t>
            </a:r>
            <a:r>
              <a:rPr lang="ja-JP" altLang="ja-JP" sz="1400" b="0" dirty="0">
                <a:latin typeface="Meiryo UI" panose="020B0604030504040204" pitchFamily="50" charset="-128"/>
                <a:ea typeface="Meiryo UI" panose="020B0604030504040204" pitchFamily="50" charset="-128"/>
              </a:rPr>
              <a:t>ものである。…対向面が５面を超えても重負荷放電容量に大きな変化が見られず，場合によって逓減化することは，予想外のことともいえるが，本件発明は，重負荷放電時の放電容量を大きくすることを技術課題とする発明であって，</a:t>
            </a:r>
            <a:r>
              <a:rPr lang="ja-JP" altLang="ja-JP" sz="1400" b="0" u="sng" dirty="0">
                <a:solidFill>
                  <a:srgbClr val="FF0000"/>
                </a:solidFill>
                <a:latin typeface="Meiryo UI" panose="020B0604030504040204" pitchFamily="50" charset="-128"/>
                <a:ea typeface="Meiryo UI" panose="020B0604030504040204" pitchFamily="50" charset="-128"/>
              </a:rPr>
              <a:t>対向面の面数の下限値を特定したものであり，上限値を特定したものではないから，対向面数の増加に比例して放電容量が増加しないことをもって，本件発明における新たな効果ということはできない。</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55359" y="5426060"/>
            <a:ext cx="8312316"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課題及び解決手段が共通</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上掲各裁判例とも整合する。⇒課題が新規でないと、実質同一とされやすい。</a:t>
            </a:r>
          </a:p>
        </p:txBody>
      </p:sp>
    </p:spTree>
    <p:extLst>
      <p:ext uri="{BB962C8B-B14F-4D97-AF65-F5344CB8AC3E}">
        <p14:creationId xmlns:p14="http://schemas.microsoft.com/office/powerpoint/2010/main" val="2584694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51520" y="2204864"/>
            <a:ext cx="813690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ja-JP" sz="1800" b="0" dirty="0">
                <a:latin typeface="Meiryo UI" panose="020B0604030504040204" pitchFamily="50" charset="-128"/>
                <a:ea typeface="Meiryo UI" panose="020B0604030504040204" pitchFamily="50" charset="-128"/>
              </a:rPr>
              <a:t>　特許法２９条の２の制度趣旨は、「補正により特許請求の範囲を増減変更することができる範囲の最大限である出願当初明細書等に記載された範囲全部に先願の地位を認めておけば先願の処理も待つことなく後願を審査することができる（逐条解説［第</a:t>
            </a:r>
            <a:r>
              <a:rPr lang="en-US" altLang="ja-JP" sz="1800" b="0" dirty="0">
                <a:latin typeface="Meiryo UI" panose="020B0604030504040204" pitchFamily="50" charset="-128"/>
                <a:ea typeface="Meiryo UI" panose="020B0604030504040204" pitchFamily="50" charset="-128"/>
              </a:rPr>
              <a:t>20</a:t>
            </a:r>
            <a:r>
              <a:rPr lang="ja-JP" altLang="ja-JP" sz="1800" b="0" dirty="0">
                <a:latin typeface="Meiryo UI" panose="020B0604030504040204" pitchFamily="50" charset="-128"/>
                <a:ea typeface="Meiryo UI" panose="020B0604030504040204" pitchFamily="50" charset="-128"/>
              </a:rPr>
              <a:t>版］</a:t>
            </a:r>
            <a:r>
              <a:rPr lang="en-US" altLang="ja-JP" sz="1800" b="0" dirty="0">
                <a:latin typeface="Meiryo UI" panose="020B0604030504040204" pitchFamily="50" charset="-128"/>
                <a:ea typeface="Meiryo UI" panose="020B0604030504040204" pitchFamily="50" charset="-128"/>
              </a:rPr>
              <a:t>87</a:t>
            </a:r>
            <a:r>
              <a:rPr lang="ja-JP" altLang="ja-JP" sz="1800" b="0" dirty="0">
                <a:latin typeface="Meiryo UI" panose="020B0604030504040204" pitchFamily="50" charset="-128"/>
                <a:ea typeface="Meiryo UI" panose="020B0604030504040204" pitchFamily="50" charset="-128"/>
              </a:rPr>
              <a:t>頁）。」と説明されている（新・注解特許法第２版［上巻］３３４頁）。</a:t>
            </a:r>
          </a:p>
          <a:p>
            <a:r>
              <a:rPr lang="ja-JP" altLang="ja-JP" sz="1800" b="0" dirty="0">
                <a:latin typeface="Meiryo UI" panose="020B0604030504040204" pitchFamily="50" charset="-128"/>
                <a:ea typeface="Meiryo UI" panose="020B0604030504040204" pitchFamily="50" charset="-128"/>
              </a:rPr>
              <a:t>　このように、特許法２９条の２に基づく先願の後願排除効の範囲は、制度趣旨に照らして、「補正により特許請求の範囲を増減変更することができる範囲の最大限である出願当初明細書等に記載された範囲全部」である。換言すれば、後願排除効の範囲は、補正・訂正・分割が許されるか否かの基準である、新規事項追加（特許法１７条の２第３項）に該当するか否かの判断基準と一致する筈である。</a:t>
            </a:r>
          </a:p>
          <a:p>
            <a:r>
              <a:rPr lang="ja-JP" altLang="ja-JP" sz="1800" b="0" dirty="0">
                <a:latin typeface="Meiryo UI" panose="020B0604030504040204" pitchFamily="50" charset="-128"/>
                <a:ea typeface="Meiryo UI" panose="020B0604030504040204" pitchFamily="50" charset="-128"/>
              </a:rPr>
              <a:t>　</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a:t>
            </a:fld>
            <a:endParaRPr lang="en-US" altLang="ja-JP"/>
          </a:p>
        </p:txBody>
      </p:sp>
    </p:spTree>
    <p:extLst>
      <p:ext uri="{BB962C8B-B14F-4D97-AF65-F5344CB8AC3E}">
        <p14:creationId xmlns:p14="http://schemas.microsoft.com/office/powerpoint/2010/main" val="2475101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7784" y="200212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（３）課題及び解決手段が</a:t>
            </a:r>
            <a:r>
              <a:rPr lang="ja-JP" altLang="ja-JP" sz="1400" b="0" dirty="0" smtClean="0">
                <a:latin typeface="Meiryo UI" panose="020B0604030504040204" pitchFamily="50" charset="-128"/>
                <a:ea typeface="Meiryo UI" panose="020B0604030504040204" pitchFamily="50" charset="-128"/>
              </a:rPr>
              <a:t>共通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18</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10533</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「スロットマシン」</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39</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51520" y="2996952"/>
            <a:ext cx="8249524" cy="190345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11935" y="3044975"/>
            <a:ext cx="8208912" cy="1815882"/>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先願発明では，特定のシンボルの組合せの成立に対してメダルを払い出さずにボーナスゲームへと移行させることにより，通常のゲームにおけるメダル払出枚数の期待値を一定に保持したまま特別ゲームを頻繁に出現させるという構成を採用しているのに対し，本件訂正発明では，期待値を所定範囲内におさめる手段として，停止した図柄の組合せが，メダルの払い出しを伴わない特別図柄の組合せである場合に，遊技者にメダルを払い出すことなく，特別の遊技を行わせる構成を採用した点に特徴を有し，これにより，特別図柄の出現する抽選確率が高確率となっても，入賞図柄の出現に伴うメダルの払出枚数，ひいては期待値を増加させることがなく，入賞図柄の組み合わせが出現する確率を操作せずに，いわゆる期待値を所定の範囲内におさめることができるようにしている。したがって，</a:t>
            </a:r>
            <a:r>
              <a:rPr lang="ja-JP" altLang="ja-JP" sz="1400" b="0" u="sng" dirty="0">
                <a:solidFill>
                  <a:srgbClr val="FF0000"/>
                </a:solidFill>
                <a:latin typeface="Meiryo UI" panose="020B0604030504040204" pitchFamily="50" charset="-128"/>
                <a:ea typeface="Meiryo UI" panose="020B0604030504040204" pitchFamily="50" charset="-128"/>
              </a:rPr>
              <a:t>先願発明と本件訂正発明とは，課題及び解決手段において共通し，差異はない</a:t>
            </a:r>
            <a:r>
              <a:rPr lang="ja-JP" altLang="ja-JP" sz="1400" b="0" dirty="0">
                <a:latin typeface="Meiryo UI" panose="020B0604030504040204" pitchFamily="50" charset="-128"/>
                <a:ea typeface="Meiryo UI" panose="020B0604030504040204" pitchFamily="50" charset="-128"/>
              </a:rPr>
              <a:t>といえる。</a:t>
            </a:r>
            <a:endParaRPr lang="ja-JP" altLang="en-US" sz="14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55359" y="4937675"/>
            <a:ext cx="8312316" cy="338554"/>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課題及び解決手段が共通⇒差異はない</a:t>
            </a:r>
          </a:p>
        </p:txBody>
      </p:sp>
    </p:spTree>
    <p:extLst>
      <p:ext uri="{BB962C8B-B14F-4D97-AF65-F5344CB8AC3E}">
        <p14:creationId xmlns:p14="http://schemas.microsoft.com/office/powerpoint/2010/main" val="3836363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1997229"/>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（３）課題及び解決手段が</a:t>
            </a:r>
            <a:r>
              <a:rPr lang="ja-JP" altLang="ja-JP" sz="1400" b="0" dirty="0" smtClean="0">
                <a:latin typeface="Meiryo UI" panose="020B0604030504040204" pitchFamily="50" charset="-128"/>
                <a:ea typeface="Meiryo UI" panose="020B0604030504040204" pitchFamily="50" charset="-128"/>
              </a:rPr>
              <a:t>共通</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10109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「エレベータ」</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40</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04053" y="2950111"/>
            <a:ext cx="8249524" cy="148700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37102" y="2996952"/>
            <a:ext cx="8208912" cy="1384995"/>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本願発明における「巻上機は，その重量は最高でもエレベータの定格荷重の重量の１／５である」とする構成は，その重量が低ければ低いほど好ましいという意味でしかなく，また，当該重量が１／５を超えてはならないというものでもないとみるのが自然であり，そこに格別技術的意義は見出せない。…</a:t>
            </a:r>
            <a:r>
              <a:rPr lang="ja-JP" altLang="ja-JP" sz="1400" b="0" u="sng" dirty="0">
                <a:solidFill>
                  <a:srgbClr val="FF0000"/>
                </a:solidFill>
                <a:latin typeface="Meiryo UI" panose="020B0604030504040204" pitchFamily="50" charset="-128"/>
                <a:ea typeface="Meiryo UI" panose="020B0604030504040204" pitchFamily="50" charset="-128"/>
              </a:rPr>
              <a:t>先願発明においても，一般的な技術的課題に基づいて，定格荷重との関係において駆動モータを軽量化するという課題が存在するものと認められるのであるから，本願発明のように格別技術的意義の存在しない「巻上機の重量」を「定格荷重」の最高でも１／５とすることを選択することは，単なる設計上の事項でしかない</a:t>
            </a:r>
            <a:r>
              <a:rPr lang="ja-JP" altLang="ja-JP" sz="1400" b="0" dirty="0">
                <a:latin typeface="Meiryo UI" panose="020B0604030504040204" pitchFamily="50" charset="-128"/>
                <a:ea typeface="Meiryo UI" panose="020B0604030504040204" pitchFamily="50" charset="-128"/>
              </a:rPr>
              <a:t>というべきである。</a:t>
            </a:r>
            <a:endParaRPr lang="ja-JP" altLang="en-US" sz="14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55358" y="4483953"/>
            <a:ext cx="8421097"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一般的課題⇒単なる設計上の</a:t>
            </a:r>
            <a:r>
              <a:rPr lang="ja-JP" altLang="ja-JP" sz="1400" b="0" dirty="0" smtClean="0">
                <a:latin typeface="Meiryo UI" panose="020B0604030504040204" pitchFamily="50" charset="-128"/>
                <a:ea typeface="Meiryo UI" panose="020B0604030504040204" pitchFamily="50" charset="-128"/>
              </a:rPr>
              <a:t>事項</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進歩性を判断する際の容易想到性と同じく、先願発明と周知技術との課題の共通性を理由に、実質同一とした。</a:t>
            </a:r>
          </a:p>
        </p:txBody>
      </p:sp>
    </p:spTree>
    <p:extLst>
      <p:ext uri="{BB962C8B-B14F-4D97-AF65-F5344CB8AC3E}">
        <p14:creationId xmlns:p14="http://schemas.microsoft.com/office/powerpoint/2010/main" val="3836363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0212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（４）周知・慣用技術との</a:t>
            </a:r>
            <a:r>
              <a:rPr lang="ja-JP" altLang="ja-JP" sz="1400" b="0" dirty="0" smtClean="0">
                <a:latin typeface="Meiryo UI" panose="020B0604030504040204" pitchFamily="50" charset="-128"/>
                <a:ea typeface="Meiryo UI" panose="020B0604030504040204" pitchFamily="50" charset="-128"/>
              </a:rPr>
              <a:t>組み合わせ</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230</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「基板処理装置」</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41</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71323" y="2996952"/>
            <a:ext cx="8249524" cy="18375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37102" y="3018626"/>
            <a:ext cx="8208912" cy="1815882"/>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…この</a:t>
            </a:r>
            <a:r>
              <a:rPr lang="ja-JP" altLang="ja-JP" sz="1600" b="0" u="sng" dirty="0">
                <a:solidFill>
                  <a:srgbClr val="FF0000"/>
                </a:solidFill>
                <a:latin typeface="Meiryo UI" panose="020B0604030504040204" pitchFamily="50" charset="-128"/>
                <a:ea typeface="Meiryo UI" panose="020B0604030504040204" pitchFamily="50" charset="-128"/>
              </a:rPr>
              <a:t>周知技術に照らすならば，搬送ユニットが昇降するという技術を，搬送ユニットが水平移動する場合である先願発明の一部に持ってくることは，当業者であれば，当然に適宜行うことである</a:t>
            </a:r>
            <a:r>
              <a:rPr lang="ja-JP" altLang="ja-JP" sz="1600" b="0" dirty="0">
                <a:latin typeface="Meiryo UI" panose="020B0604030504040204" pitchFamily="50" charset="-128"/>
                <a:ea typeface="Meiryo UI" panose="020B0604030504040204" pitchFamily="50" charset="-128"/>
              </a:rPr>
              <a:t>，というべきであり，「…カセットからの基板の取り出しやカセットへの基板の収納を行うための手段を具体化する上で，周知の技術的手段を転換したという程度の微差にすぎず，…実質的に同一である。」，「…カセットからの基板の取り出しやカセットへの基板の収納を行うための手段を具体化する上での微差にすぎず，…実質的に同一である。」との審決の判断は，結局のところ，誤りなきに帰する…。</a:t>
            </a:r>
            <a:endParaRPr lang="ja-JP" altLang="en-US" sz="1600" b="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47787" y="4906505"/>
            <a:ext cx="8421097" cy="338554"/>
          </a:xfrm>
          <a:prstGeom prst="rect">
            <a:avLst/>
          </a:prstGeom>
          <a:noFill/>
        </p:spPr>
        <p:txBody>
          <a:bodyPr wrap="square" rtlCol="0">
            <a:spAutoFit/>
          </a:bodyPr>
          <a:lstStyle/>
          <a:p>
            <a:r>
              <a:rPr lang="en-US" altLang="ja-JP" sz="1600" b="0" dirty="0" smtClean="0">
                <a:latin typeface="Meiryo UI" panose="020B0604030504040204" pitchFamily="50" charset="-128"/>
                <a:ea typeface="Meiryo UI" panose="020B0604030504040204" pitchFamily="50" charset="-128"/>
              </a:rPr>
              <a:t>※</a:t>
            </a:r>
            <a:r>
              <a:rPr lang="ja-JP" altLang="ja-JP" sz="1600" b="0" dirty="0">
                <a:latin typeface="Meiryo UI" panose="020B0604030504040204" pitchFamily="50" charset="-128"/>
                <a:ea typeface="Meiryo UI" panose="020B0604030504040204" pitchFamily="50" charset="-128"/>
              </a:rPr>
              <a:t>進歩性判断の場面と略同様の考え方</a:t>
            </a:r>
          </a:p>
        </p:txBody>
      </p:sp>
    </p:spTree>
    <p:extLst>
      <p:ext uri="{BB962C8B-B14F-4D97-AF65-F5344CB8AC3E}">
        <p14:creationId xmlns:p14="http://schemas.microsoft.com/office/powerpoint/2010/main" val="38363634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89395" y="2002125"/>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（４）周知・慣用技術との</a:t>
            </a:r>
            <a:r>
              <a:rPr lang="ja-JP" altLang="ja-JP" sz="1400" b="0" dirty="0" smtClean="0">
                <a:latin typeface="Meiryo UI" panose="020B0604030504040204" pitchFamily="50" charset="-128"/>
                <a:ea typeface="Meiryo UI" panose="020B0604030504040204" pitchFamily="50" charset="-128"/>
              </a:rPr>
              <a:t>組み合わせ</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17</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10681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「多層配線基板およびその製造方法」</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42</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179512" y="2996952"/>
            <a:ext cx="8249524" cy="292744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96490" y="3031292"/>
            <a:ext cx="8208912" cy="2893100"/>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原告は，周知例１及び２に係る発明の技術分野と先願明細書に記載された発明の技術分野とは大きく相違するから，当業者が周知例１及び２に係る発明を先願明細書に記載された発明に適用することは非常に困難であると主張する。しかし，周知例１及び２に係る発明も，先願明細書に記載された発明も，共に，熱硬化性樹脂を含有する絶縁層を用いた多層配線基板の製造方法に係る技術分野に属するものであって，</a:t>
            </a:r>
            <a:r>
              <a:rPr lang="ja-JP" altLang="ja-JP" sz="1400" b="0" u="sng" dirty="0">
                <a:solidFill>
                  <a:srgbClr val="FF0000"/>
                </a:solidFill>
                <a:latin typeface="Meiryo UI" panose="020B0604030504040204" pitchFamily="50" charset="-128"/>
                <a:ea typeface="Meiryo UI" panose="020B0604030504040204" pitchFamily="50" charset="-128"/>
              </a:rPr>
              <a:t>技術分野が相違するわけではない</a:t>
            </a:r>
            <a:r>
              <a:rPr lang="ja-JP" altLang="ja-JP" sz="1400" b="0" dirty="0">
                <a:latin typeface="Meiryo UI" panose="020B0604030504040204" pitchFamily="50" charset="-128"/>
                <a:ea typeface="Meiryo UI" panose="020B0604030504040204" pitchFamily="50" charset="-128"/>
              </a:rPr>
              <a:t>。…</a:t>
            </a:r>
          </a:p>
          <a:p>
            <a:r>
              <a:rPr lang="ja-JP" altLang="ja-JP" sz="1400" b="0" dirty="0">
                <a:latin typeface="Meiryo UI" panose="020B0604030504040204" pitchFamily="50" charset="-128"/>
                <a:ea typeface="Meiryo UI" panose="020B0604030504040204" pitchFamily="50" charset="-128"/>
              </a:rPr>
              <a:t>　原告は，周知例１及び２の多層配線基板の配線層の厚みは０．１μｍ程度であって，強度が小さいために，転写シートを用いて配線層を形成すると，転写シートを基板から引き剥がす際に基板に転写した配線パターンが変形，破損する蓋然性が高いから，周知例１及び２に係る技術を，転写シートを用いて配線層を形成する先願明細書に記載された発明に適用することは考えられないと主張する。しかし，配線回路層と熱硬化性有機樹脂を含有する絶縁層とからなる半硬化状態の単一の配線層を複数積層圧着して，その積層された積層体全体を加熱して完全に硬化することは…本願発明の出願前に既に周知の技術であったということができるのであるから，周知例１及び２の多層配線基板の配線層の厚みがどのようなものであるとしても，</a:t>
            </a:r>
            <a:r>
              <a:rPr lang="ja-JP" altLang="ja-JP" sz="1400" b="0" u="sng" dirty="0">
                <a:solidFill>
                  <a:srgbClr val="FF0000"/>
                </a:solidFill>
                <a:latin typeface="Meiryo UI" panose="020B0604030504040204" pitchFamily="50" charset="-128"/>
                <a:ea typeface="Meiryo UI" panose="020B0604030504040204" pitchFamily="50" charset="-128"/>
              </a:rPr>
              <a:t>上記の周知技術を，転写シートを用いて配線層を形成する先願明細書に記載された発明に適用することに格別の妨げがあるということはできない。</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293064" y="5935995"/>
            <a:ext cx="8421097"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先願明細書と周知技術との組合せについて判示した事例</a:t>
            </a:r>
          </a:p>
          <a:p>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進歩性判断の場面と略同様の考え方</a:t>
            </a:r>
            <a:r>
              <a:rPr lang="en-US" altLang="ja-JP" sz="1400" b="0" dirty="0">
                <a:latin typeface="Meiryo UI" panose="020B0604030504040204" pitchFamily="50" charset="-128"/>
                <a:ea typeface="Meiryo UI" panose="020B0604030504040204" pitchFamily="50" charset="-128"/>
              </a:rPr>
              <a:t>)</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01774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8571577"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４</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＜論点</a:t>
            </a:r>
            <a:r>
              <a:rPr lang="ja-JP" altLang="en-US" sz="1600" dirty="0" smtClean="0">
                <a:latin typeface="Meiryo UI" panose="020B0604030504040204" pitchFamily="50" charset="-128"/>
                <a:ea typeface="Meiryo UI" panose="020B0604030504040204" pitchFamily="50" charset="-128"/>
              </a:rPr>
              <a:t>②</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拡大先願違反と</a:t>
            </a:r>
            <a:r>
              <a:rPr lang="ja-JP" altLang="ja-JP" sz="1600" dirty="0" smtClean="0">
                <a:latin typeface="Meiryo UI" panose="020B0604030504040204" pitchFamily="50" charset="-128"/>
                <a:ea typeface="Meiryo UI" panose="020B0604030504040204" pitchFamily="50" charset="-128"/>
              </a:rPr>
              <a:t>新規</a:t>
            </a:r>
            <a:r>
              <a:rPr lang="ja-JP" altLang="en-US" sz="1600" dirty="0" smtClean="0">
                <a:latin typeface="Meiryo UI" panose="020B0604030504040204" pitchFamily="50" charset="-128"/>
                <a:ea typeface="Meiryo UI" panose="020B0604030504040204" pitchFamily="50" charset="-128"/>
              </a:rPr>
              <a:t>性喪失・進歩性欠如</a:t>
            </a:r>
            <a:r>
              <a:rPr lang="ja-JP" altLang="ja-JP" sz="1600" dirty="0" smtClean="0">
                <a:latin typeface="Meiryo UI" panose="020B0604030504040204" pitchFamily="50" charset="-128"/>
                <a:ea typeface="Meiryo UI" panose="020B0604030504040204" pitchFamily="50" charset="-128"/>
              </a:rPr>
              <a:t>（特許法</a:t>
            </a:r>
            <a:r>
              <a:rPr lang="en-US" altLang="ja-JP" sz="1600" dirty="0" smtClean="0">
                <a:latin typeface="Meiryo UI" panose="020B0604030504040204" pitchFamily="50" charset="-128"/>
                <a:ea typeface="Meiryo UI" panose="020B0604030504040204" pitchFamily="50" charset="-128"/>
              </a:rPr>
              <a:t>29</a:t>
            </a:r>
            <a:r>
              <a:rPr lang="ja-JP" altLang="ja-JP" sz="1600" dirty="0" smtClean="0">
                <a:latin typeface="Meiryo UI" panose="020B0604030504040204" pitchFamily="50" charset="-128"/>
                <a:ea typeface="Meiryo UI" panose="020B0604030504040204" pitchFamily="50" charset="-128"/>
              </a:rPr>
              <a:t>条</a:t>
            </a:r>
            <a:r>
              <a:rPr lang="en-US" altLang="ja-JP" sz="1600" dirty="0" smtClean="0">
                <a:latin typeface="Meiryo UI" panose="020B0604030504040204" pitchFamily="50" charset="-128"/>
                <a:ea typeface="Meiryo UI" panose="020B0604030504040204" pitchFamily="50" charset="-128"/>
              </a:rPr>
              <a:t>1</a:t>
            </a:r>
            <a:r>
              <a:rPr lang="ja-JP" altLang="ja-JP" sz="1600" dirty="0" smtClean="0">
                <a:latin typeface="Meiryo UI" panose="020B0604030504040204" pitchFamily="50" charset="-128"/>
                <a:ea typeface="Meiryo UI" panose="020B0604030504040204" pitchFamily="50" charset="-128"/>
              </a:rPr>
              <a:t>項</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項</a:t>
            </a:r>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97784" y="2005618"/>
            <a:ext cx="813690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1.3.4.2</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権利者敗訴事案</a:t>
            </a:r>
            <a:endParaRPr lang="en-US" altLang="ja-JP" sz="1400" b="0" dirty="0" smtClean="0">
              <a:latin typeface="Meiryo UI" panose="020B0604030504040204" pitchFamily="50" charset="-128"/>
              <a:ea typeface="Meiryo UI" panose="020B0604030504040204" pitchFamily="50" charset="-128"/>
              <a:cs typeface="ＭＳ Ｐゴシック" pitchFamily="50" charset="-128"/>
            </a:endParaRPr>
          </a:p>
          <a:p>
            <a:r>
              <a:rPr lang="ja-JP" altLang="ja-JP" sz="1400" b="0" dirty="0">
                <a:latin typeface="Meiryo UI" panose="020B0604030504040204" pitchFamily="50" charset="-128"/>
                <a:ea typeface="Meiryo UI" panose="020B0604030504040204" pitchFamily="50" charset="-128"/>
              </a:rPr>
              <a:t>（４）周知・慣用技術との</a:t>
            </a:r>
            <a:r>
              <a:rPr lang="ja-JP" altLang="ja-JP" sz="1400" b="0" dirty="0" smtClean="0">
                <a:latin typeface="Meiryo UI" panose="020B0604030504040204" pitchFamily="50" charset="-128"/>
                <a:ea typeface="Meiryo UI" panose="020B0604030504040204" pitchFamily="50" charset="-128"/>
              </a:rPr>
              <a:t>組み合わせ</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79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「硬貨入出金機」</a:t>
            </a:r>
            <a:endParaRPr lang="ja-JP" altLang="ja-JP" sz="1400" b="0" u="sng"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43</a:t>
            </a:fld>
            <a:endParaRPr lang="en-US" altLang="ja-JP"/>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77443" y="2981222"/>
            <a:ext cx="8249524" cy="311207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37102" y="2984753"/>
            <a:ext cx="8208912" cy="310854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原告は，…「それぞれが前記取引口を閉塞可能な大きさを有する上部シャッタおよび下部シャッタ」との構成により，①上下両シャッタの左右方向の寸法が略同寸となり，その結果，上部シャッタだけが単独で左右方向からの外力を受けることがなくなり，上部シャッタが変形，損傷するおそれや，それに起因して動作不良に至るおそれが先願発明に比して極端に減る，②ガイドレール</a:t>
            </a:r>
            <a:r>
              <a:rPr lang="en-US" altLang="ja-JP" sz="1400" b="0" dirty="0">
                <a:latin typeface="Meiryo UI" panose="020B0604030504040204" pitchFamily="50" charset="-128"/>
                <a:ea typeface="Meiryo UI" panose="020B0604030504040204" pitchFamily="50" charset="-128"/>
              </a:rPr>
              <a:t>32</a:t>
            </a:r>
            <a:r>
              <a:rPr lang="ja-JP" altLang="ja-JP" sz="1400" b="0" dirty="0">
                <a:latin typeface="Meiryo UI" panose="020B0604030504040204" pitchFamily="50" charset="-128"/>
                <a:ea typeface="Meiryo UI" panose="020B0604030504040204" pitchFamily="50" charset="-128"/>
              </a:rPr>
              <a:t>を上部シャッタ及び下部シャッタの双方に対して共用化することができるので，機構を簡素化することができ，外観も良くなる，③いずれのシャッタも単体で取引口を閉塞可能な大きさを有しているため，取引口を閉じた状態で，凹凸状が外観上表われることがなく，利用者が無用な興味を抱いていたずらに触ってみるといったことがないという，先願発明にはない効果を奏するとして，これらの本願発明の構成上の相違に基づく新たな効果を理由に，先願発明と実質的に同一であるとはいえないと主張する。</a:t>
            </a:r>
          </a:p>
          <a:p>
            <a:r>
              <a:rPr lang="ja-JP" altLang="ja-JP" sz="1400" b="0" dirty="0">
                <a:latin typeface="Meiryo UI" panose="020B0604030504040204" pitchFamily="50" charset="-128"/>
                <a:ea typeface="Meiryo UI" panose="020B0604030504040204" pitchFamily="50" charset="-128"/>
              </a:rPr>
              <a:t>　しかしながら，</a:t>
            </a:r>
            <a:r>
              <a:rPr lang="ja-JP" altLang="ja-JP" sz="1400" b="0" u="sng" dirty="0">
                <a:solidFill>
                  <a:srgbClr val="FF0000"/>
                </a:solidFill>
                <a:latin typeface="Meiryo UI" panose="020B0604030504040204" pitchFamily="50" charset="-128"/>
                <a:ea typeface="Meiryo UI" panose="020B0604030504040204" pitchFamily="50" charset="-128"/>
              </a:rPr>
              <a:t>硬貨入出金機の取引口を開閉するシャッタを上下二重に設ける場合に，その各シャッタを左右方向に略同寸法とするか，異なる大きさとするかは，硬貨入出金機の外観，操作性，製造の容易性等の観点から，当業者が適宜設計し得る事項の範囲内のことというべきであり，原告が主張する上記①～③の効果も，②は本願発明の特許請求の範囲に記載された構成に基づくものではなく，①及び③も上記のような当業者が適宜採用し得る構成から自明といえる程度のものであって，本願発明と先願発明との実質的な相違と評価し得る程度のものではない</a:t>
            </a:r>
            <a:r>
              <a:rPr lang="ja-JP" altLang="ja-JP" sz="1400" b="0" u="sng" dirty="0" err="1">
                <a:solidFill>
                  <a:srgbClr val="FF0000"/>
                </a:solidFill>
                <a:latin typeface="Meiryo UI" panose="020B0604030504040204" pitchFamily="50" charset="-128"/>
                <a:ea typeface="Meiryo UI" panose="020B0604030504040204" pitchFamily="50" charset="-128"/>
              </a:rPr>
              <a:t>。</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18231" y="6107688"/>
            <a:ext cx="8421097"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当業者が適宜採用し得る構成から自明</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⇒進歩性を判断する際の容易想到性と同じく、先願発明と周知技術との組み合わせの容易性を問題とした。</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201774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44</a:t>
            </a:fld>
            <a:endParaRPr lang="en-US" altLang="ja-JP"/>
          </a:p>
        </p:txBody>
      </p:sp>
      <p:sp>
        <p:nvSpPr>
          <p:cNvPr id="7" name="Rectangle 2"/>
          <p:cNvSpPr>
            <a:spLocks noChangeArrowheads="1"/>
          </p:cNvSpPr>
          <p:nvPr/>
        </p:nvSpPr>
        <p:spPr bwMode="auto">
          <a:xfrm>
            <a:off x="259909" y="1824553"/>
            <a:ext cx="8136904" cy="17132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１．「除くクレーム」の補正・分割・訂正に関する裁判例について</a:t>
            </a:r>
          </a:p>
          <a:p>
            <a:r>
              <a:rPr lang="ja-JP" altLang="ja-JP" sz="1400" b="0" dirty="0">
                <a:latin typeface="Meiryo UI" panose="020B0604030504040204" pitchFamily="50" charset="-128"/>
                <a:ea typeface="Meiryo UI" panose="020B0604030504040204" pitchFamily="50" charset="-128"/>
              </a:rPr>
              <a:t>（１）新規事項追加でないとして、補正・分割・訂正が認められた裁判例 ⇒ 特許法２９条の２と整合</a:t>
            </a:r>
            <a:r>
              <a:rPr lang="ja-JP" altLang="ja-JP" sz="1400" b="0" dirty="0" smtClean="0">
                <a:latin typeface="Meiryo UI" panose="020B0604030504040204" pitchFamily="50" charset="-128"/>
                <a:ea typeface="Meiryo UI" panose="020B0604030504040204" pitchFamily="50" charset="-128"/>
              </a:rPr>
              <a:t>しない</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知財高裁</a:t>
            </a:r>
            <a:r>
              <a:rPr lang="en-US" altLang="ja-JP" sz="1400" b="0" u="sng" dirty="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大合議</a:t>
            </a:r>
            <a:r>
              <a:rPr lang="en-US" altLang="ja-JP" sz="1400" b="0" u="sng" dirty="0" smtClean="0">
                <a:latin typeface="Meiryo UI" panose="020B0604030504040204" pitchFamily="50" charset="-128"/>
                <a:ea typeface="Meiryo UI" panose="020B0604030504040204" pitchFamily="50" charset="-128"/>
              </a:rPr>
              <a:t>)</a:t>
            </a:r>
            <a:r>
              <a:rPr lang="ja-JP" altLang="ja-JP" sz="1400" b="0" u="sng" dirty="0" smtClean="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18</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10563</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感光性熱硬化性樹脂組成物（ソルダーレジスト</a:t>
            </a:r>
            <a:r>
              <a:rPr lang="ja-JP" altLang="ja-JP" sz="1400" b="0" u="sng" dirty="0" smtClean="0">
                <a:latin typeface="Meiryo UI" panose="020B0604030504040204" pitchFamily="50" charset="-128"/>
                <a:ea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rPr>
              <a:t>」</a:t>
            </a:r>
            <a:endParaRPr lang="ja-JP" altLang="ja-JP" sz="1400" b="0" u="sng" dirty="0">
              <a:latin typeface="Meiryo UI" panose="020B0604030504040204" pitchFamily="50" charset="-128"/>
              <a:ea typeface="Meiryo UI" panose="020B0604030504040204" pitchFamily="50" charset="-128"/>
            </a:endParaRPr>
          </a:p>
          <a:p>
            <a:endParaRPr lang="ja-JP" altLang="ja-JP" sz="1600" b="0"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03599" y="3284984"/>
            <a:ext cx="8249524" cy="250301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72696" y="3318180"/>
            <a:ext cx="8208912" cy="246221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明細書又は図面に記載した事項』とは，当業者によって，明細書又は図面のすべての記載を総合することにより導かれる技術的事項であり，補正が，このようにして導かれる技術的事項との関係において，新たな技術的事項を導入しないものであるときは，当該補正は，『明細書又は図面に記載した事項の範囲内において』するものということができる。</a:t>
            </a:r>
          </a:p>
          <a:p>
            <a:r>
              <a:rPr lang="ja-JP" altLang="ja-JP" sz="1400" b="0" dirty="0">
                <a:latin typeface="Meiryo UI" panose="020B0604030504040204" pitchFamily="50" charset="-128"/>
                <a:ea typeface="Meiryo UI" panose="020B0604030504040204" pitchFamily="50" charset="-128"/>
              </a:rPr>
              <a:t>　</a:t>
            </a:r>
            <a:r>
              <a:rPr lang="ja-JP" altLang="ja-JP" sz="1400" b="0" u="sng" dirty="0">
                <a:solidFill>
                  <a:srgbClr val="FF0000"/>
                </a:solidFill>
                <a:latin typeface="Meiryo UI" panose="020B0604030504040204" pitchFamily="50" charset="-128"/>
                <a:ea typeface="Meiryo UI" panose="020B0604030504040204" pitchFamily="50" charset="-128"/>
              </a:rPr>
              <a:t>引用発明の内容となっている特定の組み合わせを除外することによって，本件明細書に記載された訂正前の発明に関する技術的事項に何らかの変更を生じさせているものとはいえない</a:t>
            </a:r>
            <a:r>
              <a:rPr lang="ja-JP" altLang="ja-JP" sz="1400" b="0" dirty="0">
                <a:latin typeface="Meiryo UI" panose="020B0604030504040204" pitchFamily="50" charset="-128"/>
                <a:ea typeface="Meiryo UI" panose="020B0604030504040204" pitchFamily="50" charset="-128"/>
              </a:rPr>
              <a:t>から，本件訂正が本件明細書に開示された技術事項に</a:t>
            </a:r>
            <a:r>
              <a:rPr lang="ja-JP" altLang="ja-JP" sz="1400" b="0" u="sng" dirty="0">
                <a:solidFill>
                  <a:srgbClr val="FF0000"/>
                </a:solidFill>
                <a:latin typeface="Meiryo UI" panose="020B0604030504040204" pitchFamily="50" charset="-128"/>
                <a:ea typeface="Meiryo UI" panose="020B0604030504040204" pitchFamily="50" charset="-128"/>
              </a:rPr>
              <a:t>新たな技術事項を付加したものでない</a:t>
            </a:r>
            <a:r>
              <a:rPr lang="ja-JP" altLang="ja-JP" sz="1400" b="0" dirty="0">
                <a:latin typeface="Meiryo UI" panose="020B0604030504040204" pitchFamily="50" charset="-128"/>
                <a:ea typeface="Meiryo UI" panose="020B0604030504040204" pitchFamily="50" charset="-128"/>
              </a:rPr>
              <a:t>ことは明らかであり，…願書に添付した明細書又は図面に記載した事項の範囲内においてするものである。</a:t>
            </a:r>
          </a:p>
          <a:p>
            <a:r>
              <a:rPr lang="ja-JP" altLang="ja-JP" sz="1400" b="0" dirty="0">
                <a:latin typeface="Meiryo UI" panose="020B0604030504040204" pitchFamily="50" charset="-128"/>
                <a:ea typeface="Meiryo UI" panose="020B0604030504040204" pitchFamily="50" charset="-128"/>
              </a:rPr>
              <a:t>　『除くクレーム』とする補正のように補正事項が消極的な記載となっている場合においても，…補正事項自体が明細書等に記載されていないからといって，当該補正によって新たな技術的事項が導入されることになるという性質のものでは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76286" y="5852105"/>
            <a:ext cx="8421097"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審決は訂正を認めて</a:t>
            </a:r>
            <a:r>
              <a:rPr lang="en-US" altLang="ja-JP" sz="1400" b="0" dirty="0">
                <a:latin typeface="Meiryo UI" panose="020B0604030504040204" pitchFamily="50" charset="-128"/>
                <a:ea typeface="Meiryo UI" panose="020B0604030504040204" pitchFamily="50" charset="-128"/>
              </a:rPr>
              <a:t>29</a:t>
            </a:r>
            <a:r>
              <a:rPr lang="ja-JP" altLang="ja-JP" sz="1400" b="0" dirty="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en-US" sz="1400" b="0" dirty="0" smtClean="0">
                <a:latin typeface="Meiryo UI" panose="020B0604030504040204" pitchFamily="50" charset="-128"/>
                <a:ea typeface="Meiryo UI" panose="020B0604030504040204" pitchFamily="50" charset="-128"/>
              </a:rPr>
              <a:t>を</a:t>
            </a:r>
            <a:r>
              <a:rPr lang="ja-JP" altLang="ja-JP" sz="1400" b="0" dirty="0" smtClean="0">
                <a:latin typeface="Meiryo UI" panose="020B0604030504040204" pitchFamily="50" charset="-128"/>
                <a:ea typeface="Meiryo UI" panose="020B0604030504040204" pitchFamily="50" charset="-128"/>
              </a:rPr>
              <a:t>回避⇒</a:t>
            </a:r>
            <a:r>
              <a:rPr lang="ja-JP" altLang="ja-JP" sz="1400" b="0" dirty="0">
                <a:latin typeface="Meiryo UI" panose="020B0604030504040204" pitchFamily="50" charset="-128"/>
                <a:ea typeface="Meiryo UI" panose="020B0604030504040204" pitchFamily="50" charset="-128"/>
              </a:rPr>
              <a:t>審決</a:t>
            </a:r>
            <a:r>
              <a:rPr lang="ja-JP" altLang="ja-JP" sz="1400" b="0" dirty="0" smtClean="0">
                <a:latin typeface="Meiryo UI" panose="020B0604030504040204" pitchFamily="50" charset="-128"/>
                <a:ea typeface="Meiryo UI" panose="020B0604030504040204" pitchFamily="50" charset="-128"/>
              </a:rPr>
              <a:t>維持</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51019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45</a:t>
            </a:fld>
            <a:endParaRPr lang="en-US" altLang="ja-JP"/>
          </a:p>
        </p:txBody>
      </p:sp>
      <p:sp>
        <p:nvSpPr>
          <p:cNvPr id="7" name="Rectangle 2"/>
          <p:cNvSpPr>
            <a:spLocks noChangeArrowheads="1"/>
          </p:cNvSpPr>
          <p:nvPr/>
        </p:nvSpPr>
        <p:spPr bwMode="auto">
          <a:xfrm>
            <a:off x="266016" y="1819657"/>
            <a:ext cx="8136904" cy="16825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１．「除くクレーム」の補正・分割・訂正に関する裁判例について</a:t>
            </a:r>
          </a:p>
          <a:p>
            <a:r>
              <a:rPr lang="ja-JP" altLang="ja-JP" sz="1400" b="0" dirty="0">
                <a:latin typeface="Meiryo UI" panose="020B0604030504040204" pitchFamily="50" charset="-128"/>
                <a:ea typeface="Meiryo UI" panose="020B0604030504040204" pitchFamily="50" charset="-128"/>
              </a:rPr>
              <a:t>（２）新規事項追加であるとして、補正・分割・訂正が認めれなかった裁判例 ⇒特許法２９条の２と整合するとも</a:t>
            </a:r>
            <a:r>
              <a:rPr lang="ja-JP" altLang="ja-JP" sz="1400" b="0" dirty="0" smtClean="0">
                <a:latin typeface="Meiryo UI" panose="020B0604030504040204" pitchFamily="50" charset="-128"/>
                <a:ea typeface="Meiryo UI" panose="020B0604030504040204" pitchFamily="50" charset="-128"/>
              </a:rPr>
              <a:t>考えられる</a:t>
            </a:r>
            <a:r>
              <a:rPr lang="ja-JP" altLang="en-US"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ネ</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10080</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「スピネル型マンガン酸リチウムの製造方法</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65930" y="3501008"/>
            <a:ext cx="8249524" cy="109340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586301"/>
            <a:ext cx="8208912" cy="954107"/>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本件明細書には，「結晶構造中にナトリウムもしくはカリウムを実質的に含む」形態を除くスピネル型マンガン酸リチウムについて明示的な記載はなく，また，これが本件明細書の記載から自明な事項であるということもできないから，</a:t>
            </a:r>
            <a:r>
              <a:rPr lang="ja-JP" altLang="ja-JP" sz="1400" b="0" u="sng" dirty="0">
                <a:solidFill>
                  <a:srgbClr val="FF0000"/>
                </a:solidFill>
                <a:latin typeface="Meiryo UI" panose="020B0604030504040204" pitchFamily="50" charset="-128"/>
                <a:ea typeface="Meiryo UI" panose="020B0604030504040204" pitchFamily="50" charset="-128"/>
              </a:rPr>
              <a:t>「（結晶構造中にナトリウムもしくはカリウムを実質的に含むものを除く。）」との技術的事項が，本件明細書に記載されているということはできない。</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99903" y="4653136"/>
            <a:ext cx="8421097"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「除くクレーム」が、新規事項追加とされた</a:t>
            </a:r>
          </a:p>
        </p:txBody>
      </p:sp>
    </p:spTree>
    <p:extLst>
      <p:ext uri="{BB962C8B-B14F-4D97-AF65-F5344CB8AC3E}">
        <p14:creationId xmlns:p14="http://schemas.microsoft.com/office/powerpoint/2010/main" val="1562353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46</a:t>
            </a:fld>
            <a:endParaRPr lang="en-US" altLang="ja-JP"/>
          </a:p>
        </p:txBody>
      </p:sp>
      <p:sp>
        <p:nvSpPr>
          <p:cNvPr id="7" name="Rectangle 2"/>
          <p:cNvSpPr>
            <a:spLocks noChangeArrowheads="1"/>
          </p:cNvSpPr>
          <p:nvPr/>
        </p:nvSpPr>
        <p:spPr bwMode="auto">
          <a:xfrm>
            <a:off x="266016" y="1819657"/>
            <a:ext cx="8136904" cy="16825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１．「除くクレーム」の補正・分割・訂正に関する裁判例について</a:t>
            </a:r>
          </a:p>
          <a:p>
            <a:r>
              <a:rPr lang="ja-JP" altLang="ja-JP" sz="1400" b="0" dirty="0">
                <a:latin typeface="Meiryo UI" panose="020B0604030504040204" pitchFamily="50" charset="-128"/>
                <a:ea typeface="Meiryo UI" panose="020B0604030504040204" pitchFamily="50" charset="-128"/>
              </a:rPr>
              <a:t>（２）新規事項追加であるとして、補正・分割・訂正が認めれなかった裁判例 ⇒特許法２９条の２と整合するとも</a:t>
            </a:r>
            <a:r>
              <a:rPr lang="ja-JP" altLang="ja-JP" sz="1400" b="0" dirty="0" smtClean="0">
                <a:latin typeface="Meiryo UI" panose="020B0604030504040204" pitchFamily="50" charset="-128"/>
                <a:ea typeface="Meiryo UI" panose="020B0604030504040204" pitchFamily="50" charset="-128"/>
              </a:rPr>
              <a:t>考えられる</a:t>
            </a:r>
            <a:r>
              <a:rPr lang="ja-JP" altLang="en-US"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10204</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「経皮吸収製剤」</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09751" y="3501008"/>
            <a:ext cx="8249524" cy="269443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88907" y="3517786"/>
            <a:ext cx="8208912" cy="2677656"/>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訂正事項３は，訂正前の特許請求の範囲の請求項１に「皮膚に挿入される，経皮吸収製剤」とあるのを，「皮膚に挿入される，経皮吸収製剤（但し，…及び経皮吸収製剤を収納可能な貫通孔を有する経皮吸収製剤保持用具の貫通孔の中に収納され，該貫通孔に沿って移動可能に保持された状態から押し出されることにより皮膚に挿入される経皮吸収製剤を除く）」に訂正するものである。</a:t>
            </a:r>
          </a:p>
          <a:p>
            <a:r>
              <a:rPr lang="ja-JP" altLang="ja-JP" sz="1400" b="0" dirty="0">
                <a:latin typeface="Meiryo UI" panose="020B0604030504040204" pitchFamily="50" charset="-128"/>
                <a:ea typeface="Meiryo UI" panose="020B0604030504040204" pitchFamily="50" charset="-128"/>
              </a:rPr>
              <a:t>　そうすると，</a:t>
            </a:r>
            <a:r>
              <a:rPr lang="ja-JP" altLang="ja-JP" sz="1400" b="0" u="sng" dirty="0">
                <a:solidFill>
                  <a:srgbClr val="FF0000"/>
                </a:solidFill>
                <a:latin typeface="Meiryo UI" panose="020B0604030504040204" pitchFamily="50" charset="-128"/>
                <a:ea typeface="Meiryo UI" panose="020B0604030504040204" pitchFamily="50" charset="-128"/>
              </a:rPr>
              <a:t>本件発明は，「経皮吸収製剤」という物の発明であるから，本件訂正発明も，「経皮吸収製剤」という物の発明として技術的に明確であることが必要であり，</a:t>
            </a:r>
            <a:r>
              <a:rPr lang="ja-JP" altLang="ja-JP" sz="1400" b="0" dirty="0">
                <a:latin typeface="Meiryo UI" panose="020B0604030504040204" pitchFamily="50" charset="-128"/>
                <a:ea typeface="Meiryo UI" panose="020B0604030504040204" pitchFamily="50" charset="-128"/>
              </a:rPr>
              <a:t>そのためには，訂正事項３によって除かれる「経皮吸収製剤を収納可能な貫通孔を有する経皮吸収製剤保持用具の貫通孔の中に収納され，該貫通孔に沿って移動可能に保持された状態から押し出されることにより皮膚に挿入される経皮吸収製剤」も，「経皮吸収製剤」という物として技術的に明確であること，言い換えれば，</a:t>
            </a:r>
            <a:r>
              <a:rPr lang="ja-JP" altLang="ja-JP" sz="1400" b="0" u="sng" dirty="0">
                <a:solidFill>
                  <a:srgbClr val="FF0000"/>
                </a:solidFill>
                <a:latin typeface="Meiryo UI" panose="020B0604030504040204" pitchFamily="50" charset="-128"/>
                <a:ea typeface="Meiryo UI" panose="020B0604030504040204" pitchFamily="50" charset="-128"/>
              </a:rPr>
              <a:t>「経皮吸収製剤を収納可能な貫通孔を有する経皮吸収製剤保持用具の貫通孔の中に収納され，該貫通孔に沿って移動可能に保持された状態から押し出されることにより皮膚に挿入される」という使用態様が，経皮吸収製剤の形状，構造，組成，物性等により経皮吸収製剤自体を特定するものであることが必要というべきである</a:t>
            </a:r>
            <a:r>
              <a:rPr lang="ja-JP" altLang="ja-JP" sz="1400" b="0" u="sng" dirty="0" smtClean="0">
                <a:solidFill>
                  <a:srgbClr val="FF0000"/>
                </a:solidFill>
                <a:latin typeface="Meiryo UI" panose="020B0604030504040204" pitchFamily="50" charset="-128"/>
                <a:ea typeface="Meiryo UI" panose="020B0604030504040204" pitchFamily="50" charset="-128"/>
              </a:rPr>
              <a:t>。</a:t>
            </a:r>
            <a:endParaRPr lang="ja-JP" altLang="ja-JP" sz="1400" b="0" u="sng"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02320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47</a:t>
            </a:fld>
            <a:endParaRPr lang="en-US" altLang="ja-JP"/>
          </a:p>
        </p:txBody>
      </p:sp>
      <p:sp>
        <p:nvSpPr>
          <p:cNvPr id="7" name="Rectangle 2"/>
          <p:cNvSpPr>
            <a:spLocks noChangeArrowheads="1"/>
          </p:cNvSpPr>
          <p:nvPr/>
        </p:nvSpPr>
        <p:spPr bwMode="auto">
          <a:xfrm>
            <a:off x="266016" y="1840175"/>
            <a:ext cx="8136904" cy="1641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smtClean="0">
              <a:latin typeface="Meiryo UI" panose="020B0604030504040204" pitchFamily="50" charset="-128"/>
              <a:ea typeface="Meiryo UI" panose="020B0604030504040204" pitchFamily="50" charset="-128"/>
            </a:endParaRPr>
          </a:p>
          <a:p>
            <a:r>
              <a:rPr lang="ja-JP" altLang="ja-JP" sz="1400" b="0" dirty="0" smtClean="0">
                <a:latin typeface="Meiryo UI" panose="020B0604030504040204" pitchFamily="50" charset="-128"/>
                <a:ea typeface="Meiryo UI" panose="020B0604030504040204" pitchFamily="50" charset="-128"/>
              </a:rPr>
              <a:t>１</a:t>
            </a:r>
            <a:r>
              <a:rPr lang="ja-JP" altLang="ja-JP" sz="1400" b="0" dirty="0">
                <a:latin typeface="Meiryo UI" panose="020B0604030504040204" pitchFamily="50" charset="-128"/>
                <a:ea typeface="Meiryo UI" panose="020B0604030504040204" pitchFamily="50" charset="-128"/>
              </a:rPr>
              <a:t>．「除くクレーム」の補正・分割・訂正に関する裁判例について</a:t>
            </a:r>
          </a:p>
          <a:p>
            <a:r>
              <a:rPr lang="ja-JP" altLang="ja-JP" sz="1400" b="0" dirty="0">
                <a:latin typeface="Meiryo UI" panose="020B0604030504040204" pitchFamily="50" charset="-128"/>
                <a:ea typeface="Meiryo UI" panose="020B0604030504040204" pitchFamily="50" charset="-128"/>
              </a:rPr>
              <a:t>（２）新規事項追加であるとして、補正・分割・訂正が認めれなかった裁判例 ⇒特許法２９条の２と整合するとも</a:t>
            </a:r>
            <a:r>
              <a:rPr lang="ja-JP" altLang="ja-JP" sz="1400" b="0" dirty="0" smtClean="0">
                <a:latin typeface="Meiryo UI" panose="020B0604030504040204" pitchFamily="50" charset="-128"/>
                <a:ea typeface="Meiryo UI" panose="020B0604030504040204" pitchFamily="50" charset="-128"/>
              </a:rPr>
              <a:t>考えられる</a:t>
            </a:r>
            <a:r>
              <a:rPr lang="ja-JP" altLang="en-US"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smtClean="0">
              <a:latin typeface="Meiryo UI" panose="020B0604030504040204" pitchFamily="50" charset="-128"/>
              <a:ea typeface="Meiryo UI" panose="020B0604030504040204" pitchFamily="50" charset="-128"/>
            </a:endParaRPr>
          </a:p>
          <a:p>
            <a:r>
              <a:rPr lang="ja-JP" altLang="ja-JP" sz="1400" b="0" u="sng" dirty="0" smtClean="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10204</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「経皮吸収製剤」</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29378" y="3501008"/>
            <a:ext cx="8249524" cy="205649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6016" y="3526176"/>
            <a:ext cx="8208912" cy="2031325"/>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（続き）</a:t>
            </a:r>
            <a:r>
              <a:rPr lang="ja-JP" altLang="ja-JP" sz="1400" b="0" dirty="0" smtClean="0">
                <a:latin typeface="Meiryo UI" panose="020B0604030504040204" pitchFamily="50" charset="-128"/>
                <a:ea typeface="Meiryo UI" panose="020B0604030504040204" pitchFamily="50" charset="-128"/>
              </a:rPr>
              <a:t>しかし</a:t>
            </a:r>
            <a:r>
              <a:rPr lang="ja-JP" altLang="ja-JP" sz="1400" b="0" dirty="0">
                <a:latin typeface="Meiryo UI" panose="020B0604030504040204" pitchFamily="50" charset="-128"/>
                <a:ea typeface="Meiryo UI" panose="020B0604030504040204" pitchFamily="50" charset="-128"/>
              </a:rPr>
              <a:t>，「経皮吸収製剤を収納可能な貫通孔を有する経皮吸収製剤保持用具の貫通孔の中に収納され，該貫通孔に沿って移動可能に保持された状態から押し出されることにより皮膚に挿入される」という使用態様によっても，経皮吸収製剤保持用具の構造が変われば，それに応じて経皮吸収製剤の形状や構造も変わり得るものである。また，「経皮吸収製剤を収納可能な貫通孔を有する経皮吸収製剤保持用具の貫通孔の中に収納され，該貫通孔に沿って移動可能に保持された状態から押し出されることにより皮膚に挿入される」という使用態様によるか否かによって，経皮吸収製剤自体の組成や物性が決まるというものでもない。</a:t>
            </a:r>
          </a:p>
          <a:p>
            <a:r>
              <a:rPr lang="ja-JP" altLang="ja-JP" sz="1400" b="0" dirty="0">
                <a:latin typeface="Meiryo UI" panose="020B0604030504040204" pitchFamily="50" charset="-128"/>
                <a:ea typeface="Meiryo UI" panose="020B0604030504040204" pitchFamily="50" charset="-128"/>
              </a:rPr>
              <a:t>　したがって，上記の「経皮吸収製剤を収納可能な貫通孔を有する経皮吸収製剤保持用具の貫通孔の中に収納され，該貫通孔に沿って移動可能に保持された状態から押し出されることにより皮膚に挿入される」という使用態様は，経皮吸収製剤の形状，構造，組成，物性等により経皮吸収製剤自体を特定するものとはいえない</a:t>
            </a:r>
            <a:r>
              <a:rPr lang="ja-JP" altLang="ja-JP" sz="1400" b="0" dirty="0" smtClean="0">
                <a:latin typeface="Meiryo UI" panose="020B0604030504040204" pitchFamily="50" charset="-128"/>
                <a:ea typeface="Meiryo UI" panose="020B0604030504040204" pitchFamily="50" charset="-128"/>
              </a:rPr>
              <a:t>。</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21834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48</a:t>
            </a:fld>
            <a:endParaRPr lang="en-US" altLang="ja-JP"/>
          </a:p>
        </p:txBody>
      </p:sp>
      <p:sp>
        <p:nvSpPr>
          <p:cNvPr id="7" name="Rectangle 2"/>
          <p:cNvSpPr>
            <a:spLocks noChangeArrowheads="1"/>
          </p:cNvSpPr>
          <p:nvPr/>
        </p:nvSpPr>
        <p:spPr bwMode="auto">
          <a:xfrm>
            <a:off x="266016" y="1819656"/>
            <a:ext cx="8136904" cy="16825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smtClean="0">
                <a:latin typeface="Meiryo UI" panose="020B0604030504040204" pitchFamily="50" charset="-128"/>
                <a:ea typeface="Meiryo UI" panose="020B0604030504040204" pitchFamily="50" charset="-128"/>
              </a:rPr>
              <a:t>１</a:t>
            </a:r>
            <a:r>
              <a:rPr lang="ja-JP" altLang="ja-JP" sz="1400" b="0" dirty="0">
                <a:latin typeface="Meiryo UI" panose="020B0604030504040204" pitchFamily="50" charset="-128"/>
                <a:ea typeface="Meiryo UI" panose="020B0604030504040204" pitchFamily="50" charset="-128"/>
              </a:rPr>
              <a:t>．「除くクレーム」の補正・分割・訂正に関する裁判例について</a:t>
            </a:r>
          </a:p>
          <a:p>
            <a:r>
              <a:rPr lang="ja-JP" altLang="ja-JP" sz="1400" b="0" dirty="0">
                <a:latin typeface="Meiryo UI" panose="020B0604030504040204" pitchFamily="50" charset="-128"/>
                <a:ea typeface="Meiryo UI" panose="020B0604030504040204" pitchFamily="50" charset="-128"/>
              </a:rPr>
              <a:t>（２）新規事項追加であるとして、補正・分割・訂正が認めれなかった裁判例 ⇒特許法２９条の２と整合するとも</a:t>
            </a:r>
            <a:r>
              <a:rPr lang="ja-JP" altLang="ja-JP" sz="1400" b="0" dirty="0" smtClean="0">
                <a:latin typeface="Meiryo UI" panose="020B0604030504040204" pitchFamily="50" charset="-128"/>
                <a:ea typeface="Meiryo UI" panose="020B0604030504040204" pitchFamily="50" charset="-128"/>
              </a:rPr>
              <a:t>考えられる</a:t>
            </a:r>
            <a:r>
              <a:rPr lang="ja-JP" altLang="en-US"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smtClean="0">
              <a:latin typeface="Meiryo UI" panose="020B0604030504040204" pitchFamily="50" charset="-128"/>
              <a:ea typeface="Meiryo UI" panose="020B0604030504040204" pitchFamily="50" charset="-128"/>
            </a:endParaRPr>
          </a:p>
          <a:p>
            <a:r>
              <a:rPr lang="ja-JP" altLang="ja-JP" sz="1400" b="0" u="sng" dirty="0" smtClean="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10204</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「経皮吸収製剤」</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29378" y="3530425"/>
            <a:ext cx="8249524" cy="1194719"/>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6016" y="3555593"/>
            <a:ext cx="8208912" cy="1169551"/>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（続き）</a:t>
            </a:r>
            <a:r>
              <a:rPr lang="ja-JP" altLang="ja-JP" sz="1400" b="0" dirty="0" smtClean="0">
                <a:latin typeface="Meiryo UI" panose="020B0604030504040204" pitchFamily="50" charset="-128"/>
                <a:ea typeface="Meiryo UI" panose="020B0604030504040204" pitchFamily="50" charset="-128"/>
              </a:rPr>
              <a:t>以上</a:t>
            </a:r>
            <a:r>
              <a:rPr lang="ja-JP" altLang="ja-JP" sz="1400" b="0" dirty="0">
                <a:latin typeface="Meiryo UI" panose="020B0604030504040204" pitchFamily="50" charset="-128"/>
                <a:ea typeface="Meiryo UI" panose="020B0604030504040204" pitchFamily="50" charset="-128"/>
              </a:rPr>
              <a:t>のとおり，訂正事項３によって除かれる「経皮吸収製剤を収納可能な貫通孔を有する経皮吸収製剤保持用具の貫通孔の中に収納され，該貫通孔に沿って移動可能に保持された状態から押し出されることにより皮膚に挿入される経皮吸収製剤」は，「経皮吸収製剤」という物として技術的に明確であるとはいえない。そうすると，訂正事項３による訂正後の特許請求の範囲…は，技術的に明確であるとはいえないから，…特許請求の範囲の減縮を目的とするものとは認められ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68407" y="4778497"/>
            <a:ext cx="8421097" cy="738664"/>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除くクレームにおいて除かれる部分が物として明確でないことから、特許請求の範囲の減縮に当たらないとして、訂正要件×</a:t>
            </a:r>
          </a:p>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同一</a:t>
            </a:r>
            <a:r>
              <a:rPr lang="ja-JP" altLang="ja-JP" sz="1400" b="0" dirty="0">
                <a:latin typeface="Meiryo UI" panose="020B0604030504040204" pitchFamily="50" charset="-128"/>
                <a:ea typeface="Meiryo UI" panose="020B0604030504040204" pitchFamily="50" charset="-128"/>
              </a:rPr>
              <a:t>当事者の平成</a:t>
            </a:r>
            <a:r>
              <a:rPr lang="en-US" altLang="ja-JP" sz="1400" b="0" dirty="0">
                <a:latin typeface="Meiryo UI" panose="020B0604030504040204" pitchFamily="50" charset="-128"/>
                <a:ea typeface="Meiryo UI" panose="020B0604030504040204" pitchFamily="50" charset="-128"/>
              </a:rPr>
              <a:t>28</a:t>
            </a:r>
            <a:r>
              <a:rPr lang="ja-JP" altLang="ja-JP" sz="1400" b="0" dirty="0">
                <a:latin typeface="Meiryo UI" panose="020B0604030504040204" pitchFamily="50" charset="-128"/>
                <a:ea typeface="Meiryo UI" panose="020B0604030504040204" pitchFamily="50" charset="-128"/>
              </a:rPr>
              <a:t>年</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行ケ</a:t>
            </a:r>
            <a:r>
              <a:rPr lang="en-US" altLang="ja-JP" sz="1400" b="0" dirty="0">
                <a:latin typeface="Meiryo UI" panose="020B0604030504040204" pitchFamily="50" charset="-128"/>
                <a:ea typeface="Meiryo UI" panose="020B0604030504040204" pitchFamily="50" charset="-128"/>
              </a:rPr>
              <a:t>)10160</a:t>
            </a:r>
            <a:r>
              <a:rPr lang="ja-JP" altLang="ja-JP" sz="1400" b="0" dirty="0">
                <a:latin typeface="Meiryo UI" panose="020B0604030504040204" pitchFamily="50" charset="-128"/>
                <a:ea typeface="Meiryo UI" panose="020B0604030504040204" pitchFamily="50" charset="-128"/>
              </a:rPr>
              <a:t>も同旨</a:t>
            </a:r>
          </a:p>
        </p:txBody>
      </p:sp>
    </p:spTree>
    <p:extLst>
      <p:ext uri="{BB962C8B-B14F-4D97-AF65-F5344CB8AC3E}">
        <p14:creationId xmlns:p14="http://schemas.microsoft.com/office/powerpoint/2010/main" val="73320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67218" y="2171841"/>
            <a:ext cx="813690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ja-JP" altLang="ja-JP" sz="1600" b="0" dirty="0">
                <a:latin typeface="Meiryo UI" panose="020B0604030504040204" pitchFamily="50" charset="-128"/>
                <a:ea typeface="Meiryo UI" panose="020B0604030504040204" pitchFamily="50" charset="-128"/>
              </a:rPr>
              <a:t>　ここで、新規事項追加か否かの判断基準として、知財高判大合議平成</a:t>
            </a:r>
            <a:r>
              <a:rPr lang="en-US" altLang="ja-JP" sz="1600" b="0" dirty="0">
                <a:latin typeface="Meiryo UI" panose="020B0604030504040204" pitchFamily="50" charset="-128"/>
                <a:ea typeface="Meiryo UI" panose="020B0604030504040204" pitchFamily="50" charset="-128"/>
              </a:rPr>
              <a:t>18</a:t>
            </a:r>
            <a:r>
              <a:rPr lang="ja-JP" altLang="ja-JP" sz="1600" b="0" dirty="0">
                <a:latin typeface="Meiryo UI" panose="020B0604030504040204" pitchFamily="50" charset="-128"/>
                <a:ea typeface="Meiryo UI" panose="020B0604030504040204" pitchFamily="50" charset="-128"/>
              </a:rPr>
              <a:t>年（行ケ）第</a:t>
            </a:r>
            <a:r>
              <a:rPr lang="en-US" altLang="ja-JP" sz="1600" b="0" dirty="0">
                <a:latin typeface="Meiryo UI" panose="020B0604030504040204" pitchFamily="50" charset="-128"/>
                <a:ea typeface="Meiryo UI" panose="020B0604030504040204" pitchFamily="50" charset="-128"/>
              </a:rPr>
              <a:t>10563</a:t>
            </a:r>
            <a:r>
              <a:rPr lang="ja-JP" altLang="ja-JP" sz="1600" b="0" dirty="0">
                <a:latin typeface="Meiryo UI" panose="020B0604030504040204" pitchFamily="50" charset="-128"/>
                <a:ea typeface="Meiryo UI" panose="020B0604030504040204" pitchFamily="50" charset="-128"/>
              </a:rPr>
              <a:t>号「ソルダーレジスト事件」は、「</a:t>
            </a:r>
            <a:r>
              <a:rPr lang="ja-JP" altLang="ja-JP" sz="1600" b="0" u="sng" dirty="0">
                <a:latin typeface="Meiryo UI" panose="020B0604030504040204" pitchFamily="50" charset="-128"/>
                <a:ea typeface="Meiryo UI" panose="020B0604030504040204" pitchFamily="50" charset="-128"/>
              </a:rPr>
              <a:t>『明細書又は図面に記載した事項』とは，当業者によって，明細書又は図面のすべての記載を総合することにより導かれる技術的事項であり，補正が，このようにして導かれる技術的事項との関係において，新たな技術的事項を導入しないものであるとき</a:t>
            </a:r>
            <a:r>
              <a:rPr lang="ja-JP" altLang="ja-JP" sz="1600" b="0" dirty="0">
                <a:latin typeface="Meiryo UI" panose="020B0604030504040204" pitchFamily="50" charset="-128"/>
                <a:ea typeface="Meiryo UI" panose="020B0604030504040204" pitchFamily="50" charset="-128"/>
              </a:rPr>
              <a:t>は，当該補正は，『明細書又は図面に記載した事項の範囲内において』するものということができる。」と判示している。</a:t>
            </a:r>
          </a:p>
          <a:p>
            <a:r>
              <a:rPr lang="ja-JP" altLang="ja-JP" sz="1600" b="0" dirty="0">
                <a:latin typeface="Meiryo UI" panose="020B0604030504040204" pitchFamily="50" charset="-128"/>
                <a:ea typeface="Meiryo UI" panose="020B0604030504040204" pitchFamily="50" charset="-128"/>
              </a:rPr>
              <a:t>　また、審査基準は、「『当初明細書等に記載した事項』との関係において新たな技術的事項を導入するものでなければ、その補正は許される。…</a:t>
            </a:r>
            <a:r>
              <a:rPr lang="ja-JP" altLang="ja-JP" sz="1600" b="0" u="sng" dirty="0">
                <a:latin typeface="Meiryo UI" panose="020B0604030504040204" pitchFamily="50" charset="-128"/>
                <a:ea typeface="Meiryo UI" panose="020B0604030504040204" pitchFamily="50" charset="-128"/>
              </a:rPr>
              <a:t>例えば…削除する事項が発明による課題の解決には関係がなく、任意の付加的な事項であることが当初明細書等の記載から明らかである場合には、この補正により新たな技術上の意義が追加されない場合が多い。</a:t>
            </a:r>
            <a:r>
              <a:rPr lang="ja-JP" altLang="ja-JP" sz="1600" b="0" dirty="0">
                <a:latin typeface="Meiryo UI" panose="020B0604030504040204" pitchFamily="50" charset="-128"/>
                <a:ea typeface="Meiryo UI" panose="020B0604030504040204" pitchFamily="50" charset="-128"/>
              </a:rPr>
              <a:t>」と説明している。</a:t>
            </a:r>
          </a:p>
          <a:p>
            <a:r>
              <a:rPr lang="ja-JP" altLang="ja-JP" sz="1600" b="0" dirty="0">
                <a:latin typeface="Meiryo UI" panose="020B0604030504040204" pitchFamily="50" charset="-128"/>
                <a:ea typeface="Meiryo UI" panose="020B0604030504040204" pitchFamily="50" charset="-128"/>
              </a:rPr>
              <a:t>　このように、本願発明の課題と直接関係のない任意的事項を付加したり、削除したりする補正は、必ずしも当該事項（構成）が明細書中に明記されていなくても新規事項追加にあたらないとされており、新規事項追加にあたらない範囲は、拡大先願違反を検討する際の“先願による後願排除効”の範囲と一致する筈なのである。具体的には、①発明を減縮する方向と、②拡張する方向がある。</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a:t>
            </a:fld>
            <a:endParaRPr lang="en-US" altLang="ja-JP"/>
          </a:p>
        </p:txBody>
      </p:sp>
    </p:spTree>
    <p:extLst>
      <p:ext uri="{BB962C8B-B14F-4D97-AF65-F5344CB8AC3E}">
        <p14:creationId xmlns:p14="http://schemas.microsoft.com/office/powerpoint/2010/main" val="6341466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49</a:t>
            </a:fld>
            <a:endParaRPr lang="en-US" altLang="ja-JP"/>
          </a:p>
        </p:txBody>
      </p:sp>
      <p:sp>
        <p:nvSpPr>
          <p:cNvPr id="7" name="Rectangle 2"/>
          <p:cNvSpPr>
            <a:spLocks noChangeArrowheads="1"/>
          </p:cNvSpPr>
          <p:nvPr/>
        </p:nvSpPr>
        <p:spPr bwMode="auto">
          <a:xfrm>
            <a:off x="274405" y="1823150"/>
            <a:ext cx="8136904" cy="10361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en-US" altLang="ja-JP" sz="1400" b="0" dirty="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１）新規事項追加でないとして、上位概念化する補正・分割が認めれた裁判例（及び審査基準等）</a:t>
            </a: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337102" y="4221088"/>
            <a:ext cx="8249524" cy="203132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4221088"/>
            <a:ext cx="8208912" cy="2031325"/>
          </a:xfrm>
          <a:prstGeom prst="rect">
            <a:avLst/>
          </a:prstGeom>
        </p:spPr>
        <p:txBody>
          <a:bodyPr wrap="square">
            <a:spAutoFit/>
          </a:bodyPr>
          <a:lstStyle/>
          <a:p>
            <a:r>
              <a:rPr lang="ja-JP" altLang="ja-JP" sz="1400" dirty="0">
                <a:latin typeface="Meiryo UI" panose="020B0604030504040204" pitchFamily="50" charset="-128"/>
                <a:ea typeface="Meiryo UI" panose="020B0604030504040204" pitchFamily="50" charset="-128"/>
              </a:rPr>
              <a:t>特許請求の範囲</a:t>
            </a:r>
          </a:p>
          <a:p>
            <a:r>
              <a:rPr lang="ja-JP" altLang="ja-JP" sz="1400" dirty="0">
                <a:latin typeface="Meiryo UI" panose="020B0604030504040204" pitchFamily="50" charset="-128"/>
                <a:ea typeface="Meiryo UI" panose="020B0604030504040204" pitchFamily="50" charset="-128"/>
              </a:rPr>
              <a:t>【請求項</a:t>
            </a:r>
            <a:r>
              <a:rPr lang="en-US" altLang="ja-JP" sz="1400" dirty="0">
                <a:latin typeface="Meiryo UI" panose="020B0604030504040204" pitchFamily="50" charset="-128"/>
                <a:ea typeface="Meiryo UI" panose="020B0604030504040204" pitchFamily="50" charset="-128"/>
              </a:rPr>
              <a:t>1</a:t>
            </a:r>
            <a:r>
              <a:rPr lang="ja-JP" altLang="ja-JP" sz="1400" dirty="0">
                <a:latin typeface="Meiryo UI" panose="020B0604030504040204" pitchFamily="50" charset="-128"/>
                <a:ea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ガラス</a:t>
            </a:r>
            <a:r>
              <a:rPr lang="ja-JP" altLang="ja-JP" sz="1400" dirty="0">
                <a:latin typeface="Meiryo UI" panose="020B0604030504040204" pitchFamily="50" charset="-128"/>
                <a:ea typeface="Meiryo UI" panose="020B0604030504040204" pitchFamily="50" charset="-128"/>
              </a:rPr>
              <a:t>からなる光学素子のプレス成形に用いる光学素子用成形型において、凹面状の成形面の最表層が金属酸化物</a:t>
            </a:r>
            <a:r>
              <a:rPr lang="en-US" altLang="ja-JP" sz="1400" dirty="0">
                <a:latin typeface="Meiryo UI" panose="020B0604030504040204" pitchFamily="50" charset="-128"/>
                <a:ea typeface="Meiryo UI" panose="020B0604030504040204" pitchFamily="50" charset="-128"/>
              </a:rPr>
              <a:t>MO</a:t>
            </a:r>
            <a:r>
              <a:rPr lang="en-US" altLang="ja-JP" sz="1400" baseline="-25000" dirty="0">
                <a:latin typeface="Meiryo UI" panose="020B0604030504040204" pitchFamily="50" charset="-128"/>
                <a:ea typeface="Meiryo UI" panose="020B0604030504040204" pitchFamily="50" charset="-128"/>
              </a:rPr>
              <a:t>2</a:t>
            </a:r>
            <a:r>
              <a:rPr lang="ja-JP" altLang="ja-JP" sz="1400" dirty="0">
                <a:latin typeface="Meiryo UI" panose="020B0604030504040204" pitchFamily="50" charset="-128"/>
                <a:ea typeface="Meiryo UI" panose="020B0604030504040204" pitchFamily="50" charset="-128"/>
              </a:rPr>
              <a:t>よりなる膜層からなることを特徴とする光学素子用成形型。</a:t>
            </a:r>
          </a:p>
          <a:p>
            <a:r>
              <a:rPr lang="en-US" altLang="ja-JP" sz="1400" dirty="0">
                <a:latin typeface="Meiryo UI" panose="020B0604030504040204" pitchFamily="50" charset="-128"/>
                <a:ea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endParaRPr>
          </a:p>
          <a:p>
            <a:r>
              <a:rPr lang="ja-JP" altLang="ja-JP" sz="1400" dirty="0">
                <a:latin typeface="Meiryo UI" panose="020B0604030504040204" pitchFamily="50" charset="-128"/>
                <a:ea typeface="Meiryo UI" panose="020B0604030504040204" pitchFamily="50" charset="-128"/>
              </a:rPr>
              <a:t>補正後の特許請求の範囲</a:t>
            </a:r>
          </a:p>
          <a:p>
            <a:r>
              <a:rPr lang="ja-JP" altLang="ja-JP" sz="1400" dirty="0">
                <a:latin typeface="Meiryo UI" panose="020B0604030504040204" pitchFamily="50" charset="-128"/>
                <a:ea typeface="Meiryo UI" panose="020B0604030504040204" pitchFamily="50" charset="-128"/>
              </a:rPr>
              <a:t>【請求項</a:t>
            </a:r>
            <a:r>
              <a:rPr lang="en-US" altLang="ja-JP" sz="1400" dirty="0">
                <a:latin typeface="Meiryo UI" panose="020B0604030504040204" pitchFamily="50" charset="-128"/>
                <a:ea typeface="Meiryo UI" panose="020B0604030504040204" pitchFamily="50" charset="-128"/>
              </a:rPr>
              <a:t>1</a:t>
            </a:r>
            <a:r>
              <a:rPr lang="ja-JP" altLang="ja-JP" sz="1400" dirty="0">
                <a:latin typeface="Meiryo UI" panose="020B0604030504040204" pitchFamily="50" charset="-128"/>
                <a:ea typeface="Meiryo UI" panose="020B0604030504040204" pitchFamily="50" charset="-128"/>
              </a:rPr>
              <a:t>】</a:t>
            </a:r>
          </a:p>
          <a:p>
            <a:r>
              <a:rPr lang="ja-JP" altLang="en-US" sz="1400" dirty="0" smtClean="0">
                <a:latin typeface="Meiryo UI" panose="020B0604030504040204" pitchFamily="50" charset="-128"/>
                <a:ea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rPr>
              <a:t>ガラス</a:t>
            </a:r>
            <a:r>
              <a:rPr lang="ja-JP" altLang="ja-JP" sz="1400" dirty="0">
                <a:latin typeface="Meiryo UI" panose="020B0604030504040204" pitchFamily="50" charset="-128"/>
                <a:ea typeface="Meiryo UI" panose="020B0604030504040204" pitchFamily="50" charset="-128"/>
              </a:rPr>
              <a:t>からなる光学素子のプレス成形に用いる光学素子用成形型において、</a:t>
            </a:r>
            <a:r>
              <a:rPr lang="en-US" altLang="ja-JP"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削除</a:t>
            </a:r>
            <a:r>
              <a:rPr lang="en-US" altLang="ja-JP"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成形面の最表層が金属酸化物</a:t>
            </a:r>
            <a:r>
              <a:rPr lang="en-US" altLang="ja-JP" sz="1400" dirty="0">
                <a:latin typeface="Meiryo UI" panose="020B0604030504040204" pitchFamily="50" charset="-128"/>
                <a:ea typeface="Meiryo UI" panose="020B0604030504040204" pitchFamily="50" charset="-128"/>
              </a:rPr>
              <a:t>MO</a:t>
            </a:r>
            <a:r>
              <a:rPr lang="en-US" altLang="ja-JP" sz="1400" baseline="-25000" dirty="0">
                <a:latin typeface="Meiryo UI" panose="020B0604030504040204" pitchFamily="50" charset="-128"/>
                <a:ea typeface="Meiryo UI" panose="020B0604030504040204" pitchFamily="50" charset="-128"/>
              </a:rPr>
              <a:t>2</a:t>
            </a:r>
            <a:r>
              <a:rPr lang="ja-JP" altLang="ja-JP" sz="1400" dirty="0">
                <a:latin typeface="Meiryo UI" panose="020B0604030504040204" pitchFamily="50" charset="-128"/>
                <a:ea typeface="Meiryo UI" panose="020B0604030504040204" pitchFamily="50" charset="-128"/>
              </a:rPr>
              <a:t>よりなる膜層からなることを特徴とする光学素子用成形型。</a:t>
            </a:r>
          </a:p>
        </p:txBody>
      </p:sp>
      <p:sp>
        <p:nvSpPr>
          <p:cNvPr id="9" name="正方形/長方形 8"/>
          <p:cNvSpPr/>
          <p:nvPr/>
        </p:nvSpPr>
        <p:spPr>
          <a:xfrm>
            <a:off x="290505" y="2866745"/>
            <a:ext cx="8208912" cy="1384995"/>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審査ハンドブック附属書Ａに掲載されている各事例は、並列的に掲載されているが、実際は、発明の課題との関係を重視している事例７～９が原則であると考えられる。すなわち、審査基準においても言及されているとおり、補正（訂正、分割）により削除される事項、追加される事項が発明による課題の解決には関係がない場合は新規事項追加とならない場合が多い。このことは、事例７～９が説明している。これに対し、附属書Ａに掲載されているその他の事例は、このような傾向を踏まえて、種々の類型に係る補正等について、具体的な当てはめを示したという位置付けであるから、事例７～９が適用されるとともに、並列的に適用される考え方を示したものである。</a:t>
            </a:r>
          </a:p>
        </p:txBody>
      </p:sp>
    </p:spTree>
    <p:extLst>
      <p:ext uri="{BB962C8B-B14F-4D97-AF65-F5344CB8AC3E}">
        <p14:creationId xmlns:p14="http://schemas.microsoft.com/office/powerpoint/2010/main" val="26023205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50</a:t>
            </a:fld>
            <a:endParaRPr lang="en-US" altLang="ja-JP"/>
          </a:p>
        </p:txBody>
      </p:sp>
      <p:sp>
        <p:nvSpPr>
          <p:cNvPr id="7" name="Rectangle 2"/>
          <p:cNvSpPr>
            <a:spLocks noChangeArrowheads="1"/>
          </p:cNvSpPr>
          <p:nvPr/>
        </p:nvSpPr>
        <p:spPr bwMode="auto">
          <a:xfrm>
            <a:off x="274405" y="1823150"/>
            <a:ext cx="8136904" cy="10361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en-US" altLang="ja-JP" sz="1400" b="0" dirty="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１）新規事項追加でないとして、上位概念化する補正・分割が認めれた裁判例（及び審査基準等）</a:t>
            </a: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386554" y="3161239"/>
            <a:ext cx="6015155" cy="192394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421453" y="3218559"/>
            <a:ext cx="6013812" cy="1815882"/>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の発明が解決しようとする課題は、光学素子用成形型の表面に被覆する被覆膜を改良することで、高温下での離型性や耐久性に優れた光学素子用成形型を提供することであって、光学素子用成形型の成形面の形状は、このような課題の解決には直接関係しない。そのため、上記課題を解決する手段として、成形型の成形面の形状は必要不可欠な要素とはいえず、本願発明にとって任意の付加的な要素であって、新たな技術的事項を導入するものではない。</a:t>
            </a:r>
          </a:p>
          <a:p>
            <a:r>
              <a:rPr lang="ja-JP" altLang="en-US" sz="1400" b="0" dirty="0" smtClean="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よって</a:t>
            </a:r>
            <a:r>
              <a:rPr lang="ja-JP" altLang="ja-JP" sz="1400" b="0" dirty="0">
                <a:latin typeface="Meiryo UI" panose="020B0604030504040204" pitchFamily="50" charset="-128"/>
                <a:ea typeface="Meiryo UI" panose="020B0604030504040204" pitchFamily="50" charset="-128"/>
              </a:rPr>
              <a:t>、成形面の形状を削除する補正は、当初明細書等に記載した事項の範囲内においてするものということができる。</a:t>
            </a:r>
          </a:p>
        </p:txBody>
      </p:sp>
      <p:pic>
        <p:nvPicPr>
          <p:cNvPr id="2050" name="図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218559"/>
            <a:ext cx="18954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9878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51</a:t>
            </a:fld>
            <a:endParaRPr lang="en-US" altLang="ja-JP"/>
          </a:p>
        </p:txBody>
      </p:sp>
      <p:sp>
        <p:nvSpPr>
          <p:cNvPr id="7" name="Rectangle 2"/>
          <p:cNvSpPr>
            <a:spLocks noChangeArrowheads="1"/>
          </p:cNvSpPr>
          <p:nvPr/>
        </p:nvSpPr>
        <p:spPr bwMode="auto">
          <a:xfrm>
            <a:off x="251520" y="1824553"/>
            <a:ext cx="8136904" cy="1467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en-US" altLang="ja-JP" sz="1400" b="0" dirty="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１）新規事項追加でないとして、上位概念化する補正・分割が認めれた裁判例（及び審査基準等</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10087</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「ラック搬送装置」</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76687" y="3284984"/>
            <a:ext cx="8249524" cy="215185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348603"/>
            <a:ext cx="8208912" cy="2031325"/>
          </a:xfrm>
          <a:prstGeom prst="rect">
            <a:avLst/>
          </a:prstGeom>
        </p:spPr>
        <p:txBody>
          <a:bodyPr wrap="square">
            <a:spAutoFit/>
          </a:bodyPr>
          <a:lstStyle/>
          <a:p>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補正事項</a:t>
            </a:r>
            <a:r>
              <a:rPr lang="en-US" altLang="ja-JP" sz="1400" b="0" u="sng" dirty="0">
                <a:solidFill>
                  <a:srgbClr val="FF0000"/>
                </a:solidFill>
                <a:latin typeface="Meiryo UI" panose="020B0604030504040204" pitchFamily="50" charset="-128"/>
                <a:ea typeface="Meiryo UI" panose="020B0604030504040204" pitchFamily="50" charset="-128"/>
              </a:rPr>
              <a:t>: </a:t>
            </a:r>
            <a:r>
              <a:rPr lang="ja-JP" altLang="ja-JP" sz="1400" b="0" u="sng" dirty="0">
                <a:solidFill>
                  <a:srgbClr val="FF0000"/>
                </a:solidFill>
                <a:latin typeface="Meiryo UI" panose="020B0604030504040204" pitchFamily="50" charset="-128"/>
                <a:ea typeface="Meiryo UI" panose="020B0604030504040204" pitchFamily="50" charset="-128"/>
              </a:rPr>
              <a:t>（測定ユニットを）「懸下」</a:t>
            </a:r>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「保持」（上位概念化）</a:t>
            </a:r>
          </a:p>
          <a:p>
            <a:r>
              <a:rPr lang="ja-JP" altLang="ja-JP" sz="1400" b="0" dirty="0">
                <a:latin typeface="Meiryo UI" panose="020B0604030504040204" pitchFamily="50" charset="-128"/>
                <a:ea typeface="Meiryo UI" panose="020B0604030504040204" pitchFamily="50" charset="-128"/>
              </a:rPr>
              <a:t>　本件明細書の記載を見た当業者であれば，</a:t>
            </a:r>
            <a:r>
              <a:rPr lang="ja-JP" altLang="ja-JP" sz="1400" b="0" u="sng" dirty="0">
                <a:solidFill>
                  <a:srgbClr val="FF0000"/>
                </a:solidFill>
                <a:latin typeface="Meiryo UI" panose="020B0604030504040204" pitchFamily="50" charset="-128"/>
                <a:ea typeface="Meiryo UI" panose="020B0604030504040204" pitchFamily="50" charset="-128"/>
              </a:rPr>
              <a:t>可動アームに測定ユニットをどのように取り付けるかは本件発明における本質的な事項ではなく，</a:t>
            </a:r>
            <a:r>
              <a:rPr lang="ja-JP" altLang="ja-JP" sz="1400" b="0" dirty="0">
                <a:latin typeface="Meiryo UI" panose="020B0604030504040204" pitchFamily="50" charset="-128"/>
                <a:ea typeface="Meiryo UI" panose="020B0604030504040204" pitchFamily="50" charset="-128"/>
              </a:rPr>
              <a:t>測定ユニットは，その機能を発揮できるような態様で可動アームに保持されていれば十分であると理解するものであり，そして，本件特許の出願時における上記技術常識を考慮すれば，可動アームに測定ユニットを取り付ける態様，『懸下』以外の『埋設』等の態様とすることについても，本件明細書から自明のものであったと認められる。…</a:t>
            </a:r>
          </a:p>
          <a:p>
            <a:r>
              <a:rPr lang="ja-JP" altLang="ja-JP" sz="1400" b="0" dirty="0">
                <a:latin typeface="Meiryo UI" panose="020B0604030504040204" pitchFamily="50" charset="-128"/>
                <a:ea typeface="Meiryo UI" panose="020B0604030504040204" pitchFamily="50" charset="-128"/>
              </a:rPr>
              <a:t>　さらに，測定ユニットの『懸下』と『埋設』に関して，その</a:t>
            </a:r>
            <a:r>
              <a:rPr lang="ja-JP" altLang="ja-JP" sz="1400" b="0" u="sng" dirty="0">
                <a:solidFill>
                  <a:srgbClr val="FF0000"/>
                </a:solidFill>
                <a:latin typeface="Meiryo UI" panose="020B0604030504040204" pitchFamily="50" charset="-128"/>
                <a:ea typeface="Meiryo UI" panose="020B0604030504040204" pitchFamily="50" charset="-128"/>
              </a:rPr>
              <a:t>作用効果において具体的な差異が生じるとしても，そのこと，本件明細書に記載された本件発明７の前記技術的意義とは直接関係のない</a:t>
            </a:r>
            <a:r>
              <a:rPr lang="ja-JP" altLang="ja-JP" sz="1400" b="0" dirty="0">
                <a:latin typeface="Meiryo UI" panose="020B0604030504040204" pitchFamily="50" charset="-128"/>
                <a:ea typeface="Meiryo UI" panose="020B0604030504040204" pitchFamily="50" charset="-128"/>
              </a:rPr>
              <a:t>ことであり，また，本件特許の出願時における前記技術常識を考慮すれば，本件訂正発明２が本件明細書に記載された事項から自明である…。</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86558" y="5522755"/>
            <a:ext cx="8421097"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補正事項が、発明の課題との関係で本質的（必要不可欠な要素）でない ⇒ 補正</a:t>
            </a:r>
            <a:r>
              <a:rPr lang="en-US" altLang="ja-JP" sz="1400" b="0" dirty="0">
                <a:latin typeface="Meiryo UI" panose="020B0604030504040204" pitchFamily="50" charset="-128"/>
                <a:ea typeface="Meiryo UI" panose="020B0604030504040204" pitchFamily="50" charset="-128"/>
              </a:rPr>
              <a:t>OK</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704480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52</a:t>
            </a:fld>
            <a:endParaRPr lang="en-US" altLang="ja-JP"/>
          </a:p>
        </p:txBody>
      </p:sp>
      <p:sp>
        <p:nvSpPr>
          <p:cNvPr id="7" name="Rectangle 2"/>
          <p:cNvSpPr>
            <a:spLocks noChangeArrowheads="1"/>
          </p:cNvSpPr>
          <p:nvPr/>
        </p:nvSpPr>
        <p:spPr bwMode="auto">
          <a:xfrm>
            <a:off x="257627" y="1811268"/>
            <a:ext cx="8136904" cy="1467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en-US" altLang="ja-JP" sz="1400" b="0" dirty="0">
                <a:latin typeface="Meiryo UI" panose="020B0604030504040204" pitchFamily="50" charset="-128"/>
                <a:ea typeface="Meiryo UI" panose="020B0604030504040204" pitchFamily="50" charset="-128"/>
              </a:rPr>
              <a:t> </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１）新規事項追加でないとして、上位概念化する補正・分割が認めれた裁判例（及び審査基準等</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ワ</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32776</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「発光ダイオード」</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198818" y="3284984"/>
            <a:ext cx="8249524" cy="2503014"/>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1896" y="3322163"/>
            <a:ext cx="8208912" cy="2462213"/>
          </a:xfrm>
          <a:prstGeom prst="rect">
            <a:avLst/>
          </a:prstGeom>
        </p:spPr>
        <p:txBody>
          <a:bodyPr wrap="square">
            <a:spAutoFit/>
          </a:bodyPr>
          <a:lstStyle/>
          <a:p>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補正事項</a:t>
            </a:r>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（…発光素子が）「一般式Ｇａ</a:t>
            </a:r>
            <a:r>
              <a:rPr lang="en-US" altLang="ja-JP" sz="1400" b="0" u="sng" dirty="0">
                <a:solidFill>
                  <a:srgbClr val="FF0000"/>
                </a:solidFill>
                <a:latin typeface="Meiryo UI" panose="020B0604030504040204" pitchFamily="50" charset="-128"/>
                <a:ea typeface="Meiryo UI" panose="020B0604030504040204" pitchFamily="50" charset="-128"/>
              </a:rPr>
              <a:t>X </a:t>
            </a:r>
            <a:r>
              <a:rPr lang="ja-JP" altLang="ja-JP" sz="1400" b="0" u="sng" dirty="0">
                <a:solidFill>
                  <a:srgbClr val="FF0000"/>
                </a:solidFill>
                <a:latin typeface="Meiryo UI" panose="020B0604030504040204" pitchFamily="50" charset="-128"/>
                <a:ea typeface="Meiryo UI" panose="020B0604030504040204" pitchFamily="50" charset="-128"/>
              </a:rPr>
              <a:t>Ａｌ</a:t>
            </a:r>
            <a:r>
              <a:rPr lang="en-US" altLang="ja-JP" sz="1400" b="0" u="sng" dirty="0">
                <a:solidFill>
                  <a:srgbClr val="FF0000"/>
                </a:solidFill>
                <a:latin typeface="Meiryo UI" panose="020B0604030504040204" pitchFamily="50" charset="-128"/>
                <a:ea typeface="Meiryo UI" panose="020B0604030504040204" pitchFamily="50" charset="-128"/>
              </a:rPr>
              <a:t>1-X </a:t>
            </a:r>
            <a:r>
              <a:rPr lang="ja-JP" altLang="ja-JP" sz="1400" b="0" u="sng" dirty="0">
                <a:solidFill>
                  <a:srgbClr val="FF0000"/>
                </a:solidFill>
                <a:latin typeface="Meiryo UI" panose="020B0604030504040204" pitchFamily="50" charset="-128"/>
                <a:ea typeface="Meiryo UI" panose="020B0604030504040204" pitchFamily="50" charset="-128"/>
              </a:rPr>
              <a:t>Ｎ（但し０≦</a:t>
            </a:r>
            <a:r>
              <a:rPr lang="en-US" altLang="ja-JP" sz="1400" b="0" u="sng" dirty="0">
                <a:solidFill>
                  <a:srgbClr val="FF0000"/>
                </a:solidFill>
                <a:latin typeface="Meiryo UI" panose="020B0604030504040204" pitchFamily="50" charset="-128"/>
                <a:ea typeface="Meiryo UI" panose="020B0604030504040204" pitchFamily="50" charset="-128"/>
              </a:rPr>
              <a:t>X≦</a:t>
            </a:r>
            <a:r>
              <a:rPr lang="ja-JP" altLang="ja-JP" sz="1400" b="0" u="sng" dirty="0">
                <a:solidFill>
                  <a:srgbClr val="FF0000"/>
                </a:solidFill>
                <a:latin typeface="Meiryo UI" panose="020B0604030504040204" pitchFamily="50" charset="-128"/>
                <a:ea typeface="Meiryo UI" panose="020B0604030504040204" pitchFamily="50" charset="-128"/>
              </a:rPr>
              <a:t>１である）で表される」という限定を削除した（上位概念化）</a:t>
            </a:r>
          </a:p>
          <a:p>
            <a:r>
              <a:rPr lang="ja-JP" altLang="ja-JP" sz="1400" b="0" dirty="0">
                <a:latin typeface="Meiryo UI" panose="020B0604030504040204" pitchFamily="50" charset="-128"/>
                <a:ea typeface="Meiryo UI" panose="020B0604030504040204" pitchFamily="50" charset="-128"/>
              </a:rPr>
              <a:t>　当初明細書の…の記載に照らせば，</a:t>
            </a:r>
            <a:r>
              <a:rPr lang="ja-JP" altLang="ja-JP" sz="1400" b="0" u="sng" dirty="0">
                <a:solidFill>
                  <a:srgbClr val="FF0000"/>
                </a:solidFill>
                <a:latin typeface="Meiryo UI" panose="020B0604030504040204" pitchFamily="50" charset="-128"/>
                <a:ea typeface="Meiryo UI" panose="020B0604030504040204" pitchFamily="50" charset="-128"/>
              </a:rPr>
              <a:t>乙１発明の課題及び解決手段</a:t>
            </a:r>
            <a:r>
              <a:rPr lang="ja-JP" altLang="ja-JP" sz="1400" b="0" dirty="0">
                <a:latin typeface="Meiryo UI" panose="020B0604030504040204" pitchFamily="50" charset="-128"/>
                <a:ea typeface="Meiryo UI" panose="020B0604030504040204" pitchFamily="50" charset="-128"/>
              </a:rPr>
              <a:t>は，窒化ガリウム系化合物半導体である発光素子を包囲する樹脂モールド中に蛍光染料又は蛍光顔料を添加することにより，蛍光染料又は蛍光顔料から発光素子からの光の波長よりも長波長の可視光を出して，発光素子からの光の波長を変換し，ＬＥＤの視感度を良くする点にあると合理的に理解できる。…</a:t>
            </a:r>
          </a:p>
          <a:p>
            <a:r>
              <a:rPr lang="ja-JP" altLang="ja-JP" sz="1400" b="0" dirty="0">
                <a:latin typeface="Meiryo UI" panose="020B0604030504040204" pitchFamily="50" charset="-128"/>
                <a:ea typeface="Meiryo UI" panose="020B0604030504040204" pitchFamily="50" charset="-128"/>
              </a:rPr>
              <a:t>　このように，</a:t>
            </a:r>
            <a:r>
              <a:rPr lang="ja-JP" altLang="ja-JP" sz="1400" b="0" u="sng" dirty="0">
                <a:solidFill>
                  <a:srgbClr val="FF0000"/>
                </a:solidFill>
                <a:latin typeface="Meiryo UI" panose="020B0604030504040204" pitchFamily="50" charset="-128"/>
                <a:ea typeface="Meiryo UI" panose="020B0604030504040204" pitchFamily="50" charset="-128"/>
              </a:rPr>
              <a:t>当業者は，当初明細書の記載に照らして，『窒化ガリウム系化合物半導体』全般について，乙１発明自体の課題及び解決手段と共通の課題及び解決手段を理解するものと解される</a:t>
            </a:r>
            <a:r>
              <a:rPr lang="ja-JP" altLang="ja-JP" sz="1400" b="0" dirty="0">
                <a:latin typeface="Meiryo UI" panose="020B0604030504040204" pitchFamily="50" charset="-128"/>
                <a:ea typeface="Meiryo UI" panose="020B0604030504040204" pitchFamily="50" charset="-128"/>
              </a:rPr>
              <a:t>から，当初明細書には，（本件組成や発光ピークの限定のない）窒化ガリウム系化合物半導体からなる発光素子を樹脂モールドで包囲し，前記窒化ガリウム系化合物半導体の発光により励起されて蛍光を発する蛍光染料又は蛍光顔料を添加する，という発明についても開示がある…。</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09046" y="5805264"/>
            <a:ext cx="8421097" cy="738664"/>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課題・課題解決手段が共通する範囲で、当初明細書の開示を認めた</a:t>
            </a:r>
          </a:p>
          <a:p>
            <a:r>
              <a:rPr lang="ja-JP" altLang="en-US" sz="1400" b="0" dirty="0" smtClean="0">
                <a:latin typeface="Meiryo UI" panose="020B0604030504040204" pitchFamily="50" charset="-128"/>
                <a:ea typeface="Meiryo UI" panose="020B0604030504040204" pitchFamily="50" charset="-128"/>
              </a:rPr>
              <a:t>　</a:t>
            </a:r>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“サポート要件”のあてはめに近い</a:t>
            </a:r>
          </a:p>
          <a:p>
            <a:r>
              <a:rPr lang="ja-JP" altLang="en-US" sz="1400" b="0" dirty="0" smtClean="0">
                <a:latin typeface="Meiryo UI" panose="020B0604030504040204" pitchFamily="50" charset="-128"/>
                <a:ea typeface="Meiryo UI" panose="020B0604030504040204" pitchFamily="50" charset="-128"/>
              </a:rPr>
              <a:t>　</a:t>
            </a:r>
            <a:r>
              <a:rPr lang="en-US" altLang="ja-JP" sz="1400" b="0" dirty="0" smtClean="0">
                <a:latin typeface="Meiryo UI" panose="020B0604030504040204" pitchFamily="50" charset="-128"/>
                <a:ea typeface="Meiryo UI" panose="020B0604030504040204" pitchFamily="50" charset="-128"/>
              </a:rPr>
              <a:t>Cf.H23</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ワ</a:t>
            </a:r>
            <a:r>
              <a:rPr lang="en-US" altLang="ja-JP" sz="1400" b="0" dirty="0">
                <a:latin typeface="Meiryo UI" panose="020B0604030504040204" pitchFamily="50" charset="-128"/>
                <a:ea typeface="Meiryo UI" panose="020B0604030504040204" pitchFamily="50" charset="-128"/>
              </a:rPr>
              <a:t>)35168</a:t>
            </a:r>
            <a:r>
              <a:rPr lang="ja-JP" altLang="ja-JP" sz="1400" b="0" dirty="0">
                <a:latin typeface="Meiryo UI" panose="020B0604030504040204" pitchFamily="50" charset="-128"/>
                <a:ea typeface="Meiryo UI" panose="020B0604030504040204" pitchFamily="50" charset="-128"/>
              </a:rPr>
              <a:t>と逆</a:t>
            </a:r>
          </a:p>
        </p:txBody>
      </p:sp>
    </p:spTree>
    <p:extLst>
      <p:ext uri="{BB962C8B-B14F-4D97-AF65-F5344CB8AC3E}">
        <p14:creationId xmlns:p14="http://schemas.microsoft.com/office/powerpoint/2010/main" val="41704480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53</a:t>
            </a:fld>
            <a:endParaRPr lang="en-US" altLang="ja-JP"/>
          </a:p>
        </p:txBody>
      </p:sp>
      <p:sp>
        <p:nvSpPr>
          <p:cNvPr id="7" name="Rectangle 2"/>
          <p:cNvSpPr>
            <a:spLocks noChangeArrowheads="1"/>
          </p:cNvSpPr>
          <p:nvPr/>
        </p:nvSpPr>
        <p:spPr bwMode="auto">
          <a:xfrm>
            <a:off x="266016" y="1824553"/>
            <a:ext cx="8136904" cy="1467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ja-JP" altLang="ja-JP" sz="1400" b="0" dirty="0">
                <a:latin typeface="Meiryo UI" panose="020B0604030504040204" pitchFamily="50" charset="-128"/>
                <a:ea typeface="Meiryo UI" panose="020B0604030504040204" pitchFamily="50" charset="-128"/>
              </a:rPr>
              <a:t>（２）新規事項追加であるとして、上位概念化する補正・分割が認めれなかった裁判例（及び審査基準等</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10391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「発光ダイオード」（分割要件</a:t>
            </a:r>
            <a:r>
              <a:rPr lang="en-US" altLang="ja-JP" sz="1400" b="0" u="sng" dirty="0" smtClean="0">
                <a:latin typeface="Meiryo UI" panose="020B0604030504040204" pitchFamily="50" charset="-128"/>
                <a:ea typeface="Meiryo UI" panose="020B0604030504040204" pitchFamily="50" charset="-128"/>
              </a:rPr>
              <a:t>×</a:t>
            </a:r>
            <a:r>
              <a:rPr lang="ja-JP" altLang="en-US" sz="1400" b="0" u="sng" dirty="0" smtClean="0">
                <a:latin typeface="Meiryo UI" panose="020B0604030504040204" pitchFamily="50" charset="-128"/>
                <a:ea typeface="Meiryo UI" panose="020B0604030504040204" pitchFamily="50" charset="-128"/>
              </a:rPr>
              <a:t>）</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90808" y="3284984"/>
            <a:ext cx="8249524" cy="26776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326929"/>
            <a:ext cx="8208912" cy="2677656"/>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明細書…【０１０１】以下の記載及び【図１３】には，以下の実験結果について説明がされている。…下部構成を採用する等同一条件の下での実験において，本件組成に属する蛍光体を使用した場合（実施例１）では，水分による劣化を防止できるとの効果が得られたのに対し，本件組成に属しない蛍光体を使用した場合（比較例１）では，高温多湿条件下で早期劣化の結果が生じ，その結果に相違が生じた。…</a:t>
            </a:r>
            <a:r>
              <a:rPr lang="ja-JP" altLang="ja-JP" sz="1400" b="0" u="sng" dirty="0">
                <a:solidFill>
                  <a:srgbClr val="FF0000"/>
                </a:solidFill>
                <a:latin typeface="Meiryo UI" panose="020B0604030504040204" pitchFamily="50" charset="-128"/>
                <a:ea typeface="Meiryo UI" panose="020B0604030504040204" pitchFamily="50" charset="-128"/>
              </a:rPr>
              <a:t>当業者であれば，「</a:t>
            </a:r>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下部構成を採用した場合には，</a:t>
            </a:r>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水分による劣化を防止することができる」との原出願の明細書の記載部分は，本件組成に属する蛍光体について述べたものであると認識，理解するのが自然である</a:t>
            </a:r>
            <a:r>
              <a:rPr lang="ja-JP" altLang="ja-JP" sz="1400" b="0" dirty="0">
                <a:latin typeface="Meiryo UI" panose="020B0604030504040204" pitchFamily="50" charset="-128"/>
                <a:ea typeface="Meiryo UI" panose="020B0604030504040204" pitchFamily="50" charset="-128"/>
              </a:rPr>
              <a:t>といえる。…当業者において，【００４７】に記載された表面構成と下部構成が本件組成に属しない蛍光体についても選択可能であると理解するとまでは認められない。…</a:t>
            </a:r>
          </a:p>
          <a:p>
            <a:r>
              <a:rPr lang="ja-JP" altLang="ja-JP" sz="1400" b="0" dirty="0">
                <a:latin typeface="Meiryo UI" panose="020B0604030504040204" pitchFamily="50" charset="-128"/>
                <a:ea typeface="Meiryo UI" panose="020B0604030504040204" pitchFamily="50" charset="-128"/>
              </a:rPr>
              <a:t>　被告は，本件組成に属しない蛍光体についても，効果が得られる場合がある旨の実験結果…を提出する。しかし，分割が許されるためには，原出願の明細書に本件発明についての記載，開示があること（当業者において，記載，開示があると合理的に理解できることを含む。）を要するから，…上記実験結果…をもって，前記の結論を左右することはでき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56176" y="5996711"/>
            <a:ext cx="8421097"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明細書記載の効果を奏する構成として、具体的に記載された組成のみを当業者は理解するとした</a:t>
            </a:r>
          </a:p>
        </p:txBody>
      </p:sp>
    </p:spTree>
    <p:extLst>
      <p:ext uri="{BB962C8B-B14F-4D97-AF65-F5344CB8AC3E}">
        <p14:creationId xmlns:p14="http://schemas.microsoft.com/office/powerpoint/2010/main" val="4170448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54</a:t>
            </a:fld>
            <a:endParaRPr lang="en-US" altLang="ja-JP"/>
          </a:p>
        </p:txBody>
      </p:sp>
      <p:sp>
        <p:nvSpPr>
          <p:cNvPr id="7" name="Rectangle 2"/>
          <p:cNvSpPr>
            <a:spLocks noChangeArrowheads="1"/>
          </p:cNvSpPr>
          <p:nvPr/>
        </p:nvSpPr>
        <p:spPr bwMode="auto">
          <a:xfrm>
            <a:off x="266016" y="1819657"/>
            <a:ext cx="8136904" cy="1467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ja-JP" altLang="ja-JP" sz="1400" b="0" dirty="0">
                <a:latin typeface="Meiryo UI" panose="020B0604030504040204" pitchFamily="50" charset="-128"/>
                <a:ea typeface="Meiryo UI" panose="020B0604030504040204" pitchFamily="50" charset="-128"/>
              </a:rPr>
              <a:t>（２）新規事項追加であるとして、上位概念化する補正・分割が認めれなかった裁判例（及び審査基準等</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25</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10330</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「揺動型遊星歯車装置」</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82916" y="3284984"/>
            <a:ext cx="8249524" cy="229479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333007"/>
            <a:ext cx="8208912" cy="2246769"/>
          </a:xfrm>
          <a:prstGeom prst="rect">
            <a:avLst/>
          </a:prstGeom>
        </p:spPr>
        <p:txBody>
          <a:bodyPr wrap="square">
            <a:spAutoFit/>
          </a:bodyPr>
          <a:lstStyle/>
          <a:p>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補正事項</a:t>
            </a:r>
            <a:r>
              <a:rPr lang="en-US" altLang="ja-JP" sz="1400" b="0" u="sng" dirty="0">
                <a:solidFill>
                  <a:srgbClr val="FF0000"/>
                </a:solidFill>
                <a:latin typeface="Meiryo UI" panose="020B0604030504040204" pitchFamily="50" charset="-128"/>
                <a:ea typeface="Meiryo UI" panose="020B0604030504040204" pitchFamily="50" charset="-128"/>
              </a:rPr>
              <a:t>:</a:t>
            </a:r>
            <a:r>
              <a:rPr lang="zh-CN" altLang="ja-JP" sz="1400" b="0" u="sng" dirty="0">
                <a:solidFill>
                  <a:srgbClr val="FF0000"/>
                </a:solidFill>
                <a:latin typeface="Meiryo UI" panose="020B0604030504040204" pitchFamily="50" charset="-128"/>
                <a:ea typeface="Meiryo UI" panose="020B0604030504040204" pitchFamily="50" charset="-128"/>
              </a:rPr>
              <a:t>（遊星歯車を）「内歯揺動型」</a:t>
            </a:r>
            <a:r>
              <a:rPr lang="en-US" altLang="ja-JP" sz="1400" b="0" u="sng" dirty="0">
                <a:solidFill>
                  <a:srgbClr val="FF0000"/>
                </a:solidFill>
                <a:latin typeface="Meiryo UI" panose="020B0604030504040204" pitchFamily="50" charset="-128"/>
                <a:ea typeface="Meiryo UI" panose="020B0604030504040204" pitchFamily="50" charset="-128"/>
              </a:rPr>
              <a:t> ⇒ </a:t>
            </a:r>
            <a:r>
              <a:rPr lang="zh-CN" altLang="ja-JP" sz="1400" b="0" u="sng" dirty="0">
                <a:solidFill>
                  <a:srgbClr val="FF0000"/>
                </a:solidFill>
                <a:latin typeface="Meiryo UI" panose="020B0604030504040204" pitchFamily="50" charset="-128"/>
                <a:ea typeface="Meiryo UI" panose="020B0604030504040204" pitchFamily="50" charset="-128"/>
              </a:rPr>
              <a:t>「揺動型」（上位概念化）</a:t>
            </a:r>
            <a:endParaRPr lang="ja-JP" altLang="ja-JP" sz="1400" b="0" u="sng" dirty="0">
              <a:solidFill>
                <a:srgbClr val="FF0000"/>
              </a:solidFill>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　内歯揺動型と外歯揺動型との間には、両者で異なる技術もあれば、両者に共通する技術も存在すると認められる。したがって、本件補正が外歯揺動型遊星歯車装置を含めることになるからといって、そのことから直ちに本件補正が新たな技術的事項を導入するとまではいうことはできない。…そこで，本件補正前発明で開示されている技術が，内歯揺動型遊星歯車装置と外歯揺動型遊星歯車装置において共通する技術であるか否かについて具体的に検討する。…</a:t>
            </a:r>
          </a:p>
          <a:p>
            <a:r>
              <a:rPr lang="ja-JP" altLang="ja-JP" sz="1400" b="0" dirty="0">
                <a:latin typeface="Meiryo UI" panose="020B0604030504040204" pitchFamily="50" charset="-128"/>
                <a:ea typeface="Meiryo UI" panose="020B0604030504040204" pitchFamily="50" charset="-128"/>
              </a:rPr>
              <a:t>　②型においては，…『伝動外歯歯車は単一の歯車からなり，出力軸（出力部材）に軸受を　介して支持され』</a:t>
            </a:r>
            <a:r>
              <a:rPr lang="ja-JP" altLang="ja-JP" sz="1400" b="0" dirty="0" err="1">
                <a:latin typeface="Meiryo UI" panose="020B0604030504040204" pitchFamily="50" charset="-128"/>
                <a:ea typeface="Meiryo UI" panose="020B0604030504040204" pitchFamily="50" charset="-128"/>
              </a:rPr>
              <a:t>る</a:t>
            </a:r>
            <a:r>
              <a:rPr lang="ja-JP" altLang="ja-JP" sz="1400" b="0" dirty="0">
                <a:latin typeface="Meiryo UI" panose="020B0604030504040204" pitchFamily="50" charset="-128"/>
                <a:ea typeface="Meiryo UI" panose="020B0604030504040204" pitchFamily="50" charset="-128"/>
              </a:rPr>
              <a:t>構成を想定できるとしても，①型においては，・・・伝動外歯歯車を出力軸に軸受を介して支持する構成については，当業者であっても明らかではないから，本件技術を外歯揺動型遊星歯車装置に直ちに適用できるということはでき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64565" y="5644470"/>
            <a:ext cx="8421097"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開示された技術が、上位概念化された発明全体に共通していれば補正</a:t>
            </a:r>
            <a:r>
              <a:rPr lang="en-US" altLang="ja-JP" sz="1400" b="0" dirty="0">
                <a:latin typeface="Meiryo UI" panose="020B0604030504040204" pitchFamily="50" charset="-128"/>
                <a:ea typeface="Meiryo UI" panose="020B0604030504040204" pitchFamily="50" charset="-128"/>
              </a:rPr>
              <a:t>OK</a:t>
            </a:r>
            <a:r>
              <a:rPr lang="ja-JP" altLang="ja-JP" sz="1400" b="0" dirty="0" err="1" smtClean="0">
                <a:latin typeface="Meiryo UI" panose="020B0604030504040204" pitchFamily="50" charset="-128"/>
                <a:ea typeface="Meiryo UI" panose="020B0604030504040204" pitchFamily="50" charset="-128"/>
              </a:rPr>
              <a:t>。</a:t>
            </a:r>
            <a:r>
              <a:rPr lang="en-US" altLang="ja-JP" sz="1400" b="0" dirty="0" smtClean="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H23(</a:t>
            </a:r>
            <a:r>
              <a:rPr lang="ja-JP" altLang="ja-JP" sz="1400" b="0" dirty="0">
                <a:latin typeface="Meiryo UI" panose="020B0604030504040204" pitchFamily="50" charset="-128"/>
                <a:ea typeface="Meiryo UI" panose="020B0604030504040204" pitchFamily="50" charset="-128"/>
              </a:rPr>
              <a:t>ワ</a:t>
            </a:r>
            <a:r>
              <a:rPr lang="en-US" altLang="ja-JP" sz="1400" b="0" dirty="0">
                <a:latin typeface="Meiryo UI" panose="020B0604030504040204" pitchFamily="50" charset="-128"/>
                <a:ea typeface="Meiryo UI" panose="020B0604030504040204" pitchFamily="50" charset="-128"/>
              </a:rPr>
              <a:t>)32776</a:t>
            </a:r>
            <a:endParaRPr lang="ja-JP" altLang="ja-JP" sz="1400" b="0" dirty="0">
              <a:latin typeface="Meiryo UI" panose="020B0604030504040204" pitchFamily="50" charset="-128"/>
              <a:ea typeface="Meiryo UI" panose="020B0604030504040204" pitchFamily="50" charset="-128"/>
            </a:endParaRPr>
          </a:p>
          <a:p>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上位</a:t>
            </a:r>
            <a:r>
              <a:rPr lang="ja-JP" altLang="ja-JP" sz="1400" b="0" dirty="0">
                <a:latin typeface="Meiryo UI" panose="020B0604030504040204" pitchFamily="50" charset="-128"/>
                <a:ea typeface="Meiryo UI" panose="020B0604030504040204" pitchFamily="50" charset="-128"/>
              </a:rPr>
              <a:t>概念化後の一部×ならば、補正×</a:t>
            </a:r>
          </a:p>
        </p:txBody>
      </p:sp>
    </p:spTree>
    <p:extLst>
      <p:ext uri="{BB962C8B-B14F-4D97-AF65-F5344CB8AC3E}">
        <p14:creationId xmlns:p14="http://schemas.microsoft.com/office/powerpoint/2010/main" val="35404209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55</a:t>
            </a:fld>
            <a:endParaRPr lang="en-US" altLang="ja-JP"/>
          </a:p>
        </p:txBody>
      </p:sp>
      <p:sp>
        <p:nvSpPr>
          <p:cNvPr id="7" name="Rectangle 2"/>
          <p:cNvSpPr>
            <a:spLocks noChangeArrowheads="1"/>
          </p:cNvSpPr>
          <p:nvPr/>
        </p:nvSpPr>
        <p:spPr bwMode="auto">
          <a:xfrm>
            <a:off x="266016" y="1819657"/>
            <a:ext cx="8136904" cy="14670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論点①＞拡大先願違反と新規事項</a:t>
            </a:r>
            <a:r>
              <a:rPr lang="ja-JP" altLang="ja-JP" sz="1400" b="0" dirty="0" smtClean="0">
                <a:latin typeface="Meiryo UI" panose="020B0604030504040204" pitchFamily="50" charset="-128"/>
                <a:ea typeface="Meiryo UI" panose="020B0604030504040204" pitchFamily="50" charset="-128"/>
              </a:rPr>
              <a:t>追加</a:t>
            </a:r>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特許法</a:t>
            </a:r>
            <a:r>
              <a:rPr lang="en-US" altLang="ja-JP" sz="1400" b="0" dirty="0" smtClean="0">
                <a:latin typeface="Meiryo UI" panose="020B0604030504040204" pitchFamily="50" charset="-128"/>
                <a:ea typeface="Meiryo UI" panose="020B0604030504040204" pitchFamily="50" charset="-128"/>
              </a:rPr>
              <a:t>17</a:t>
            </a:r>
            <a:r>
              <a:rPr lang="ja-JP" altLang="ja-JP" sz="1400" b="0" dirty="0" smtClean="0">
                <a:latin typeface="Meiryo UI" panose="020B0604030504040204" pitchFamily="50" charset="-128"/>
                <a:ea typeface="Meiryo UI" panose="020B0604030504040204" pitchFamily="50" charset="-128"/>
              </a:rPr>
              <a:t>条の</a:t>
            </a:r>
            <a:r>
              <a:rPr lang="en-US" altLang="ja-JP" sz="1400" b="0" dirty="0" smtClean="0">
                <a:latin typeface="Meiryo UI" panose="020B0604030504040204" pitchFamily="50" charset="-128"/>
                <a:ea typeface="Meiryo UI" panose="020B0604030504040204" pitchFamily="50" charset="-128"/>
              </a:rPr>
              <a:t>2</a:t>
            </a:r>
            <a:r>
              <a:rPr lang="ja-JP" altLang="ja-JP" sz="1400" b="0" dirty="0" smtClean="0">
                <a:latin typeface="Meiryo UI" panose="020B0604030504040204" pitchFamily="50" charset="-128"/>
                <a:ea typeface="Meiryo UI" panose="020B0604030504040204" pitchFamily="50" charset="-128"/>
              </a:rPr>
              <a:t>第</a:t>
            </a:r>
            <a:r>
              <a:rPr lang="en-US" altLang="ja-JP" sz="1400" b="0" dirty="0" smtClean="0">
                <a:latin typeface="Meiryo UI" panose="020B0604030504040204" pitchFamily="50" charset="-128"/>
                <a:ea typeface="Meiryo UI" panose="020B0604030504040204" pitchFamily="50" charset="-128"/>
              </a:rPr>
              <a:t>3</a:t>
            </a:r>
            <a:r>
              <a:rPr lang="ja-JP" altLang="ja-JP" sz="1400" b="0" dirty="0" smtClean="0">
                <a:latin typeface="Meiryo UI" panose="020B0604030504040204" pitchFamily="50" charset="-128"/>
                <a:ea typeface="Meiryo UI" panose="020B0604030504040204" pitchFamily="50" charset="-128"/>
              </a:rPr>
              <a:t>項</a:t>
            </a:r>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と</a:t>
            </a:r>
            <a:r>
              <a:rPr lang="ja-JP" altLang="ja-JP" sz="1400" b="0" dirty="0">
                <a:latin typeface="Meiryo UI" panose="020B0604030504040204" pitchFamily="50" charset="-128"/>
                <a:ea typeface="Meiryo UI" panose="020B0604030504040204" pitchFamily="50" charset="-128"/>
              </a:rPr>
              <a:t>の関係に関する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a:t>
            </a:r>
            <a:r>
              <a:rPr lang="ja-JP" altLang="ja-JP" sz="1400" b="0" dirty="0" smtClean="0">
                <a:latin typeface="Meiryo UI" panose="020B0604030504040204" pitchFamily="50" charset="-128"/>
                <a:ea typeface="Meiryo UI" panose="020B0604030504040204" pitchFamily="50" charset="-128"/>
              </a:rPr>
              <a:t>．本願</a:t>
            </a:r>
            <a:r>
              <a:rPr lang="ja-JP" altLang="ja-JP" sz="1400" b="0" dirty="0">
                <a:latin typeface="Meiryo UI" panose="020B0604030504040204" pitchFamily="50" charset="-128"/>
                <a:ea typeface="Meiryo UI" panose="020B0604030504040204" pitchFamily="50" charset="-128"/>
              </a:rPr>
              <a:t>発明の課題と直接関係のない任意的事項を削除して、発明を拡張する場合について</a:t>
            </a:r>
          </a:p>
          <a:p>
            <a:r>
              <a:rPr lang="ja-JP" altLang="ja-JP" sz="1400" b="0" dirty="0">
                <a:latin typeface="Meiryo UI" panose="020B0604030504040204" pitchFamily="50" charset="-128"/>
                <a:ea typeface="Meiryo UI" panose="020B0604030504040204" pitchFamily="50" charset="-128"/>
              </a:rPr>
              <a:t>（２）新規事項追加であるとして、上位概念化する補正・分割が認めれなかった裁判例（及び審査基準等</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smtClean="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25</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ネ</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10098</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「角度調整金具」</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83692" y="3284984"/>
            <a:ext cx="8249524" cy="23015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339726"/>
            <a:ext cx="8208912" cy="2246769"/>
          </a:xfrm>
          <a:prstGeom prst="rect">
            <a:avLst/>
          </a:prstGeom>
        </p:spPr>
        <p:txBody>
          <a:bodyPr wrap="square">
            <a:spAutoFit/>
          </a:bodyPr>
          <a:lstStyle/>
          <a:p>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補正事項</a:t>
            </a:r>
            <a:r>
              <a:rPr lang="en-US" altLang="ja-JP" sz="1400" b="0" u="sng" dirty="0">
                <a:solidFill>
                  <a:srgbClr val="FF0000"/>
                </a:solidFill>
                <a:latin typeface="Meiryo UI" panose="020B0604030504040204" pitchFamily="50" charset="-128"/>
                <a:ea typeface="Meiryo UI" panose="020B0604030504040204" pitchFamily="50" charset="-128"/>
              </a:rPr>
              <a:t>:</a:t>
            </a:r>
            <a:r>
              <a:rPr lang="ja-JP" altLang="ja-JP" sz="1400" b="0" u="sng" dirty="0">
                <a:solidFill>
                  <a:srgbClr val="FF0000"/>
                </a:solidFill>
                <a:latin typeface="Meiryo UI" panose="020B0604030504040204" pitchFamily="50" charset="-128"/>
                <a:ea typeface="Meiryo UI" panose="020B0604030504040204" pitchFamily="50" charset="-128"/>
              </a:rPr>
              <a:t>「くさび形窓部のくさび面」</a:t>
            </a:r>
            <a:r>
              <a:rPr lang="en-US" altLang="ja-JP" sz="1400" b="0" u="sng" dirty="0">
                <a:solidFill>
                  <a:srgbClr val="FF0000"/>
                </a:solidFill>
                <a:latin typeface="Meiryo UI" panose="020B0604030504040204" pitchFamily="50" charset="-128"/>
                <a:ea typeface="Meiryo UI" panose="020B0604030504040204" pitchFamily="50" charset="-128"/>
              </a:rPr>
              <a:t> ⇒ </a:t>
            </a:r>
            <a:r>
              <a:rPr lang="ja-JP" altLang="ja-JP" sz="1400" b="0" u="sng" dirty="0">
                <a:solidFill>
                  <a:srgbClr val="FF0000"/>
                </a:solidFill>
                <a:latin typeface="Meiryo UI" panose="020B0604030504040204" pitchFamily="50" charset="-128"/>
                <a:ea typeface="Meiryo UI" panose="020B0604030504040204" pitchFamily="50" charset="-128"/>
              </a:rPr>
              <a:t>「くさび形の空間部を形成するくさび面」（上位概念化）</a:t>
            </a:r>
          </a:p>
          <a:p>
            <a:r>
              <a:rPr lang="ja-JP" altLang="ja-JP" sz="1400" b="0" dirty="0">
                <a:latin typeface="Meiryo UI" panose="020B0604030504040204" pitchFamily="50" charset="-128"/>
                <a:ea typeface="Meiryo UI" panose="020B0604030504040204" pitchFamily="50" charset="-128"/>
              </a:rPr>
              <a:t>　原出願明細書には、…『くさび面』を『第１アームに形成されるくさび形窓部によってその外方側に形成される面』とする構成以外の構成については，記載も示唆もない。…</a:t>
            </a:r>
          </a:p>
          <a:p>
            <a:r>
              <a:rPr lang="ja-JP" altLang="ja-JP" sz="1400" b="0" dirty="0">
                <a:latin typeface="Meiryo UI" panose="020B0604030504040204" pitchFamily="50" charset="-128"/>
                <a:ea typeface="Meiryo UI" panose="020B0604030504040204" pitchFamily="50" charset="-128"/>
              </a:rPr>
              <a:t>　そうすると，当業者が，原出願明細書の記載から，浮動くさび部材の当接面が当接する『くさび面』を，第１アームのケース部に</a:t>
            </a:r>
            <a:r>
              <a:rPr lang="ja-JP" altLang="ja-JP" sz="1400" b="0" u="sng" dirty="0">
                <a:solidFill>
                  <a:srgbClr val="FF0000"/>
                </a:solidFill>
                <a:latin typeface="Meiryo UI" panose="020B0604030504040204" pitchFamily="50" charset="-128"/>
                <a:ea typeface="Meiryo UI" panose="020B0604030504040204" pitchFamily="50" charset="-128"/>
              </a:rPr>
              <a:t>くさび形窓部を形成しないで，異なる構成や部材により形成することで課題を解決することを理解し，かかる解決手段の　構成を想定することができたとまでは認められない。</a:t>
            </a:r>
            <a:r>
              <a:rPr lang="ja-JP" altLang="ja-JP" sz="1400" b="0" dirty="0">
                <a:latin typeface="Meiryo UI" panose="020B0604030504040204" pitchFamily="50" charset="-128"/>
                <a:ea typeface="Meiryo UI" panose="020B0604030504040204" pitchFamily="50" charset="-128"/>
              </a:rPr>
              <a:t>…本件特許発明は，第１アームのケース部にくさび形窓部を形成することによりくさび面を設けるという形態のみならず，これを設けずに第１アームとは異なる部材により形成する等の他の形態をも含むものと解されるから，原出願明細書に開示された技術的事項を上位概念化するものであって，上位概念化された上記技術的事項が原出願明細書に実質的にも記載されているということはでき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64565" y="5644470"/>
            <a:ext cx="8421097"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原出願明細書中で、発明の課題解決を理解できるのは、補正前の構成のみ⇒補正×</a:t>
            </a:r>
          </a:p>
          <a:p>
            <a:r>
              <a:rPr lang="en-US" altLang="ja-JP" sz="1400" b="0" dirty="0" smtClean="0">
                <a:latin typeface="Meiryo UI" panose="020B0604030504040204" pitchFamily="50" charset="-128"/>
                <a:ea typeface="Meiryo UI" panose="020B0604030504040204" pitchFamily="50" charset="-128"/>
              </a:rPr>
              <a:t>※H25</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行ケ</a:t>
            </a:r>
            <a:r>
              <a:rPr lang="en-US" altLang="ja-JP" sz="1400" b="0" dirty="0">
                <a:latin typeface="Meiryo UI" panose="020B0604030504040204" pitchFamily="50" charset="-128"/>
                <a:ea typeface="Meiryo UI" panose="020B0604030504040204" pitchFamily="50" charset="-128"/>
              </a:rPr>
              <a:t>)10201</a:t>
            </a:r>
            <a:r>
              <a:rPr lang="ja-JP" altLang="ja-JP" sz="1400" b="0" dirty="0">
                <a:latin typeface="Meiryo UI" panose="020B0604030504040204" pitchFamily="50" charset="-128"/>
                <a:ea typeface="Meiryo UI" panose="020B0604030504040204" pitchFamily="50" charset="-128"/>
              </a:rPr>
              <a:t>同旨</a:t>
            </a:r>
          </a:p>
        </p:txBody>
      </p:sp>
    </p:spTree>
    <p:extLst>
      <p:ext uri="{BB962C8B-B14F-4D97-AF65-F5344CB8AC3E}">
        <p14:creationId xmlns:p14="http://schemas.microsoft.com/office/powerpoint/2010/main" val="35404209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56</a:t>
            </a:fld>
            <a:endParaRPr lang="en-US" altLang="ja-JP"/>
          </a:p>
        </p:txBody>
      </p:sp>
      <p:sp>
        <p:nvSpPr>
          <p:cNvPr id="7" name="Rectangle 2"/>
          <p:cNvSpPr>
            <a:spLocks noChangeArrowheads="1"/>
          </p:cNvSpPr>
          <p:nvPr/>
        </p:nvSpPr>
        <p:spPr bwMode="auto">
          <a:xfrm>
            <a:off x="257627" y="1819657"/>
            <a:ext cx="8136904" cy="1251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１．先願発明の適格性　＝　先願発明の適格性＝実施可能であると理解し得る</a:t>
            </a:r>
            <a:r>
              <a:rPr lang="ja-JP" altLang="ja-JP" sz="1400" b="0" dirty="0" smtClean="0">
                <a:latin typeface="Meiryo UI" panose="020B0604030504040204" pitchFamily="50" charset="-128"/>
                <a:ea typeface="Meiryo UI" panose="020B0604030504040204" pitchFamily="50" charset="-128"/>
              </a:rPr>
              <a:t>程度</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13</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189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「８－メトキシキノロンカルボン酸誘導体の製造中間体」</a:t>
            </a:r>
            <a:endParaRPr lang="en-US" altLang="ja-JP" sz="1400" b="0" u="sng" dirty="0" smtClean="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34873" y="3068960"/>
            <a:ext cx="8249524" cy="308908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23528" y="3094127"/>
            <a:ext cx="8208912" cy="310854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a:t>
            </a:r>
            <a:r>
              <a:rPr lang="ja-JP" altLang="ja-JP" sz="1400" b="0" u="sng" dirty="0">
                <a:solidFill>
                  <a:srgbClr val="FF0000"/>
                </a:solidFill>
                <a:latin typeface="Meiryo UI" panose="020B0604030504040204" pitchFamily="50" charset="-128"/>
                <a:ea typeface="Meiryo UI" panose="020B0604030504040204" pitchFamily="50" charset="-128"/>
              </a:rPr>
              <a:t>先願明細書には，当業者が，先願発明がそこに示されていることを理解し，それが実施可能であることを理解し得る程度に記載されていれば十分</a:t>
            </a:r>
            <a:r>
              <a:rPr lang="ja-JP" altLang="ja-JP" sz="1400" b="0" dirty="0">
                <a:latin typeface="Meiryo UI" panose="020B0604030504040204" pitchFamily="50" charset="-128"/>
                <a:ea typeface="Meiryo UI" panose="020B0604030504040204" pitchFamily="50" charset="-128"/>
              </a:rPr>
              <a:t>であって，それを超えて，少しの誤りもなく完璧に記載されていることが要求されるものではない…。</a:t>
            </a:r>
          </a:p>
          <a:p>
            <a:r>
              <a:rPr lang="ja-JP" altLang="ja-JP" sz="1400" b="0" dirty="0">
                <a:latin typeface="Meiryo UI" panose="020B0604030504040204" pitchFamily="50" charset="-128"/>
                <a:ea typeface="Meiryo UI" panose="020B0604030504040204" pitchFamily="50" charset="-128"/>
              </a:rPr>
              <a:t>　原告らは，先願明細書の参考例１の「濃硫酸８．５ｍｌ及び水４０ｍｌを加え」の記載が誤ったものであったとしても，出願当初の明細書から直接的かつ一義的に導き出せるといい得ないから，訂正審判においてこれを誤記として認めることはできないとし，これを前提に，上記記載の誤りに，訂正審判においてさえ認め得ない訂正を加えて先願明細書の参考例１の記載を読むことが許されない，と主張する。しかし，先願明細書に</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ⅹ</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工程の目的物質として開示されている物質が特許法２９条の２の先願発明としての要件を備えているか否か，と，当該物質に関する，先願明細書の記載について訂正が認められるべきか否かとは，互いに全く無関係であるとはいい得ないものの，判断基準を異にする異なった問題であり，仮に，上記記載の誤りが，訂正審判によって訂正することは許されないものであるとされるとしても，そのことは，上記物質が特許法２９条の２の先願発明に該当するか否かの検討において，上記誤りにつき上記のように扱うことの妨げとはならない，というべきである。原告らの上記主張は，上記のとおり互いに異なる二つの問題を同一視することによって，初めて成り立つものであり，前提において既に誤っており，採用でき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27696" y="6217567"/>
            <a:ext cx="8421097"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先願発明の適格性＝実施可能であると理解し得る程度</a:t>
            </a:r>
          </a:p>
        </p:txBody>
      </p:sp>
    </p:spTree>
    <p:extLst>
      <p:ext uri="{BB962C8B-B14F-4D97-AF65-F5344CB8AC3E}">
        <p14:creationId xmlns:p14="http://schemas.microsoft.com/office/powerpoint/2010/main" val="35404209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57</a:t>
            </a:fld>
            <a:endParaRPr lang="en-US" altLang="ja-JP"/>
          </a:p>
        </p:txBody>
      </p:sp>
      <p:sp>
        <p:nvSpPr>
          <p:cNvPr id="7" name="Rectangle 2"/>
          <p:cNvSpPr>
            <a:spLocks noChangeArrowheads="1"/>
          </p:cNvSpPr>
          <p:nvPr/>
        </p:nvSpPr>
        <p:spPr bwMode="auto">
          <a:xfrm>
            <a:off x="266016" y="1814760"/>
            <a:ext cx="8136904" cy="12516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２．用途発明に対する先願発明は、用途発明として完成している必要が</a:t>
            </a:r>
            <a:r>
              <a:rPr lang="ja-JP" altLang="ja-JP" sz="1400" b="0" dirty="0" smtClean="0">
                <a:latin typeface="Meiryo UI" panose="020B0604030504040204" pitchFamily="50" charset="-128"/>
                <a:ea typeface="Meiryo UI" panose="020B0604030504040204" pitchFamily="50" charset="-128"/>
              </a:rPr>
              <a:t>ある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10</a:t>
            </a:r>
            <a:r>
              <a:rPr lang="ja-JP" altLang="ja-JP" sz="1400" b="0" u="sng" dirty="0" smtClean="0">
                <a:latin typeface="Meiryo UI" panose="020B0604030504040204" pitchFamily="50" charset="-128"/>
                <a:ea typeface="Meiryo UI" panose="020B0604030504040204" pitchFamily="50" charset="-128"/>
              </a:rPr>
              <a:t>年</a:t>
            </a:r>
            <a:r>
              <a:rPr lang="en-US" altLang="ja-JP" sz="1400" b="0" u="sng" dirty="0" smtClean="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行ケ</a:t>
            </a:r>
            <a:r>
              <a:rPr lang="en-US" altLang="ja-JP" sz="1400" b="0" u="sng" dirty="0" smtClean="0">
                <a:latin typeface="Meiryo UI" panose="020B0604030504040204" pitchFamily="50" charset="-128"/>
                <a:ea typeface="Meiryo UI" panose="020B0604030504040204" pitchFamily="50" charset="-128"/>
              </a:rPr>
              <a:t>)</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401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「即席冷凍麺類用穀粉」</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99456" y="3068960"/>
            <a:ext cx="8249524" cy="273406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125372"/>
            <a:ext cx="8208912" cy="2677656"/>
          </a:xfrm>
          <a:prstGeom prst="rect">
            <a:avLst/>
          </a:prstGeom>
        </p:spPr>
        <p:txBody>
          <a:bodyPr wrap="square">
            <a:spAutoFit/>
          </a:bodyPr>
          <a:lstStyle/>
          <a:p>
            <a:r>
              <a:rPr lang="ja-JP" altLang="ja-JP" sz="1400" dirty="0">
                <a:latin typeface="Meiryo UI" panose="020B0604030504040204" pitchFamily="50" charset="-128"/>
                <a:ea typeface="Meiryo UI" panose="020B0604030504040204" pitchFamily="50" charset="-128"/>
              </a:rPr>
              <a:t>　【請求項】　タピオカ澱粉１２～５０重量％と穀粉類８８～５０重量％とからなる即席冷凍麺類用穀粉</a:t>
            </a:r>
          </a:p>
          <a:p>
            <a:r>
              <a:rPr lang="ja-JP" altLang="ja-JP" sz="1400" b="0" dirty="0">
                <a:latin typeface="Meiryo UI" panose="020B0604030504040204" pitchFamily="50" charset="-128"/>
                <a:ea typeface="Meiryo UI" panose="020B0604030504040204" pitchFamily="50" charset="-128"/>
              </a:rPr>
              <a:t>　</a:t>
            </a:r>
            <a:r>
              <a:rPr lang="zh-CN" altLang="ja-JP" sz="1400" b="0" u="sng" dirty="0">
                <a:solidFill>
                  <a:srgbClr val="FF0000"/>
                </a:solidFill>
                <a:latin typeface="Meiryo UI" panose="020B0604030504040204" pitchFamily="50" charset="-128"/>
                <a:ea typeface="Meiryo UI" panose="020B0604030504040204" pitchFamily="50" charset="-128"/>
              </a:rPr>
              <a:t>用途発明は、既知の物質のある未知の属性を発見し、この属性により、当該物質が新たな用途への使用に適することを見いだしたことに基づく発明をいうものと解すべきであるから、タピオカ澱粉を特定割合で他の穀粉類と配合した先願発明が用途発明として完成しているというためには、タピオカ澱粉の特定の属性により、これを特定割合で他の穀粉類と配合した穀粉が、即席冷凍麺類用穀粉という新たな用途への使用に適することが見いだされたといい得ることが必要である。</a:t>
            </a:r>
            <a:r>
              <a:rPr lang="zh-CN" altLang="ja-JP" sz="1400" b="0" dirty="0">
                <a:latin typeface="Meiryo UI" panose="020B0604030504040204" pitchFamily="50" charset="-128"/>
                <a:ea typeface="Meiryo UI" panose="020B0604030504040204" pitchFamily="50" charset="-128"/>
              </a:rPr>
              <a:t>しかしながら、当該タピオカ澱粉配合の穀粉を即席冷凍麺類用穀粉として使用した場合に奏する効果が、タピオカ澱粉を含まず穀粉類のみから成る従来の即席冷凍麺類用穀粉（従来技術）が奏する効果以下のものとすれば、当該タピオカ澱粉配合の穀粉が、即席冷凍麺類の製造に適しているということができず、したがって、タピオカ澱粉がその特定の属性により即席冷凍麺類用穀粉という新たな用途への使用に適することを見いだしたということ自体がいえないことになるから、用途発明である先願発明が完成したといい得るためには、タピオカ澱粉を特定割合で他の穀粉と配合した先願発明が、穀粉類のみから成る従来の即席冷凍麺類用穀粉（従来技術）よりも、即席冷凍麺類用穀粉として優れた効果を奏することが必要であるというべきである</a:t>
            </a:r>
            <a:r>
              <a:rPr lang="zh-CN" altLang="ja-JP" sz="1400" b="0" dirty="0" smtClean="0">
                <a:latin typeface="Meiryo UI" panose="020B0604030504040204" pitchFamily="50" charset="-128"/>
                <a:ea typeface="Meiryo UI" panose="020B0604030504040204" pitchFamily="50" charset="-128"/>
              </a:rPr>
              <a:t>。</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54292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58</a:t>
            </a:fld>
            <a:endParaRPr lang="en-US" altLang="ja-JP"/>
          </a:p>
        </p:txBody>
      </p:sp>
      <p:sp>
        <p:nvSpPr>
          <p:cNvPr id="7" name="Rectangle 2"/>
          <p:cNvSpPr>
            <a:spLocks noChangeArrowheads="1"/>
          </p:cNvSpPr>
          <p:nvPr/>
        </p:nvSpPr>
        <p:spPr bwMode="auto">
          <a:xfrm>
            <a:off x="266016" y="1814760"/>
            <a:ext cx="8136904" cy="12516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２．用途発明に対する先願発明は、用途発明として完成している必要が</a:t>
            </a:r>
            <a:r>
              <a:rPr lang="ja-JP" altLang="ja-JP" sz="1400" b="0" dirty="0" smtClean="0">
                <a:latin typeface="Meiryo UI" panose="020B0604030504040204" pitchFamily="50" charset="-128"/>
                <a:ea typeface="Meiryo UI" panose="020B0604030504040204" pitchFamily="50" charset="-128"/>
              </a:rPr>
              <a:t>ある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10</a:t>
            </a:r>
            <a:r>
              <a:rPr lang="ja-JP" altLang="ja-JP" sz="1400" b="0" u="sng" dirty="0" smtClean="0">
                <a:latin typeface="Meiryo UI" panose="020B0604030504040204" pitchFamily="50" charset="-128"/>
                <a:ea typeface="Meiryo UI" panose="020B0604030504040204" pitchFamily="50" charset="-128"/>
              </a:rPr>
              <a:t>年</a:t>
            </a:r>
            <a:r>
              <a:rPr lang="en-US" altLang="ja-JP" sz="1400" b="0" u="sng" dirty="0" smtClean="0">
                <a:latin typeface="Meiryo UI" panose="020B0604030504040204" pitchFamily="50" charset="-128"/>
                <a:ea typeface="Meiryo UI" panose="020B0604030504040204" pitchFamily="50" charset="-128"/>
              </a:rPr>
              <a:t>(</a:t>
            </a:r>
            <a:r>
              <a:rPr lang="ja-JP" altLang="ja-JP" sz="1400" b="0" u="sng" dirty="0">
                <a:latin typeface="Meiryo UI" panose="020B0604030504040204" pitchFamily="50" charset="-128"/>
                <a:ea typeface="Meiryo UI" panose="020B0604030504040204" pitchFamily="50" charset="-128"/>
              </a:rPr>
              <a:t>行ケ</a:t>
            </a:r>
            <a:r>
              <a:rPr lang="en-US" altLang="ja-JP" sz="1400" b="0" u="sng" dirty="0" smtClean="0">
                <a:latin typeface="Meiryo UI" panose="020B0604030504040204" pitchFamily="50" charset="-128"/>
                <a:ea typeface="Meiryo UI" panose="020B0604030504040204" pitchFamily="50" charset="-128"/>
              </a:rPr>
              <a:t>)</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401</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「即席冷凍麺類用穀粉」</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66016" y="3068960"/>
            <a:ext cx="8249524" cy="1512168"/>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140968"/>
            <a:ext cx="8208912" cy="1384995"/>
          </a:xfrm>
          <a:prstGeom prst="rect">
            <a:avLst/>
          </a:prstGeom>
        </p:spPr>
        <p:txBody>
          <a:bodyPr wrap="square">
            <a:spAutoFit/>
          </a:bodyPr>
          <a:lstStyle/>
          <a:p>
            <a:r>
              <a:rPr lang="ja-JP" altLang="en-US" sz="1400" b="0" dirty="0" smtClean="0">
                <a:latin typeface="Meiryo UI" panose="020B0604030504040204" pitchFamily="50" charset="-128"/>
                <a:ea typeface="Meiryo UI" panose="020B0604030504040204" pitchFamily="50" charset="-128"/>
              </a:rPr>
              <a:t>（続き）</a:t>
            </a:r>
            <a:r>
              <a:rPr lang="zh-CN" altLang="ja-JP" sz="1400" b="0" dirty="0" smtClean="0">
                <a:latin typeface="Meiryo UI" panose="020B0604030504040204" pitchFamily="50" charset="-128"/>
                <a:ea typeface="Meiryo UI" panose="020B0604030504040204" pitchFamily="50" charset="-128"/>
              </a:rPr>
              <a:t>そう</a:t>
            </a:r>
            <a:r>
              <a:rPr lang="zh-CN" altLang="ja-JP" sz="1400" b="0" dirty="0">
                <a:latin typeface="Meiryo UI" panose="020B0604030504040204" pitchFamily="50" charset="-128"/>
                <a:ea typeface="Meiryo UI" panose="020B0604030504040204" pitchFamily="50" charset="-128"/>
              </a:rPr>
              <a:t>とすれば、先願明細書の記載において、タピオカ澱粉を特定割合で他の穀粉と配合した先願発明につき、その効果として、単に喫食可能な即席冷凍麺類が製造できるということ、すなわち、穀粉類のみから成る即席冷凍麺類用穀粉という従来技術以下の効果を奏することしか開示されていないとすれば、</a:t>
            </a:r>
            <a:r>
              <a:rPr lang="zh-CN" altLang="ja-JP" sz="1400" b="0" u="sng" dirty="0">
                <a:solidFill>
                  <a:srgbClr val="FF0000"/>
                </a:solidFill>
                <a:latin typeface="Meiryo UI" panose="020B0604030504040204" pitchFamily="50" charset="-128"/>
                <a:ea typeface="Meiryo UI" panose="020B0604030504040204" pitchFamily="50" charset="-128"/>
              </a:rPr>
              <a:t>先願明細書上、用途発明である先願発明が、当業者が反復実施して所定の効果を挙げることができる程度にまで具体的・客観的なものとして構成されているとは到底いうことができず、したがって、先願発明が完成した用途発明として開示されているということはできない。</a:t>
            </a:r>
            <a:endParaRPr lang="ja-JP" altLang="en-US" sz="1400" b="0" u="sng"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88618" y="4653136"/>
            <a:ext cx="8421097" cy="95410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用途発明に対する先願発明は、用途発明として完成している必要がある</a:t>
            </a:r>
          </a:p>
          <a:p>
            <a:r>
              <a:rPr lang="ja-JP" altLang="ja-JP" sz="1400" b="0" dirty="0">
                <a:latin typeface="Meiryo UI" panose="020B0604030504040204" pitchFamily="50" charset="-128"/>
                <a:ea typeface="Meiryo UI" panose="020B0604030504040204" pitchFamily="50" charset="-128"/>
              </a:rPr>
              <a:t>（進歩性判断時も、同様に引用発明は、用途発明として完成している必要が</a:t>
            </a:r>
            <a:r>
              <a:rPr lang="ja-JP" altLang="ja-JP" sz="1400" b="0" dirty="0" smtClean="0">
                <a:latin typeface="Meiryo UI" panose="020B0604030504040204" pitchFamily="50" charset="-128"/>
                <a:ea typeface="Meiryo UI" panose="020B0604030504040204" pitchFamily="50" charset="-128"/>
              </a:rPr>
              <a:t>ある</a:t>
            </a:r>
            <a:endParaRPr lang="en-US" altLang="ja-JP" sz="1400" b="0" dirty="0" smtClean="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en-US" altLang="ja-JP" sz="1400" b="0" dirty="0" smtClean="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H15(</a:t>
            </a:r>
            <a:r>
              <a:rPr lang="ja-JP" altLang="ja-JP" sz="1400" b="0" dirty="0">
                <a:latin typeface="Meiryo UI" panose="020B0604030504040204" pitchFamily="50" charset="-128"/>
                <a:ea typeface="Meiryo UI" panose="020B0604030504040204" pitchFamily="50" charset="-128"/>
              </a:rPr>
              <a:t>行ケ</a:t>
            </a:r>
            <a:r>
              <a:rPr lang="en-US" altLang="ja-JP" sz="1400" b="0" dirty="0">
                <a:latin typeface="Meiryo UI" panose="020B0604030504040204" pitchFamily="50" charset="-128"/>
                <a:ea typeface="Meiryo UI" panose="020B0604030504040204" pitchFamily="50" charset="-128"/>
              </a:rPr>
              <a:t>)104</a:t>
            </a:r>
            <a:endParaRPr lang="ja-JP" altLang="ja-JP" sz="1400" b="0" dirty="0">
              <a:latin typeface="Meiryo UI" panose="020B0604030504040204" pitchFamily="50" charset="-128"/>
              <a:ea typeface="Meiryo UI" panose="020B0604030504040204" pitchFamily="50" charset="-128"/>
            </a:endParaRPr>
          </a:p>
          <a:p>
            <a:r>
              <a:rPr lang="ja-JP" altLang="en-US" sz="1400" b="0" dirty="0" smtClean="0">
                <a:latin typeface="Meiryo UI" panose="020B0604030504040204" pitchFamily="50" charset="-128"/>
                <a:ea typeface="Meiryo UI" panose="020B0604030504040204" pitchFamily="50" charset="-128"/>
              </a:rPr>
              <a:t>　</a:t>
            </a:r>
            <a:r>
              <a:rPr lang="en-US" altLang="ja-JP" sz="1400" b="0" dirty="0" smtClean="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H26(</a:t>
            </a:r>
            <a:r>
              <a:rPr lang="ja-JP" altLang="ja-JP" sz="1400" b="0" dirty="0">
                <a:latin typeface="Meiryo UI" panose="020B0604030504040204" pitchFamily="50" charset="-128"/>
                <a:ea typeface="Meiryo UI" panose="020B0604030504040204" pitchFamily="50" charset="-128"/>
              </a:rPr>
              <a:t>行ケ</a:t>
            </a:r>
            <a:r>
              <a:rPr lang="en-US" altLang="ja-JP" sz="1400" b="0" dirty="0">
                <a:latin typeface="Meiryo UI" panose="020B0604030504040204" pitchFamily="50" charset="-128"/>
                <a:ea typeface="Meiryo UI" panose="020B0604030504040204" pitchFamily="50" charset="-128"/>
              </a:rPr>
              <a:t>)10182</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313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51520" y="2025135"/>
            <a:ext cx="8136904"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400" b="0" dirty="0" smtClean="0">
                <a:latin typeface="Meiryo UI" panose="020B0604030504040204" pitchFamily="50" charset="-128"/>
                <a:ea typeface="Meiryo UI" panose="020B0604030504040204" pitchFamily="50" charset="-128"/>
                <a:cs typeface="ＭＳ Ｐゴシック" pitchFamily="50" charset="-128"/>
              </a:rPr>
              <a:t>1.3.3.1</a:t>
            </a:r>
            <a:r>
              <a:rPr lang="ja-JP" altLang="en-US" sz="1400" b="0" dirty="0">
                <a:latin typeface="Meiryo UI" panose="020B0604030504040204" pitchFamily="50" charset="-128"/>
                <a:ea typeface="Meiryo UI" panose="020B0604030504040204" pitchFamily="50" charset="-128"/>
                <a:cs typeface="ＭＳ Ｐゴシック" pitchFamily="50" charset="-128"/>
              </a:rPr>
              <a:t>　</a:t>
            </a:r>
            <a:r>
              <a:rPr lang="ja-JP" altLang="en-US" sz="1400" b="0" dirty="0" smtClean="0">
                <a:latin typeface="Meiryo UI" panose="020B0604030504040204" pitchFamily="50" charset="-128"/>
                <a:ea typeface="Meiryo UI" panose="020B0604030504040204" pitchFamily="50" charset="-128"/>
                <a:cs typeface="ＭＳ Ｐゴシック" pitchFamily="50" charset="-128"/>
              </a:rPr>
              <a:t>発明を減縮する場合</a:t>
            </a:r>
            <a:endParaRPr lang="en-US" altLang="ja-JP" sz="1400" b="0" dirty="0">
              <a:latin typeface="Meiryo UI" panose="020B0604030504040204" pitchFamily="50" charset="-128"/>
              <a:ea typeface="Meiryo UI" panose="020B0604030504040204" pitchFamily="50" charset="-128"/>
              <a:cs typeface="ＭＳ Ｐゴシック"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dirty="0" smtClean="0">
                <a:latin typeface="Meiryo UI" panose="020B0604030504040204" pitchFamily="50" charset="-128"/>
                <a:ea typeface="Meiryo UI" panose="020B0604030504040204" pitchFamily="50" charset="-128"/>
              </a:rPr>
              <a:t>①</a:t>
            </a:r>
            <a:r>
              <a:rPr lang="ja-JP" altLang="ja-JP" sz="1400" b="0" dirty="0">
                <a:latin typeface="Meiryo UI" panose="020B0604030504040204" pitchFamily="50" charset="-128"/>
                <a:ea typeface="Meiryo UI" panose="020B0604030504040204" pitchFamily="50" charset="-128"/>
              </a:rPr>
              <a:t>新たな事項（構成）を付加して発明を減縮する場合については、新規事項追加の「明細書又は図面のすべての記載を総合することにより導かれる技術的事項…との関係において，新たな技術的事項を導入しない」という基準と、拡大先願違反の「相違点が課題解決のための具体化手段における微差（周知技術、慣用技術の付加、削除、転換等であって、新たな効果を奏するものではないもの）」という基準が対応する。</a:t>
            </a:r>
          </a:p>
          <a:p>
            <a:r>
              <a:rPr lang="ja-JP" altLang="ja-JP" sz="1400" b="0" dirty="0">
                <a:latin typeface="Meiryo UI" panose="020B0604030504040204" pitchFamily="50" charset="-128"/>
                <a:ea typeface="Meiryo UI" panose="020B0604030504040204" pitchFamily="50" charset="-128"/>
              </a:rPr>
              <a:t>　これらは、概ね一致しているように思われるが、大合議判決の事案で問題となった“除くクレーム”については、一致しない。すなわち、除くクレームが新規事項追加でないと判断しながら、拡大先願違反でもないと判断した裁判例が大多数である。</a:t>
            </a:r>
          </a:p>
          <a:p>
            <a:r>
              <a:rPr lang="ja-JP" altLang="ja-JP" sz="1400" b="0" dirty="0">
                <a:latin typeface="Meiryo UI" panose="020B0604030504040204" pitchFamily="50" charset="-128"/>
                <a:ea typeface="Meiryo UI" panose="020B0604030504040204" pitchFamily="50" charset="-128"/>
              </a:rPr>
              <a:t>　例外として、</a:t>
            </a:r>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26</a:t>
            </a:r>
            <a:r>
              <a:rPr lang="ja-JP" altLang="ja-JP" sz="1400" b="0" u="sng" dirty="0">
                <a:latin typeface="Meiryo UI" panose="020B0604030504040204" pitchFamily="50" charset="-128"/>
                <a:ea typeface="Meiryo UI" panose="020B0604030504040204" pitchFamily="50" charset="-128"/>
              </a:rPr>
              <a:t>年（ネ）第</a:t>
            </a:r>
            <a:r>
              <a:rPr lang="en-US" altLang="ja-JP" sz="1400" b="0" u="sng" dirty="0">
                <a:latin typeface="Meiryo UI" panose="020B0604030504040204" pitchFamily="50" charset="-128"/>
                <a:ea typeface="Meiryo UI" panose="020B0604030504040204" pitchFamily="50" charset="-128"/>
              </a:rPr>
              <a:t>10080</a:t>
            </a:r>
            <a:r>
              <a:rPr lang="ja-JP" altLang="ja-JP" sz="1400" b="0" u="sng" dirty="0">
                <a:latin typeface="Meiryo UI" panose="020B0604030504040204" pitchFamily="50" charset="-128"/>
                <a:ea typeface="Meiryo UI" panose="020B0604030504040204" pitchFamily="50" charset="-128"/>
              </a:rPr>
              <a:t>号「スピネル型マンガン酸リチウムの製造方法」事件</a:t>
            </a:r>
            <a:r>
              <a:rPr lang="ja-JP" altLang="ja-JP" sz="1400" b="0" dirty="0">
                <a:latin typeface="Meiryo UI" panose="020B0604030504040204" pitchFamily="50" charset="-128"/>
                <a:ea typeface="Meiryo UI" panose="020B0604030504040204" pitchFamily="50" charset="-128"/>
              </a:rPr>
              <a:t>は、「…本件明細書には，『結晶構造中にナトリウムもしくはカリウムを実質的に含む』形態を除くスピネル型マンガン酸リチウムについて明示的な記載はなく，また，これが本件明細書の記載から自明な事項であるということもできないから，『（結晶構造中にナトリウムもしくはカリウムを実質的に含むものを除く。）』との技術的事項が，本件明細書に記載されているということはできない。」と判示して、「除くクレーム」の訂正を新規事項追加とした。もっとも、同判決の事案は、化学物質の構造式の一点を除く典型的な除くクレームの事案とは異なるため、一般化できるかは慎重な検討が必要で</a:t>
            </a:r>
            <a:r>
              <a:rPr lang="ja-JP" altLang="ja-JP" sz="1400" b="0" dirty="0" smtClean="0">
                <a:latin typeface="Meiryo UI" panose="020B0604030504040204" pitchFamily="50" charset="-128"/>
                <a:ea typeface="Meiryo UI" panose="020B0604030504040204" pitchFamily="50" charset="-128"/>
              </a:rPr>
              <a:t>あ</a:t>
            </a:r>
            <a:r>
              <a:rPr lang="ja-JP" altLang="en-US" sz="1400" b="0" dirty="0" smtClean="0">
                <a:latin typeface="Meiryo UI" panose="020B0604030504040204" pitchFamily="50" charset="-128"/>
                <a:ea typeface="Meiryo UI" panose="020B0604030504040204" pitchFamily="50" charset="-128"/>
              </a:rPr>
              <a:t>る</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何れにしても、この点の是非については、今後の検討課題となろう</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　</a:t>
            </a:r>
            <a:r>
              <a:rPr lang="ja-JP" altLang="en-US" sz="1400" b="0" dirty="0" smtClean="0">
                <a:solidFill>
                  <a:srgbClr val="FF33CC"/>
                </a:solidFill>
                <a:latin typeface="Meiryo UI" panose="020B0604030504040204" pitchFamily="50" charset="-128"/>
                <a:ea typeface="Meiryo UI" panose="020B0604030504040204" pitchFamily="50" charset="-128"/>
              </a:rPr>
              <a:t>以下</a:t>
            </a:r>
            <a:r>
              <a:rPr lang="en-US" altLang="ja-JP" sz="1400" b="0" dirty="0" smtClean="0">
                <a:solidFill>
                  <a:srgbClr val="FF33CC"/>
                </a:solidFill>
                <a:latin typeface="Meiryo UI" panose="020B0604030504040204" pitchFamily="50" charset="-128"/>
                <a:ea typeface="Meiryo UI" panose="020B0604030504040204" pitchFamily="50" charset="-128"/>
              </a:rPr>
              <a:t>1.3.5</a:t>
            </a:r>
            <a:r>
              <a:rPr lang="ja-JP" altLang="en-US" sz="1400" b="0" dirty="0" smtClean="0">
                <a:solidFill>
                  <a:srgbClr val="FF33CC"/>
                </a:solidFill>
                <a:latin typeface="Meiryo UI" panose="020B0604030504040204" pitchFamily="50" charset="-128"/>
                <a:ea typeface="Meiryo UI" panose="020B0604030504040204" pitchFamily="50" charset="-128"/>
              </a:rPr>
              <a:t>「その他の裁判例の紹介」</a:t>
            </a:r>
            <a:r>
              <a:rPr lang="ja-JP" altLang="ja-JP" sz="1400" b="0" dirty="0" smtClean="0">
                <a:solidFill>
                  <a:srgbClr val="FF33CC"/>
                </a:solidFill>
                <a:latin typeface="Meiryo UI" panose="020B0604030504040204" pitchFamily="50" charset="-128"/>
                <a:ea typeface="Meiryo UI" panose="020B0604030504040204" pitchFamily="50" charset="-128"/>
              </a:rPr>
              <a:t>に</a:t>
            </a:r>
            <a:r>
              <a:rPr lang="ja-JP" altLang="ja-JP" sz="1400" b="0" dirty="0">
                <a:solidFill>
                  <a:srgbClr val="FF33CC"/>
                </a:solidFill>
                <a:latin typeface="Meiryo UI" panose="020B0604030504040204" pitchFamily="50" charset="-128"/>
                <a:ea typeface="Meiryo UI" panose="020B0604030504040204" pitchFamily="50" charset="-128"/>
              </a:rPr>
              <a:t>おいて、「除くクレーム」の新規事項追加の有無を判断した裁判例のうち代表的なものを示す。</a:t>
            </a:r>
          </a:p>
          <a:p>
            <a:endParaRPr lang="ja-JP" altLang="ja-JP" sz="1400" b="0" dirty="0">
              <a:latin typeface="Meiryo UI" panose="020B0604030504040204" pitchFamily="50" charset="-128"/>
              <a:ea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a:t>
            </a:fld>
            <a:endParaRPr lang="en-US" altLang="ja-JP"/>
          </a:p>
        </p:txBody>
      </p:sp>
    </p:spTree>
    <p:extLst>
      <p:ext uri="{BB962C8B-B14F-4D97-AF65-F5344CB8AC3E}">
        <p14:creationId xmlns:p14="http://schemas.microsoft.com/office/powerpoint/2010/main" val="1582120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59</a:t>
            </a:fld>
            <a:endParaRPr lang="en-US" altLang="ja-JP"/>
          </a:p>
        </p:txBody>
      </p:sp>
      <p:sp>
        <p:nvSpPr>
          <p:cNvPr id="7" name="Rectangle 2"/>
          <p:cNvSpPr>
            <a:spLocks noChangeArrowheads="1"/>
          </p:cNvSpPr>
          <p:nvPr/>
        </p:nvSpPr>
        <p:spPr bwMode="auto">
          <a:xfrm>
            <a:off x="266016" y="1819657"/>
            <a:ext cx="8136904" cy="1251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３．拡大先願の判断では、｢他の出願｣の出願時の技術常識を参酌</a:t>
            </a:r>
            <a:r>
              <a:rPr lang="ja-JP" altLang="ja-JP" sz="1400" b="0" dirty="0" smtClean="0">
                <a:latin typeface="Meiryo UI" panose="020B0604030504040204" pitchFamily="50" charset="-128"/>
                <a:ea typeface="Meiryo UI" panose="020B0604030504040204" pitchFamily="50" charset="-128"/>
              </a:rPr>
              <a:t>する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15</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107</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「ディップはんだ槽の銅濃度制御方法」</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61601" y="3068960"/>
            <a:ext cx="8249524" cy="89951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137475"/>
            <a:ext cx="8208912" cy="830997"/>
          </a:xfrm>
          <a:prstGeom prst="rect">
            <a:avLst/>
          </a:prstGeom>
        </p:spPr>
        <p:txBody>
          <a:bodyPr wrap="square">
            <a:spAutoFit/>
          </a:bodyPr>
          <a:lstStyle/>
          <a:p>
            <a:r>
              <a:rPr lang="ja-JP" altLang="ja-JP" sz="1600" b="0" dirty="0">
                <a:latin typeface="Meiryo UI" panose="020B0604030504040204" pitchFamily="50" charset="-128"/>
                <a:ea typeface="Meiryo UI" panose="020B0604030504040204" pitchFamily="50" charset="-128"/>
              </a:rPr>
              <a:t>　…</a:t>
            </a:r>
            <a:r>
              <a:rPr lang="ja-JP" altLang="ja-JP" sz="1600" b="0" u="sng" dirty="0">
                <a:solidFill>
                  <a:srgbClr val="FF0000"/>
                </a:solidFill>
                <a:latin typeface="Meiryo UI" panose="020B0604030504040204" pitchFamily="50" charset="-128"/>
                <a:ea typeface="Meiryo UI" panose="020B0604030504040204" pitchFamily="50" charset="-128"/>
              </a:rPr>
              <a:t>先願明細書の記載を理解するために，当業者の技術常識を参酌することができることは当然であり</a:t>
            </a:r>
            <a:r>
              <a:rPr lang="ja-JP" altLang="ja-JP" sz="1600" b="0" dirty="0">
                <a:latin typeface="Meiryo UI" panose="020B0604030504040204" pitchFamily="50" charset="-128"/>
                <a:ea typeface="Meiryo UI" panose="020B0604030504040204" pitchFamily="50" charset="-128"/>
              </a:rPr>
              <a:t>，先願明細書におけるはんだ槽に通常使用されている温度について，その技術常識を認定するために乙１文献等を用いることができることはいうまでもない。</a:t>
            </a:r>
            <a:endParaRPr lang="ja-JP" altLang="en-US" sz="16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29468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60</a:t>
            </a:fld>
            <a:endParaRPr lang="en-US" altLang="ja-JP"/>
          </a:p>
        </p:txBody>
      </p:sp>
      <p:sp>
        <p:nvSpPr>
          <p:cNvPr id="7" name="Rectangle 2"/>
          <p:cNvSpPr>
            <a:spLocks noChangeArrowheads="1"/>
          </p:cNvSpPr>
          <p:nvPr/>
        </p:nvSpPr>
        <p:spPr bwMode="auto">
          <a:xfrm>
            <a:off x="266016" y="1819657"/>
            <a:ext cx="8136904" cy="1251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３．拡大先願の判断では、｢他の出願｣の出願時の技術常識を参酌</a:t>
            </a:r>
            <a:r>
              <a:rPr lang="ja-JP" altLang="ja-JP" sz="1400" b="0" dirty="0" smtClean="0">
                <a:latin typeface="Meiryo UI" panose="020B0604030504040204" pitchFamily="50" charset="-128"/>
                <a:ea typeface="Meiryo UI" panose="020B0604030504040204" pitchFamily="50" charset="-128"/>
              </a:rPr>
              <a:t>する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20</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10128</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「水用可搬配管ユニット」</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78439" y="3068960"/>
            <a:ext cx="8249524" cy="90790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120697"/>
            <a:ext cx="8208912" cy="830997"/>
          </a:xfrm>
          <a:prstGeom prst="rect">
            <a:avLst/>
          </a:prstGeom>
        </p:spPr>
        <p:txBody>
          <a:bodyPr wrap="square">
            <a:spAutoFit/>
          </a:bodyPr>
          <a:lstStyle/>
          <a:p>
            <a:r>
              <a:rPr lang="ja-JP" altLang="ja-JP" sz="1600" b="0" u="sng" dirty="0">
                <a:solidFill>
                  <a:srgbClr val="FF0000"/>
                </a:solidFill>
                <a:latin typeface="Meiryo UI" panose="020B0604030504040204" pitchFamily="50" charset="-128"/>
                <a:ea typeface="Meiryo UI" panose="020B0604030504040204" pitchFamily="50" charset="-128"/>
              </a:rPr>
              <a:t>　特許法２９条の２を適用するに当たり，「他の出願」の発明を認定する場合には，当該「他の出願」に係る当初明細書及び図面の記載を基に，そこに記載された発明を認定するのであり，その際に参酌できるのは「他の出願」の出願時の技術常識である。</a:t>
            </a:r>
            <a:endParaRPr lang="ja-JP" altLang="en-US" sz="1600" b="0" u="sng"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33685" y="4051905"/>
            <a:ext cx="8421097" cy="738664"/>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拡大先願の判断では、｢他の出願｣の出願時の技術常識を参酌</a:t>
            </a:r>
            <a:r>
              <a:rPr lang="ja-JP" altLang="ja-JP" sz="1400" b="0" dirty="0" smtClean="0">
                <a:latin typeface="Meiryo UI" panose="020B0604030504040204" pitchFamily="50" charset="-128"/>
                <a:ea typeface="Meiryo UI" panose="020B0604030504040204" pitchFamily="50" charset="-128"/>
              </a:rPr>
              <a:t>する</a:t>
            </a:r>
            <a:endParaRPr lang="en-US" altLang="ja-JP" sz="1400" b="0" dirty="0">
              <a:latin typeface="Meiryo UI" panose="020B0604030504040204" pitchFamily="50" charset="-128"/>
              <a:ea typeface="Meiryo UI" panose="020B0604030504040204" pitchFamily="50" charset="-128"/>
            </a:endParaRPr>
          </a:p>
          <a:p>
            <a:r>
              <a:rPr lang="ja-JP" altLang="en-US" sz="1400" b="0" dirty="0">
                <a:latin typeface="Meiryo UI" panose="020B0604030504040204" pitchFamily="50" charset="-128"/>
                <a:ea typeface="Meiryo UI" panose="020B0604030504040204" pitchFamily="50" charset="-128"/>
              </a:rPr>
              <a:t>　</a:t>
            </a:r>
            <a:r>
              <a:rPr lang="en-US" altLang="ja-JP" sz="1400" b="0" dirty="0" smtClean="0">
                <a:latin typeface="Meiryo UI" panose="020B0604030504040204" pitchFamily="50" charset="-128"/>
                <a:ea typeface="Meiryo UI" panose="020B0604030504040204" pitchFamily="50" charset="-128"/>
              </a:rPr>
              <a:t>Cf.H20</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行ケ</a:t>
            </a:r>
            <a:r>
              <a:rPr lang="en-US" altLang="ja-JP" sz="1400" b="0" dirty="0">
                <a:latin typeface="Meiryo UI" panose="020B0604030504040204" pitchFamily="50" charset="-128"/>
                <a:ea typeface="Meiryo UI" panose="020B0604030504040204" pitchFamily="50" charset="-128"/>
              </a:rPr>
              <a:t>)10125</a:t>
            </a:r>
            <a:endParaRPr lang="ja-JP" altLang="ja-JP" sz="1400" b="0" dirty="0">
              <a:latin typeface="Meiryo UI" panose="020B0604030504040204" pitchFamily="50" charset="-128"/>
              <a:ea typeface="Meiryo UI" panose="020B0604030504040204" pitchFamily="50" charset="-128"/>
            </a:endParaRPr>
          </a:p>
          <a:p>
            <a:r>
              <a:rPr lang="en-US" altLang="ja-JP" sz="1400" b="0" dirty="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進歩性</a:t>
            </a:r>
            <a:r>
              <a:rPr lang="ja-JP" altLang="ja-JP" sz="1400" b="0" dirty="0">
                <a:latin typeface="Meiryo UI" panose="020B0604030504040204" pitchFamily="50" charset="-128"/>
                <a:ea typeface="Meiryo UI" panose="020B0604030504040204" pitchFamily="50" charset="-128"/>
              </a:rPr>
              <a:t>の判断では、引用文献の開示は、本件発明出願当時の技術常識を参酌する</a:t>
            </a:r>
          </a:p>
        </p:txBody>
      </p:sp>
    </p:spTree>
    <p:extLst>
      <p:ext uri="{BB962C8B-B14F-4D97-AF65-F5344CB8AC3E}">
        <p14:creationId xmlns:p14="http://schemas.microsoft.com/office/powerpoint/2010/main" val="16977679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61</a:t>
            </a:fld>
            <a:endParaRPr lang="en-US" altLang="ja-JP"/>
          </a:p>
        </p:txBody>
      </p:sp>
      <p:sp>
        <p:nvSpPr>
          <p:cNvPr id="7" name="Rectangle 2"/>
          <p:cNvSpPr>
            <a:spLocks noChangeArrowheads="1"/>
          </p:cNvSpPr>
          <p:nvPr/>
        </p:nvSpPr>
        <p:spPr bwMode="auto">
          <a:xfrm>
            <a:off x="266016" y="1814761"/>
            <a:ext cx="8136904" cy="1251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３．拡大先願の判断では、｢他の出願｣の出願時の技術常識を参酌</a:t>
            </a:r>
            <a:r>
              <a:rPr lang="ja-JP" altLang="ja-JP" sz="1400" b="0" dirty="0" smtClean="0">
                <a:latin typeface="Meiryo UI" panose="020B0604030504040204" pitchFamily="50" charset="-128"/>
                <a:ea typeface="Meiryo UI" panose="020B0604030504040204" pitchFamily="50" charset="-128"/>
              </a:rPr>
              <a:t>する</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16</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149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「コレットチャック」</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81583" y="3068960"/>
            <a:ext cx="8249524" cy="142645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37102" y="3110417"/>
            <a:ext cx="8208912" cy="1384995"/>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原告は、補正発明と先願発明とが同一であるといえるためには、先願明細書等に…補正発明の①②の両構成を明示する積極的</a:t>
            </a:r>
          </a:p>
          <a:p>
            <a:r>
              <a:rPr lang="ja-JP" altLang="ja-JP" sz="1400" b="0" dirty="0">
                <a:latin typeface="Meiryo UI" panose="020B0604030504040204" pitchFamily="50" charset="-128"/>
                <a:ea typeface="Meiryo UI" panose="020B0604030504040204" pitchFamily="50" charset="-128"/>
              </a:rPr>
              <a:t>記載か、少なくともそれを示唆するに足る技術的事項の具体的記載がなされていることが必要であると主張する。</a:t>
            </a:r>
          </a:p>
          <a:p>
            <a:r>
              <a:rPr lang="ja-JP" altLang="ja-JP" sz="1400" b="0" dirty="0">
                <a:latin typeface="Meiryo UI" panose="020B0604030504040204" pitchFamily="50" charset="-128"/>
                <a:ea typeface="Meiryo UI" panose="020B0604030504040204" pitchFamily="50" charset="-128"/>
              </a:rPr>
              <a:t>　しかしながら、特許出願に係る発明と当該特許出願の日前の他の特許出願に係る発明とが同一か否かを対比検討するために、</a:t>
            </a:r>
            <a:r>
              <a:rPr lang="ja-JP" altLang="ja-JP" sz="1400" b="0" u="sng" dirty="0">
                <a:solidFill>
                  <a:srgbClr val="FF0000"/>
                </a:solidFill>
                <a:latin typeface="Meiryo UI" panose="020B0604030504040204" pitchFamily="50" charset="-128"/>
                <a:ea typeface="Meiryo UI" panose="020B0604030504040204" pitchFamily="50" charset="-128"/>
              </a:rPr>
              <a:t>後者の発明の内容をその明細書等に基づいて解釈するに当たって、その出願時において、当業者にとって周知ないし常識程度と認められる技術を参酌することは、当然許される</a:t>
            </a:r>
            <a:r>
              <a:rPr lang="ja-JP" altLang="ja-JP" sz="1400" b="0" dirty="0">
                <a:latin typeface="Meiryo UI" panose="020B0604030504040204" pitchFamily="50" charset="-128"/>
                <a:ea typeface="Meiryo UI" panose="020B0604030504040204" pitchFamily="50" charset="-128"/>
              </a:rPr>
              <a:t>…。</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65121" y="4572739"/>
            <a:ext cx="8421097" cy="30777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拡大先願の判断では、｢他の出願｣の出願時の技術常識を参酌する</a:t>
            </a:r>
          </a:p>
        </p:txBody>
      </p:sp>
    </p:spTree>
    <p:extLst>
      <p:ext uri="{BB962C8B-B14F-4D97-AF65-F5344CB8AC3E}">
        <p14:creationId xmlns:p14="http://schemas.microsoft.com/office/powerpoint/2010/main" val="16977679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62</a:t>
            </a:fld>
            <a:endParaRPr lang="en-US" altLang="ja-JP"/>
          </a:p>
        </p:txBody>
      </p:sp>
      <p:sp>
        <p:nvSpPr>
          <p:cNvPr id="7" name="Rectangle 2"/>
          <p:cNvSpPr>
            <a:spLocks noChangeArrowheads="1"/>
          </p:cNvSpPr>
          <p:nvPr/>
        </p:nvSpPr>
        <p:spPr bwMode="auto">
          <a:xfrm>
            <a:off x="274405" y="1819657"/>
            <a:ext cx="8136904" cy="12516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pPr lvl="0">
              <a:lnSpc>
                <a:spcPts val="2000"/>
              </a:lnSpc>
            </a:pPr>
            <a:endParaRPr lang="en-US" altLang="ja-JP" sz="1400" b="0" dirty="0" smtClean="0">
              <a:latin typeface="Meiryo UI" panose="020B0604030504040204" pitchFamily="50" charset="-128"/>
              <a:ea typeface="Meiryo UI" panose="020B0604030504040204" pitchFamily="50" charset="-128"/>
            </a:endParaRPr>
          </a:p>
          <a:p>
            <a:r>
              <a:rPr lang="ja-JP" altLang="ja-JP" sz="1400" b="0" dirty="0">
                <a:latin typeface="Meiryo UI" panose="020B0604030504040204" pitchFamily="50" charset="-128"/>
                <a:ea typeface="Meiryo UI" panose="020B0604030504040204" pitchFamily="50" charset="-128"/>
              </a:rPr>
              <a:t>４．先願発明の地位（優先権主張絡み</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14</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539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「人工乳首」</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48027" y="3068960"/>
            <a:ext cx="8249524" cy="29266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02438" y="3102516"/>
            <a:ext cx="8208912" cy="2893100"/>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特許法４１条２項は，同法２９条の２の適用に係る優先権主張の効果について「…優先権の主張を伴う特許出願に係る発明のうち，当該優先権の主張の基礎とされた先の出願の願書に最初に添付した明細書又は図面…に記載された発明…についての…第２９条の２本文，…の規定の適用については，当該特許出願は，当該先の出願の時にされたものとみなす」と規定し，後の出願に係る発明のうち，先の出願の当初明細書等に記載された発明に限り，その出願時を同法２９条の２の適用につき限定的に遡及させることを定めている。後の出願に係る発明が先の出願の当初明細書等に記載された事項の範囲のものといえるか否かは，単に後の出願の特許請求の範囲の文言と先の出願の当初明細書等に記載された文言とを対比するのではなく，後の出願の特許請求の範囲に記載された発明の要旨となる技術的事項と先の出願の当初明細書等に記載された技術的事項との対比によって決定すべきであるから，後の出願の特許請求の範囲の文言が，先の出願の当初明細書等に記載されたものといえる場合であっても，後の出願の明細書の発明の詳細な説明に，先の出願の当初明細書等に記載されていなかった技術的事項を記載することにより，後の出願の特許請求の範囲に記載された発明の要旨となる技術的事項が，先の出願の当初明細書等に記載された技術的事項の範囲を超えることになる場合には，その超えた部分については優先権主張の効果は認められないというべきである</a:t>
            </a:r>
            <a:r>
              <a:rPr lang="ja-JP" altLang="ja-JP" sz="1400" b="0" dirty="0" smtClean="0">
                <a:latin typeface="Meiryo UI" panose="020B0604030504040204" pitchFamily="50" charset="-128"/>
                <a:ea typeface="Meiryo UI" panose="020B0604030504040204" pitchFamily="50" charset="-128"/>
              </a:rPr>
              <a:t>。</a:t>
            </a:r>
            <a:endParaRPr lang="ja-JP" altLang="ja-JP" sz="1400" b="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7767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63</a:t>
            </a:fld>
            <a:endParaRPr lang="en-US" altLang="ja-JP"/>
          </a:p>
        </p:txBody>
      </p:sp>
      <p:sp>
        <p:nvSpPr>
          <p:cNvPr id="7" name="Rectangle 2"/>
          <p:cNvSpPr>
            <a:spLocks noChangeArrowheads="1"/>
          </p:cNvSpPr>
          <p:nvPr/>
        </p:nvSpPr>
        <p:spPr bwMode="auto">
          <a:xfrm>
            <a:off x="249238" y="1810951"/>
            <a:ext cx="8136904" cy="995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r>
              <a:rPr lang="ja-JP" altLang="ja-JP" sz="1400" b="0" dirty="0" smtClean="0">
                <a:latin typeface="Meiryo UI" panose="020B0604030504040204" pitchFamily="50" charset="-128"/>
                <a:ea typeface="Meiryo UI" panose="020B0604030504040204" pitchFamily="50" charset="-128"/>
              </a:rPr>
              <a:t>４</a:t>
            </a:r>
            <a:r>
              <a:rPr lang="ja-JP" altLang="ja-JP" sz="1400" b="0" dirty="0">
                <a:latin typeface="Meiryo UI" panose="020B0604030504040204" pitchFamily="50" charset="-128"/>
                <a:ea typeface="Meiryo UI" panose="020B0604030504040204" pitchFamily="50" charset="-128"/>
              </a:rPr>
              <a:t>．先願発明の地位（優先権主張絡み</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14</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539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「人工乳首」</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66016" y="2780928"/>
            <a:ext cx="8249524" cy="273246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96490" y="2835736"/>
            <a:ext cx="8208912" cy="2677656"/>
          </a:xfrm>
          <a:prstGeom prst="rect">
            <a:avLst/>
          </a:prstGeom>
        </p:spPr>
        <p:txBody>
          <a:bodyPr wrap="square">
            <a:spAutoFit/>
          </a:bodyPr>
          <a:lstStyle/>
          <a:p>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本件において，後の出願に係る本願発明１の当初明細書等の記載と先の出願の当初明細書等の記載とを対比すると，後者の図面には，「本発明（注，先願発明）の実施の形態にかかる人工乳首」として【図１】が記載されているだけであったところ，前者の図面には，「本発明（注，本願発明１）の第４の実施の形態に係る人工乳首」として</a:t>
            </a:r>
            <a:r>
              <a:rPr lang="ja-JP" altLang="ja-JP" sz="1400" b="0" u="sng" dirty="0">
                <a:solidFill>
                  <a:srgbClr val="FF0000"/>
                </a:solidFill>
                <a:latin typeface="Meiryo UI" panose="020B0604030504040204" pitchFamily="50" charset="-128"/>
                <a:ea typeface="Meiryo UI" panose="020B0604030504040204" pitchFamily="50" charset="-128"/>
              </a:rPr>
              <a:t>先の出願の図面には記載されていなかった【図１１】が加えられるとともに，当該図面に関する説明の記載が明細書の発明の詳細な説明中に加えられた</a:t>
            </a:r>
            <a:r>
              <a:rPr lang="ja-JP" altLang="ja-JP" sz="1400" b="0" dirty="0">
                <a:latin typeface="Meiryo UI" panose="020B0604030504040204" pitchFamily="50" charset="-128"/>
                <a:ea typeface="Meiryo UI" panose="020B0604030504040204" pitchFamily="50" charset="-128"/>
              </a:rPr>
              <a:t>…。</a:t>
            </a:r>
          </a:p>
          <a:p>
            <a:r>
              <a:rPr lang="ja-JP" altLang="ja-JP" sz="1400" b="0" dirty="0">
                <a:latin typeface="Meiryo UI" panose="020B0604030504040204" pitchFamily="50" charset="-128"/>
                <a:ea typeface="Meiryo UI" panose="020B0604030504040204" pitchFamily="50" charset="-128"/>
              </a:rPr>
              <a:t>　そうすると，後の出願の当初明細書等に本願発明１の実施例として記載された，伸長部である肉薄部を螺旋形状に形成した</a:t>
            </a:r>
            <a:r>
              <a:rPr lang="ja-JP" altLang="ja-JP" sz="1400" b="0" u="sng" dirty="0">
                <a:solidFill>
                  <a:srgbClr val="FF0000"/>
                </a:solidFill>
                <a:latin typeface="Meiryo UI" panose="020B0604030504040204" pitchFamily="50" charset="-128"/>
                <a:ea typeface="Meiryo UI" panose="020B0604030504040204" pitchFamily="50" charset="-128"/>
              </a:rPr>
              <a:t>図１１実施例に係る人工乳首は，先の出願の当初明細書等に明記されていなかったばかりでなく，先の出願の当初明細書等に現実に記載されていた，伸長部である肉薄部を環状に形成した【図１】の実施例に係る人工乳首の奏する効果とは異なる螺旋形状特有の効果を奏する</a:t>
            </a:r>
            <a:r>
              <a:rPr lang="ja-JP" altLang="ja-JP" sz="1400" b="0" dirty="0">
                <a:latin typeface="Meiryo UI" panose="020B0604030504040204" pitchFamily="50" charset="-128"/>
                <a:ea typeface="Meiryo UI" panose="020B0604030504040204" pitchFamily="50" charset="-128"/>
              </a:rPr>
              <a:t>ものである。したがって，当該伸長部である肉薄部を螺旋形状にした人工乳首の実施例（図１１実施例）を後の出願の明細書に加えることによって，後の出願の特許請求の範囲に記載された発明の要旨となる技術的事項が，先の出願の当初明細書等に記載された技術的事項の範囲を超えることになることは明らかである…。</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55359" y="5517232"/>
            <a:ext cx="8421097" cy="954107"/>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優先権基礎出願当初明細書に記載された｢先願発明｣に基づき</a:t>
            </a:r>
            <a:r>
              <a:rPr lang="en-US" altLang="ja-JP" sz="1400" b="0" dirty="0">
                <a:latin typeface="Meiryo UI" panose="020B0604030504040204" pitchFamily="50" charset="-128"/>
                <a:ea typeface="Meiryo UI" panose="020B0604030504040204" pitchFamily="50" charset="-128"/>
              </a:rPr>
              <a:t>29</a:t>
            </a:r>
            <a:r>
              <a:rPr lang="ja-JP" altLang="ja-JP" sz="1400" b="0" dirty="0">
                <a:latin typeface="Meiryo UI" panose="020B0604030504040204" pitchFamily="50" charset="-128"/>
                <a:ea typeface="Meiryo UI" panose="020B0604030504040204" pitchFamily="50" charset="-128"/>
              </a:rPr>
              <a:t>の</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で拒絶したが</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特許法</a:t>
            </a:r>
            <a:r>
              <a:rPr lang="en-US" altLang="ja-JP" sz="1400" b="0" dirty="0">
                <a:latin typeface="Meiryo UI" panose="020B0604030504040204" pitchFamily="50" charset="-128"/>
                <a:ea typeface="Meiryo UI" panose="020B0604030504040204" pitchFamily="50" charset="-128"/>
              </a:rPr>
              <a:t>41</a:t>
            </a:r>
            <a:r>
              <a:rPr lang="ja-JP" altLang="ja-JP" sz="1400" b="0" dirty="0">
                <a:latin typeface="Meiryo UI" panose="020B0604030504040204" pitchFamily="50" charset="-128"/>
                <a:ea typeface="Meiryo UI" panose="020B0604030504040204" pitchFamily="50" charset="-128"/>
              </a:rPr>
              <a:t>条</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項</a:t>
            </a:r>
            <a:r>
              <a:rPr lang="en-US" altLang="ja-JP" sz="1400" b="0" dirty="0">
                <a:latin typeface="Meiryo UI" panose="020B0604030504040204" pitchFamily="50" charset="-128"/>
                <a:ea typeface="Meiryo UI" panose="020B0604030504040204" pitchFamily="50" charset="-128"/>
              </a:rPr>
              <a:t>)</a:t>
            </a:r>
            <a:r>
              <a:rPr lang="ja-JP" altLang="ja-JP" sz="1400" b="0" dirty="0" err="1">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追記した実施例は、優先権基礎出願当初明細書の開示範囲を超えており、発明の要旨を拡張するから、引用した｢先願発明｣の優先権主張が否定され、結局｢後願｣になった事例</a:t>
            </a:r>
          </a:p>
          <a:p>
            <a:r>
              <a:rPr lang="en-US" altLang="ja-JP" sz="1400" b="0" dirty="0" smtClean="0">
                <a:latin typeface="Meiryo UI" panose="020B0604030504040204" pitchFamily="50" charset="-128"/>
                <a:ea typeface="Meiryo UI" panose="020B0604030504040204" pitchFamily="50" charset="-128"/>
              </a:rPr>
              <a:t>※</a:t>
            </a:r>
            <a:r>
              <a:rPr lang="ja-JP"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当初明細書に記載した事項｣を判断した事例としても有益</a:t>
            </a:r>
          </a:p>
        </p:txBody>
      </p:sp>
    </p:spTree>
    <p:extLst>
      <p:ext uri="{BB962C8B-B14F-4D97-AF65-F5344CB8AC3E}">
        <p14:creationId xmlns:p14="http://schemas.microsoft.com/office/powerpoint/2010/main" val="29607841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51520" y="1445184"/>
            <a:ext cx="3159839" cy="369332"/>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1.3.5</a:t>
            </a:r>
            <a:r>
              <a:rPr lang="ja-JP" altLang="en-US"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その他の裁判例の紹介</a:t>
            </a:r>
            <a:endParaRPr lang="en-US" altLang="ja-JP" sz="18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64</a:t>
            </a:fld>
            <a:endParaRPr lang="en-US" altLang="ja-JP"/>
          </a:p>
        </p:txBody>
      </p:sp>
      <p:sp>
        <p:nvSpPr>
          <p:cNvPr id="7" name="Rectangle 2"/>
          <p:cNvSpPr>
            <a:spLocks noChangeArrowheads="1"/>
          </p:cNvSpPr>
          <p:nvPr/>
        </p:nvSpPr>
        <p:spPr bwMode="auto">
          <a:xfrm>
            <a:off x="257627" y="1819657"/>
            <a:ext cx="8136904" cy="995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nSpc>
                <a:spcPts val="2000"/>
              </a:lnSpc>
            </a:pPr>
            <a:r>
              <a:rPr lang="ja-JP" altLang="ja-JP" sz="1400" b="0" dirty="0">
                <a:latin typeface="Meiryo UI" panose="020B0604030504040204" pitchFamily="50" charset="-128"/>
                <a:ea typeface="Meiryo UI" panose="020B0604030504040204" pitchFamily="50" charset="-128"/>
              </a:rPr>
              <a:t>特許法２９条の２に関する、その他の論点に関する</a:t>
            </a:r>
            <a:r>
              <a:rPr lang="ja-JP" altLang="ja-JP" sz="1400" b="0" dirty="0" smtClean="0">
                <a:latin typeface="Meiryo UI" panose="020B0604030504040204" pitchFamily="50" charset="-128"/>
                <a:ea typeface="Meiryo UI" panose="020B0604030504040204" pitchFamily="50" charset="-128"/>
              </a:rPr>
              <a:t>裁判例</a:t>
            </a:r>
            <a:endParaRPr lang="en-US" altLang="ja-JP" sz="1400" b="0" dirty="0" smtClean="0">
              <a:latin typeface="Meiryo UI" panose="020B0604030504040204" pitchFamily="50" charset="-128"/>
              <a:ea typeface="Meiryo UI" panose="020B0604030504040204" pitchFamily="50" charset="-128"/>
            </a:endParaRPr>
          </a:p>
          <a:p>
            <a:r>
              <a:rPr lang="ja-JP" altLang="ja-JP" sz="1400" b="0" dirty="0" smtClean="0">
                <a:latin typeface="Meiryo UI" panose="020B0604030504040204" pitchFamily="50" charset="-128"/>
                <a:ea typeface="Meiryo UI" panose="020B0604030504040204" pitchFamily="50" charset="-128"/>
              </a:rPr>
              <a:t>４</a:t>
            </a:r>
            <a:r>
              <a:rPr lang="ja-JP" altLang="ja-JP" sz="1400" b="0" dirty="0">
                <a:latin typeface="Meiryo UI" panose="020B0604030504040204" pitchFamily="50" charset="-128"/>
                <a:ea typeface="Meiryo UI" panose="020B0604030504040204" pitchFamily="50" charset="-128"/>
              </a:rPr>
              <a:t>．先願発明の地位（優先権主張絡み</a:t>
            </a:r>
            <a:r>
              <a:rPr lang="ja-JP" altLang="ja-JP" sz="1400" b="0" dirty="0" smtClean="0">
                <a:latin typeface="Meiryo UI" panose="020B0604030504040204" pitchFamily="50" charset="-128"/>
                <a:ea typeface="Meiryo UI" panose="020B0604030504040204" pitchFamily="50" charset="-128"/>
              </a:rPr>
              <a:t>）</a:t>
            </a:r>
            <a:endParaRPr lang="en-US" altLang="ja-JP" sz="1400" b="0" dirty="0" smtClean="0">
              <a:latin typeface="Meiryo UI" panose="020B0604030504040204" pitchFamily="50" charset="-128"/>
              <a:ea typeface="Meiryo UI" panose="020B0604030504040204" pitchFamily="50" charset="-128"/>
            </a:endParaRPr>
          </a:p>
          <a:p>
            <a:endParaRPr lang="en-US" altLang="ja-JP" sz="1400" b="0" dirty="0">
              <a:latin typeface="Meiryo UI" panose="020B0604030504040204" pitchFamily="50" charset="-128"/>
              <a:ea typeface="Meiryo UI" panose="020B0604030504040204" pitchFamily="50" charset="-128"/>
            </a:endParaRPr>
          </a:p>
          <a:p>
            <a:r>
              <a:rPr lang="ja-JP" altLang="ja-JP" sz="1400" b="0" u="sng" dirty="0">
                <a:latin typeface="Meiryo UI" panose="020B0604030504040204" pitchFamily="50" charset="-128"/>
                <a:ea typeface="Meiryo UI" panose="020B0604030504040204" pitchFamily="50" charset="-128"/>
              </a:rPr>
              <a:t>平成</a:t>
            </a:r>
            <a:r>
              <a:rPr lang="en-US" altLang="ja-JP" sz="1400" b="0" u="sng" dirty="0">
                <a:latin typeface="Meiryo UI" panose="020B0604030504040204" pitchFamily="50" charset="-128"/>
                <a:ea typeface="Meiryo UI" panose="020B0604030504040204" pitchFamily="50" charset="-128"/>
              </a:rPr>
              <a:t>18</a:t>
            </a:r>
            <a:r>
              <a:rPr lang="ja-JP" altLang="ja-JP" sz="1400" b="0" u="sng" dirty="0" smtClean="0">
                <a:latin typeface="Meiryo UI" panose="020B0604030504040204" pitchFamily="50" charset="-128"/>
                <a:ea typeface="Meiryo UI" panose="020B0604030504040204" pitchFamily="50" charset="-128"/>
              </a:rPr>
              <a:t>年（</a:t>
            </a:r>
            <a:r>
              <a:rPr lang="ja-JP" altLang="ja-JP" sz="1400" b="0" u="sng" dirty="0">
                <a:latin typeface="Meiryo UI" panose="020B0604030504040204" pitchFamily="50" charset="-128"/>
                <a:ea typeface="Meiryo UI" panose="020B0604030504040204" pitchFamily="50" charset="-128"/>
              </a:rPr>
              <a:t>行ケ</a:t>
            </a:r>
            <a:r>
              <a:rPr lang="ja-JP" altLang="ja-JP" sz="1400" b="0" u="sng" dirty="0" smtClean="0">
                <a:latin typeface="Meiryo UI" panose="020B0604030504040204" pitchFamily="50" charset="-128"/>
                <a:ea typeface="Meiryo UI" panose="020B0604030504040204" pitchFamily="50" charset="-128"/>
              </a:rPr>
              <a:t>）第</a:t>
            </a:r>
            <a:r>
              <a:rPr lang="en-US" altLang="ja-JP" sz="1400" b="0" u="sng" dirty="0" smtClean="0">
                <a:latin typeface="Meiryo UI" panose="020B0604030504040204" pitchFamily="50" charset="-128"/>
                <a:ea typeface="Meiryo UI" panose="020B0604030504040204" pitchFamily="50" charset="-128"/>
              </a:rPr>
              <a:t>10449</a:t>
            </a:r>
            <a:r>
              <a:rPr lang="ja-JP" altLang="ja-JP" sz="1400" b="0" u="sng" dirty="0" smtClean="0">
                <a:latin typeface="Meiryo UI" panose="020B0604030504040204" pitchFamily="50" charset="-128"/>
                <a:ea typeface="Meiryo UI" panose="020B0604030504040204" pitchFamily="50" charset="-128"/>
              </a:rPr>
              <a:t>号</a:t>
            </a:r>
            <a:r>
              <a:rPr lang="ja-JP" altLang="en-US" sz="1400" b="0" u="sng" dirty="0" smtClean="0">
                <a:latin typeface="Meiryo UI" panose="020B0604030504040204" pitchFamily="50" charset="-128"/>
                <a:ea typeface="Meiryo UI" panose="020B0604030504040204" pitchFamily="50" charset="-128"/>
              </a:rPr>
              <a:t>「無アルカリガラス・・・」</a:t>
            </a:r>
            <a:endParaRPr lang="ja-JP" altLang="ja-JP" sz="1400" b="0" u="sng"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xmlns="" id="{9924A203-4D24-425E-AF81-FA3AF830ACEB}"/>
              </a:ext>
            </a:extLst>
          </p:cNvPr>
          <p:cNvSpPr/>
          <p:nvPr/>
        </p:nvSpPr>
        <p:spPr>
          <a:xfrm>
            <a:off x="203730" y="2852936"/>
            <a:ext cx="8249524" cy="313860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66016" y="2882999"/>
            <a:ext cx="8208912" cy="3108543"/>
          </a:xfrm>
          <a:prstGeom prst="rect">
            <a:avLst/>
          </a:prstGeom>
        </p:spPr>
        <p:txBody>
          <a:bodyPr wrap="square">
            <a:spAutoFit/>
          </a:bodyPr>
          <a:lstStyle/>
          <a:p>
            <a:r>
              <a:rPr lang="ja-JP" altLang="ja-JP" sz="1400" b="0" dirty="0">
                <a:latin typeface="Meiryo UI" panose="020B0604030504040204" pitchFamily="50" charset="-128"/>
                <a:ea typeface="Meiryo UI" panose="020B0604030504040204" pitchFamily="50" charset="-128"/>
              </a:rPr>
              <a:t>　</a:t>
            </a:r>
            <a:r>
              <a:rPr lang="ja-JP" altLang="ja-JP" sz="1400" b="0" u="sng" dirty="0">
                <a:solidFill>
                  <a:srgbClr val="FF0000"/>
                </a:solidFill>
                <a:latin typeface="Meiryo UI" panose="020B0604030504040204" pitchFamily="50" charset="-128"/>
                <a:ea typeface="Meiryo UI" panose="020B0604030504040204" pitchFamily="50" charset="-128"/>
              </a:rPr>
              <a:t>優先権基礎出願と先願について、各特許請求の範囲の記載を対比すると、</a:t>
            </a:r>
            <a:r>
              <a:rPr lang="en-US" altLang="ja-JP" sz="1400" b="0" u="sng" dirty="0" err="1">
                <a:solidFill>
                  <a:srgbClr val="FF0000"/>
                </a:solidFill>
                <a:latin typeface="Meiryo UI" panose="020B0604030504040204" pitchFamily="50" charset="-128"/>
                <a:ea typeface="Meiryo UI" panose="020B0604030504040204" pitchFamily="50" charset="-128"/>
              </a:rPr>
              <a:t>CaO</a:t>
            </a:r>
            <a:r>
              <a:rPr lang="ja-JP" altLang="ja-JP" sz="1400" b="0" u="sng" dirty="0">
                <a:solidFill>
                  <a:srgbClr val="FF0000"/>
                </a:solidFill>
                <a:latin typeface="Meiryo UI" panose="020B0604030504040204" pitchFamily="50" charset="-128"/>
                <a:ea typeface="Meiryo UI" panose="020B0604030504040204" pitchFamily="50" charset="-128"/>
              </a:rPr>
              <a:t>含有量について、前者が「</a:t>
            </a:r>
            <a:r>
              <a:rPr lang="en-US" altLang="ja-JP" sz="1400" b="0" u="sng" dirty="0">
                <a:solidFill>
                  <a:srgbClr val="FF0000"/>
                </a:solidFill>
                <a:latin typeface="Meiryo UI" panose="020B0604030504040204" pitchFamily="50" charset="-128"/>
                <a:ea typeface="Meiryo UI" panose="020B0604030504040204" pitchFamily="50" charset="-128"/>
              </a:rPr>
              <a:t>0</a:t>
            </a:r>
            <a:r>
              <a:rPr lang="ja-JP" altLang="ja-JP" sz="1400" b="0" u="sng" dirty="0">
                <a:solidFill>
                  <a:srgbClr val="FF0000"/>
                </a:solidFill>
                <a:latin typeface="Meiryo UI" panose="020B0604030504040204" pitchFamily="50" charset="-128"/>
                <a:ea typeface="Meiryo UI" panose="020B0604030504040204" pitchFamily="50" charset="-128"/>
              </a:rPr>
              <a:t>〜</a:t>
            </a:r>
            <a:r>
              <a:rPr lang="en-US" altLang="ja-JP" sz="1400" b="0" u="sng" dirty="0">
                <a:solidFill>
                  <a:srgbClr val="FF0000"/>
                </a:solidFill>
                <a:latin typeface="Meiryo UI" panose="020B0604030504040204" pitchFamily="50" charset="-128"/>
                <a:ea typeface="Meiryo UI" panose="020B0604030504040204" pitchFamily="50" charset="-128"/>
              </a:rPr>
              <a:t>10.0</a:t>
            </a:r>
            <a:r>
              <a:rPr lang="ja-JP" altLang="ja-JP" sz="1400" b="0" u="sng" dirty="0">
                <a:solidFill>
                  <a:srgbClr val="FF0000"/>
                </a:solidFill>
                <a:latin typeface="Meiryo UI" panose="020B0604030504040204" pitchFamily="50" charset="-128"/>
                <a:ea typeface="Meiryo UI" panose="020B0604030504040204" pitchFamily="50" charset="-128"/>
              </a:rPr>
              <a:t>％」であるのに対し、後者が「</a:t>
            </a:r>
            <a:r>
              <a:rPr lang="en-US" altLang="ja-JP" sz="1400" b="0" u="sng" dirty="0">
                <a:solidFill>
                  <a:srgbClr val="FF0000"/>
                </a:solidFill>
                <a:latin typeface="Meiryo UI" panose="020B0604030504040204" pitchFamily="50" charset="-128"/>
                <a:ea typeface="Meiryo UI" panose="020B0604030504040204" pitchFamily="50" charset="-128"/>
              </a:rPr>
              <a:t>0</a:t>
            </a:r>
            <a:r>
              <a:rPr lang="ja-JP" altLang="ja-JP" sz="1400" b="0" u="sng" dirty="0">
                <a:solidFill>
                  <a:srgbClr val="FF0000"/>
                </a:solidFill>
                <a:latin typeface="Meiryo UI" panose="020B0604030504040204" pitchFamily="50" charset="-128"/>
                <a:ea typeface="Meiryo UI" panose="020B0604030504040204" pitchFamily="50" charset="-128"/>
              </a:rPr>
              <a:t>〜</a:t>
            </a:r>
            <a:r>
              <a:rPr lang="en-US" altLang="ja-JP" sz="1400" b="0" u="sng" dirty="0">
                <a:solidFill>
                  <a:srgbClr val="FF0000"/>
                </a:solidFill>
                <a:latin typeface="Meiryo UI" panose="020B0604030504040204" pitchFamily="50" charset="-128"/>
                <a:ea typeface="Meiryo UI" panose="020B0604030504040204" pitchFamily="50" charset="-128"/>
              </a:rPr>
              <a:t>8.0</a:t>
            </a:r>
            <a:r>
              <a:rPr lang="ja-JP" altLang="ja-JP" sz="1400" b="0" u="sng" dirty="0">
                <a:solidFill>
                  <a:srgbClr val="FF0000"/>
                </a:solidFill>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であり、</a:t>
            </a:r>
            <a:r>
              <a:rPr lang="en-US" altLang="ja-JP" sz="1400" b="0" dirty="0" err="1">
                <a:latin typeface="Meiryo UI" panose="020B0604030504040204" pitchFamily="50" charset="-128"/>
                <a:ea typeface="Meiryo UI" panose="020B0604030504040204" pitchFamily="50" charset="-128"/>
              </a:rPr>
              <a:t>SrO</a:t>
            </a:r>
            <a:r>
              <a:rPr lang="ja-JP" altLang="ja-JP" sz="1400" b="0" dirty="0">
                <a:latin typeface="Meiryo UI" panose="020B0604030504040204" pitchFamily="50" charset="-128"/>
                <a:ea typeface="Meiryo UI" panose="020B0604030504040204" pitchFamily="50" charset="-128"/>
              </a:rPr>
              <a:t>含有量については、前者が「</a:t>
            </a:r>
            <a:r>
              <a:rPr lang="en-US" altLang="ja-JP" sz="1400" b="0" dirty="0">
                <a:latin typeface="Meiryo UI" panose="020B0604030504040204" pitchFamily="50" charset="-128"/>
                <a:ea typeface="Meiryo UI" panose="020B0604030504040204" pitchFamily="50" charset="-128"/>
              </a:rPr>
              <a:t>0</a:t>
            </a:r>
            <a:r>
              <a:rPr lang="ja-JP" altLang="ja-JP" sz="1400" b="0" dirty="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10.0</a:t>
            </a:r>
            <a:r>
              <a:rPr lang="ja-JP" altLang="ja-JP" sz="1400" b="0" dirty="0">
                <a:latin typeface="Meiryo UI" panose="020B0604030504040204" pitchFamily="50" charset="-128"/>
                <a:ea typeface="Meiryo UI" panose="020B0604030504040204" pitchFamily="50" charset="-128"/>
              </a:rPr>
              <a:t>％」であるのに対し、後者が「</a:t>
            </a:r>
            <a:r>
              <a:rPr lang="en-US" altLang="ja-JP" sz="1400" b="0" dirty="0">
                <a:latin typeface="Meiryo UI" panose="020B0604030504040204" pitchFamily="50" charset="-128"/>
                <a:ea typeface="Meiryo UI" panose="020B0604030504040204" pitchFamily="50" charset="-128"/>
              </a:rPr>
              <a:t>0.1</a:t>
            </a:r>
            <a:r>
              <a:rPr lang="ja-JP" altLang="ja-JP" sz="1400" b="0" dirty="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10.0</a:t>
            </a:r>
            <a:r>
              <a:rPr lang="ja-JP" altLang="ja-JP" sz="1400" b="0" dirty="0">
                <a:latin typeface="Meiryo UI" panose="020B0604030504040204" pitchFamily="50" charset="-128"/>
                <a:ea typeface="Meiryo UI" panose="020B0604030504040204" pitchFamily="50" charset="-128"/>
              </a:rPr>
              <a:t>％」であ…る。</a:t>
            </a:r>
          </a:p>
          <a:p>
            <a:r>
              <a:rPr lang="ja-JP" altLang="ja-JP" sz="1400" b="0" dirty="0">
                <a:latin typeface="Meiryo UI" panose="020B0604030504040204" pitchFamily="50" charset="-128"/>
                <a:ea typeface="Meiryo UI" panose="020B0604030504040204" pitchFamily="50" charset="-128"/>
              </a:rPr>
              <a:t>　このうち、</a:t>
            </a:r>
            <a:r>
              <a:rPr lang="en-US" altLang="ja-JP" sz="1400" b="0" dirty="0" err="1">
                <a:latin typeface="Meiryo UI" panose="020B0604030504040204" pitchFamily="50" charset="-128"/>
                <a:ea typeface="Meiryo UI" panose="020B0604030504040204" pitchFamily="50" charset="-128"/>
              </a:rPr>
              <a:t>SrO</a:t>
            </a:r>
            <a:r>
              <a:rPr lang="ja-JP" altLang="ja-JP" sz="1400" b="0" dirty="0">
                <a:latin typeface="Meiryo UI" panose="020B0604030504040204" pitchFamily="50" charset="-128"/>
                <a:ea typeface="Meiryo UI" panose="020B0604030504040204" pitchFamily="50" charset="-128"/>
              </a:rPr>
              <a:t>含有量については、優先権基礎出願明細書に「好ましくは</a:t>
            </a:r>
            <a:r>
              <a:rPr lang="en-US" altLang="ja-JP" sz="1400" b="0" dirty="0">
                <a:latin typeface="Meiryo UI" panose="020B0604030504040204" pitchFamily="50" charset="-128"/>
                <a:ea typeface="Meiryo UI" panose="020B0604030504040204" pitchFamily="50" charset="-128"/>
              </a:rPr>
              <a:t>0.1</a:t>
            </a:r>
            <a:r>
              <a:rPr lang="ja-JP" altLang="ja-JP" sz="1400" b="0" dirty="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10.0</a:t>
            </a:r>
            <a:r>
              <a:rPr lang="ja-JP" altLang="ja-JP" sz="1400" b="0" dirty="0">
                <a:latin typeface="Meiryo UI" panose="020B0604030504040204" pitchFamily="50" charset="-128"/>
                <a:ea typeface="Meiryo UI" panose="020B0604030504040204" pitchFamily="50" charset="-128"/>
              </a:rPr>
              <a:t>％である」との記載があることに照らすならば、「</a:t>
            </a:r>
            <a:r>
              <a:rPr lang="en-US" altLang="ja-JP" sz="1400" b="0" dirty="0">
                <a:latin typeface="Meiryo UI" panose="020B0604030504040204" pitchFamily="50" charset="-128"/>
                <a:ea typeface="Meiryo UI" panose="020B0604030504040204" pitchFamily="50" charset="-128"/>
              </a:rPr>
              <a:t>0.1</a:t>
            </a:r>
            <a:r>
              <a:rPr lang="ja-JP" altLang="ja-JP" sz="1400" b="0" dirty="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10.0</a:t>
            </a:r>
            <a:r>
              <a:rPr lang="ja-JP" altLang="ja-JP" sz="1400" b="0" dirty="0">
                <a:latin typeface="Meiryo UI" panose="020B0604030504040204" pitchFamily="50" charset="-128"/>
                <a:ea typeface="Meiryo UI" panose="020B0604030504040204" pitchFamily="50" charset="-128"/>
              </a:rPr>
              <a:t>％」の含有量については、優先権基礎出願明細書に開示されているとみることができる</a:t>
            </a:r>
            <a:r>
              <a:rPr lang="ja-JP" altLang="ja-JP" sz="1400" b="0" dirty="0" smtClean="0">
                <a:latin typeface="Meiryo UI" panose="020B0604030504040204" pitchFamily="50" charset="-128"/>
                <a:ea typeface="Meiryo UI" panose="020B0604030504040204" pitchFamily="50" charset="-128"/>
              </a:rPr>
              <a:t>。しかし</a:t>
            </a:r>
            <a:r>
              <a:rPr lang="ja-JP" altLang="ja-JP" sz="1400" b="0" dirty="0">
                <a:latin typeface="Meiryo UI" panose="020B0604030504040204" pitchFamily="50" charset="-128"/>
                <a:ea typeface="Meiryo UI" panose="020B0604030504040204" pitchFamily="50" charset="-128"/>
              </a:rPr>
              <a:t>、</a:t>
            </a:r>
            <a:r>
              <a:rPr lang="en-US" altLang="ja-JP" sz="1400" b="0" u="sng" dirty="0" err="1">
                <a:solidFill>
                  <a:srgbClr val="FF0000"/>
                </a:solidFill>
                <a:latin typeface="Meiryo UI" panose="020B0604030504040204" pitchFamily="50" charset="-128"/>
                <a:ea typeface="Meiryo UI" panose="020B0604030504040204" pitchFamily="50" charset="-128"/>
              </a:rPr>
              <a:t>CaO</a:t>
            </a:r>
            <a:r>
              <a:rPr lang="ja-JP" altLang="ja-JP" sz="1400" b="0" u="sng" dirty="0">
                <a:solidFill>
                  <a:srgbClr val="FF0000"/>
                </a:solidFill>
                <a:latin typeface="Meiryo UI" panose="020B0604030504040204" pitchFamily="50" charset="-128"/>
                <a:ea typeface="Meiryo UI" panose="020B0604030504040204" pitchFamily="50" charset="-128"/>
              </a:rPr>
              <a:t>含有量についは、優先権基礎出願明細書には、「</a:t>
            </a:r>
            <a:r>
              <a:rPr lang="en-US" altLang="ja-JP" sz="1400" b="0" u="sng" dirty="0">
                <a:solidFill>
                  <a:srgbClr val="FF0000"/>
                </a:solidFill>
                <a:latin typeface="Meiryo UI" panose="020B0604030504040204" pitchFamily="50" charset="-128"/>
                <a:ea typeface="Meiryo UI" panose="020B0604030504040204" pitchFamily="50" charset="-128"/>
              </a:rPr>
              <a:t>10.0</a:t>
            </a:r>
            <a:r>
              <a:rPr lang="ja-JP" altLang="ja-JP" sz="1400" b="0" u="sng" dirty="0">
                <a:solidFill>
                  <a:srgbClr val="FF0000"/>
                </a:solidFill>
                <a:latin typeface="Meiryo UI" panose="020B0604030504040204" pitchFamily="50" charset="-128"/>
                <a:ea typeface="Meiryo UI" panose="020B0604030504040204" pitchFamily="50" charset="-128"/>
              </a:rPr>
              <a:t>％より多いと、ガラスの耐バッファードフッ酸性が著しく悪化するため好ましくない」と記載され、同記載部分によれば、優先権基礎出願明細書においては、「</a:t>
            </a:r>
            <a:r>
              <a:rPr lang="en-US" altLang="ja-JP" sz="1400" b="0" u="sng" dirty="0">
                <a:solidFill>
                  <a:srgbClr val="FF0000"/>
                </a:solidFill>
                <a:latin typeface="Meiryo UI" panose="020B0604030504040204" pitchFamily="50" charset="-128"/>
                <a:ea typeface="Meiryo UI" panose="020B0604030504040204" pitchFamily="50" charset="-128"/>
              </a:rPr>
              <a:t>10.0</a:t>
            </a:r>
            <a:r>
              <a:rPr lang="ja-JP" altLang="ja-JP" sz="1400" b="0" u="sng" dirty="0">
                <a:solidFill>
                  <a:srgbClr val="FF0000"/>
                </a:solidFill>
                <a:latin typeface="Meiryo UI" panose="020B0604030504040204" pitchFamily="50" charset="-128"/>
                <a:ea typeface="Meiryo UI" panose="020B0604030504040204" pitchFamily="50" charset="-128"/>
              </a:rPr>
              <a:t>％」なる数値に上限としての技術的意義を有するものとして開示されていると云えるが、「</a:t>
            </a:r>
            <a:r>
              <a:rPr lang="en-US" altLang="ja-JP" sz="1400" b="0" u="sng" dirty="0">
                <a:solidFill>
                  <a:srgbClr val="FF0000"/>
                </a:solidFill>
                <a:latin typeface="Meiryo UI" panose="020B0604030504040204" pitchFamily="50" charset="-128"/>
                <a:ea typeface="Meiryo UI" panose="020B0604030504040204" pitchFamily="50" charset="-128"/>
              </a:rPr>
              <a:t>0</a:t>
            </a:r>
            <a:r>
              <a:rPr lang="ja-JP" altLang="ja-JP" sz="1400" b="0" u="sng" dirty="0">
                <a:solidFill>
                  <a:srgbClr val="FF0000"/>
                </a:solidFill>
                <a:latin typeface="Meiryo UI" panose="020B0604030504040204" pitchFamily="50" charset="-128"/>
                <a:ea typeface="Meiryo UI" panose="020B0604030504040204" pitchFamily="50" charset="-128"/>
              </a:rPr>
              <a:t>〜</a:t>
            </a:r>
            <a:r>
              <a:rPr lang="en-US" altLang="ja-JP" sz="1400" b="0" u="sng" dirty="0">
                <a:solidFill>
                  <a:srgbClr val="FF0000"/>
                </a:solidFill>
                <a:latin typeface="Meiryo UI" panose="020B0604030504040204" pitchFamily="50" charset="-128"/>
                <a:ea typeface="Meiryo UI" panose="020B0604030504040204" pitchFamily="50" charset="-128"/>
              </a:rPr>
              <a:t>8.0</a:t>
            </a:r>
            <a:r>
              <a:rPr lang="ja-JP" altLang="ja-JP" sz="1400" b="0" u="sng" dirty="0">
                <a:solidFill>
                  <a:srgbClr val="FF0000"/>
                </a:solidFill>
                <a:latin typeface="Meiryo UI" panose="020B0604030504040204" pitchFamily="50" charset="-128"/>
                <a:ea typeface="Meiryo UI" panose="020B0604030504040204" pitchFamily="50" charset="-128"/>
              </a:rPr>
              <a:t>％」の範囲の数値については、何ら技術的な意味を示唆する記載はない。</a:t>
            </a:r>
            <a:r>
              <a:rPr lang="ja-JP" altLang="ja-JP" sz="1400" b="0" dirty="0">
                <a:latin typeface="Meiryo UI" panose="020B0604030504040204" pitchFamily="50" charset="-128"/>
                <a:ea typeface="Meiryo UI" panose="020B0604030504040204" pitchFamily="50" charset="-128"/>
              </a:rPr>
              <a:t>そして、優先権基礎出願明細書の実施例及び比較例によれば、</a:t>
            </a:r>
            <a:r>
              <a:rPr lang="en-US" altLang="ja-JP" sz="1400" b="0" dirty="0" err="1">
                <a:latin typeface="Meiryo UI" panose="020B0604030504040204" pitchFamily="50" charset="-128"/>
                <a:ea typeface="Meiryo UI" panose="020B0604030504040204" pitchFamily="50" charset="-128"/>
              </a:rPr>
              <a:t>CaO</a:t>
            </a:r>
            <a:r>
              <a:rPr lang="ja-JP" altLang="ja-JP" sz="1400" b="0" dirty="0">
                <a:latin typeface="Meiryo UI" panose="020B0604030504040204" pitchFamily="50" charset="-128"/>
                <a:ea typeface="Meiryo UI" panose="020B0604030504040204" pitchFamily="50" charset="-128"/>
              </a:rPr>
              <a:t>の含有量は、</a:t>
            </a:r>
            <a:r>
              <a:rPr lang="en-US" altLang="ja-JP" sz="1400" b="0" dirty="0">
                <a:latin typeface="Meiryo UI" panose="020B0604030504040204" pitchFamily="50" charset="-128"/>
                <a:ea typeface="Meiryo UI" panose="020B0604030504040204" pitchFamily="50" charset="-128"/>
              </a:rPr>
              <a:t>2.1</a:t>
            </a:r>
            <a:r>
              <a:rPr lang="ja-JP" altLang="ja-JP" sz="1400" b="0" dirty="0">
                <a:latin typeface="Meiryo UI" panose="020B0604030504040204" pitchFamily="50" charset="-128"/>
                <a:ea typeface="Meiryo UI" panose="020B0604030504040204" pitchFamily="50" charset="-128"/>
              </a:rPr>
              <a:t>から</a:t>
            </a:r>
            <a:r>
              <a:rPr lang="en-US" altLang="ja-JP" sz="1400" b="0" dirty="0">
                <a:latin typeface="Meiryo UI" panose="020B0604030504040204" pitchFamily="50" charset="-128"/>
                <a:ea typeface="Meiryo UI" panose="020B0604030504040204" pitchFamily="50" charset="-128"/>
              </a:rPr>
              <a:t>7.5</a:t>
            </a:r>
            <a:r>
              <a:rPr lang="ja-JP" altLang="ja-JP" sz="1400" b="0" dirty="0">
                <a:latin typeface="Meiryo UI" panose="020B0604030504040204" pitchFamily="50" charset="-128"/>
                <a:ea typeface="Meiryo UI" panose="020B0604030504040204" pitchFamily="50" charset="-128"/>
              </a:rPr>
              <a:t>％の範囲にあることが示されており、</a:t>
            </a:r>
            <a:r>
              <a:rPr lang="en-US" altLang="ja-JP" sz="1400" b="0" dirty="0" err="1">
                <a:latin typeface="Meiryo UI" panose="020B0604030504040204" pitchFamily="50" charset="-128"/>
                <a:ea typeface="Meiryo UI" panose="020B0604030504040204" pitchFamily="50" charset="-128"/>
              </a:rPr>
              <a:t>CaO</a:t>
            </a:r>
            <a:r>
              <a:rPr lang="ja-JP" altLang="ja-JP" sz="1400" b="0" dirty="0">
                <a:latin typeface="Meiryo UI" panose="020B0604030504040204" pitchFamily="50" charset="-128"/>
                <a:ea typeface="Meiryo UI" panose="020B0604030504040204" pitchFamily="50" charset="-128"/>
              </a:rPr>
              <a:t>を「</a:t>
            </a:r>
            <a:r>
              <a:rPr lang="en-US" altLang="ja-JP" sz="1400" b="0" dirty="0">
                <a:latin typeface="Meiryo UI" panose="020B0604030504040204" pitchFamily="50" charset="-128"/>
                <a:ea typeface="Meiryo UI" panose="020B0604030504040204" pitchFamily="50" charset="-128"/>
              </a:rPr>
              <a:t>8.0</a:t>
            </a:r>
            <a:r>
              <a:rPr lang="ja-JP" altLang="ja-JP" sz="1400" b="0" dirty="0">
                <a:latin typeface="Meiryo UI" panose="020B0604030504040204" pitchFamily="50" charset="-128"/>
                <a:ea typeface="Meiryo UI" panose="020B0604030504040204" pitchFamily="50" charset="-128"/>
              </a:rPr>
              <a:t>％」含有させたガラス組成物についての開示はない。</a:t>
            </a:r>
          </a:p>
          <a:p>
            <a:r>
              <a:rPr lang="ja-JP" altLang="ja-JP" sz="1400" b="0" dirty="0">
                <a:latin typeface="Meiryo UI" panose="020B0604030504040204" pitchFamily="50" charset="-128"/>
                <a:ea typeface="Meiryo UI" panose="020B0604030504040204" pitchFamily="50" charset="-128"/>
              </a:rPr>
              <a:t>　そうすると、優先権基礎出願明細書には、「</a:t>
            </a:r>
            <a:r>
              <a:rPr lang="en-US" altLang="ja-JP" sz="1400" b="0" dirty="0">
                <a:latin typeface="Meiryo UI" panose="020B0604030504040204" pitchFamily="50" charset="-128"/>
                <a:ea typeface="Meiryo UI" panose="020B0604030504040204" pitchFamily="50" charset="-128"/>
              </a:rPr>
              <a:t>8</a:t>
            </a:r>
            <a:r>
              <a:rPr lang="ja-JP" altLang="ja-JP" sz="1400" b="0" dirty="0">
                <a:latin typeface="Meiryo UI" panose="020B0604030504040204" pitchFamily="50" charset="-128"/>
                <a:ea typeface="Meiryo UI" panose="020B0604030504040204" pitchFamily="50" charset="-128"/>
              </a:rPr>
              <a:t>％」を上限とする「</a:t>
            </a:r>
            <a:r>
              <a:rPr lang="en-US" altLang="ja-JP" sz="1400" b="0" dirty="0">
                <a:latin typeface="Meiryo UI" panose="020B0604030504040204" pitchFamily="50" charset="-128"/>
                <a:ea typeface="Meiryo UI" panose="020B0604030504040204" pitchFamily="50" charset="-128"/>
              </a:rPr>
              <a:t>0</a:t>
            </a:r>
            <a:r>
              <a:rPr lang="ja-JP" altLang="ja-JP" sz="1400" b="0" dirty="0">
                <a:latin typeface="Meiryo UI" panose="020B0604030504040204" pitchFamily="50" charset="-128"/>
                <a:ea typeface="Meiryo UI" panose="020B0604030504040204" pitchFamily="50" charset="-128"/>
              </a:rPr>
              <a:t>〜</a:t>
            </a:r>
            <a:r>
              <a:rPr lang="en-US" altLang="ja-JP" sz="1400" b="0" dirty="0">
                <a:latin typeface="Meiryo UI" panose="020B0604030504040204" pitchFamily="50" charset="-128"/>
                <a:ea typeface="Meiryo UI" panose="020B0604030504040204" pitchFamily="50" charset="-128"/>
              </a:rPr>
              <a:t>8</a:t>
            </a:r>
            <a:r>
              <a:rPr lang="ja-JP" altLang="ja-JP" sz="1400" b="0" dirty="0">
                <a:latin typeface="Meiryo UI" panose="020B0604030504040204" pitchFamily="50" charset="-128"/>
                <a:ea typeface="Meiryo UI" panose="020B0604030504040204" pitchFamily="50" charset="-128"/>
              </a:rPr>
              <a:t>％」の</a:t>
            </a:r>
            <a:r>
              <a:rPr lang="en-US" altLang="ja-JP" sz="1400" b="0" dirty="0" err="1">
                <a:latin typeface="Meiryo UI" panose="020B0604030504040204" pitchFamily="50" charset="-128"/>
                <a:ea typeface="Meiryo UI" panose="020B0604030504040204" pitchFamily="50" charset="-128"/>
              </a:rPr>
              <a:t>CaO</a:t>
            </a:r>
            <a:r>
              <a:rPr lang="ja-JP" altLang="ja-JP" sz="1400" b="0" dirty="0">
                <a:latin typeface="Meiryo UI" panose="020B0604030504040204" pitchFamily="50" charset="-128"/>
                <a:ea typeface="Meiryo UI" panose="020B0604030504040204" pitchFamily="50" charset="-128"/>
              </a:rPr>
              <a:t>含有量範囲について、何らかの技術的意義を示した記述はないと理解するのが自然である。</a:t>
            </a:r>
          </a:p>
          <a:p>
            <a:r>
              <a:rPr lang="ja-JP" altLang="ja-JP" sz="1400" b="0" dirty="0">
                <a:latin typeface="Meiryo UI" panose="020B0604030504040204" pitchFamily="50" charset="-128"/>
                <a:ea typeface="Meiryo UI" panose="020B0604030504040204" pitchFamily="50" charset="-128"/>
              </a:rPr>
              <a:t>　以上によれば、先願発明は、優先権基礎出願明細書に記載されているということはできない。</a:t>
            </a:r>
            <a:endParaRPr lang="ja-JP" altLang="en-US" sz="1400" b="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71469" y="5998631"/>
            <a:ext cx="8421097" cy="523220"/>
          </a:xfrm>
          <a:prstGeom prst="rect">
            <a:avLst/>
          </a:prstGeom>
          <a:noFill/>
        </p:spPr>
        <p:txBody>
          <a:bodyPr wrap="square" rtlCol="0">
            <a:spAutoFit/>
          </a:bodyPr>
          <a:lstStyle/>
          <a:p>
            <a:r>
              <a:rPr lang="en-US" altLang="ja-JP" sz="1400" b="0" dirty="0" smtClean="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優先権基礎出願当初明細書に記載された｢先願発明｣に基づき</a:t>
            </a:r>
            <a:r>
              <a:rPr lang="en-US" altLang="ja-JP" sz="1400" b="0" dirty="0">
                <a:latin typeface="Meiryo UI" panose="020B0604030504040204" pitchFamily="50" charset="-128"/>
                <a:ea typeface="Meiryo UI" panose="020B0604030504040204" pitchFamily="50" charset="-128"/>
              </a:rPr>
              <a:t>29</a:t>
            </a:r>
            <a:r>
              <a:rPr lang="ja-JP" altLang="ja-JP" sz="1400" b="0" dirty="0">
                <a:latin typeface="Meiryo UI" panose="020B0604030504040204" pitchFamily="50" charset="-128"/>
                <a:ea typeface="Meiryo UI" panose="020B0604030504040204" pitchFamily="50" charset="-128"/>
              </a:rPr>
              <a:t>の</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で拒絶したが</a:t>
            </a:r>
            <a:r>
              <a:rPr lang="en-US" altLang="ja-JP" sz="1400" b="0" dirty="0">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特許法</a:t>
            </a:r>
            <a:r>
              <a:rPr lang="en-US" altLang="ja-JP" sz="1400" b="0" dirty="0">
                <a:latin typeface="Meiryo UI" panose="020B0604030504040204" pitchFamily="50" charset="-128"/>
                <a:ea typeface="Meiryo UI" panose="020B0604030504040204" pitchFamily="50" charset="-128"/>
              </a:rPr>
              <a:t>41</a:t>
            </a:r>
            <a:r>
              <a:rPr lang="ja-JP" altLang="ja-JP" sz="1400" b="0" dirty="0">
                <a:latin typeface="Meiryo UI" panose="020B0604030504040204" pitchFamily="50" charset="-128"/>
                <a:ea typeface="Meiryo UI" panose="020B0604030504040204" pitchFamily="50" charset="-128"/>
              </a:rPr>
              <a:t>条</a:t>
            </a:r>
            <a:r>
              <a:rPr lang="en-US" altLang="ja-JP" sz="1400" b="0" dirty="0">
                <a:latin typeface="Meiryo UI" panose="020B0604030504040204" pitchFamily="50" charset="-128"/>
                <a:ea typeface="Meiryo UI" panose="020B0604030504040204" pitchFamily="50" charset="-128"/>
              </a:rPr>
              <a:t>2</a:t>
            </a:r>
            <a:r>
              <a:rPr lang="ja-JP" altLang="ja-JP" sz="1400" b="0" dirty="0">
                <a:latin typeface="Meiryo UI" panose="020B0604030504040204" pitchFamily="50" charset="-128"/>
                <a:ea typeface="Meiryo UI" panose="020B0604030504040204" pitchFamily="50" charset="-128"/>
              </a:rPr>
              <a:t>項</a:t>
            </a:r>
            <a:r>
              <a:rPr lang="en-US" altLang="ja-JP" sz="1400" b="0" dirty="0">
                <a:latin typeface="Meiryo UI" panose="020B0604030504040204" pitchFamily="50" charset="-128"/>
                <a:ea typeface="Meiryo UI" panose="020B0604030504040204" pitchFamily="50" charset="-128"/>
              </a:rPr>
              <a:t>)</a:t>
            </a:r>
            <a:r>
              <a:rPr lang="ja-JP" altLang="ja-JP" sz="1400" b="0" dirty="0" err="1">
                <a:latin typeface="Meiryo UI" panose="020B0604030504040204" pitchFamily="50" charset="-128"/>
                <a:ea typeface="Meiryo UI" panose="020B0604030504040204" pitchFamily="50" charset="-128"/>
              </a:rPr>
              <a:t>、</a:t>
            </a:r>
            <a:r>
              <a:rPr lang="ja-JP" altLang="ja-JP" sz="1400" b="0" dirty="0">
                <a:latin typeface="Meiryo UI" panose="020B0604030504040204" pitchFamily="50" charset="-128"/>
                <a:ea typeface="Meiryo UI" panose="020B0604030504040204" pitchFamily="50" charset="-128"/>
              </a:rPr>
              <a:t>優先権基礎出願当初明細書の開示不足で引用した｢先願発明｣の優先権主張が否定され、結局｢後願｣になった事例</a:t>
            </a:r>
          </a:p>
        </p:txBody>
      </p:sp>
    </p:spTree>
    <p:extLst>
      <p:ext uri="{BB962C8B-B14F-4D97-AF65-F5344CB8AC3E}">
        <p14:creationId xmlns:p14="http://schemas.microsoft.com/office/powerpoint/2010/main" val="1082700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67218" y="2030651"/>
            <a:ext cx="813690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600" b="0" dirty="0">
                <a:latin typeface="Meiryo UI" panose="020B0604030504040204" pitchFamily="50" charset="-128"/>
                <a:ea typeface="Meiryo UI" panose="020B0604030504040204" pitchFamily="50" charset="-128"/>
                <a:cs typeface="ＭＳ Ｐゴシック" pitchFamily="50" charset="-128"/>
              </a:rPr>
              <a:t>1.3.3.1</a:t>
            </a:r>
            <a:r>
              <a:rPr lang="ja-JP" altLang="en-US" sz="1600" b="0" dirty="0">
                <a:latin typeface="Meiryo UI" panose="020B0604030504040204" pitchFamily="50" charset="-128"/>
                <a:ea typeface="Meiryo UI" panose="020B0604030504040204" pitchFamily="50" charset="-128"/>
                <a:cs typeface="ＭＳ Ｐゴシック" pitchFamily="50" charset="-128"/>
              </a:rPr>
              <a:t>　発明を減縮する</a:t>
            </a:r>
            <a:r>
              <a:rPr lang="ja-JP" altLang="en-US" sz="1600" b="0" dirty="0" smtClean="0">
                <a:latin typeface="Meiryo UI" panose="020B0604030504040204" pitchFamily="50" charset="-128"/>
                <a:ea typeface="Meiryo UI" panose="020B0604030504040204" pitchFamily="50" charset="-128"/>
                <a:cs typeface="ＭＳ Ｐゴシック" pitchFamily="50" charset="-128"/>
              </a:rPr>
              <a:t>場合</a:t>
            </a:r>
            <a:endParaRPr lang="en-US" altLang="ja-JP" sz="1600" b="0" dirty="0" smtClean="0">
              <a:latin typeface="Meiryo UI" panose="020B0604030504040204" pitchFamily="50" charset="-128"/>
              <a:ea typeface="Meiryo UI" panose="020B0604030504040204" pitchFamily="50" charset="-128"/>
              <a:cs typeface="ＭＳ Ｐゴシック" pitchFamily="50" charset="-128"/>
            </a:endParaRPr>
          </a:p>
          <a:p>
            <a:pPr lvl="0"/>
            <a:endParaRPr lang="en-US" altLang="ja-JP" sz="1600" b="0" dirty="0">
              <a:latin typeface="Meiryo UI" panose="020B0604030504040204" pitchFamily="50" charset="-128"/>
              <a:ea typeface="Meiryo UI" panose="020B0604030504040204" pitchFamily="50" charset="-128"/>
              <a:cs typeface="ＭＳ Ｐゴシック" pitchFamily="50" charset="-128"/>
            </a:endParaRPr>
          </a:p>
          <a:p>
            <a:r>
              <a:rPr lang="ja-JP" altLang="ja-JP" sz="1600" b="0" dirty="0">
                <a:latin typeface="Meiryo UI" panose="020B0604030504040204" pitchFamily="50" charset="-128"/>
                <a:ea typeface="Meiryo UI" panose="020B0604030504040204" pitchFamily="50" charset="-128"/>
              </a:rPr>
              <a:t>　なお、以上を纏めると、拡大先願違反と①減縮する際の新規事項追加との関係は、以下のように整理できると思われる。</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6</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3535943891"/>
              </p:ext>
            </p:extLst>
          </p:nvPr>
        </p:nvGraphicFramePr>
        <p:xfrm>
          <a:off x="509572" y="3308987"/>
          <a:ext cx="7560840" cy="1920213"/>
        </p:xfrm>
        <a:graphic>
          <a:graphicData uri="http://schemas.openxmlformats.org/drawingml/2006/table">
            <a:tbl>
              <a:tblPr firstRow="1" bandRow="1">
                <a:tableStyleId>{5C22544A-7EE6-4342-B048-85BDC9FD1C3A}</a:tableStyleId>
              </a:tblPr>
              <a:tblGrid>
                <a:gridCol w="3780420"/>
                <a:gridCol w="3780420"/>
              </a:tblGrid>
              <a:tr h="360040">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新規事項追加</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拡大先願違反</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当初明細書等に明示的に記載された事項</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基準日以前の出願日であり、以後に公開された特許文献（先願明細書）に記載された発明</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4109">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当初明細書等の記載から自明な事項</a:t>
                      </a:r>
                      <a:endParaRPr kumimoji="1" lang="en-US" altLang="ja-JP" sz="1400" b="0" baseline="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または</a:t>
                      </a:r>
                      <a:endParaRPr kumimoji="1" lang="en-US" altLang="ja-JP" sz="1400" b="0" baseline="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当初明細書等の記載から導かれる技術的事項との関係において新たな技術的事項を導入しない範囲</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基準日以前の出願日であり、以後に公開された特許文献記載の発明と（実質的に）同一</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1674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67218" y="2015028"/>
            <a:ext cx="8136904"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800" b="0" dirty="0" smtClean="0">
                <a:latin typeface="Meiryo UI" panose="020B0604030504040204" pitchFamily="50" charset="-128"/>
                <a:ea typeface="Meiryo UI" panose="020B0604030504040204" pitchFamily="50" charset="-128"/>
                <a:cs typeface="ＭＳ Ｐゴシック" pitchFamily="50" charset="-128"/>
              </a:rPr>
              <a:t>1.3.3.2</a:t>
            </a:r>
            <a:r>
              <a:rPr lang="ja-JP" altLang="en-US" sz="1800" b="0" dirty="0">
                <a:latin typeface="Meiryo UI" panose="020B0604030504040204" pitchFamily="50" charset="-128"/>
                <a:ea typeface="Meiryo UI" panose="020B0604030504040204" pitchFamily="50" charset="-128"/>
                <a:cs typeface="ＭＳ Ｐゴシック" pitchFamily="50" charset="-128"/>
              </a:rPr>
              <a:t>　発明</a:t>
            </a:r>
            <a:r>
              <a:rPr lang="ja-JP" altLang="en-US" sz="1800" b="0" dirty="0" smtClean="0">
                <a:latin typeface="Meiryo UI" panose="020B0604030504040204" pitchFamily="50" charset="-128"/>
                <a:ea typeface="Meiryo UI" panose="020B0604030504040204" pitchFamily="50" charset="-128"/>
                <a:cs typeface="ＭＳ Ｐゴシック" pitchFamily="50" charset="-128"/>
              </a:rPr>
              <a:t>を拡張する場合</a:t>
            </a:r>
            <a:endParaRPr lang="en-US" altLang="ja-JP" sz="1800" b="0" dirty="0" smtClean="0">
              <a:latin typeface="Meiryo UI" panose="020B0604030504040204" pitchFamily="50" charset="-128"/>
              <a:ea typeface="Meiryo UI" panose="020B0604030504040204" pitchFamily="50" charset="-128"/>
              <a:cs typeface="ＭＳ Ｐゴシック" pitchFamily="50" charset="-128"/>
            </a:endParaRPr>
          </a:p>
          <a:p>
            <a:pPr lvl="0"/>
            <a:endParaRPr lang="en-US" altLang="ja-JP" sz="1800" b="0" dirty="0">
              <a:latin typeface="Meiryo UI" panose="020B0604030504040204" pitchFamily="50" charset="-128"/>
              <a:ea typeface="Meiryo UI" panose="020B0604030504040204" pitchFamily="50" charset="-128"/>
              <a:cs typeface="ＭＳ Ｐゴシック" pitchFamily="50" charset="-128"/>
            </a:endParaRPr>
          </a:p>
          <a:p>
            <a:r>
              <a:rPr lang="ja-JP" altLang="ja-JP" sz="1800" b="0" dirty="0">
                <a:latin typeface="Meiryo UI" panose="020B0604030504040204" pitchFamily="50" charset="-128"/>
                <a:ea typeface="Meiryo UI" panose="020B0604030504040204" pitchFamily="50" charset="-128"/>
              </a:rPr>
              <a:t>　②本願発明の課題と直接関係のない任意的事項を削除して、発明を拡張する場合（特に、特許査定後の分割出願において有用な戦略である）については、先願発明の認定とパラレルに考えられる（後述のとおり、進歩性判断時の引用発明の認定とも同様である）ため、</a:t>
            </a:r>
            <a:r>
              <a:rPr lang="ja-JP" altLang="ja-JP" sz="1800" b="0" dirty="0" smtClean="0">
                <a:latin typeface="Meiryo UI" panose="020B0604030504040204" pitchFamily="50" charset="-128"/>
                <a:ea typeface="Meiryo UI" panose="020B0604030504040204" pitchFamily="50" charset="-128"/>
              </a:rPr>
              <a:t>以下</a:t>
            </a:r>
            <a:r>
              <a:rPr lang="en-US" altLang="ja-JP" sz="1800" b="0" dirty="0">
                <a:solidFill>
                  <a:srgbClr val="FF33CC"/>
                </a:solidFill>
                <a:latin typeface="Meiryo UI" panose="020B0604030504040204" pitchFamily="50" charset="-128"/>
                <a:ea typeface="Meiryo UI" panose="020B0604030504040204" pitchFamily="50" charset="-128"/>
              </a:rPr>
              <a:t>1.3.5</a:t>
            </a:r>
            <a:r>
              <a:rPr lang="ja-JP" altLang="en-US" sz="1800" b="0" dirty="0">
                <a:solidFill>
                  <a:srgbClr val="FF33CC"/>
                </a:solidFill>
                <a:latin typeface="Meiryo UI" panose="020B0604030504040204" pitchFamily="50" charset="-128"/>
                <a:ea typeface="Meiryo UI" panose="020B0604030504040204" pitchFamily="50" charset="-128"/>
              </a:rPr>
              <a:t>「その他の裁判例の紹介」</a:t>
            </a:r>
            <a:r>
              <a:rPr lang="ja-JP" altLang="ja-JP" sz="1800" b="0" dirty="0" smtClean="0">
                <a:latin typeface="Meiryo UI" panose="020B0604030504040204" pitchFamily="50" charset="-128"/>
                <a:ea typeface="Meiryo UI" panose="020B0604030504040204" pitchFamily="50" charset="-128"/>
              </a:rPr>
              <a:t>に</a:t>
            </a:r>
            <a:r>
              <a:rPr lang="ja-JP" altLang="ja-JP" sz="1800" b="0" dirty="0">
                <a:latin typeface="Meiryo UI" panose="020B0604030504040204" pitchFamily="50" charset="-128"/>
                <a:ea typeface="Meiryo UI" panose="020B0604030504040204" pitchFamily="50" charset="-128"/>
              </a:rPr>
              <a:t>示す裁判例も参考になると思われる。</a:t>
            </a:r>
          </a:p>
          <a:p>
            <a:r>
              <a:rPr lang="ja-JP" altLang="ja-JP" sz="1800" b="0" dirty="0">
                <a:latin typeface="Meiryo UI" panose="020B0604030504040204" pitchFamily="50" charset="-128"/>
                <a:ea typeface="Meiryo UI" panose="020B0604030504040204" pitchFamily="50" charset="-128"/>
              </a:rPr>
              <a:t>　すなわち、先願明細書中の実施例にある特定の構成が記載されていた場合に、これをどの程度上位概念化できるかという問題である。この点は、新規事項追加の判断基準は、「本願発明の課題と直接関係のない任意的事項を削除」することは新規事項追加にならないという基準であるところ、先願発明（引用発明）の上位概念化の限界も、先願発明（引用発明）の課題と直接関係のある事項を認定しない上位概念化は許されないとしており、両者は概ね一致していると考えられる。</a:t>
            </a:r>
          </a:p>
          <a:p>
            <a:r>
              <a:rPr lang="ja-JP" altLang="ja-JP" sz="1800" b="0" dirty="0">
                <a:solidFill>
                  <a:srgbClr val="FF33CC"/>
                </a:solidFill>
                <a:latin typeface="Meiryo UI" panose="020B0604030504040204" pitchFamily="50" charset="-128"/>
                <a:ea typeface="Meiryo UI" panose="020B0604030504040204" pitchFamily="50" charset="-128"/>
              </a:rPr>
              <a:t>　</a:t>
            </a:r>
            <a:r>
              <a:rPr lang="en-US" altLang="ja-JP" sz="1800" b="0" dirty="0">
                <a:solidFill>
                  <a:srgbClr val="FF33CC"/>
                </a:solidFill>
                <a:latin typeface="Meiryo UI" panose="020B0604030504040204" pitchFamily="50" charset="-128"/>
                <a:ea typeface="Meiryo UI" panose="020B0604030504040204" pitchFamily="50" charset="-128"/>
              </a:rPr>
              <a:t> 1.3.5</a:t>
            </a:r>
            <a:r>
              <a:rPr lang="ja-JP" altLang="en-US" sz="1800" b="0" dirty="0">
                <a:solidFill>
                  <a:srgbClr val="FF33CC"/>
                </a:solidFill>
                <a:latin typeface="Meiryo UI" panose="020B0604030504040204" pitchFamily="50" charset="-128"/>
                <a:ea typeface="Meiryo UI" panose="020B0604030504040204" pitchFamily="50" charset="-128"/>
              </a:rPr>
              <a:t>「その他の裁判例の紹介」</a:t>
            </a:r>
            <a:r>
              <a:rPr lang="ja-JP" altLang="ja-JP" sz="1800" b="0" dirty="0" smtClean="0">
                <a:solidFill>
                  <a:srgbClr val="FF33CC"/>
                </a:solidFill>
                <a:latin typeface="Meiryo UI" panose="020B0604030504040204" pitchFamily="50" charset="-128"/>
                <a:ea typeface="Meiryo UI" panose="020B0604030504040204" pitchFamily="50" charset="-128"/>
              </a:rPr>
              <a:t>に</a:t>
            </a:r>
            <a:r>
              <a:rPr lang="ja-JP" altLang="ja-JP" sz="1800" b="0" dirty="0">
                <a:solidFill>
                  <a:srgbClr val="FF33CC"/>
                </a:solidFill>
                <a:latin typeface="Meiryo UI" panose="020B0604030504040204" pitchFamily="50" charset="-128"/>
                <a:ea typeface="Meiryo UI" panose="020B0604030504040204" pitchFamily="50" charset="-128"/>
              </a:rPr>
              <a:t>おいて、</a:t>
            </a:r>
            <a:r>
              <a:rPr lang="ja-JP" altLang="ja-JP" sz="1800" b="0" dirty="0" smtClean="0">
                <a:solidFill>
                  <a:srgbClr val="FF33CC"/>
                </a:solidFill>
                <a:latin typeface="Meiryo UI" panose="020B0604030504040204" pitchFamily="50" charset="-128"/>
                <a:ea typeface="Meiryo UI" panose="020B0604030504040204" pitchFamily="50" charset="-128"/>
              </a:rPr>
              <a:t>この</a:t>
            </a:r>
            <a:r>
              <a:rPr lang="ja-JP" altLang="ja-JP" sz="1800" b="0" dirty="0">
                <a:solidFill>
                  <a:srgbClr val="FF33CC"/>
                </a:solidFill>
                <a:latin typeface="Meiryo UI" panose="020B0604030504040204" pitchFamily="50" charset="-128"/>
                <a:ea typeface="Meiryo UI" panose="020B0604030504040204" pitchFamily="50" charset="-128"/>
              </a:rPr>
              <a:t>点に関する参考裁判例のうち代表的なものを示す。</a:t>
            </a:r>
          </a:p>
          <a:p>
            <a:r>
              <a:rPr lang="ja-JP" altLang="ja-JP" sz="1600" b="0" dirty="0">
                <a:latin typeface="Meiryo UI" panose="020B0604030504040204" pitchFamily="50" charset="-128"/>
                <a:ea typeface="Meiryo UI" panose="020B0604030504040204" pitchFamily="50" charset="-128"/>
              </a:rPr>
              <a:t>　</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7</a:t>
            </a:fld>
            <a:endParaRPr lang="en-US" altLang="ja-JP"/>
          </a:p>
        </p:txBody>
      </p:sp>
    </p:spTree>
    <p:extLst>
      <p:ext uri="{BB962C8B-B14F-4D97-AF65-F5344CB8AC3E}">
        <p14:creationId xmlns:p14="http://schemas.microsoft.com/office/powerpoint/2010/main" val="215595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p:cNvSpPr txBox="1"/>
          <p:nvPr/>
        </p:nvSpPr>
        <p:spPr>
          <a:xfrm>
            <a:off x="280496" y="1412776"/>
            <a:ext cx="7891904" cy="584775"/>
          </a:xfrm>
          <a:prstGeom prst="rect">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none" rtlCol="0">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1.3.3</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dirty="0" smtClean="0">
                <a:latin typeface="Meiryo UI" panose="020B0604030504040204" pitchFamily="50" charset="-128"/>
                <a:ea typeface="Meiryo UI" panose="020B0604030504040204" pitchFamily="50" charset="-128"/>
              </a:rPr>
              <a:t>＜</a:t>
            </a:r>
            <a:r>
              <a:rPr lang="ja-JP" altLang="ja-JP" sz="1600" dirty="0">
                <a:latin typeface="Meiryo UI" panose="020B0604030504040204" pitchFamily="50" charset="-128"/>
                <a:ea typeface="Meiryo UI" panose="020B0604030504040204" pitchFamily="50" charset="-128"/>
              </a:rPr>
              <a:t>論点①＞拡大先願違反と新規事項追加（特許法１７条の２第３項）との関係に</a:t>
            </a:r>
            <a:r>
              <a:rPr lang="ja-JP" altLang="ja-JP" sz="1600" dirty="0" smtClean="0">
                <a:latin typeface="Meiryo UI" panose="020B0604030504040204" pitchFamily="50" charset="-128"/>
                <a:ea typeface="Meiryo UI" panose="020B0604030504040204" pitchFamily="50" charset="-128"/>
              </a:rPr>
              <a:t>ついて</a:t>
            </a:r>
            <a:endParaRPr lang="ja-JP" altLang="ja-JP" sz="1600" dirty="0">
              <a:latin typeface="Meiryo UI" panose="020B0604030504040204" pitchFamily="50" charset="-128"/>
              <a:ea typeface="Meiryo UI" panose="020B0604030504040204" pitchFamily="50" charset="-128"/>
            </a:endParaRPr>
          </a:p>
        </p:txBody>
      </p:sp>
      <p:sp>
        <p:nvSpPr>
          <p:cNvPr id="8194" name="Rectangle 2"/>
          <p:cNvSpPr>
            <a:spLocks noChangeArrowheads="1"/>
          </p:cNvSpPr>
          <p:nvPr/>
        </p:nvSpPr>
        <p:spPr bwMode="auto">
          <a:xfrm>
            <a:off x="267218" y="2030651"/>
            <a:ext cx="813690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n-US" altLang="ja-JP" sz="1600" b="0" dirty="0">
                <a:latin typeface="Meiryo UI" panose="020B0604030504040204" pitchFamily="50" charset="-128"/>
                <a:ea typeface="Meiryo UI" panose="020B0604030504040204" pitchFamily="50" charset="-128"/>
                <a:cs typeface="ＭＳ Ｐゴシック" pitchFamily="50" charset="-128"/>
              </a:rPr>
              <a:t>1.3.3.2</a:t>
            </a:r>
            <a:r>
              <a:rPr lang="ja-JP" altLang="en-US" sz="1600" b="0" dirty="0">
                <a:latin typeface="Meiryo UI" panose="020B0604030504040204" pitchFamily="50" charset="-128"/>
                <a:ea typeface="Meiryo UI" panose="020B0604030504040204" pitchFamily="50" charset="-128"/>
                <a:cs typeface="ＭＳ Ｐゴシック" pitchFamily="50" charset="-128"/>
              </a:rPr>
              <a:t>　発明を拡張する</a:t>
            </a:r>
            <a:r>
              <a:rPr lang="ja-JP" altLang="en-US" sz="1600" b="0" dirty="0" smtClean="0">
                <a:latin typeface="Meiryo UI" panose="020B0604030504040204" pitchFamily="50" charset="-128"/>
                <a:ea typeface="Meiryo UI" panose="020B0604030504040204" pitchFamily="50" charset="-128"/>
                <a:cs typeface="ＭＳ Ｐゴシック" pitchFamily="50" charset="-128"/>
              </a:rPr>
              <a:t>場合</a:t>
            </a:r>
            <a:endParaRPr lang="en-US" altLang="ja-JP" sz="1600" b="0" dirty="0" smtClean="0">
              <a:latin typeface="Meiryo UI" panose="020B0604030504040204" pitchFamily="50" charset="-128"/>
              <a:ea typeface="Meiryo UI" panose="020B0604030504040204" pitchFamily="50" charset="-128"/>
              <a:cs typeface="ＭＳ Ｐゴシック" pitchFamily="50" charset="-128"/>
            </a:endParaRPr>
          </a:p>
          <a:p>
            <a:pPr lvl="0"/>
            <a:endParaRPr lang="en-US" altLang="ja-JP" sz="1600" b="0" dirty="0">
              <a:latin typeface="Meiryo UI" panose="020B0604030504040204" pitchFamily="50" charset="-128"/>
              <a:ea typeface="Meiryo UI" panose="020B0604030504040204" pitchFamily="50" charset="-128"/>
              <a:cs typeface="ＭＳ Ｐゴシック" pitchFamily="50" charset="-128"/>
            </a:endParaRPr>
          </a:p>
          <a:p>
            <a:r>
              <a:rPr lang="ja-JP" altLang="ja-JP" sz="1600" b="0" dirty="0">
                <a:latin typeface="Meiryo UI" panose="020B0604030504040204" pitchFamily="50" charset="-128"/>
                <a:ea typeface="Meiryo UI" panose="020B0604030504040204" pitchFamily="50" charset="-128"/>
              </a:rPr>
              <a:t>　なお、以上を纏めると、拡大先願違反</a:t>
            </a:r>
            <a:r>
              <a:rPr lang="ja-JP" altLang="ja-JP" sz="1600" b="0" dirty="0" smtClean="0">
                <a:latin typeface="Meiryo UI" panose="020B0604030504040204" pitchFamily="50" charset="-128"/>
                <a:ea typeface="Meiryo UI" panose="020B0604030504040204" pitchFamily="50" charset="-128"/>
              </a:rPr>
              <a:t>と</a:t>
            </a:r>
            <a:r>
              <a:rPr lang="ja-JP" altLang="en-US" sz="1600" b="0" dirty="0" smtClean="0">
                <a:latin typeface="Meiryo UI" panose="020B0604030504040204" pitchFamily="50" charset="-128"/>
                <a:ea typeface="Meiryo UI" panose="020B0604030504040204" pitchFamily="50" charset="-128"/>
              </a:rPr>
              <a:t>②拡張</a:t>
            </a:r>
            <a:r>
              <a:rPr lang="ja-JP" altLang="ja-JP" sz="1600" b="0" dirty="0" smtClean="0">
                <a:latin typeface="Meiryo UI" panose="020B0604030504040204" pitchFamily="50" charset="-128"/>
                <a:ea typeface="Meiryo UI" panose="020B0604030504040204" pitchFamily="50" charset="-128"/>
              </a:rPr>
              <a:t>する</a:t>
            </a:r>
            <a:r>
              <a:rPr lang="ja-JP" altLang="ja-JP" sz="1600" b="0" dirty="0">
                <a:latin typeface="Meiryo UI" panose="020B0604030504040204" pitchFamily="50" charset="-128"/>
                <a:ea typeface="Meiryo UI" panose="020B0604030504040204" pitchFamily="50" charset="-128"/>
              </a:rPr>
              <a:t>際の新規事項追加との関係は、以下のように整理できると思われる。</a:t>
            </a:r>
          </a:p>
        </p:txBody>
      </p:sp>
      <p:sp>
        <p:nvSpPr>
          <p:cNvPr id="5" name="Rectangle 2">
            <a:extLst>
              <a:ext uri="{FF2B5EF4-FFF2-40B4-BE49-F238E27FC236}">
                <a16:creationId xmlns:a16="http://schemas.microsoft.com/office/drawing/2014/main" xmlns="" id="{A9F54B59-D168-4A5F-A46A-A64F25C40B24}"/>
              </a:ext>
            </a:extLst>
          </p:cNvPr>
          <p:cNvSpPr txBox="1">
            <a:spLocks noChangeArrowheads="1"/>
          </p:cNvSpPr>
          <p:nvPr/>
        </p:nvSpPr>
        <p:spPr bwMode="auto">
          <a:xfrm>
            <a:off x="323528" y="764704"/>
            <a:ext cx="8208912" cy="504825"/>
          </a:xfrm>
          <a:prstGeom prst="rect">
            <a:avLst/>
          </a:prstGeom>
          <a:noFill/>
          <a:ln w="9525">
            <a:noFill/>
            <a:miter lim="800000"/>
            <a:headEnd/>
            <a:tailEnd/>
          </a:ln>
        </p:spPr>
        <p:txBody>
          <a:bodyPr/>
          <a:lstStyle/>
          <a:p>
            <a:pPr>
              <a:lnSpc>
                <a:spcPct val="90000"/>
              </a:lnSpc>
              <a:spcBef>
                <a:spcPct val="20000"/>
              </a:spcBef>
            </a:pPr>
            <a:r>
              <a:rPr lang="ja-JP" altLang="en-US" sz="3200" dirty="0" smtClean="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１．３</a:t>
            </a:r>
            <a:r>
              <a:rPr lang="ja-JP" altLang="en-US"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3200" spc="-300" dirty="0">
                <a:solidFill>
                  <a:srgbClr val="0070C0"/>
                </a:solidFill>
                <a:latin typeface="Meiryo UI" panose="020B0604030504040204" pitchFamily="50" charset="-128"/>
                <a:ea typeface="Meiryo UI" panose="020B0604030504040204" pitchFamily="50" charset="-128"/>
              </a:rPr>
              <a:t>近時の拡大先願に係る裁判例の</a:t>
            </a:r>
            <a:r>
              <a:rPr lang="ja-JP" altLang="en-US" sz="3200" spc="-300" dirty="0" smtClean="0">
                <a:solidFill>
                  <a:srgbClr val="0070C0"/>
                </a:solidFill>
                <a:latin typeface="Meiryo UI" panose="020B0604030504040204" pitchFamily="50" charset="-128"/>
                <a:ea typeface="Meiryo UI" panose="020B0604030504040204" pitchFamily="50" charset="-128"/>
              </a:rPr>
              <a:t>傾向分析</a:t>
            </a:r>
            <a:endParaRPr lang="en-US" altLang="ja-JP" sz="3200"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xmlns="" id="{69FAC696-530D-41E9-AE80-27D0FDF3FC5E}"/>
              </a:ext>
            </a:extLst>
          </p:cNvPr>
          <p:cNvSpPr>
            <a:spLocks noGrp="1"/>
          </p:cNvSpPr>
          <p:nvPr>
            <p:ph type="sldNum" sz="quarter" idx="12"/>
          </p:nvPr>
        </p:nvSpPr>
        <p:spPr/>
        <p:txBody>
          <a:bodyPr/>
          <a:lstStyle/>
          <a:p>
            <a:pPr>
              <a:defRPr/>
            </a:pPr>
            <a:fld id="{D83159A6-FAD4-41F6-BFAF-B50D7B46DB24}" type="slidenum">
              <a:rPr lang="en-US" altLang="ja-JP" smtClean="0"/>
              <a:pPr>
                <a:defRPr/>
              </a:pPr>
              <a:t>8</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420628444"/>
              </p:ext>
            </p:extLst>
          </p:nvPr>
        </p:nvGraphicFramePr>
        <p:xfrm>
          <a:off x="509572" y="3308987"/>
          <a:ext cx="7560840" cy="1920213"/>
        </p:xfrm>
        <a:graphic>
          <a:graphicData uri="http://schemas.openxmlformats.org/drawingml/2006/table">
            <a:tbl>
              <a:tblPr firstRow="1" bandRow="1">
                <a:tableStyleId>{5C22544A-7EE6-4342-B048-85BDC9FD1C3A}</a:tableStyleId>
              </a:tblPr>
              <a:tblGrid>
                <a:gridCol w="3780420"/>
                <a:gridCol w="3780420"/>
              </a:tblGrid>
              <a:tr h="360040">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新規事項追加</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拡大先願違反</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当初明細書等に明示的に記載された事項</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基準日以前の出願日であり、以後に公開された特許文献（先願明細書）に記載された発明</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4109">
                <a:tc>
                  <a:txBody>
                    <a:bodyPr/>
                    <a:lstStyle/>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当初明細書等の記載から自明な事項</a:t>
                      </a:r>
                      <a:endParaRPr kumimoji="1" lang="en-US" altLang="ja-JP" sz="1400" b="0" baseline="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または</a:t>
                      </a:r>
                      <a:endParaRPr kumimoji="1" lang="en-US" altLang="ja-JP" sz="1400" b="0" baseline="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0" baseline="0" dirty="0" smtClean="0">
                          <a:solidFill>
                            <a:schemeClr val="tx1"/>
                          </a:solidFill>
                          <a:latin typeface="Meiryo UI" panose="020B0604030504040204" pitchFamily="50" charset="-128"/>
                          <a:ea typeface="Meiryo UI" panose="020B0604030504040204" pitchFamily="50" charset="-128"/>
                        </a:rPr>
                        <a:t>当初明細書等の記載から導かれる技術的事項との関係において新たな技術的事項を導入しない範囲</a:t>
                      </a:r>
                      <a:endParaRPr kumimoji="1" lang="ja-JP" altLang="en-US" sz="1400" b="0" baseline="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400" b="0" baseline="0" dirty="0" smtClean="0">
                          <a:solidFill>
                            <a:schemeClr val="tx1"/>
                          </a:solidFill>
                          <a:latin typeface="Meiryo UI" panose="020B0604030504040204" pitchFamily="50" charset="-128"/>
                          <a:ea typeface="Meiryo UI" panose="020B0604030504040204" pitchFamily="50" charset="-128"/>
                        </a:rPr>
                        <a:t>基準日以前の出願日であり、以後に公開された特許文献に記載されていると認定できる発明の範囲（先願発明の上位概念化の限界）</a:t>
                      </a:r>
                      <a:endParaRPr kumimoji="1" lang="en-US" altLang="ja-JP" sz="1400" b="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72622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24435</TotalTime>
  <Words>5984</Words>
  <Application>Microsoft Office PowerPoint</Application>
  <PresentationFormat>画面に合わせる (4:3)</PresentationFormat>
  <Paragraphs>808</Paragraphs>
  <Slides>65</Slides>
  <Notes>65</Notes>
  <HiddenSlides>0</HiddenSlides>
  <MMClips>0</MMClips>
  <ScaleCrop>false</ScaleCrop>
  <HeadingPairs>
    <vt:vector size="4" baseType="variant">
      <vt:variant>
        <vt:lpstr>テーマ</vt:lpstr>
      </vt:variant>
      <vt:variant>
        <vt:i4>1</vt:i4>
      </vt:variant>
      <vt:variant>
        <vt:lpstr>スライド タイトル</vt:lpstr>
      </vt:variant>
      <vt:variant>
        <vt:i4>65</vt:i4>
      </vt:variant>
    </vt:vector>
  </HeadingPairs>
  <TitlesOfParts>
    <vt:vector size="66" baseType="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審決取消判決からみた進歩性に関する動向と、該動向及び改訂審査基準の比較検討</dc:title>
  <dc:creator>nakata</dc:creator>
  <cp:lastModifiedBy>Kawasaki</cp:lastModifiedBy>
  <cp:revision>664</cp:revision>
  <cp:lastPrinted>2017-09-12T23:15:22Z</cp:lastPrinted>
  <dcterms:created xsi:type="dcterms:W3CDTF">2008-08-02T03:52:37Z</dcterms:created>
  <dcterms:modified xsi:type="dcterms:W3CDTF">2018-01-21T03:32:40Z</dcterms:modified>
</cp:coreProperties>
</file>