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72" r:id="rId1"/>
  </p:sldMasterIdLst>
  <p:notesMasterIdLst>
    <p:notesMasterId r:id="rId22"/>
  </p:notesMasterIdLst>
  <p:handoutMasterIdLst>
    <p:handoutMasterId r:id="rId23"/>
  </p:handoutMasterIdLst>
  <p:sldIdLst>
    <p:sldId id="1590" r:id="rId2"/>
    <p:sldId id="1566" r:id="rId3"/>
    <p:sldId id="1567" r:id="rId4"/>
    <p:sldId id="1600" r:id="rId5"/>
    <p:sldId id="1570" r:id="rId6"/>
    <p:sldId id="1571" r:id="rId7"/>
    <p:sldId id="1572" r:id="rId8"/>
    <p:sldId id="1573" r:id="rId9"/>
    <p:sldId id="1574" r:id="rId10"/>
    <p:sldId id="1575" r:id="rId11"/>
    <p:sldId id="1578" r:id="rId12"/>
    <p:sldId id="1599" r:id="rId13"/>
    <p:sldId id="1601" r:id="rId14"/>
    <p:sldId id="1595" r:id="rId15"/>
    <p:sldId id="1580" r:id="rId16"/>
    <p:sldId id="1581" r:id="rId17"/>
    <p:sldId id="1582" r:id="rId18"/>
    <p:sldId id="1583" r:id="rId19"/>
    <p:sldId id="1584" r:id="rId20"/>
    <p:sldId id="1589" r:id="rId21"/>
  </p:sldIdLst>
  <p:sldSz cx="9144000" cy="6858000" type="screen4x3"/>
  <p:notesSz cx="6807200" cy="9939338"/>
  <p:defaultTextStyle>
    <a:defPPr>
      <a:defRPr lang="ja-JP"/>
    </a:defPPr>
    <a:lvl1pPr algn="l" rtl="0" eaLnBrk="0" fontAlgn="base" hangingPunct="0">
      <a:spcBef>
        <a:spcPct val="0"/>
      </a:spcBef>
      <a:spcAft>
        <a:spcPct val="0"/>
      </a:spcAft>
      <a:defRPr kumimoji="1" sz="2400" b="1" kern="1200">
        <a:solidFill>
          <a:schemeClr val="tx1"/>
        </a:solidFill>
        <a:latin typeface="Times New Roman" pitchFamily="18" charset="0"/>
        <a:ea typeface="ＭＳ Ｐゴシック" pitchFamily="50" charset="-128"/>
        <a:cs typeface="+mn-cs"/>
      </a:defRPr>
    </a:lvl1pPr>
    <a:lvl2pPr marL="457200" algn="l" rtl="0" eaLnBrk="0" fontAlgn="base" hangingPunct="0">
      <a:spcBef>
        <a:spcPct val="0"/>
      </a:spcBef>
      <a:spcAft>
        <a:spcPct val="0"/>
      </a:spcAft>
      <a:defRPr kumimoji="1" sz="2400" b="1" kern="1200">
        <a:solidFill>
          <a:schemeClr val="tx1"/>
        </a:solidFill>
        <a:latin typeface="Times New Roman" pitchFamily="18" charset="0"/>
        <a:ea typeface="ＭＳ Ｐゴシック" pitchFamily="50" charset="-128"/>
        <a:cs typeface="+mn-cs"/>
      </a:defRPr>
    </a:lvl2pPr>
    <a:lvl3pPr marL="914400" algn="l" rtl="0" eaLnBrk="0" fontAlgn="base" hangingPunct="0">
      <a:spcBef>
        <a:spcPct val="0"/>
      </a:spcBef>
      <a:spcAft>
        <a:spcPct val="0"/>
      </a:spcAft>
      <a:defRPr kumimoji="1" sz="2400" b="1" kern="1200">
        <a:solidFill>
          <a:schemeClr val="tx1"/>
        </a:solidFill>
        <a:latin typeface="Times New Roman" pitchFamily="18" charset="0"/>
        <a:ea typeface="ＭＳ Ｐゴシック" pitchFamily="50" charset="-128"/>
        <a:cs typeface="+mn-cs"/>
      </a:defRPr>
    </a:lvl3pPr>
    <a:lvl4pPr marL="1371600" algn="l" rtl="0" eaLnBrk="0" fontAlgn="base" hangingPunct="0">
      <a:spcBef>
        <a:spcPct val="0"/>
      </a:spcBef>
      <a:spcAft>
        <a:spcPct val="0"/>
      </a:spcAft>
      <a:defRPr kumimoji="1" sz="2400" b="1" kern="1200">
        <a:solidFill>
          <a:schemeClr val="tx1"/>
        </a:solidFill>
        <a:latin typeface="Times New Roman" pitchFamily="18" charset="0"/>
        <a:ea typeface="ＭＳ Ｐゴシック" pitchFamily="50" charset="-128"/>
        <a:cs typeface="+mn-cs"/>
      </a:defRPr>
    </a:lvl4pPr>
    <a:lvl5pPr marL="1828800" algn="l" rtl="0" eaLnBrk="0" fontAlgn="base" hangingPunct="0">
      <a:spcBef>
        <a:spcPct val="0"/>
      </a:spcBef>
      <a:spcAft>
        <a:spcPct val="0"/>
      </a:spcAft>
      <a:defRPr kumimoji="1" sz="2400" b="1"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2400" b="1"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6">
          <p15:clr>
            <a:srgbClr val="A4A3A4"/>
          </p15:clr>
        </p15:guide>
        <p15:guide id="2" pos="2140">
          <p15:clr>
            <a:srgbClr val="A4A3A4"/>
          </p15:clr>
        </p15:guide>
        <p15:guide id="3" orient="horz" pos="314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奥田誠" initials="奥田誠"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CC"/>
    <a:srgbClr val="3333C0"/>
    <a:srgbClr val="008000"/>
    <a:srgbClr val="333399"/>
    <a:srgbClr val="DDDDDD"/>
    <a:srgbClr val="FFCC99"/>
    <a:srgbClr val="FFFFFF"/>
    <a:srgbClr val="FFFFCC"/>
    <a:srgbClr val="CC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76" autoAdjust="0"/>
    <p:restoredTop sz="96182" autoAdjust="0"/>
  </p:normalViewPr>
  <p:slideViewPr>
    <p:cSldViewPr showGuides="1">
      <p:cViewPr varScale="1">
        <p:scale>
          <a:sx n="104" d="100"/>
          <a:sy n="104" d="100"/>
        </p:scale>
        <p:origin x="-288" y="-78"/>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0"/>
    </p:cViewPr>
  </p:sorterViewPr>
  <p:notesViewPr>
    <p:cSldViewPr showGuides="1">
      <p:cViewPr varScale="1">
        <p:scale>
          <a:sx n="78" d="100"/>
          <a:sy n="78" d="100"/>
        </p:scale>
        <p:origin x="-2136" y="-90"/>
      </p:cViewPr>
      <p:guideLst>
        <p:guide orient="horz" pos="3113"/>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50529" cy="497523"/>
          </a:xfrm>
          <a:prstGeom prst="rect">
            <a:avLst/>
          </a:prstGeom>
        </p:spPr>
        <p:txBody>
          <a:bodyPr vert="horz" lIns="91924" tIns="45961" rIns="91924" bIns="45961" rtlCol="0"/>
          <a:lstStyle>
            <a:lvl1pPr algn="l" eaLnBrk="1" hangingPunct="1">
              <a:defRPr sz="1200">
                <a:ea typeface="ＭＳ Ｐゴシック" charset="-128"/>
              </a:defRPr>
            </a:lvl1pPr>
          </a:lstStyle>
          <a:p>
            <a:pPr>
              <a:defRPr/>
            </a:pPr>
            <a:endParaRPr lang="ja-JP" altLang="en-US"/>
          </a:p>
        </p:txBody>
      </p:sp>
      <p:sp>
        <p:nvSpPr>
          <p:cNvPr id="3" name="日付プレースホルダ 2"/>
          <p:cNvSpPr>
            <a:spLocks noGrp="1"/>
          </p:cNvSpPr>
          <p:nvPr>
            <p:ph type="dt" sz="quarter" idx="1"/>
          </p:nvPr>
        </p:nvSpPr>
        <p:spPr>
          <a:xfrm>
            <a:off x="3855083" y="1"/>
            <a:ext cx="2950529" cy="497523"/>
          </a:xfrm>
          <a:prstGeom prst="rect">
            <a:avLst/>
          </a:prstGeom>
        </p:spPr>
        <p:txBody>
          <a:bodyPr vert="horz" lIns="91924" tIns="45961" rIns="91924" bIns="45961" rtlCol="0"/>
          <a:lstStyle>
            <a:lvl1pPr algn="r" eaLnBrk="1" hangingPunct="1">
              <a:defRPr sz="1200">
                <a:ea typeface="ＭＳ Ｐゴシック" charset="-128"/>
              </a:defRPr>
            </a:lvl1pPr>
          </a:lstStyle>
          <a:p>
            <a:pPr>
              <a:defRPr/>
            </a:pPr>
            <a:fld id="{72CD4D9A-F2DC-4110-8927-D4F2826C11E4}" type="datetimeFigureOut">
              <a:rPr lang="ja-JP" altLang="en-US"/>
              <a:pPr>
                <a:defRPr/>
              </a:pPr>
              <a:t>2018/1/19</a:t>
            </a:fld>
            <a:endParaRPr lang="ja-JP" altLang="en-US"/>
          </a:p>
        </p:txBody>
      </p:sp>
      <p:sp>
        <p:nvSpPr>
          <p:cNvPr id="4" name="フッター プレースホルダ 3"/>
          <p:cNvSpPr>
            <a:spLocks noGrp="1"/>
          </p:cNvSpPr>
          <p:nvPr>
            <p:ph type="ftr" sz="quarter" idx="2"/>
          </p:nvPr>
        </p:nvSpPr>
        <p:spPr>
          <a:xfrm>
            <a:off x="0" y="9440227"/>
            <a:ext cx="2950529" cy="497522"/>
          </a:xfrm>
          <a:prstGeom prst="rect">
            <a:avLst/>
          </a:prstGeom>
        </p:spPr>
        <p:txBody>
          <a:bodyPr vert="horz" lIns="91924" tIns="45961" rIns="91924" bIns="45961" rtlCol="0" anchor="b"/>
          <a:lstStyle>
            <a:lvl1pPr algn="l" eaLnBrk="1" hangingPunct="1">
              <a:defRPr sz="1200">
                <a:ea typeface="ＭＳ Ｐゴシック"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55083" y="9440227"/>
            <a:ext cx="2950529" cy="497522"/>
          </a:xfrm>
          <a:prstGeom prst="rect">
            <a:avLst/>
          </a:prstGeom>
        </p:spPr>
        <p:txBody>
          <a:bodyPr vert="horz" wrap="square" lIns="91924" tIns="45961" rIns="91924" bIns="45961" numCol="1" anchor="b" anchorCtr="0" compatLnSpc="1">
            <a:prstTxWarp prst="textNoShape">
              <a:avLst/>
            </a:prstTxWarp>
          </a:bodyPr>
          <a:lstStyle>
            <a:lvl1pPr algn="r" eaLnBrk="1" hangingPunct="1">
              <a:defRPr sz="1200" smtClean="0"/>
            </a:lvl1pPr>
          </a:lstStyle>
          <a:p>
            <a:pPr>
              <a:defRPr/>
            </a:pPr>
            <a:fld id="{0DCB2551-A813-4F0B-99BE-4C1C51D949F8}" type="slidenum">
              <a:rPr lang="ja-JP" altLang="en-US"/>
              <a:pPr>
                <a:defRPr/>
              </a:pPr>
              <a:t>‹#›</a:t>
            </a:fld>
            <a:endParaRPr lang="ja-JP" altLang="en-US"/>
          </a:p>
        </p:txBody>
      </p:sp>
    </p:spTree>
    <p:extLst>
      <p:ext uri="{BB962C8B-B14F-4D97-AF65-F5344CB8AC3E}">
        <p14:creationId xmlns:p14="http://schemas.microsoft.com/office/powerpoint/2010/main" val="14456026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1"/>
            <a:ext cx="2950529" cy="497523"/>
          </a:xfrm>
          <a:prstGeom prst="rect">
            <a:avLst/>
          </a:prstGeom>
          <a:noFill/>
          <a:ln w="9525">
            <a:noFill/>
            <a:miter lim="800000"/>
            <a:headEnd/>
            <a:tailEnd/>
          </a:ln>
          <a:effectLst/>
        </p:spPr>
        <p:txBody>
          <a:bodyPr vert="horz" wrap="square" lIns="91909" tIns="45954" rIns="91909" bIns="45954" numCol="1" anchor="t" anchorCtr="0" compatLnSpc="1">
            <a:prstTxWarp prst="textNoShape">
              <a:avLst/>
            </a:prstTxWarp>
          </a:bodyPr>
          <a:lstStyle>
            <a:lvl1pPr algn="l" eaLnBrk="1" hangingPunct="1">
              <a:lnSpc>
                <a:spcPct val="100000"/>
              </a:lnSpc>
              <a:spcBef>
                <a:spcPct val="0"/>
              </a:spcBef>
              <a:buClrTx/>
              <a:buSzTx/>
              <a:buFontTx/>
              <a:buNone/>
              <a:defRPr sz="1200" b="0">
                <a:latin typeface="Arial" charset="0"/>
                <a:ea typeface="ＭＳ Ｐゴシック" pitchFamily="50" charset="-128"/>
              </a:defRPr>
            </a:lvl1pPr>
          </a:lstStyle>
          <a:p>
            <a:pPr>
              <a:defRPr/>
            </a:pPr>
            <a:endParaRPr lang="en-US" altLang="ja-JP"/>
          </a:p>
        </p:txBody>
      </p:sp>
      <p:sp>
        <p:nvSpPr>
          <p:cNvPr id="17411" name="Rectangle 3"/>
          <p:cNvSpPr>
            <a:spLocks noGrp="1" noChangeArrowheads="1"/>
          </p:cNvSpPr>
          <p:nvPr>
            <p:ph type="dt" idx="1"/>
          </p:nvPr>
        </p:nvSpPr>
        <p:spPr bwMode="auto">
          <a:xfrm>
            <a:off x="3855083" y="1"/>
            <a:ext cx="2950529" cy="497523"/>
          </a:xfrm>
          <a:prstGeom prst="rect">
            <a:avLst/>
          </a:prstGeom>
          <a:noFill/>
          <a:ln w="9525">
            <a:noFill/>
            <a:miter lim="800000"/>
            <a:headEnd/>
            <a:tailEnd/>
          </a:ln>
          <a:effectLst/>
        </p:spPr>
        <p:txBody>
          <a:bodyPr vert="horz" wrap="square" lIns="91909" tIns="45954" rIns="91909" bIns="45954" numCol="1" anchor="t" anchorCtr="0" compatLnSpc="1">
            <a:prstTxWarp prst="textNoShape">
              <a:avLst/>
            </a:prstTxWarp>
          </a:bodyPr>
          <a:lstStyle>
            <a:lvl1pPr algn="r" eaLnBrk="1" hangingPunct="1">
              <a:lnSpc>
                <a:spcPct val="100000"/>
              </a:lnSpc>
              <a:spcBef>
                <a:spcPct val="0"/>
              </a:spcBef>
              <a:buClrTx/>
              <a:buSzTx/>
              <a:buFontTx/>
              <a:buNone/>
              <a:defRPr sz="1200" b="0">
                <a:latin typeface="Arial" charset="0"/>
                <a:ea typeface="ＭＳ Ｐゴシック" pitchFamily="50" charset="-128"/>
              </a:defRPr>
            </a:lvl1pPr>
          </a:lstStyle>
          <a:p>
            <a:pPr>
              <a:defRPr/>
            </a:pPr>
            <a:endParaRPr lang="en-US" altLang="ja-JP"/>
          </a:p>
        </p:txBody>
      </p:sp>
      <p:sp>
        <p:nvSpPr>
          <p:cNvPr id="41988" name="Rectangle 4"/>
          <p:cNvSpPr>
            <a:spLocks noGrp="1" noRot="1" noChangeAspect="1" noChangeArrowheads="1" noTextEdit="1"/>
          </p:cNvSpPr>
          <p:nvPr>
            <p:ph type="sldImg" idx="2"/>
          </p:nvPr>
        </p:nvSpPr>
        <p:spPr bwMode="auto">
          <a:xfrm>
            <a:off x="917575" y="744538"/>
            <a:ext cx="4973638" cy="3729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78813" y="4720908"/>
            <a:ext cx="5449576" cy="4474531"/>
          </a:xfrm>
          <a:prstGeom prst="rect">
            <a:avLst/>
          </a:prstGeom>
          <a:noFill/>
          <a:ln w="9525">
            <a:noFill/>
            <a:miter lim="800000"/>
            <a:headEnd/>
            <a:tailEnd/>
          </a:ln>
          <a:effectLst/>
        </p:spPr>
        <p:txBody>
          <a:bodyPr vert="horz" wrap="square" lIns="91909" tIns="45954" rIns="91909" bIns="45954"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7414" name="Rectangle 6"/>
          <p:cNvSpPr>
            <a:spLocks noGrp="1" noChangeArrowheads="1"/>
          </p:cNvSpPr>
          <p:nvPr>
            <p:ph type="ftr" sz="quarter" idx="4"/>
          </p:nvPr>
        </p:nvSpPr>
        <p:spPr bwMode="auto">
          <a:xfrm>
            <a:off x="0" y="9440227"/>
            <a:ext cx="2950529" cy="497522"/>
          </a:xfrm>
          <a:prstGeom prst="rect">
            <a:avLst/>
          </a:prstGeom>
          <a:noFill/>
          <a:ln w="9525">
            <a:noFill/>
            <a:miter lim="800000"/>
            <a:headEnd/>
            <a:tailEnd/>
          </a:ln>
          <a:effectLst/>
        </p:spPr>
        <p:txBody>
          <a:bodyPr vert="horz" wrap="square" lIns="91909" tIns="45954" rIns="91909" bIns="45954" numCol="1" anchor="b" anchorCtr="0" compatLnSpc="1">
            <a:prstTxWarp prst="textNoShape">
              <a:avLst/>
            </a:prstTxWarp>
          </a:bodyPr>
          <a:lstStyle>
            <a:lvl1pPr algn="l" eaLnBrk="1" hangingPunct="1">
              <a:lnSpc>
                <a:spcPct val="100000"/>
              </a:lnSpc>
              <a:spcBef>
                <a:spcPct val="0"/>
              </a:spcBef>
              <a:buClrTx/>
              <a:buSzTx/>
              <a:buFontTx/>
              <a:buNone/>
              <a:defRPr sz="1200" b="0">
                <a:latin typeface="Arial" charset="0"/>
                <a:ea typeface="ＭＳ Ｐゴシック" pitchFamily="50" charset="-128"/>
              </a:defRPr>
            </a:lvl1pPr>
          </a:lstStyle>
          <a:p>
            <a:pPr>
              <a:defRPr/>
            </a:pPr>
            <a:endParaRPr lang="en-US" altLang="ja-JP"/>
          </a:p>
        </p:txBody>
      </p:sp>
      <p:sp>
        <p:nvSpPr>
          <p:cNvPr id="17415" name="Rectangle 7"/>
          <p:cNvSpPr>
            <a:spLocks noGrp="1" noChangeArrowheads="1"/>
          </p:cNvSpPr>
          <p:nvPr>
            <p:ph type="sldNum" sz="quarter" idx="5"/>
          </p:nvPr>
        </p:nvSpPr>
        <p:spPr bwMode="auto">
          <a:xfrm>
            <a:off x="3855083" y="9440227"/>
            <a:ext cx="2950529" cy="497522"/>
          </a:xfrm>
          <a:prstGeom prst="rect">
            <a:avLst/>
          </a:prstGeom>
          <a:noFill/>
          <a:ln w="9525">
            <a:noFill/>
            <a:miter lim="800000"/>
            <a:headEnd/>
            <a:tailEnd/>
          </a:ln>
          <a:effectLst/>
        </p:spPr>
        <p:txBody>
          <a:bodyPr vert="horz" wrap="square" lIns="91909" tIns="45954" rIns="91909" bIns="45954" numCol="1" anchor="b" anchorCtr="0" compatLnSpc="1">
            <a:prstTxWarp prst="textNoShape">
              <a:avLst/>
            </a:prstTxWarp>
          </a:bodyPr>
          <a:lstStyle>
            <a:lvl1pPr algn="r" eaLnBrk="1" hangingPunct="1">
              <a:defRPr sz="1200" b="0" smtClean="0">
                <a:latin typeface="Arial" charset="0"/>
              </a:defRPr>
            </a:lvl1pPr>
          </a:lstStyle>
          <a:p>
            <a:pPr>
              <a:defRPr/>
            </a:pPr>
            <a:fld id="{436E2839-4989-4750-B132-A510F08917B3}" type="slidenum">
              <a:rPr lang="en-US" altLang="ja-JP"/>
              <a:pPr>
                <a:defRPr/>
              </a:pPr>
              <a:t>‹#›</a:t>
            </a:fld>
            <a:endParaRPr lang="en-US" altLang="ja-JP"/>
          </a:p>
        </p:txBody>
      </p:sp>
    </p:spTree>
    <p:extLst>
      <p:ext uri="{BB962C8B-B14F-4D97-AF65-F5344CB8AC3E}">
        <p14:creationId xmlns:p14="http://schemas.microsoft.com/office/powerpoint/2010/main" val="2362458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タイトル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a:t>マスタ タイトルの書式設定</a:t>
            </a:r>
            <a:endParaRPr kumimoji="0" lang="en-US"/>
          </a:p>
        </p:txBody>
      </p:sp>
      <p:sp>
        <p:nvSpPr>
          <p:cNvPr id="17"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a:t>マスタ サブタイトルの書式設定</a:t>
            </a:r>
            <a:endParaRPr kumimoji="0" lang="en-US"/>
          </a:p>
        </p:txBody>
      </p:sp>
      <p:sp>
        <p:nvSpPr>
          <p:cNvPr id="30" name="日付プレースホルダ 29"/>
          <p:cNvSpPr>
            <a:spLocks noGrp="1"/>
          </p:cNvSpPr>
          <p:nvPr>
            <p:ph type="dt" sz="half" idx="10"/>
          </p:nvPr>
        </p:nvSpPr>
        <p:spPr/>
        <p:txBody>
          <a:bodyPr/>
          <a:lstStyle/>
          <a:p>
            <a:pPr>
              <a:defRPr/>
            </a:pPr>
            <a:fld id="{CE324BAB-A0C7-441F-8E38-FC5FCDA111AE}" type="datetime1">
              <a:rPr lang="ja-JP" altLang="en-US" smtClean="0"/>
              <a:pPr>
                <a:defRPr/>
              </a:pPr>
              <a:t>2018/1/19</a:t>
            </a:fld>
            <a:endParaRPr lang="en-US" altLang="ja-JP"/>
          </a:p>
        </p:txBody>
      </p:sp>
      <p:sp>
        <p:nvSpPr>
          <p:cNvPr id="19" name="フッター プレースホルダ 18"/>
          <p:cNvSpPr>
            <a:spLocks noGrp="1"/>
          </p:cNvSpPr>
          <p:nvPr>
            <p:ph type="ftr" sz="quarter" idx="11"/>
          </p:nvPr>
        </p:nvSpPr>
        <p:spPr/>
        <p:txBody>
          <a:bodyPr/>
          <a:lstStyle/>
          <a:p>
            <a:endParaRPr lang="en-US" altLang="ja-JP"/>
          </a:p>
        </p:txBody>
      </p:sp>
      <p:sp>
        <p:nvSpPr>
          <p:cNvPr id="27" name="スライド番号プレースホルダ 26"/>
          <p:cNvSpPr>
            <a:spLocks noGrp="1"/>
          </p:cNvSpPr>
          <p:nvPr>
            <p:ph type="sldNum" sz="quarter" idx="12"/>
          </p:nvPr>
        </p:nvSpPr>
        <p:spPr/>
        <p:txBody>
          <a:bodyPr/>
          <a:lstStyle/>
          <a:p>
            <a:pPr>
              <a:defRPr/>
            </a:pPr>
            <a:fld id="{E1605C21-EE39-4DC0-89B3-C052A490E277}" type="slidenum">
              <a:rPr lang="en-US" altLang="ja-JP" smtClean="0"/>
              <a:pPr>
                <a:defRPr/>
              </a:pPr>
              <a: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pPr>
              <a:defRPr/>
            </a:pPr>
            <a:fld id="{EB0CDC18-E0C1-4265-A04F-F8C15DF02AFA}" type="datetime1">
              <a:rPr lang="ja-JP" altLang="en-US" smtClean="0"/>
              <a:pPr>
                <a:defRPr/>
              </a:pPr>
              <a:t>2018/1/19</a:t>
            </a:fld>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pPr>
              <a:defRPr/>
            </a:pPr>
            <a:fld id="{69A0915B-EA8D-4846-96E9-254409497FC1}" type="slidenum">
              <a:rPr lang="en-US" altLang="ja-JP" smtClean="0"/>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1"/>
            <a:ext cx="2057400" cy="5211763"/>
          </a:xfrm>
        </p:spPr>
        <p:txBody>
          <a:bodyPr vert="eaVert"/>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a:xfrm>
            <a:off x="457200" y="914401"/>
            <a:ext cx="6019800" cy="5211763"/>
          </a:xfrm>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pPr>
              <a:defRPr/>
            </a:pPr>
            <a:fld id="{5D39799A-72A0-4501-B614-94EC7B66AB68}" type="datetime1">
              <a:rPr lang="ja-JP" altLang="en-US" smtClean="0"/>
              <a:pPr>
                <a:defRPr/>
              </a:pPr>
              <a:t>2018/1/19</a:t>
            </a:fld>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pPr>
              <a:defRPr/>
            </a:pPr>
            <a:fld id="{0C0E6641-D106-45B2-B3A6-68E37D3C7354}" type="slidenum">
              <a:rPr lang="en-US" altLang="ja-JP" smtClean="0"/>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pPr>
              <a:defRPr/>
            </a:pPr>
            <a:fld id="{52AE0AF3-613D-461D-ADDE-B04E0233198E}" type="datetime1">
              <a:rPr lang="ja-JP" altLang="en-US" smtClean="0"/>
              <a:pPr>
                <a:defRPr/>
              </a:pPr>
              <a:t>2018/1/19</a:t>
            </a:fld>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pPr>
              <a:defRPr/>
            </a:pPr>
            <a:fld id="{D83159A6-FAD4-41F6-BFAF-B50D7B46DB24}" type="slidenum">
              <a:rPr lang="en-US" altLang="ja-JP" smtClean="0"/>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a:t>マスタ タイトルの書式設定</a:t>
            </a:r>
            <a:endParaRPr kumimoji="0" lang="en-US"/>
          </a:p>
        </p:txBody>
      </p:sp>
      <p:sp>
        <p:nvSpPr>
          <p:cNvPr id="3" name="テキスト プレースホル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a:t>マスタ テキストの書式設定</a:t>
            </a:r>
          </a:p>
        </p:txBody>
      </p:sp>
      <p:sp>
        <p:nvSpPr>
          <p:cNvPr id="4" name="日付プレースホルダ 3"/>
          <p:cNvSpPr>
            <a:spLocks noGrp="1"/>
          </p:cNvSpPr>
          <p:nvPr>
            <p:ph type="dt" sz="half" idx="10"/>
          </p:nvPr>
        </p:nvSpPr>
        <p:spPr/>
        <p:txBody>
          <a:bodyPr/>
          <a:lstStyle/>
          <a:p>
            <a:pPr>
              <a:defRPr/>
            </a:pPr>
            <a:fld id="{2F9164B9-6CC2-4B08-9F5C-9C61257278EE}" type="datetime1">
              <a:rPr lang="ja-JP" altLang="en-US" smtClean="0"/>
              <a:pPr>
                <a:defRPr/>
              </a:pPr>
              <a:t>2018/1/19</a:t>
            </a:fld>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pPr>
              <a:defRPr/>
            </a:pPr>
            <a:fld id="{FFCB0F42-94F6-49B3-839A-C93D61DE7739}" type="slidenum">
              <a:rPr lang="en-US" altLang="ja-JP" smtClean="0"/>
              <a:pPr>
                <a:defRPr/>
              </a:pPr>
              <a:t>‹#›</a:t>
            </a:fld>
            <a:endParaRPr lang="en-US" altLang="ja-JP"/>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p>
            <a:r>
              <a:rPr kumimoji="0" lang="ja-JP" altLang="en-US"/>
              <a:t>マスタ タイトルの書式設定</a:t>
            </a:r>
            <a:endParaRPr kumimoji="0" lang="en-US"/>
          </a:p>
        </p:txBody>
      </p:sp>
      <p:sp>
        <p:nvSpPr>
          <p:cNvPr id="3"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 4"/>
          <p:cNvSpPr>
            <a:spLocks noGrp="1"/>
          </p:cNvSpPr>
          <p:nvPr>
            <p:ph type="dt" sz="half" idx="10"/>
          </p:nvPr>
        </p:nvSpPr>
        <p:spPr/>
        <p:txBody>
          <a:bodyPr/>
          <a:lstStyle/>
          <a:p>
            <a:pPr>
              <a:defRPr/>
            </a:pPr>
            <a:fld id="{E594EFF3-E601-4E3F-B028-178A2954BDFA}" type="datetime1">
              <a:rPr lang="ja-JP" altLang="en-US" smtClean="0"/>
              <a:pPr>
                <a:defRPr/>
              </a:pPr>
              <a:t>2018/1/19</a:t>
            </a:fld>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p:txBody>
          <a:bodyPr/>
          <a:lstStyle/>
          <a:p>
            <a:pPr>
              <a:defRPr/>
            </a:pPr>
            <a:fld id="{890E20A0-9EB0-48FF-BBE9-6AEF4C25F002}" type="slidenum">
              <a:rPr lang="en-US" altLang="ja-JP" smtClean="0"/>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tIns="45720" anchor="b"/>
          <a:lstStyle>
            <a:lvl1pPr>
              <a:defRPr/>
            </a:lvl1pPr>
          </a:lstStyle>
          <a:p>
            <a:r>
              <a:rPr kumimoji="0" lang="ja-JP" altLang="en-US"/>
              <a:t>マスタ タイトルの書式設定</a:t>
            </a:r>
            <a:endParaRPr kumimoji="0" lang="en-US"/>
          </a:p>
        </p:txBody>
      </p:sp>
      <p:sp>
        <p:nvSpPr>
          <p:cNvPr id="3"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 テキストの書式設定</a:t>
            </a:r>
          </a:p>
        </p:txBody>
      </p:sp>
      <p:sp>
        <p:nvSpPr>
          <p:cNvPr id="4" name="テキスト プレースホル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 テキストの書式設定</a:t>
            </a:r>
          </a:p>
        </p:txBody>
      </p:sp>
      <p:sp>
        <p:nvSpPr>
          <p:cNvPr id="5"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6" name="コンテンツ プレースホル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7" name="日付プレースホルダ 6"/>
          <p:cNvSpPr>
            <a:spLocks noGrp="1"/>
          </p:cNvSpPr>
          <p:nvPr>
            <p:ph type="dt" sz="half" idx="10"/>
          </p:nvPr>
        </p:nvSpPr>
        <p:spPr/>
        <p:txBody>
          <a:bodyPr/>
          <a:lstStyle/>
          <a:p>
            <a:pPr>
              <a:defRPr/>
            </a:pPr>
            <a:fld id="{EFF81300-6FA1-4291-915F-37B1D110C077}" type="datetime1">
              <a:rPr lang="ja-JP" altLang="en-US" smtClean="0"/>
              <a:pPr>
                <a:defRPr/>
              </a:pPr>
              <a:t>2018/1/19</a:t>
            </a:fld>
            <a:endParaRPr lang="en-US" altLang="ja-JP"/>
          </a:p>
        </p:txBody>
      </p:sp>
      <p:sp>
        <p:nvSpPr>
          <p:cNvPr id="8" name="フッター プレースホルダ 7"/>
          <p:cNvSpPr>
            <a:spLocks noGrp="1"/>
          </p:cNvSpPr>
          <p:nvPr>
            <p:ph type="ftr" sz="quarter" idx="11"/>
          </p:nvPr>
        </p:nvSpPr>
        <p:spPr/>
        <p:txBody>
          <a:bodyPr/>
          <a:lstStyle/>
          <a:p>
            <a:endParaRPr lang="en-US" altLang="ja-JP"/>
          </a:p>
        </p:txBody>
      </p:sp>
      <p:sp>
        <p:nvSpPr>
          <p:cNvPr id="9" name="スライド番号プレースホルダ 8"/>
          <p:cNvSpPr>
            <a:spLocks noGrp="1"/>
          </p:cNvSpPr>
          <p:nvPr>
            <p:ph type="sldNum" sz="quarter" idx="12"/>
          </p:nvPr>
        </p:nvSpPr>
        <p:spPr/>
        <p:txBody>
          <a:bodyPr/>
          <a:lstStyle/>
          <a:p>
            <a:pPr>
              <a:defRPr/>
            </a:pPr>
            <a:fld id="{3D3DB5E2-A5FD-4F96-B48D-AB470E7F52C4}" type="slidenum">
              <a:rPr lang="en-US" altLang="ja-JP" smtClean="0"/>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a:t>マスタ タイトルの書式設定</a:t>
            </a:r>
            <a:endParaRPr kumimoji="0" lang="en-US"/>
          </a:p>
        </p:txBody>
      </p:sp>
      <p:sp>
        <p:nvSpPr>
          <p:cNvPr id="3" name="日付プレースホルダ 2"/>
          <p:cNvSpPr>
            <a:spLocks noGrp="1"/>
          </p:cNvSpPr>
          <p:nvPr>
            <p:ph type="dt" sz="half" idx="10"/>
          </p:nvPr>
        </p:nvSpPr>
        <p:spPr/>
        <p:txBody>
          <a:bodyPr/>
          <a:lstStyle/>
          <a:p>
            <a:pPr>
              <a:defRPr/>
            </a:pPr>
            <a:fld id="{5151DD52-686B-47D1-B1B8-BFD39DC36728}" type="datetime1">
              <a:rPr lang="ja-JP" altLang="en-US" smtClean="0"/>
              <a:pPr>
                <a:defRPr/>
              </a:pPr>
              <a:t>2018/1/19</a:t>
            </a:fld>
            <a:endParaRPr lang="en-US" altLang="ja-JP"/>
          </a:p>
        </p:txBody>
      </p:sp>
      <p:sp>
        <p:nvSpPr>
          <p:cNvPr id="4" name="フッター プレースホルダ 3"/>
          <p:cNvSpPr>
            <a:spLocks noGrp="1"/>
          </p:cNvSpPr>
          <p:nvPr>
            <p:ph type="ftr" sz="quarter" idx="11"/>
          </p:nvPr>
        </p:nvSpPr>
        <p:spPr/>
        <p:txBody>
          <a:bodyPr/>
          <a:lstStyle/>
          <a:p>
            <a:endParaRPr lang="en-US" altLang="ja-JP"/>
          </a:p>
        </p:txBody>
      </p:sp>
      <p:sp>
        <p:nvSpPr>
          <p:cNvPr id="5" name="スライド番号プレースホルダ 4"/>
          <p:cNvSpPr>
            <a:spLocks noGrp="1"/>
          </p:cNvSpPr>
          <p:nvPr>
            <p:ph type="sldNum" sz="quarter" idx="12"/>
          </p:nvPr>
        </p:nvSpPr>
        <p:spPr/>
        <p:txBody>
          <a:bodyPr/>
          <a:lstStyle/>
          <a:p>
            <a:pPr>
              <a:defRPr/>
            </a:pPr>
            <a:fld id="{EAAA587E-C2B6-41ED-AF58-70D933819692}" type="slidenum">
              <a:rPr lang="en-US" altLang="ja-JP" smtClean="0"/>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fld id="{FCDA422F-495D-4C90-AF29-D43DC78CDA60}" type="datetime1">
              <a:rPr lang="ja-JP" altLang="en-US" smtClean="0"/>
              <a:pPr>
                <a:defRPr/>
              </a:pPr>
              <a:t>2018/1/19</a:t>
            </a:fld>
            <a:endParaRPr lang="en-US" altLang="ja-JP"/>
          </a:p>
        </p:txBody>
      </p:sp>
      <p:sp>
        <p:nvSpPr>
          <p:cNvPr id="3" name="フッター プレースホルダ 2"/>
          <p:cNvSpPr>
            <a:spLocks noGrp="1"/>
          </p:cNvSpPr>
          <p:nvPr>
            <p:ph type="ftr" sz="quarter" idx="11"/>
          </p:nvPr>
        </p:nvSpPr>
        <p:spPr/>
        <p:txBody>
          <a:bodyPr/>
          <a:lstStyle/>
          <a:p>
            <a:endParaRPr lang="en-US" altLang="ja-JP"/>
          </a:p>
        </p:txBody>
      </p:sp>
      <p:sp>
        <p:nvSpPr>
          <p:cNvPr id="4" name="スライド番号プレースホルダ 3"/>
          <p:cNvSpPr>
            <a:spLocks noGrp="1"/>
          </p:cNvSpPr>
          <p:nvPr>
            <p:ph type="sldNum" sz="quarter" idx="12"/>
          </p:nvPr>
        </p:nvSpPr>
        <p:spPr/>
        <p:txBody>
          <a:bodyPr/>
          <a:lstStyle/>
          <a:p>
            <a:pPr>
              <a:defRPr/>
            </a:pPr>
            <a:fld id="{A6A38900-D594-479E-A0EE-E7F4B755593C}" type="slidenum">
              <a:rPr lang="en-US" altLang="ja-JP" smtClean="0"/>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a:t>マスタ タイトルの書式設定</a:t>
            </a:r>
            <a:endParaRPr kumimoji="0" lang="en-US"/>
          </a:p>
        </p:txBody>
      </p:sp>
      <p:sp>
        <p:nvSpPr>
          <p:cNvPr id="3"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a:t>マスタ テキストの書式設定</a:t>
            </a:r>
          </a:p>
        </p:txBody>
      </p:sp>
      <p:sp>
        <p:nvSpPr>
          <p:cNvPr id="4" name="コンテンツ プレースホル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5" name="日付プレースホルダ 4"/>
          <p:cNvSpPr>
            <a:spLocks noGrp="1"/>
          </p:cNvSpPr>
          <p:nvPr>
            <p:ph type="dt" sz="half" idx="10"/>
          </p:nvPr>
        </p:nvSpPr>
        <p:spPr/>
        <p:txBody>
          <a:bodyPr/>
          <a:lstStyle/>
          <a:p>
            <a:pPr>
              <a:defRPr/>
            </a:pPr>
            <a:fld id="{207572DC-6E53-4D32-A9DF-3C25BB198DD1}" type="datetime1">
              <a:rPr lang="ja-JP" altLang="en-US" smtClean="0"/>
              <a:pPr>
                <a:defRPr/>
              </a:pPr>
              <a:t>2018/1/19</a:t>
            </a:fld>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p:txBody>
          <a:bodyPr/>
          <a:lstStyle/>
          <a:p>
            <a:pPr>
              <a:defRPr/>
            </a:pPr>
            <a:fld id="{50E81226-D46D-487A-ACA2-2BFB6B99B596}" type="slidenum">
              <a:rPr lang="en-US" altLang="ja-JP" smtClean="0"/>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1 つの角を丸めた四角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タイトル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ja-JP" altLang="en-US"/>
              <a:t>マスタ タイトルの書式設定</a:t>
            </a:r>
            <a:endParaRPr kumimoji="0" lang="en-US"/>
          </a:p>
        </p:txBody>
      </p:sp>
      <p:sp>
        <p:nvSpPr>
          <p:cNvPr id="4" name="テキスト プレースホル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a:t>マスタ テキストの書式設定</a:t>
            </a:r>
          </a:p>
        </p:txBody>
      </p:sp>
      <p:sp>
        <p:nvSpPr>
          <p:cNvPr id="5" name="日付プレースホルダ 4"/>
          <p:cNvSpPr>
            <a:spLocks noGrp="1"/>
          </p:cNvSpPr>
          <p:nvPr>
            <p:ph type="dt" sz="half" idx="10"/>
          </p:nvPr>
        </p:nvSpPr>
        <p:spPr/>
        <p:txBody>
          <a:bodyPr/>
          <a:lstStyle/>
          <a:p>
            <a:pPr>
              <a:defRPr/>
            </a:pPr>
            <a:fld id="{6A50415E-E1E5-4FCE-BB3E-80C9D57DB3E2}" type="datetime1">
              <a:rPr lang="ja-JP" altLang="en-US" smtClean="0"/>
              <a:pPr>
                <a:defRPr/>
              </a:pPr>
              <a:t>2018/1/19</a:t>
            </a:fld>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a:xfrm>
            <a:off x="8077200" y="6356350"/>
            <a:ext cx="609600" cy="365125"/>
          </a:xfrm>
        </p:spPr>
        <p:txBody>
          <a:bodyPr/>
          <a:lstStyle/>
          <a:p>
            <a:pPr>
              <a:defRPr/>
            </a:pPr>
            <a:fld id="{3DB3C980-E6DE-408B-AE3A-65BA2BDB0000}" type="slidenum">
              <a:rPr lang="en-US" altLang="ja-JP" smtClean="0"/>
              <a:pPr>
                <a:defRPr/>
              </a:pPr>
              <a:t>‹#›</a:t>
            </a:fld>
            <a:endParaRPr lang="en-US" altLang="ja-JP"/>
          </a:p>
        </p:txBody>
      </p:sp>
      <p:sp>
        <p:nvSpPr>
          <p:cNvPr id="3"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a:t>アイコンをクリックして図を追加</a:t>
            </a:r>
            <a:endParaRPr kumimoji="0" lang="en-US" dirty="0"/>
          </a:p>
        </p:txBody>
      </p:sp>
      <p:sp>
        <p:nvSpPr>
          <p:cNvPr id="10" name="フリーフォーム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フリーフォーム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フリーフォーム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フリーフォーム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タイトル プレースホルダ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ja-JP" altLang="en-US"/>
              <a:t>マスタ タイトルの書式設定</a:t>
            </a:r>
            <a:endParaRPr kumimoji="0" lang="en-US"/>
          </a:p>
        </p:txBody>
      </p:sp>
      <p:sp>
        <p:nvSpPr>
          <p:cNvPr id="30" name="テキスト プレースホルダ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ja-JP" altLang="en-US"/>
              <a:t>マスタ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
        <p:nvSpPr>
          <p:cNvPr id="10" name="日付プレースホル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0D069571-B741-4176-A849-D28E498F22BD}" type="datetime1">
              <a:rPr lang="ja-JP" altLang="en-US" smtClean="0"/>
              <a:pPr>
                <a:defRPr/>
              </a:pPr>
              <a:t>2018/1/19</a:t>
            </a:fld>
            <a:endParaRPr lang="en-US" altLang="ja-JP"/>
          </a:p>
        </p:txBody>
      </p:sp>
      <p:sp>
        <p:nvSpPr>
          <p:cNvPr id="22" name="フッター プレースホル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ltLang="ja-JP"/>
          </a:p>
        </p:txBody>
      </p:sp>
      <p:sp>
        <p:nvSpPr>
          <p:cNvPr id="18" name="スライド番号プレースホル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E1605C21-EE39-4DC0-89B3-C052A490E277}" type="slidenum">
              <a:rPr lang="en-US" altLang="ja-JP" smtClean="0"/>
              <a:pPr>
                <a:defRPr/>
              </a:pPr>
              <a:t>‹#›</a:t>
            </a:fld>
            <a:endParaRPr lang="en-US" altLang="ja-JP"/>
          </a:p>
        </p:txBody>
      </p:sp>
      <p:grpSp>
        <p:nvGrpSpPr>
          <p:cNvPr id="2" name="グループ化 1"/>
          <p:cNvGrpSpPr/>
          <p:nvPr/>
        </p:nvGrpSpPr>
        <p:grpSpPr>
          <a:xfrm>
            <a:off x="-19017" y="202408"/>
            <a:ext cx="9180548" cy="649224"/>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0" y="772830"/>
            <a:ext cx="9108503" cy="3145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algn="ctr" eaLnBrk="1" hangingPunct="1">
              <a:buFont typeface="Wingdings" pitchFamily="2" charset="2"/>
              <a:buNone/>
              <a:defRPr/>
            </a:pPr>
            <a:r>
              <a:rPr lang="en-US" altLang="ja-JP" sz="4000" u="sng" dirty="0" smtClean="0">
                <a:solidFill>
                  <a:srgbClr val="FF0000"/>
                </a:solidFill>
                <a:effectLst>
                  <a:outerShdw blurRad="38100" dist="38100" dir="2700000" algn="tl">
                    <a:srgbClr val="000000">
                      <a:alpha val="43137"/>
                    </a:srgbClr>
                  </a:outerShdw>
                </a:effectLst>
              </a:rPr>
              <a:t>Strategies </a:t>
            </a:r>
            <a:r>
              <a:rPr lang="en-US" altLang="ja-JP" sz="4000" u="sng" dirty="0" smtClean="0">
                <a:solidFill>
                  <a:srgbClr val="FF0000"/>
                </a:solidFill>
                <a:effectLst>
                  <a:outerShdw blurRad="38100" dist="38100" dir="2700000" algn="tl">
                    <a:srgbClr val="000000">
                      <a:alpha val="43137"/>
                    </a:srgbClr>
                  </a:outerShdw>
                </a:effectLst>
              </a:rPr>
              <a:t>for Divisional Application </a:t>
            </a:r>
          </a:p>
          <a:p>
            <a:pPr algn="ctr" eaLnBrk="1" hangingPunct="1">
              <a:buFont typeface="Wingdings" pitchFamily="2" charset="2"/>
              <a:buNone/>
              <a:defRPr/>
            </a:pPr>
            <a:r>
              <a:rPr lang="en-US" altLang="ja-JP" sz="3600" u="sng" dirty="0" smtClean="0">
                <a:solidFill>
                  <a:srgbClr val="FF0000"/>
                </a:solidFill>
                <a:effectLst>
                  <a:outerShdw blurRad="38100" dist="38100" dir="2700000" algn="tl">
                    <a:srgbClr val="000000">
                      <a:alpha val="43137"/>
                    </a:srgbClr>
                  </a:outerShdw>
                </a:effectLst>
              </a:rPr>
              <a:t>by extracting generic </a:t>
            </a:r>
            <a:r>
              <a:rPr lang="en-US" altLang="ja-JP" sz="3600" u="sng" dirty="0" smtClean="0">
                <a:solidFill>
                  <a:srgbClr val="FF0000"/>
                </a:solidFill>
                <a:effectLst>
                  <a:outerShdw blurRad="38100" dist="38100" dir="2700000" algn="tl">
                    <a:srgbClr val="000000">
                      <a:alpha val="43137"/>
                    </a:srgbClr>
                  </a:outerShdw>
                </a:effectLst>
              </a:rPr>
              <a:t>concept</a:t>
            </a:r>
            <a:endParaRPr lang="en-US" altLang="ja-JP" sz="3600" u="sng" dirty="0" smtClean="0">
              <a:solidFill>
                <a:srgbClr val="FF0000"/>
              </a:solidFill>
              <a:effectLst>
                <a:outerShdw blurRad="38100" dist="38100" dir="2700000" algn="tl">
                  <a:srgbClr val="000000">
                    <a:alpha val="43137"/>
                  </a:srgbClr>
                </a:outerShdw>
              </a:effectLst>
            </a:endParaRPr>
          </a:p>
          <a:p>
            <a:pPr algn="ctr" eaLnBrk="1" hangingPunct="1">
              <a:buFont typeface="Wingdings" pitchFamily="2" charset="2"/>
              <a:buNone/>
              <a:defRPr/>
            </a:pPr>
            <a:endParaRPr lang="en-US" altLang="ja-JP" sz="1600" u="sng" dirty="0" smtClean="0">
              <a:effectLst>
                <a:outerShdw blurRad="38100" dist="38100" dir="2700000" algn="tl">
                  <a:srgbClr val="000000">
                    <a:alpha val="43137"/>
                  </a:srgbClr>
                </a:outerShdw>
              </a:effectLst>
            </a:endParaRPr>
          </a:p>
          <a:p>
            <a:pPr algn="ctr" eaLnBrk="1" hangingPunct="1">
              <a:buNone/>
              <a:defRPr/>
            </a:pPr>
            <a:r>
              <a:rPr lang="en-US" altLang="ja-JP" sz="2800" u="sng" dirty="0" smtClean="0">
                <a:effectLst>
                  <a:outerShdw blurRad="38100" dist="38100" dir="2700000" algn="tl">
                    <a:srgbClr val="000000">
                      <a:alpha val="43137"/>
                    </a:srgbClr>
                  </a:outerShdw>
                </a:effectLst>
              </a:rPr>
              <a:t>(Extracting generic concept from </a:t>
            </a:r>
            <a:r>
              <a:rPr lang="en-US" altLang="ja-JP" sz="2800" u="sng" dirty="0" smtClean="0">
                <a:effectLst>
                  <a:outerShdw blurRad="38100" dist="38100" dir="2700000" algn="tl">
                    <a:srgbClr val="000000">
                      <a:alpha val="43137"/>
                    </a:srgbClr>
                  </a:outerShdw>
                </a:effectLst>
              </a:rPr>
              <a:t>embodiment,</a:t>
            </a:r>
            <a:endParaRPr lang="en-US" altLang="ja-JP" sz="2800" u="sng" dirty="0" smtClean="0">
              <a:effectLst>
                <a:outerShdw blurRad="38100" dist="38100" dir="2700000" algn="tl">
                  <a:srgbClr val="000000">
                    <a:alpha val="43137"/>
                  </a:srgbClr>
                </a:outerShdw>
              </a:effectLst>
            </a:endParaRPr>
          </a:p>
          <a:p>
            <a:pPr algn="ctr" eaLnBrk="1" hangingPunct="1">
              <a:buNone/>
              <a:defRPr/>
            </a:pPr>
            <a:r>
              <a:rPr lang="en-US" altLang="ja-JP" sz="2800" u="sng" dirty="0" smtClean="0">
                <a:effectLst>
                  <a:outerShdw blurRad="38100" dist="38100" dir="2700000" algn="tl">
                    <a:srgbClr val="000000">
                      <a:alpha val="43137"/>
                    </a:srgbClr>
                  </a:outerShdw>
                </a:effectLst>
              </a:rPr>
              <a:t>and “new matter” issue)</a:t>
            </a:r>
            <a:endParaRPr lang="en-US" altLang="ja-JP" sz="2800" u="sng" dirty="0">
              <a:effectLst>
                <a:outerShdw blurRad="38100" dist="38100" dir="2700000" algn="tl">
                  <a:srgbClr val="000000">
                    <a:alpha val="43137"/>
                  </a:srgbClr>
                </a:outerShdw>
              </a:effectLst>
            </a:endParaRPr>
          </a:p>
          <a:p>
            <a:pPr algn="ctr" eaLnBrk="1" hangingPunct="1">
              <a:buNone/>
              <a:defRPr/>
            </a:pPr>
            <a:r>
              <a:rPr lang="ja-JP" altLang="en-US" sz="2400" i="1" dirty="0">
                <a:effectLst>
                  <a:outerShdw blurRad="38100" dist="38100" dir="2700000" algn="tl">
                    <a:srgbClr val="000000">
                      <a:alpha val="43137"/>
                    </a:srgbClr>
                  </a:outerShdw>
                </a:effectLst>
              </a:rPr>
              <a:t>　</a:t>
            </a:r>
            <a:r>
              <a:rPr lang="ja-JP" altLang="en-US" sz="2400" i="1" dirty="0" smtClean="0">
                <a:effectLst>
                  <a:outerShdw blurRad="38100" dist="38100" dir="2700000" algn="tl">
                    <a:srgbClr val="000000">
                      <a:alpha val="43137"/>
                    </a:srgbClr>
                  </a:outerShdw>
                </a:effectLst>
              </a:rPr>
              <a:t>　　　</a:t>
            </a:r>
            <a:endParaRPr lang="en-US" altLang="ja-JP" sz="900" i="1" u="sng" dirty="0"/>
          </a:p>
        </p:txBody>
      </p:sp>
      <p:sp>
        <p:nvSpPr>
          <p:cNvPr id="2" name="Rectangle 3"/>
          <p:cNvSpPr>
            <a:spLocks noChangeArrowheads="1"/>
          </p:cNvSpPr>
          <p:nvPr/>
        </p:nvSpPr>
        <p:spPr bwMode="auto">
          <a:xfrm>
            <a:off x="323528" y="4221088"/>
            <a:ext cx="8496944"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charset="0"/>
                <a:ea typeface="ＭＳ Ｐゴシック" pitchFamily="50" charset="-128"/>
              </a:defRPr>
            </a:lvl1pPr>
            <a:lvl2pPr marL="742950" indent="-285750">
              <a:defRPr>
                <a:solidFill>
                  <a:schemeClr val="tx1"/>
                </a:solidFill>
                <a:latin typeface="Arial" charset="0"/>
                <a:ea typeface="ＭＳ Ｐゴシック" pitchFamily="50" charset="-128"/>
              </a:defRPr>
            </a:lvl2pPr>
            <a:lvl3pPr marL="1143000" indent="-228600">
              <a:defRPr>
                <a:solidFill>
                  <a:schemeClr val="tx1"/>
                </a:solidFill>
                <a:latin typeface="Arial" charset="0"/>
                <a:ea typeface="ＭＳ Ｐゴシック" pitchFamily="50" charset="-128"/>
              </a:defRPr>
            </a:lvl3pPr>
            <a:lvl4pPr marL="1600200" indent="-228600">
              <a:defRPr>
                <a:solidFill>
                  <a:schemeClr val="tx1"/>
                </a:solidFill>
                <a:latin typeface="Arial" charset="0"/>
                <a:ea typeface="ＭＳ Ｐゴシック" pitchFamily="50" charset="-128"/>
              </a:defRPr>
            </a:lvl4pPr>
            <a:lvl5pPr marL="2057400" indent="-22860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just" eaLnBrk="1" hangingPunct="1">
              <a:buFont typeface="Wingdings" pitchFamily="2" charset="2"/>
              <a:buNone/>
            </a:pPr>
            <a:r>
              <a:rPr lang="en-US" altLang="ja-JP" dirty="0" smtClean="0"/>
              <a:t>AIPLA Mid-Winter Institute (</a:t>
            </a:r>
            <a:r>
              <a:rPr lang="en-US" altLang="ja-JP" dirty="0" smtClean="0"/>
              <a:t>Pre-Meeting</a:t>
            </a:r>
            <a:r>
              <a:rPr lang="en-US" altLang="ja-JP" dirty="0" smtClean="0"/>
              <a:t>)</a:t>
            </a:r>
          </a:p>
          <a:p>
            <a:pPr algn="just" eaLnBrk="1" hangingPunct="1">
              <a:buFont typeface="Wingdings" pitchFamily="2" charset="2"/>
              <a:buNone/>
            </a:pPr>
            <a:r>
              <a:rPr lang="en-US" altLang="ja-JP" dirty="0" smtClean="0"/>
              <a:t>January </a:t>
            </a:r>
            <a:r>
              <a:rPr lang="en-US" altLang="ja-JP" dirty="0" smtClean="0"/>
              <a:t>23, </a:t>
            </a:r>
            <a:r>
              <a:rPr lang="en-US" altLang="ja-JP" dirty="0" smtClean="0"/>
              <a:t>2018</a:t>
            </a:r>
          </a:p>
          <a:p>
            <a:pPr algn="just" eaLnBrk="1" hangingPunct="1">
              <a:lnSpc>
                <a:spcPts val="2600"/>
              </a:lnSpc>
              <a:buFont typeface="Wingdings" pitchFamily="2" charset="2"/>
              <a:buNone/>
            </a:pPr>
            <a:r>
              <a:rPr lang="en-US" altLang="ja-JP" sz="800" dirty="0" smtClean="0"/>
              <a:t> </a:t>
            </a:r>
            <a:endParaRPr lang="en-US" altLang="ja-JP" sz="800" dirty="0"/>
          </a:p>
          <a:p>
            <a:pPr algn="just" eaLnBrk="1" hangingPunct="1">
              <a:lnSpc>
                <a:spcPts val="2600"/>
              </a:lnSpc>
              <a:buFont typeface="Wingdings" pitchFamily="2" charset="2"/>
              <a:buNone/>
            </a:pPr>
            <a:r>
              <a:rPr lang="en-US" altLang="ja-JP" dirty="0" smtClean="0"/>
              <a:t>Attorney-at-law </a:t>
            </a:r>
            <a:r>
              <a:rPr lang="en-US" altLang="ja-JP" dirty="0"/>
              <a:t>admitted in Japan and California</a:t>
            </a:r>
          </a:p>
          <a:p>
            <a:pPr algn="just" eaLnBrk="1" hangingPunct="1">
              <a:lnSpc>
                <a:spcPts val="2600"/>
              </a:lnSpc>
              <a:buFont typeface="Wingdings" pitchFamily="2" charset="2"/>
              <a:buNone/>
            </a:pPr>
            <a:r>
              <a:rPr lang="en-US" altLang="ja-JP" dirty="0"/>
              <a:t>and Patent attorney</a:t>
            </a:r>
            <a:r>
              <a:rPr lang="ja-JP" altLang="en-US" dirty="0"/>
              <a:t>　 </a:t>
            </a:r>
            <a:r>
              <a:rPr lang="ja-JP" altLang="en-US" dirty="0" smtClean="0"/>
              <a:t>      </a:t>
            </a:r>
            <a:endParaRPr lang="en-US" altLang="ja-JP" dirty="0" smtClean="0"/>
          </a:p>
          <a:p>
            <a:pPr algn="just" eaLnBrk="1" hangingPunct="1">
              <a:lnSpc>
                <a:spcPts val="2600"/>
              </a:lnSpc>
            </a:pPr>
            <a:endParaRPr lang="en-US" altLang="ja-JP" dirty="0" smtClean="0"/>
          </a:p>
          <a:p>
            <a:pPr algn="just" eaLnBrk="1" hangingPunct="1">
              <a:lnSpc>
                <a:spcPts val="2600"/>
              </a:lnSpc>
            </a:pPr>
            <a:r>
              <a:rPr lang="en-US" altLang="ja-JP" dirty="0" smtClean="0"/>
              <a:t>Nakamura </a:t>
            </a:r>
            <a:r>
              <a:rPr lang="en-US" altLang="ja-JP" dirty="0"/>
              <a:t>&amp; </a:t>
            </a:r>
            <a:r>
              <a:rPr lang="en-US" altLang="ja-JP" dirty="0" smtClean="0"/>
              <a:t>Partners</a:t>
            </a:r>
            <a:r>
              <a:rPr lang="ja-JP" altLang="en-US" dirty="0" smtClean="0"/>
              <a:t>                 </a:t>
            </a:r>
            <a:r>
              <a:rPr lang="en-US" altLang="ja-JP" sz="3600" dirty="0" smtClean="0"/>
              <a:t>Hideki TAKAISHI</a:t>
            </a:r>
            <a:endParaRPr lang="ja-JP" altLang="en-US" sz="3600" dirty="0"/>
          </a:p>
        </p:txBody>
      </p:sp>
    </p:spTree>
    <p:extLst>
      <p:ext uri="{BB962C8B-B14F-4D97-AF65-F5344CB8AC3E}">
        <p14:creationId xmlns:p14="http://schemas.microsoft.com/office/powerpoint/2010/main" val="3923935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175" y="0"/>
            <a:ext cx="9144000" cy="361637"/>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a:lnSpc>
                <a:spcPts val="2100"/>
              </a:lnSpc>
              <a:spcBef>
                <a:spcPts val="0"/>
              </a:spcBef>
              <a:buNone/>
            </a:pPr>
            <a:r>
              <a:rPr lang="en-US" altLang="ja-JP" sz="2200" dirty="0">
                <a:solidFill>
                  <a:schemeClr val="bg1"/>
                </a:solidFill>
                <a:latin typeface="Times New Roman" panose="02020603050405020304" pitchFamily="18" charset="0"/>
                <a:ea typeface="HGPｺﾞｼｯｸE" pitchFamily="50" charset="-128"/>
                <a:cs typeface="Times New Roman" panose="02020603050405020304" pitchFamily="18" charset="0"/>
              </a:rPr>
              <a:t>Court Cases which focused “the problem to be sold by the Invention”  </a:t>
            </a:r>
            <a:r>
              <a:rPr lang="ja-JP" altLang="en-US" sz="2200" dirty="0">
                <a:solidFill>
                  <a:schemeClr val="bg1"/>
                </a:solidFill>
                <a:latin typeface="HGPｺﾞｼｯｸE" pitchFamily="50" charset="-128"/>
                <a:ea typeface="HGPｺﾞｼｯｸE" pitchFamily="50" charset="-128"/>
              </a:rPr>
              <a:t>②</a:t>
            </a:r>
            <a:endParaRPr lang="ja-JP" altLang="en-US" sz="2200" dirty="0">
              <a:solidFill>
                <a:schemeClr val="bg1"/>
              </a:solidFill>
              <a:latin typeface="HGPｺﾞｼｯｸE" pitchFamily="50" charset="-128"/>
              <a:ea typeface="HGPｺﾞｼｯｸE" pitchFamily="50" charset="-128"/>
            </a:endParaRPr>
          </a:p>
        </p:txBody>
      </p:sp>
      <p:sp>
        <p:nvSpPr>
          <p:cNvPr id="4" name="正方形/長方形 3"/>
          <p:cNvSpPr/>
          <p:nvPr/>
        </p:nvSpPr>
        <p:spPr>
          <a:xfrm>
            <a:off x="145604" y="649263"/>
            <a:ext cx="8856000" cy="6224781"/>
          </a:xfrm>
          <a:prstGeom prst="rect">
            <a:avLst/>
          </a:prstGeom>
        </p:spPr>
        <p:txBody>
          <a:bodyPr wrap="square">
            <a:spAutoFit/>
          </a:bodyPr>
          <a:lstStyle/>
          <a:p>
            <a:pPr algn="ctr" latinLnBrk="1"/>
            <a:r>
              <a:rPr lang="en-US" altLang="ja-JP" sz="1800" b="1" u="sng" spc="20" dirty="0" smtClean="0">
                <a:effectLst>
                  <a:outerShdw blurRad="38100" dist="38100" dir="2700000" algn="tl">
                    <a:srgbClr val="000000">
                      <a:alpha val="43137"/>
                    </a:srgbClr>
                  </a:outerShdw>
                </a:effectLst>
              </a:rPr>
              <a:t>“Light-emitting Diode” </a:t>
            </a:r>
            <a:r>
              <a:rPr lang="en-US" altLang="ja-JP" sz="1800" b="1" u="sng" spc="20" dirty="0" smtClean="0">
                <a:effectLst>
                  <a:outerShdw blurRad="38100" dist="38100" dir="2700000" algn="tl">
                    <a:srgbClr val="000000">
                      <a:alpha val="43137"/>
                    </a:srgbClr>
                  </a:outerShdw>
                </a:effectLst>
              </a:rPr>
              <a:t>Case (1) </a:t>
            </a:r>
            <a:r>
              <a:rPr lang="en-US" altLang="ja-JP" sz="1800" b="1" u="sng" spc="20" dirty="0" smtClean="0">
                <a:effectLst>
                  <a:outerShdw blurRad="38100" dist="38100" dir="2700000" algn="tl">
                    <a:srgbClr val="000000">
                      <a:alpha val="43137"/>
                    </a:srgbClr>
                  </a:outerShdw>
                </a:effectLst>
              </a:rPr>
              <a:t>– The Tokyo District Court Case No. 2011 (</a:t>
            </a:r>
            <a:r>
              <a:rPr lang="en-US" altLang="ja-JP" sz="1800" b="1" u="sng" spc="20" dirty="0" err="1" smtClean="0">
                <a:effectLst>
                  <a:outerShdw blurRad="38100" dist="38100" dir="2700000" algn="tl">
                    <a:srgbClr val="000000">
                      <a:alpha val="43137"/>
                    </a:srgbClr>
                  </a:outerShdw>
                </a:effectLst>
              </a:rPr>
              <a:t>Wa</a:t>
            </a:r>
            <a:r>
              <a:rPr lang="en-US" altLang="ja-JP" sz="1800" b="1" u="sng" spc="20" dirty="0" smtClean="0">
                <a:effectLst>
                  <a:outerShdw blurRad="38100" dist="38100" dir="2700000" algn="tl">
                    <a:srgbClr val="000000">
                      <a:alpha val="43137"/>
                    </a:srgbClr>
                  </a:outerShdw>
                </a:effectLst>
              </a:rPr>
              <a:t>) 32776</a:t>
            </a:r>
            <a:endParaRPr lang="ja-JP" altLang="ja-JP" sz="1800" b="1" u="sng" spc="20" dirty="0">
              <a:effectLst>
                <a:outerShdw blurRad="38100" dist="38100" dir="2700000" algn="tl">
                  <a:srgbClr val="000000">
                    <a:alpha val="43137"/>
                  </a:srgbClr>
                </a:outerShdw>
              </a:effectLst>
            </a:endParaRPr>
          </a:p>
          <a:p>
            <a:pPr latinLnBrk="1"/>
            <a:endParaRPr lang="en-US" altLang="ja-JP" sz="800" dirty="0"/>
          </a:p>
          <a:p>
            <a:pPr eaLnBrk="1">
              <a:lnSpc>
                <a:spcPts val="1800"/>
              </a:lnSpc>
              <a:spcAft>
                <a:spcPts val="0"/>
              </a:spcAft>
            </a:pPr>
            <a:r>
              <a:rPr lang="en-US" altLang="ja-JP" sz="1800" dirty="0" smtClean="0"/>
              <a:t>(A light-emitting device consisting of a gallium nitride based compound semiconductor</a:t>
            </a:r>
            <a:r>
              <a:rPr lang="en-US" altLang="ja-JP" sz="1800" dirty="0" smtClean="0"/>
              <a:t>)</a:t>
            </a:r>
          </a:p>
          <a:p>
            <a:pPr eaLnBrk="1">
              <a:lnSpc>
                <a:spcPts val="1800"/>
              </a:lnSpc>
              <a:spcAft>
                <a:spcPts val="0"/>
              </a:spcAft>
            </a:pPr>
            <a:endParaRPr lang="en-US" altLang="ja-JP" sz="800" dirty="0" smtClean="0">
              <a:solidFill>
                <a:srgbClr val="FF0000"/>
              </a:solidFill>
            </a:endParaRPr>
          </a:p>
          <a:p>
            <a:pPr eaLnBrk="1">
              <a:lnSpc>
                <a:spcPts val="1800"/>
              </a:lnSpc>
              <a:spcAft>
                <a:spcPts val="0"/>
              </a:spcAft>
            </a:pPr>
            <a:r>
              <a:rPr lang="ja-JP" altLang="en-US" sz="2000" dirty="0" smtClean="0">
                <a:solidFill>
                  <a:srgbClr val="FF0000"/>
                </a:solidFill>
              </a:rPr>
              <a:t>⇒</a:t>
            </a:r>
            <a:r>
              <a:rPr lang="en-US" altLang="ja-JP" sz="2000" dirty="0" smtClean="0">
                <a:solidFill>
                  <a:srgbClr val="FF0000"/>
                </a:solidFill>
              </a:rPr>
              <a:t>A </a:t>
            </a:r>
            <a:r>
              <a:rPr lang="en-US" altLang="ja-JP" sz="2000" dirty="0" smtClean="0">
                <a:solidFill>
                  <a:srgbClr val="FF0000"/>
                </a:solidFill>
              </a:rPr>
              <a:t>limitation </a:t>
            </a:r>
            <a:r>
              <a:rPr lang="en-US" altLang="ja-JP" sz="2000" dirty="0" smtClean="0">
                <a:solidFill>
                  <a:srgbClr val="FF0000"/>
                </a:solidFill>
              </a:rPr>
              <a:t>of </a:t>
            </a:r>
            <a:r>
              <a:rPr lang="en-US" altLang="ja-JP" sz="2000" dirty="0" smtClean="0">
                <a:solidFill>
                  <a:srgbClr val="FF0000"/>
                </a:solidFill>
              </a:rPr>
              <a:t>chemical</a:t>
            </a:r>
            <a:r>
              <a:rPr lang="en-US" altLang="ja-JP" sz="2000" dirty="0" smtClean="0">
                <a:solidFill>
                  <a:srgbClr val="FF0000"/>
                </a:solidFill>
              </a:rPr>
              <a:t> </a:t>
            </a:r>
            <a:r>
              <a:rPr lang="en-US" altLang="ja-JP" sz="2000" dirty="0" smtClean="0">
                <a:solidFill>
                  <a:srgbClr val="FF0000"/>
                </a:solidFill>
              </a:rPr>
              <a:t>formula </a:t>
            </a:r>
            <a:r>
              <a:rPr lang="en-US" altLang="ja-JP" sz="1800" dirty="0" smtClean="0">
                <a:solidFill>
                  <a:srgbClr val="FF0000"/>
                </a:solidFill>
              </a:rPr>
              <a:t>“Ga</a:t>
            </a:r>
            <a:r>
              <a:rPr lang="en-US" altLang="ja-JP" sz="1800" baseline="-25000" dirty="0" smtClean="0">
                <a:solidFill>
                  <a:srgbClr val="FF0000"/>
                </a:solidFill>
              </a:rPr>
              <a:t>x</a:t>
            </a:r>
            <a:r>
              <a:rPr lang="en-US" altLang="ja-JP" sz="1800" dirty="0" smtClean="0">
                <a:solidFill>
                  <a:srgbClr val="FF0000"/>
                </a:solidFill>
              </a:rPr>
              <a:t>AI</a:t>
            </a:r>
            <a:r>
              <a:rPr lang="en-US" altLang="ja-JP" sz="1800" baseline="-25000" dirty="0" smtClean="0">
                <a:solidFill>
                  <a:srgbClr val="FF0000"/>
                </a:solidFill>
              </a:rPr>
              <a:t>1-x</a:t>
            </a:r>
            <a:r>
              <a:rPr lang="en-US" altLang="ja-JP" sz="1800" dirty="0" smtClean="0">
                <a:solidFill>
                  <a:srgbClr val="FF0000"/>
                </a:solidFill>
              </a:rPr>
              <a:t>N (0</a:t>
            </a:r>
            <a:r>
              <a:rPr lang="en-US" altLang="ja-JP" sz="1800" dirty="0" smtClean="0">
                <a:solidFill>
                  <a:srgbClr val="FF0000"/>
                </a:solidFill>
                <a:ea typeface="ＭＳ 明朝"/>
                <a:cs typeface="Times New Roman" panose="02020603050405020304" pitchFamily="18" charset="0"/>
              </a:rPr>
              <a:t>≦</a:t>
            </a:r>
            <a:r>
              <a:rPr lang="en-US" altLang="ja-JP" sz="1800" dirty="0" smtClean="0">
                <a:solidFill>
                  <a:srgbClr val="FF0000"/>
                </a:solidFill>
              </a:rPr>
              <a:t>X</a:t>
            </a:r>
            <a:r>
              <a:rPr lang="en-US" altLang="ja-JP" sz="1800" dirty="0" smtClean="0">
                <a:solidFill>
                  <a:srgbClr val="FF0000"/>
                </a:solidFill>
                <a:ea typeface="ＭＳ 明朝"/>
                <a:cs typeface="Times New Roman" panose="02020603050405020304" pitchFamily="18" charset="0"/>
              </a:rPr>
              <a:t>≦1</a:t>
            </a:r>
            <a:r>
              <a:rPr lang="en-US" altLang="ja-JP" sz="1800" dirty="0" smtClean="0">
                <a:solidFill>
                  <a:srgbClr val="FF0000"/>
                </a:solidFill>
              </a:rPr>
              <a:t>)” </a:t>
            </a:r>
            <a:r>
              <a:rPr lang="en-US" altLang="ja-JP" sz="2000" dirty="0" smtClean="0">
                <a:solidFill>
                  <a:srgbClr val="FF0000"/>
                </a:solidFill>
              </a:rPr>
              <a:t>is removed. </a:t>
            </a:r>
            <a:endParaRPr lang="en-US" altLang="ja-JP" sz="2000" dirty="0" smtClean="0"/>
          </a:p>
          <a:p>
            <a:pPr eaLnBrk="1">
              <a:lnSpc>
                <a:spcPts val="1800"/>
              </a:lnSpc>
              <a:spcAft>
                <a:spcPts val="0"/>
              </a:spcAft>
            </a:pPr>
            <a:r>
              <a:rPr lang="en-US" altLang="ja-JP" sz="2000" dirty="0" smtClean="0">
                <a:solidFill>
                  <a:schemeClr val="accent1"/>
                </a:solidFill>
              </a:rPr>
              <a:t>[</a:t>
            </a:r>
            <a:r>
              <a:rPr lang="en-US" altLang="ja-JP" sz="2000" dirty="0">
                <a:solidFill>
                  <a:schemeClr val="accent1"/>
                </a:solidFill>
              </a:rPr>
              <a:t>Amendment OK]</a:t>
            </a:r>
            <a:r>
              <a:rPr lang="ja-JP" altLang="ja-JP" sz="2000" dirty="0">
                <a:solidFill>
                  <a:schemeClr val="accent1"/>
                </a:solidFill>
              </a:rPr>
              <a:t> </a:t>
            </a:r>
            <a:r>
              <a:rPr lang="en-US" altLang="ja-JP" sz="2000" dirty="0"/>
              <a:t>(</a:t>
            </a:r>
            <a:r>
              <a:rPr lang="en-US" altLang="ja-JP" sz="2000" u="sng" dirty="0"/>
              <a:t>Conversion into generic concept</a:t>
            </a:r>
            <a:r>
              <a:rPr lang="en-US" altLang="ja-JP" sz="2000" dirty="0"/>
              <a:t>)</a:t>
            </a:r>
            <a:endParaRPr lang="ja-JP" altLang="ja-JP" sz="2000" u="sng" dirty="0"/>
          </a:p>
          <a:p>
            <a:pPr latinLnBrk="1">
              <a:lnSpc>
                <a:spcPts val="1800"/>
              </a:lnSpc>
              <a:spcAft>
                <a:spcPts val="300"/>
              </a:spcAft>
            </a:pPr>
            <a:endParaRPr lang="en-US" altLang="ja-JP" sz="1600" dirty="0" smtClean="0">
              <a:solidFill>
                <a:schemeClr val="tx2"/>
              </a:solidFill>
              <a:cs typeface="Times New Roman" panose="02020603050405020304" pitchFamily="18" charset="0"/>
            </a:endParaRPr>
          </a:p>
          <a:p>
            <a:pPr latinLnBrk="1">
              <a:lnSpc>
                <a:spcPts val="1800"/>
              </a:lnSpc>
              <a:spcAft>
                <a:spcPts val="300"/>
              </a:spcAft>
            </a:pPr>
            <a:r>
              <a:rPr lang="en-US" altLang="ja-JP" sz="1600" dirty="0" smtClean="0">
                <a:solidFill>
                  <a:schemeClr val="tx2"/>
                </a:solidFill>
                <a:cs typeface="Times New Roman" panose="02020603050405020304" pitchFamily="18" charset="0"/>
              </a:rPr>
              <a:t>(</a:t>
            </a:r>
            <a:r>
              <a:rPr lang="en-US" altLang="ja-JP" sz="1600" dirty="0">
                <a:solidFill>
                  <a:schemeClr val="tx2"/>
                </a:solidFill>
                <a:cs typeface="Times New Roman" panose="02020603050405020304" pitchFamily="18" charset="0"/>
              </a:rPr>
              <a:t>Excerpts from the </a:t>
            </a:r>
            <a:r>
              <a:rPr lang="en-US" altLang="ja-JP" sz="1600" dirty="0" smtClean="0">
                <a:solidFill>
                  <a:schemeClr val="tx2"/>
                </a:solidFill>
                <a:cs typeface="Times New Roman" panose="02020603050405020304" pitchFamily="18" charset="0"/>
              </a:rPr>
              <a:t>Decision</a:t>
            </a:r>
            <a:r>
              <a:rPr lang="en-US" altLang="ja-JP" sz="1600" dirty="0">
                <a:solidFill>
                  <a:schemeClr val="tx2"/>
                </a:solidFill>
                <a:cs typeface="Times New Roman" panose="02020603050405020304" pitchFamily="18" charset="0"/>
              </a:rPr>
              <a:t>)</a:t>
            </a:r>
          </a:p>
          <a:p>
            <a:pPr eaLnBrk="1"/>
            <a:r>
              <a:rPr lang="en-US" altLang="ja-JP" sz="1500" spc="-50" dirty="0" smtClean="0">
                <a:cs typeface="Times New Roman" panose="02020603050405020304" pitchFamily="18" charset="0"/>
              </a:rPr>
              <a:t>“In light of the statements … in the originally </a:t>
            </a:r>
            <a:r>
              <a:rPr lang="en-US" altLang="ja-JP" sz="1500" spc="-50" dirty="0">
                <a:cs typeface="Times New Roman" panose="02020603050405020304" pitchFamily="18" charset="0"/>
              </a:rPr>
              <a:t>attached specification</a:t>
            </a:r>
            <a:r>
              <a:rPr lang="en-US" altLang="ja-JP" sz="1500" spc="-50" dirty="0" smtClean="0">
                <a:cs typeface="Times New Roman" panose="02020603050405020304" pitchFamily="18" charset="0"/>
              </a:rPr>
              <a:t>, </a:t>
            </a:r>
            <a:r>
              <a:rPr lang="en-US" altLang="ja-JP" sz="1500" spc="-50" dirty="0" smtClean="0">
                <a:solidFill>
                  <a:srgbClr val="FF0000"/>
                </a:solidFill>
                <a:cs typeface="Times New Roman" panose="02020603050405020304" pitchFamily="18" charset="0"/>
              </a:rPr>
              <a:t>the problem to be solved by and means </a:t>
            </a:r>
            <a:r>
              <a:rPr lang="en-US" altLang="ja-JP" sz="1500" dirty="0" smtClean="0">
                <a:solidFill>
                  <a:srgbClr val="FF0000"/>
                </a:solidFill>
                <a:cs typeface="Times New Roman" panose="02020603050405020304" pitchFamily="18" charset="0"/>
              </a:rPr>
              <a:t>for solving the problem of OTSU-1 Invention</a:t>
            </a:r>
            <a:r>
              <a:rPr lang="en-US" altLang="ja-JP" sz="1500" dirty="0" smtClean="0">
                <a:cs typeface="Times New Roman" panose="02020603050405020304" pitchFamily="18" charset="0"/>
              </a:rPr>
              <a:t> is reasonably understood </a:t>
            </a:r>
            <a:r>
              <a:rPr lang="en-US" altLang="ja-JP" sz="1500" u="wavy" dirty="0" smtClean="0">
                <a:cs typeface="Times New Roman" panose="02020603050405020304" pitchFamily="18" charset="0"/>
              </a:rPr>
              <a:t>to emit visible light of a wavelength longer than a wavelength of a light emitting device from a fluorescent dye or a fluorescent pigment, to change  the light of wavelength from the light emitting device, and to improve spectral luminous efficacy of the light emitting diode by adding a fluorescent dye or a fluorescent pigment in a resin molding which surrounds the light emitting device consisting of a gallium nitride based compound semiconductor</a:t>
            </a:r>
            <a:r>
              <a:rPr lang="en-US" altLang="ja-JP" sz="1500" dirty="0" smtClean="0">
                <a:cs typeface="Times New Roman" panose="02020603050405020304" pitchFamily="18" charset="0"/>
              </a:rPr>
              <a:t>. …</a:t>
            </a:r>
          </a:p>
          <a:p>
            <a:r>
              <a:rPr lang="en-US" altLang="ja-JP" sz="1500" dirty="0" smtClean="0">
                <a:cs typeface="Times New Roman" panose="02020603050405020304" pitchFamily="18" charset="0"/>
              </a:rPr>
              <a:t>Hence, </a:t>
            </a:r>
            <a:r>
              <a:rPr lang="en-US" altLang="ja-JP" sz="1500" dirty="0" smtClean="0">
                <a:solidFill>
                  <a:srgbClr val="FF0000"/>
                </a:solidFill>
                <a:cs typeface="Times New Roman" panose="02020603050405020304" pitchFamily="18" charset="0"/>
              </a:rPr>
              <a:t>it is understood that with </a:t>
            </a:r>
            <a:r>
              <a:rPr lang="en-US" altLang="ja-JP" sz="1500" dirty="0">
                <a:solidFill>
                  <a:srgbClr val="FF0000"/>
                </a:solidFill>
                <a:cs typeface="Times New Roman" panose="02020603050405020304" pitchFamily="18" charset="0"/>
              </a:rPr>
              <a:t>respect to ‘a light-emitting device consisting of a gallium nitride based compound semiconductor</a:t>
            </a:r>
            <a:r>
              <a:rPr lang="en-US" altLang="ja-JP" sz="1500" dirty="0" smtClean="0">
                <a:solidFill>
                  <a:srgbClr val="FF0000"/>
                </a:solidFill>
                <a:cs typeface="Times New Roman" panose="02020603050405020304" pitchFamily="18" charset="0"/>
              </a:rPr>
              <a:t>’, a person skilled in the art can understand a problem and means for solving the problem which are common to those of OTSU-1 Invention itself in light of the statement in the originally attached specification</a:t>
            </a:r>
            <a:r>
              <a:rPr lang="en-US" altLang="ja-JP" sz="1500" dirty="0" smtClean="0">
                <a:cs typeface="Times New Roman" panose="02020603050405020304" pitchFamily="18" charset="0"/>
              </a:rPr>
              <a:t>.  Therefore, … the originally attached </a:t>
            </a:r>
            <a:r>
              <a:rPr lang="en-US" altLang="ja-JP" sz="1500" dirty="0">
                <a:cs typeface="Times New Roman" panose="02020603050405020304" pitchFamily="18" charset="0"/>
              </a:rPr>
              <a:t>specification </a:t>
            </a:r>
            <a:r>
              <a:rPr lang="en-US" altLang="ja-JP" sz="1500" dirty="0" smtClean="0">
                <a:cs typeface="Times New Roman" panose="02020603050405020304" pitchFamily="18" charset="0"/>
              </a:rPr>
              <a:t>discloses the invention which comprises a light-emitting device consisting of a gallium nitride based compound semiconductor (without the present composition and limitation on </a:t>
            </a:r>
            <a:r>
              <a:rPr lang="en-US" altLang="ja-JP" sz="1500" dirty="0" smtClean="0"/>
              <a:t>a light emission peak) surrounded by a resin molding to which </a:t>
            </a:r>
            <a:r>
              <a:rPr lang="en-US" altLang="ja-JP" sz="1500" dirty="0" smtClean="0">
                <a:cs typeface="Times New Roman" panose="02020603050405020304" pitchFamily="18" charset="0"/>
              </a:rPr>
              <a:t>a fluorescent dye and a fluorescent pigment that produce fluorescent excited by light from the gallium nitride based compound semiconductor light emitting device are added.”</a:t>
            </a:r>
          </a:p>
          <a:p>
            <a:pPr latinLnBrk="1">
              <a:lnSpc>
                <a:spcPts val="900"/>
              </a:lnSpc>
            </a:pPr>
            <a:endParaRPr lang="ja-JP" altLang="ja-JP" sz="1200" dirty="0"/>
          </a:p>
          <a:p>
            <a:pPr eaLnBrk="1"/>
            <a:r>
              <a:rPr lang="en-US" altLang="ja-JP" sz="2000" dirty="0" smtClean="0"/>
              <a:t>An </a:t>
            </a:r>
            <a:r>
              <a:rPr lang="en-US" altLang="ja-JP" sz="2000" dirty="0"/>
              <a:t>amendment is admitted to the extent the </a:t>
            </a:r>
            <a:r>
              <a:rPr lang="en-US" altLang="ja-JP" sz="2000" dirty="0" smtClean="0"/>
              <a:t>matters </a:t>
            </a:r>
            <a:r>
              <a:rPr lang="en-US" altLang="ja-JP" sz="2000" dirty="0"/>
              <a:t>disclosed in the </a:t>
            </a:r>
            <a:r>
              <a:rPr lang="en-US" altLang="ja-JP" sz="2000" dirty="0" smtClean="0"/>
              <a:t>original </a:t>
            </a:r>
            <a:r>
              <a:rPr lang="en-US" altLang="ja-JP" sz="2000" dirty="0" smtClean="0">
                <a:cs typeface="Times New Roman" panose="02020603050405020304" pitchFamily="18" charset="0"/>
              </a:rPr>
              <a:t>specification</a:t>
            </a:r>
            <a:r>
              <a:rPr lang="en-US" altLang="ja-JP" sz="2000" dirty="0" smtClean="0"/>
              <a:t> </a:t>
            </a:r>
            <a:r>
              <a:rPr lang="en-US" altLang="ja-JP" sz="2000" dirty="0"/>
              <a:t>can be understood to be </a:t>
            </a:r>
            <a:r>
              <a:rPr lang="en-US" altLang="ja-JP" sz="2000" dirty="0">
                <a:solidFill>
                  <a:srgbClr val="FF0000"/>
                </a:solidFill>
              </a:rPr>
              <a:t>common to the problem to be solved by the invention</a:t>
            </a:r>
            <a:r>
              <a:rPr lang="en-US" altLang="ja-JP" sz="2000" dirty="0"/>
              <a:t> and </a:t>
            </a:r>
            <a:r>
              <a:rPr lang="en-US" altLang="ja-JP" sz="2000" dirty="0" smtClean="0">
                <a:solidFill>
                  <a:srgbClr val="FF0000"/>
                </a:solidFill>
              </a:rPr>
              <a:t>means for solving the problem</a:t>
            </a:r>
            <a:r>
              <a:rPr lang="en-US" altLang="ja-JP" sz="2000" dirty="0" smtClean="0"/>
              <a:t>.</a:t>
            </a:r>
            <a:endParaRPr lang="en-US" altLang="ja-JP" sz="2000" b="1" u="sng" dirty="0" smtClean="0"/>
          </a:p>
        </p:txBody>
      </p:sp>
      <p:sp>
        <p:nvSpPr>
          <p:cNvPr id="5" name="スライド番号プレースホルダ 3"/>
          <p:cNvSpPr>
            <a:spLocks noGrp="1"/>
          </p:cNvSpPr>
          <p:nvPr>
            <p:ph type="sldNum" sz="quarter" idx="12"/>
          </p:nvPr>
        </p:nvSpPr>
        <p:spPr bwMode="auto">
          <a:xfrm>
            <a:off x="7924800" y="635635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9</a:t>
            </a:fld>
            <a:endParaRPr lang="ja-JP" altLang="en-US" sz="1200" dirty="0">
              <a:solidFill>
                <a:srgbClr val="045C75"/>
              </a:solidFill>
              <a:latin typeface="Times New Roman" pitchFamily="18" charset="0"/>
              <a:ea typeface="ＭＳ Ｐゴシック" charset="-128"/>
            </a:endParaRPr>
          </a:p>
        </p:txBody>
      </p:sp>
      <p:sp>
        <p:nvSpPr>
          <p:cNvPr id="6" name="角丸四角形 5"/>
          <p:cNvSpPr/>
          <p:nvPr/>
        </p:nvSpPr>
        <p:spPr>
          <a:xfrm>
            <a:off x="35496" y="1331624"/>
            <a:ext cx="7776864" cy="828040"/>
          </a:xfrm>
          <a:prstGeom prst="roundRect">
            <a:avLst/>
          </a:prstGeom>
          <a:solidFill>
            <a:srgbClr val="FF33CC">
              <a:alpha val="15000"/>
            </a:srgbClr>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5887960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175" y="0"/>
            <a:ext cx="9144000" cy="361637"/>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a:lnSpc>
                <a:spcPts val="2100"/>
              </a:lnSpc>
              <a:spcBef>
                <a:spcPts val="0"/>
              </a:spcBef>
              <a:buNone/>
            </a:pPr>
            <a:r>
              <a:rPr lang="en-US" altLang="ja-JP" sz="2200" dirty="0">
                <a:solidFill>
                  <a:schemeClr val="bg1"/>
                </a:solidFill>
                <a:latin typeface="Times New Roman" panose="02020603050405020304" pitchFamily="18" charset="0"/>
                <a:ea typeface="HGPｺﾞｼｯｸE" pitchFamily="50" charset="-128"/>
                <a:cs typeface="Times New Roman" panose="02020603050405020304" pitchFamily="18" charset="0"/>
              </a:rPr>
              <a:t>Court Cases which focused “the problem to be sold by the Invention”  </a:t>
            </a:r>
            <a:r>
              <a:rPr lang="ja-JP" altLang="en-US" sz="2200" dirty="0">
                <a:solidFill>
                  <a:schemeClr val="bg1"/>
                </a:solidFill>
                <a:latin typeface="HGPｺﾞｼｯｸE" pitchFamily="50" charset="-128"/>
                <a:ea typeface="HGPｺﾞｼｯｸE" pitchFamily="50" charset="-128"/>
              </a:rPr>
              <a:t>③</a:t>
            </a:r>
          </a:p>
        </p:txBody>
      </p:sp>
      <p:sp>
        <p:nvSpPr>
          <p:cNvPr id="4" name="正方形/長方形 3"/>
          <p:cNvSpPr/>
          <p:nvPr/>
        </p:nvSpPr>
        <p:spPr>
          <a:xfrm>
            <a:off x="155129" y="687363"/>
            <a:ext cx="8820000" cy="5478423"/>
          </a:xfrm>
          <a:prstGeom prst="rect">
            <a:avLst/>
          </a:prstGeom>
        </p:spPr>
        <p:txBody>
          <a:bodyPr wrap="square">
            <a:spAutoFit/>
          </a:bodyPr>
          <a:lstStyle/>
          <a:p>
            <a:pPr algn="ctr" latinLnBrk="1"/>
            <a:r>
              <a:rPr lang="en-US" altLang="ja-JP" sz="1800" b="1" u="sng" spc="10" dirty="0" smtClean="0">
                <a:effectLst>
                  <a:outerShdw blurRad="38100" dist="38100" dir="2700000" algn="tl">
                    <a:srgbClr val="000000">
                      <a:alpha val="43137"/>
                    </a:srgbClr>
                  </a:outerShdw>
                </a:effectLst>
              </a:rPr>
              <a:t>“Light-emitting Diode” </a:t>
            </a:r>
            <a:r>
              <a:rPr lang="en-US" altLang="ja-JP" sz="1800" b="1" u="sng" spc="10" dirty="0" smtClean="0">
                <a:effectLst>
                  <a:outerShdw blurRad="38100" dist="38100" dir="2700000" algn="tl">
                    <a:srgbClr val="000000">
                      <a:alpha val="43137"/>
                    </a:srgbClr>
                  </a:outerShdw>
                </a:effectLst>
              </a:rPr>
              <a:t>Case (2) </a:t>
            </a:r>
            <a:r>
              <a:rPr lang="en-US" altLang="ja-JP" sz="1800" u="sng" spc="10" dirty="0">
                <a:effectLst>
                  <a:outerShdw blurRad="38100" dist="38100" dir="2700000" algn="tl">
                    <a:srgbClr val="000000">
                      <a:alpha val="43137"/>
                    </a:srgbClr>
                  </a:outerShdw>
                </a:effectLst>
              </a:rPr>
              <a:t>- The Tokyo District Court Case No. 2011 (</a:t>
            </a:r>
            <a:r>
              <a:rPr lang="en-US" altLang="ja-JP" sz="1800" u="sng" spc="10" dirty="0" err="1">
                <a:effectLst>
                  <a:outerShdw blurRad="38100" dist="38100" dir="2700000" algn="tl">
                    <a:srgbClr val="000000">
                      <a:alpha val="43137"/>
                    </a:srgbClr>
                  </a:outerShdw>
                </a:effectLst>
              </a:rPr>
              <a:t>Wa</a:t>
            </a:r>
            <a:r>
              <a:rPr lang="en-US" altLang="ja-JP" sz="1800" u="sng" spc="10" dirty="0">
                <a:effectLst>
                  <a:outerShdw blurRad="38100" dist="38100" dir="2700000" algn="tl">
                    <a:srgbClr val="000000">
                      <a:alpha val="43137"/>
                    </a:srgbClr>
                  </a:outerShdw>
                </a:effectLst>
              </a:rPr>
              <a:t>) </a:t>
            </a:r>
            <a:r>
              <a:rPr lang="en-US" altLang="ja-JP" sz="1800" u="sng" spc="10" dirty="0" smtClean="0">
                <a:effectLst>
                  <a:outerShdw blurRad="38100" dist="38100" dir="2700000" algn="tl">
                    <a:srgbClr val="000000">
                      <a:alpha val="43137"/>
                    </a:srgbClr>
                  </a:outerShdw>
                </a:effectLst>
              </a:rPr>
              <a:t>35168</a:t>
            </a:r>
            <a:endParaRPr lang="ja-JP" altLang="ja-JP" sz="1800" b="1" u="sng" spc="10" dirty="0">
              <a:effectLst>
                <a:outerShdw blurRad="38100" dist="38100" dir="2700000" algn="tl">
                  <a:srgbClr val="000000">
                    <a:alpha val="43137"/>
                  </a:srgbClr>
                </a:outerShdw>
              </a:effectLst>
            </a:endParaRPr>
          </a:p>
          <a:p>
            <a:pPr latinLnBrk="1"/>
            <a:endParaRPr lang="en-US" altLang="ja-JP" sz="800" dirty="0"/>
          </a:p>
          <a:p>
            <a:pPr latinLnBrk="1"/>
            <a:r>
              <a:rPr lang="ja-JP" altLang="en-US" sz="2000" dirty="0">
                <a:solidFill>
                  <a:srgbClr val="FF0000"/>
                </a:solidFill>
              </a:rPr>
              <a:t>⇒</a:t>
            </a:r>
            <a:r>
              <a:rPr lang="en-US" altLang="ja-JP" sz="2000" dirty="0">
                <a:solidFill>
                  <a:srgbClr val="FF0000"/>
                </a:solidFill>
              </a:rPr>
              <a:t>A limitation of chemical </a:t>
            </a:r>
            <a:r>
              <a:rPr lang="en-US" altLang="ja-JP" sz="2000" dirty="0" smtClean="0">
                <a:solidFill>
                  <a:srgbClr val="FF0000"/>
                </a:solidFill>
              </a:rPr>
              <a:t>formula</a:t>
            </a:r>
            <a:r>
              <a:rPr lang="en-US" altLang="ja-JP" sz="1800" dirty="0" smtClean="0">
                <a:solidFill>
                  <a:srgbClr val="FF0000"/>
                </a:solidFill>
              </a:rPr>
              <a:t> </a:t>
            </a:r>
            <a:r>
              <a:rPr lang="en-US" altLang="ja-JP" sz="2000" dirty="0">
                <a:solidFill>
                  <a:srgbClr val="FF0000"/>
                </a:solidFill>
              </a:rPr>
              <a:t>is removed. </a:t>
            </a:r>
            <a:endParaRPr lang="en-US" altLang="ja-JP" sz="2000" b="1" spc="-30" dirty="0" smtClean="0">
              <a:solidFill>
                <a:srgbClr val="FF0000"/>
              </a:solidFill>
            </a:endParaRPr>
          </a:p>
          <a:p>
            <a:pPr latinLnBrk="1"/>
            <a:r>
              <a:rPr lang="en-US" altLang="ja-JP" sz="2000" u="sng" dirty="0">
                <a:effectLst>
                  <a:outerShdw blurRad="38100" dist="38100" dir="2700000" algn="tl">
                    <a:srgbClr val="000000">
                      <a:alpha val="43137"/>
                    </a:srgbClr>
                  </a:outerShdw>
                </a:effectLst>
              </a:rPr>
              <a:t>(*Amendment is just the same </a:t>
            </a:r>
            <a:r>
              <a:rPr lang="en-US" altLang="ja-JP" sz="2000" u="sng" dirty="0" smtClean="0">
                <a:effectLst>
                  <a:outerShdw blurRad="38100" dist="38100" dir="2700000" algn="tl">
                    <a:srgbClr val="000000">
                      <a:alpha val="43137"/>
                    </a:srgbClr>
                  </a:outerShdw>
                </a:effectLst>
              </a:rPr>
              <a:t>as </a:t>
            </a:r>
            <a:r>
              <a:rPr lang="en-US" altLang="ja-JP" sz="2000" u="sng" dirty="0">
                <a:effectLst>
                  <a:outerShdw blurRad="38100" dist="38100" dir="2700000" algn="tl">
                    <a:srgbClr val="000000">
                      <a:alpha val="43137"/>
                    </a:srgbClr>
                  </a:outerShdw>
                </a:effectLst>
              </a:rPr>
              <a:t>the previous </a:t>
            </a:r>
            <a:r>
              <a:rPr lang="en-US" altLang="ja-JP" sz="2000" u="sng" dirty="0">
                <a:effectLst>
                  <a:outerShdw blurRad="38100" dist="38100" dir="2700000" algn="tl">
                    <a:srgbClr val="000000">
                      <a:alpha val="43137"/>
                    </a:srgbClr>
                  </a:outerShdw>
                </a:effectLst>
              </a:rPr>
              <a:t>“Light-emitting Diode” Case </a:t>
            </a:r>
            <a:r>
              <a:rPr lang="en-US" altLang="ja-JP" sz="2000" u="sng" dirty="0">
                <a:effectLst>
                  <a:outerShdw blurRad="38100" dist="38100" dir="2700000" algn="tl">
                    <a:srgbClr val="000000">
                      <a:alpha val="43137"/>
                    </a:srgbClr>
                  </a:outerShdw>
                </a:effectLst>
              </a:rPr>
              <a:t>(1))</a:t>
            </a:r>
          </a:p>
          <a:p>
            <a:pPr latinLnBrk="1"/>
            <a:r>
              <a:rPr lang="en-US" altLang="ja-JP" sz="2000" dirty="0" smtClean="0">
                <a:solidFill>
                  <a:schemeClr val="accent1"/>
                </a:solidFill>
              </a:rPr>
              <a:t>[Amendment </a:t>
            </a:r>
            <a:r>
              <a:rPr lang="en-US" altLang="ja-JP" sz="2000" dirty="0">
                <a:solidFill>
                  <a:schemeClr val="accent1"/>
                </a:solidFill>
              </a:rPr>
              <a:t>×</a:t>
            </a:r>
            <a:r>
              <a:rPr lang="en-US" altLang="ja-JP" sz="2000" dirty="0" smtClean="0">
                <a:solidFill>
                  <a:schemeClr val="accent1"/>
                </a:solidFill>
              </a:rPr>
              <a:t>]</a:t>
            </a:r>
            <a:r>
              <a:rPr lang="ja-JP" altLang="ja-JP" sz="2000" dirty="0" smtClean="0">
                <a:solidFill>
                  <a:schemeClr val="accent1"/>
                </a:solidFill>
              </a:rPr>
              <a:t> </a:t>
            </a:r>
            <a:r>
              <a:rPr lang="en-US" altLang="ja-JP" sz="2000" dirty="0"/>
              <a:t>(</a:t>
            </a:r>
            <a:r>
              <a:rPr lang="en-US" altLang="ja-JP" sz="2000" u="sng" dirty="0"/>
              <a:t>Conversion into generic concept</a:t>
            </a:r>
            <a:r>
              <a:rPr lang="en-US" altLang="ja-JP" sz="2000" dirty="0"/>
              <a:t>)</a:t>
            </a:r>
            <a:endParaRPr lang="ja-JP" altLang="ja-JP" sz="2000" u="sng" dirty="0"/>
          </a:p>
          <a:p>
            <a:pPr latinLnBrk="1"/>
            <a:endParaRPr lang="en-US" altLang="ja-JP" sz="800" dirty="0" smtClean="0"/>
          </a:p>
          <a:p>
            <a:pPr latinLnBrk="1"/>
            <a:endParaRPr lang="en-US" altLang="ja-JP" sz="800" dirty="0" smtClean="0"/>
          </a:p>
          <a:p>
            <a:pPr latinLnBrk="1"/>
            <a:r>
              <a:rPr lang="en-US" altLang="ja-JP" sz="1600" dirty="0">
                <a:solidFill>
                  <a:schemeClr val="tx2"/>
                </a:solidFill>
                <a:cs typeface="Times New Roman" panose="02020603050405020304" pitchFamily="18" charset="0"/>
              </a:rPr>
              <a:t>(Excerpts from the IP High Court Decision)</a:t>
            </a:r>
          </a:p>
          <a:p>
            <a:r>
              <a:rPr lang="en-US" altLang="ja-JP" sz="1600" dirty="0" smtClean="0"/>
              <a:t>“… It is natural for a person ordinarily skilled in the art to learn and understand the </a:t>
            </a:r>
            <a:r>
              <a:rPr lang="en-US" altLang="ja-JP" sz="1600" dirty="0">
                <a:cs typeface="Times New Roman" panose="02020603050405020304" pitchFamily="18" charset="0"/>
              </a:rPr>
              <a:t>specification</a:t>
            </a:r>
            <a:r>
              <a:rPr lang="en-US" altLang="ja-JP" sz="1600" dirty="0" smtClean="0"/>
              <a:t> in B5 that ‘(when adopting the base structure,) deterioration due to moisture could be prevented’ mentions a fluorescent substance with the composition in question.  Also, … it is natural for a person ordinarily skilled in the art to learn and understand that </a:t>
            </a:r>
            <a:r>
              <a:rPr lang="en-US" altLang="ja-JP" sz="1600" dirty="0" smtClean="0">
                <a:solidFill>
                  <a:srgbClr val="FF0000"/>
                </a:solidFill>
              </a:rPr>
              <a:t>properties of the fluorescent substance with the composition in question make it possible to adopt the base structure (and prevent deterioration due to moisture when adopting the base structure)</a:t>
            </a:r>
            <a:r>
              <a:rPr lang="en-US" altLang="ja-JP" sz="1600" dirty="0" smtClean="0"/>
              <a:t>.  … it cannot be said that a person ordinarily skilled in the art who has accessed </a:t>
            </a:r>
            <a:r>
              <a:rPr lang="en-US" altLang="ja-JP" sz="1400" dirty="0" smtClean="0"/>
              <a:t>【</a:t>
            </a:r>
            <a:r>
              <a:rPr lang="en-US" altLang="ja-JP" sz="1600" dirty="0" smtClean="0"/>
              <a:t>0047</a:t>
            </a:r>
            <a:r>
              <a:rPr lang="en-US" altLang="ja-JP" sz="1400" dirty="0" smtClean="0"/>
              <a:t>】</a:t>
            </a:r>
            <a:r>
              <a:rPr lang="en-US" altLang="ja-JP" sz="1600" dirty="0" smtClean="0"/>
              <a:t> could have also understood that it would be possible to adopt the base structure </a:t>
            </a:r>
            <a:r>
              <a:rPr lang="en-US" altLang="ja-JP" sz="1600" dirty="0"/>
              <a:t>described at </a:t>
            </a:r>
            <a:r>
              <a:rPr lang="en-US" altLang="ja-JP" sz="1400" dirty="0"/>
              <a:t>【</a:t>
            </a:r>
            <a:r>
              <a:rPr lang="en-US" altLang="ja-JP" sz="1600" dirty="0"/>
              <a:t>0047</a:t>
            </a:r>
            <a:r>
              <a:rPr lang="en-US" altLang="ja-JP" sz="1400" dirty="0"/>
              <a:t>】</a:t>
            </a:r>
            <a:r>
              <a:rPr lang="en-US" altLang="ja-JP" sz="1600" dirty="0"/>
              <a:t> </a:t>
            </a:r>
            <a:r>
              <a:rPr lang="en-US" altLang="ja-JP" sz="1600" dirty="0" smtClean="0"/>
              <a:t>with regard to a fluorescent substance that did not have the composition in question. …”</a:t>
            </a:r>
          </a:p>
          <a:p>
            <a:pPr latinLnBrk="1"/>
            <a:endParaRPr lang="ja-JP" altLang="ja-JP" sz="1600" dirty="0"/>
          </a:p>
          <a:p>
            <a:pPr eaLnBrk="1"/>
            <a:r>
              <a:rPr lang="en-US" altLang="ja-JP" sz="1800" dirty="0" smtClean="0"/>
              <a:t>The </a:t>
            </a:r>
            <a:r>
              <a:rPr lang="en-US" altLang="ja-JP" sz="1800" dirty="0"/>
              <a:t>keyword “</a:t>
            </a:r>
            <a:r>
              <a:rPr lang="en-US" altLang="ja-JP" sz="1800" dirty="0" smtClean="0"/>
              <a:t>problems </a:t>
            </a:r>
            <a:r>
              <a:rPr lang="en-US" altLang="ja-JP" sz="1800" dirty="0"/>
              <a:t>to be solved by the </a:t>
            </a:r>
            <a:r>
              <a:rPr lang="en-US" altLang="ja-JP" sz="1800" dirty="0" smtClean="0"/>
              <a:t>invention” </a:t>
            </a:r>
            <a:r>
              <a:rPr lang="en-US" altLang="ja-JP" sz="1800" dirty="0"/>
              <a:t>is not used in the decision.  </a:t>
            </a:r>
            <a:endParaRPr lang="en-US" altLang="ja-JP" sz="1800" dirty="0" smtClean="0"/>
          </a:p>
          <a:p>
            <a:pPr eaLnBrk="1"/>
            <a:r>
              <a:rPr lang="en-US" altLang="ja-JP" sz="1800" dirty="0" smtClean="0"/>
              <a:t>The </a:t>
            </a:r>
            <a:r>
              <a:rPr lang="en-US" altLang="ja-JP" sz="1800" dirty="0"/>
              <a:t>court addresses, as an issue, the scope which a person ordinarily skilled in the art can recognize and understand that the invention has “effects” based on the statement of the originally </a:t>
            </a:r>
            <a:r>
              <a:rPr lang="en-US" altLang="ja-JP" sz="1800" dirty="0" smtClean="0"/>
              <a:t>attached specification</a:t>
            </a:r>
            <a:r>
              <a:rPr lang="en-US" altLang="ja-JP" sz="1800" dirty="0" smtClean="0"/>
              <a:t>. </a:t>
            </a:r>
            <a:endParaRPr lang="ja-JP" altLang="ja-JP" sz="1800" dirty="0"/>
          </a:p>
        </p:txBody>
      </p:sp>
      <p:sp>
        <p:nvSpPr>
          <p:cNvPr id="5" name="スライド番号プレースホルダ 3"/>
          <p:cNvSpPr>
            <a:spLocks noGrp="1"/>
          </p:cNvSpPr>
          <p:nvPr>
            <p:ph type="sldNum" sz="quarter" idx="12"/>
          </p:nvPr>
        </p:nvSpPr>
        <p:spPr bwMode="auto">
          <a:xfrm>
            <a:off x="7924800" y="635635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10</a:t>
            </a:fld>
            <a:endParaRPr lang="ja-JP" altLang="en-US" sz="1200" dirty="0">
              <a:solidFill>
                <a:srgbClr val="045C75"/>
              </a:solidFill>
              <a:latin typeface="Times New Roman" pitchFamily="18" charset="0"/>
              <a:ea typeface="ＭＳ Ｐゴシック" charset="-128"/>
            </a:endParaRPr>
          </a:p>
        </p:txBody>
      </p:sp>
      <p:sp>
        <p:nvSpPr>
          <p:cNvPr id="6" name="角丸四角形 5"/>
          <p:cNvSpPr/>
          <p:nvPr/>
        </p:nvSpPr>
        <p:spPr>
          <a:xfrm>
            <a:off x="35495" y="1124744"/>
            <a:ext cx="8939633" cy="1008112"/>
          </a:xfrm>
          <a:prstGeom prst="roundRect">
            <a:avLst/>
          </a:prstGeom>
          <a:solidFill>
            <a:srgbClr val="FF33CC">
              <a:alpha val="15000"/>
            </a:srgbClr>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4195288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0704" y="1756454"/>
            <a:ext cx="3887971" cy="26086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正方形/長方形 7"/>
          <p:cNvSpPr/>
          <p:nvPr/>
        </p:nvSpPr>
        <p:spPr>
          <a:xfrm>
            <a:off x="6156176" y="2636912"/>
            <a:ext cx="1082348" cy="307777"/>
          </a:xfrm>
          <a:prstGeom prst="rect">
            <a:avLst/>
          </a:prstGeom>
        </p:spPr>
        <p:txBody>
          <a:bodyPr wrap="none">
            <a:spAutoFit/>
          </a:bodyPr>
          <a:lstStyle/>
          <a:p>
            <a:r>
              <a:rPr lang="ja-JP" altLang="en-US" sz="1400" dirty="0">
                <a:solidFill>
                  <a:srgbClr val="0070C0"/>
                </a:solidFill>
                <a:latin typeface="HGｺﾞｼｯｸE" panose="020B0909000000000000" pitchFamily="49" charset="-128"/>
                <a:ea typeface="HGｺﾞｼｯｸE" panose="020B0909000000000000" pitchFamily="49" charset="-128"/>
              </a:rPr>
              <a:t>くさび</a:t>
            </a:r>
            <a:r>
              <a:rPr lang="ja-JP" altLang="en-US" sz="1400" dirty="0" smtClean="0">
                <a:solidFill>
                  <a:srgbClr val="0070C0"/>
                </a:solidFill>
                <a:latin typeface="HGｺﾞｼｯｸE" panose="020B0909000000000000" pitchFamily="49" charset="-128"/>
                <a:ea typeface="HGｺﾞｼｯｸE" panose="020B0909000000000000" pitchFamily="49" charset="-128"/>
              </a:rPr>
              <a:t>面８</a:t>
            </a:r>
            <a:endParaRPr lang="ja-JP" altLang="en-US" sz="1400" dirty="0">
              <a:solidFill>
                <a:srgbClr val="0070C0"/>
              </a:solidFill>
              <a:latin typeface="HGｺﾞｼｯｸE" panose="020B0909000000000000" pitchFamily="49" charset="-128"/>
              <a:ea typeface="HGｺﾞｼｯｸE" panose="020B0909000000000000" pitchFamily="49" charset="-128"/>
            </a:endParaRPr>
          </a:p>
        </p:txBody>
      </p:sp>
      <p:sp>
        <p:nvSpPr>
          <p:cNvPr id="9" name="正方形/長方形 8"/>
          <p:cNvSpPr/>
          <p:nvPr/>
        </p:nvSpPr>
        <p:spPr>
          <a:xfrm>
            <a:off x="6372200" y="2113692"/>
            <a:ext cx="1082348" cy="523220"/>
          </a:xfrm>
          <a:prstGeom prst="rect">
            <a:avLst/>
          </a:prstGeom>
        </p:spPr>
        <p:txBody>
          <a:bodyPr wrap="none">
            <a:spAutoFit/>
          </a:bodyPr>
          <a:lstStyle/>
          <a:p>
            <a:r>
              <a:rPr lang="ja-JP" altLang="en-US" sz="1400" dirty="0">
                <a:solidFill>
                  <a:srgbClr val="0070C0"/>
                </a:solidFill>
                <a:latin typeface="HGｺﾞｼｯｸE" panose="020B0909000000000000" pitchFamily="49" charset="-128"/>
                <a:ea typeface="HGｺﾞｼｯｸE" panose="020B0909000000000000" pitchFamily="49" charset="-128"/>
              </a:rPr>
              <a:t>浮</a:t>
            </a:r>
            <a:r>
              <a:rPr lang="ja-JP" altLang="en-US" sz="1400" dirty="0" smtClean="0">
                <a:solidFill>
                  <a:srgbClr val="0070C0"/>
                </a:solidFill>
                <a:latin typeface="HGｺﾞｼｯｸE" panose="020B0909000000000000" pitchFamily="49" charset="-128"/>
                <a:ea typeface="HGｺﾞｼｯｸE" panose="020B0909000000000000" pitchFamily="49" charset="-128"/>
              </a:rPr>
              <a:t>動く</a:t>
            </a:r>
            <a:r>
              <a:rPr lang="ja-JP" altLang="en-US" sz="1400" dirty="0">
                <a:solidFill>
                  <a:srgbClr val="0070C0"/>
                </a:solidFill>
                <a:latin typeface="HGｺﾞｼｯｸE" panose="020B0909000000000000" pitchFamily="49" charset="-128"/>
                <a:ea typeface="HGｺﾞｼｯｸE" panose="020B0909000000000000" pitchFamily="49" charset="-128"/>
              </a:rPr>
              <a:t>さ</a:t>
            </a:r>
            <a:r>
              <a:rPr lang="ja-JP" altLang="en-US" sz="1400" dirty="0" smtClean="0">
                <a:solidFill>
                  <a:srgbClr val="0070C0"/>
                </a:solidFill>
                <a:latin typeface="HGｺﾞｼｯｸE" panose="020B0909000000000000" pitchFamily="49" charset="-128"/>
                <a:ea typeface="HGｺﾞｼｯｸE" panose="020B0909000000000000" pitchFamily="49" charset="-128"/>
              </a:rPr>
              <a:t>び</a:t>
            </a:r>
            <a:endParaRPr lang="en-US" altLang="ja-JP" sz="1400" dirty="0" smtClean="0">
              <a:solidFill>
                <a:srgbClr val="0070C0"/>
              </a:solidFill>
              <a:latin typeface="HGｺﾞｼｯｸE" panose="020B0909000000000000" pitchFamily="49" charset="-128"/>
              <a:ea typeface="HGｺﾞｼｯｸE" panose="020B0909000000000000" pitchFamily="49" charset="-128"/>
            </a:endParaRPr>
          </a:p>
          <a:p>
            <a:r>
              <a:rPr lang="ja-JP" altLang="en-US" sz="1400" dirty="0" smtClean="0">
                <a:solidFill>
                  <a:srgbClr val="0070C0"/>
                </a:solidFill>
                <a:latin typeface="HGｺﾞｼｯｸE" panose="020B0909000000000000" pitchFamily="49" charset="-128"/>
                <a:ea typeface="HGｺﾞｼｯｸE" panose="020B0909000000000000" pitchFamily="49" charset="-128"/>
              </a:rPr>
              <a:t>部材</a:t>
            </a:r>
            <a:r>
              <a:rPr lang="ja-JP" altLang="en-US" sz="1400" dirty="0">
                <a:solidFill>
                  <a:srgbClr val="0070C0"/>
                </a:solidFill>
                <a:latin typeface="HGｺﾞｼｯｸE" panose="020B0909000000000000" pitchFamily="49" charset="-128"/>
                <a:ea typeface="HGｺﾞｼｯｸE" panose="020B0909000000000000" pitchFamily="49" charset="-128"/>
              </a:rPr>
              <a:t>６</a:t>
            </a:r>
            <a:endParaRPr lang="en-US" altLang="ja-JP" sz="1400" dirty="0" smtClean="0">
              <a:solidFill>
                <a:srgbClr val="0070C0"/>
              </a:solidFill>
              <a:latin typeface="HGｺﾞｼｯｸE" panose="020B0909000000000000" pitchFamily="49" charset="-128"/>
              <a:ea typeface="HGｺﾞｼｯｸE" panose="020B0909000000000000" pitchFamily="49" charset="-128"/>
            </a:endParaRPr>
          </a:p>
        </p:txBody>
      </p:sp>
      <p:sp>
        <p:nvSpPr>
          <p:cNvPr id="10" name="正方形/長方形 9"/>
          <p:cNvSpPr/>
          <p:nvPr/>
        </p:nvSpPr>
        <p:spPr>
          <a:xfrm>
            <a:off x="8194701" y="3071928"/>
            <a:ext cx="902811" cy="523220"/>
          </a:xfrm>
          <a:prstGeom prst="rect">
            <a:avLst/>
          </a:prstGeom>
        </p:spPr>
        <p:txBody>
          <a:bodyPr wrap="none">
            <a:spAutoFit/>
          </a:bodyPr>
          <a:lstStyle/>
          <a:p>
            <a:r>
              <a:rPr lang="ja-JP" altLang="en-US" sz="1400" dirty="0">
                <a:solidFill>
                  <a:srgbClr val="0070C0"/>
                </a:solidFill>
                <a:latin typeface="HGｺﾞｼｯｸE" panose="020B0909000000000000" pitchFamily="49" charset="-128"/>
                <a:ea typeface="HGｺﾞｼｯｸE" panose="020B0909000000000000" pitchFamily="49" charset="-128"/>
              </a:rPr>
              <a:t>くさび</a:t>
            </a:r>
            <a:r>
              <a:rPr lang="ja-JP" altLang="en-US" sz="1400" dirty="0" smtClean="0">
                <a:solidFill>
                  <a:srgbClr val="0070C0"/>
                </a:solidFill>
                <a:latin typeface="HGｺﾞｼｯｸE" panose="020B0909000000000000" pitchFamily="49" charset="-128"/>
                <a:ea typeface="HGｺﾞｼｯｸE" panose="020B0909000000000000" pitchFamily="49" charset="-128"/>
              </a:rPr>
              <a:t>形</a:t>
            </a:r>
            <a:endParaRPr lang="en-US" altLang="ja-JP" sz="1400" dirty="0" smtClean="0">
              <a:solidFill>
                <a:srgbClr val="0070C0"/>
              </a:solidFill>
              <a:latin typeface="HGｺﾞｼｯｸE" panose="020B0909000000000000" pitchFamily="49" charset="-128"/>
              <a:ea typeface="HGｺﾞｼｯｸE" panose="020B0909000000000000" pitchFamily="49" charset="-128"/>
            </a:endParaRPr>
          </a:p>
          <a:p>
            <a:r>
              <a:rPr lang="ja-JP" altLang="en-US" sz="1400" dirty="0" smtClean="0">
                <a:solidFill>
                  <a:srgbClr val="0070C0"/>
                </a:solidFill>
                <a:latin typeface="HGｺﾞｼｯｸE" panose="020B0909000000000000" pitchFamily="49" charset="-128"/>
                <a:ea typeface="HGｺﾞｼｯｸE" panose="020B0909000000000000" pitchFamily="49" charset="-128"/>
              </a:rPr>
              <a:t>窓</a:t>
            </a:r>
            <a:r>
              <a:rPr lang="ja-JP" altLang="en-US" sz="1400" dirty="0">
                <a:solidFill>
                  <a:srgbClr val="0070C0"/>
                </a:solidFill>
                <a:latin typeface="HGｺﾞｼｯｸE" panose="020B0909000000000000" pitchFamily="49" charset="-128"/>
                <a:ea typeface="HGｺﾞｼｯｸE" panose="020B0909000000000000" pitchFamily="49" charset="-128"/>
              </a:rPr>
              <a:t>部５</a:t>
            </a:r>
          </a:p>
        </p:txBody>
      </p:sp>
      <p:sp>
        <p:nvSpPr>
          <p:cNvPr id="3" name="Text Box 6"/>
          <p:cNvSpPr txBox="1">
            <a:spLocks noChangeArrowheads="1"/>
          </p:cNvSpPr>
          <p:nvPr/>
        </p:nvSpPr>
        <p:spPr bwMode="auto">
          <a:xfrm>
            <a:off x="3175" y="0"/>
            <a:ext cx="9144000" cy="361637"/>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a:lnSpc>
                <a:spcPts val="2100"/>
              </a:lnSpc>
              <a:spcBef>
                <a:spcPts val="0"/>
              </a:spcBef>
              <a:buNone/>
            </a:pPr>
            <a:r>
              <a:rPr lang="en-US" altLang="ja-JP" sz="2200" dirty="0">
                <a:solidFill>
                  <a:schemeClr val="bg1"/>
                </a:solidFill>
                <a:latin typeface="Times New Roman" panose="02020603050405020304" pitchFamily="18" charset="0"/>
                <a:ea typeface="HGPｺﾞｼｯｸE" pitchFamily="50" charset="-128"/>
                <a:cs typeface="Times New Roman" panose="02020603050405020304" pitchFamily="18" charset="0"/>
              </a:rPr>
              <a:t>Court Cases which focused “the problem to be sold by the Invention”  </a:t>
            </a:r>
            <a:r>
              <a:rPr lang="ja-JP" altLang="en-US" sz="2200" dirty="0" smtClean="0">
                <a:solidFill>
                  <a:schemeClr val="bg1"/>
                </a:solidFill>
                <a:latin typeface="HGPｺﾞｼｯｸE" pitchFamily="50" charset="-128"/>
                <a:ea typeface="HGPｺﾞｼｯｸE" pitchFamily="50" charset="-128"/>
              </a:rPr>
              <a:t>④</a:t>
            </a:r>
            <a:endParaRPr lang="ja-JP" altLang="en-US" sz="2200" dirty="0">
              <a:solidFill>
                <a:schemeClr val="bg1"/>
              </a:solidFill>
              <a:latin typeface="HGPｺﾞｼｯｸE" pitchFamily="50" charset="-128"/>
              <a:ea typeface="HGPｺﾞｼｯｸE" pitchFamily="50" charset="-128"/>
            </a:endParaRPr>
          </a:p>
        </p:txBody>
      </p:sp>
      <p:sp>
        <p:nvSpPr>
          <p:cNvPr id="4" name="正方形/長方形 3"/>
          <p:cNvSpPr/>
          <p:nvPr/>
        </p:nvSpPr>
        <p:spPr>
          <a:xfrm>
            <a:off x="164654" y="658788"/>
            <a:ext cx="8820000" cy="6101670"/>
          </a:xfrm>
          <a:prstGeom prst="rect">
            <a:avLst/>
          </a:prstGeom>
        </p:spPr>
        <p:txBody>
          <a:bodyPr wrap="square">
            <a:spAutoFit/>
          </a:bodyPr>
          <a:lstStyle/>
          <a:p>
            <a:pPr algn="ctr" latinLnBrk="1"/>
            <a:r>
              <a:rPr lang="en-US" altLang="ja-JP" sz="1800" b="1" u="sng" dirty="0" smtClean="0">
                <a:effectLst>
                  <a:outerShdw blurRad="38100" dist="38100" dir="2700000" algn="tl">
                    <a:srgbClr val="000000">
                      <a:alpha val="43137"/>
                    </a:srgbClr>
                  </a:outerShdw>
                </a:effectLst>
              </a:rPr>
              <a:t>“Angle Adjust Metal Fittings” Case – The IP High Court Case No. (Ne) 10098</a:t>
            </a:r>
            <a:endParaRPr lang="ja-JP" altLang="ja-JP" sz="1800" b="1" u="sng" dirty="0">
              <a:effectLst>
                <a:outerShdw blurRad="38100" dist="38100" dir="2700000" algn="tl">
                  <a:srgbClr val="000000">
                    <a:alpha val="43137"/>
                  </a:srgbClr>
                </a:outerShdw>
              </a:effectLst>
            </a:endParaRPr>
          </a:p>
          <a:p>
            <a:pPr latinLnBrk="1"/>
            <a:endParaRPr lang="en-US" altLang="ja-JP" sz="1050" dirty="0" smtClean="0"/>
          </a:p>
          <a:p>
            <a:pPr latinLnBrk="1"/>
            <a:r>
              <a:rPr lang="en-US" altLang="ja-JP" sz="1200" b="1" spc="-30" dirty="0" smtClean="0">
                <a:solidFill>
                  <a:srgbClr val="FF0000"/>
                </a:solidFill>
              </a:rPr>
              <a:t>※  </a:t>
            </a:r>
            <a:r>
              <a:rPr lang="en-US" altLang="ja-JP" sz="1600" b="1" spc="-30" dirty="0" smtClean="0">
                <a:solidFill>
                  <a:schemeClr val="accent1"/>
                </a:solidFill>
                <a:effectLst>
                  <a:outerShdw blurRad="38100" dist="38100" dir="2700000" algn="tl">
                    <a:srgbClr val="000000">
                      <a:alpha val="43137"/>
                    </a:srgbClr>
                  </a:outerShdw>
                </a:effectLst>
              </a:rPr>
              <a:t>Amendment</a:t>
            </a:r>
            <a:r>
              <a:rPr lang="ja-JP" altLang="en-US" sz="1600" spc="-30" dirty="0">
                <a:solidFill>
                  <a:schemeClr val="accent1"/>
                </a:solidFill>
                <a:effectLst>
                  <a:outerShdw blurRad="38100" dist="38100" dir="2700000" algn="tl">
                    <a:srgbClr val="000000">
                      <a:alpha val="43137"/>
                    </a:srgbClr>
                  </a:outerShdw>
                </a:effectLst>
              </a:rPr>
              <a:t> </a:t>
            </a:r>
            <a:r>
              <a:rPr lang="en-US" altLang="ja-JP" sz="1600" spc="-30" dirty="0">
                <a:solidFill>
                  <a:schemeClr val="accent1"/>
                </a:solidFill>
                <a:effectLst>
                  <a:outerShdw blurRad="38100" dist="38100" dir="2700000" algn="tl">
                    <a:srgbClr val="000000">
                      <a:alpha val="43137"/>
                    </a:srgbClr>
                  </a:outerShdw>
                </a:effectLst>
              </a:rPr>
              <a:t>×</a:t>
            </a:r>
            <a:r>
              <a:rPr lang="en-US" altLang="ja-JP" sz="1600" b="1" spc="-30" dirty="0" smtClean="0">
                <a:solidFill>
                  <a:schemeClr val="accent1"/>
                </a:solidFill>
                <a:effectLst>
                  <a:outerShdw blurRad="38100" dist="38100" dir="2700000" algn="tl">
                    <a:srgbClr val="000000">
                      <a:alpha val="43137"/>
                    </a:srgbClr>
                  </a:outerShdw>
                </a:effectLst>
              </a:rPr>
              <a:t>: </a:t>
            </a:r>
            <a:endParaRPr lang="en-US" altLang="ja-JP" sz="2400" b="1" spc="-30" dirty="0" smtClean="0">
              <a:solidFill>
                <a:schemeClr val="accent1"/>
              </a:solidFill>
              <a:effectLst>
                <a:outerShdw blurRad="38100" dist="38100" dir="2700000" algn="tl">
                  <a:srgbClr val="000000">
                    <a:alpha val="43137"/>
                  </a:srgbClr>
                </a:outerShdw>
              </a:effectLst>
            </a:endParaRPr>
          </a:p>
          <a:p>
            <a:pPr eaLnBrk="1">
              <a:lnSpc>
                <a:spcPts val="1800"/>
              </a:lnSpc>
            </a:pPr>
            <a:r>
              <a:rPr lang="en-US" altLang="ja-JP" sz="1600" b="1" spc="-30" dirty="0" smtClean="0">
                <a:solidFill>
                  <a:srgbClr val="FF0000"/>
                </a:solidFill>
              </a:rPr>
              <a:t>“a wedge face of a wedge-shaped window part”</a:t>
            </a:r>
            <a:r>
              <a:rPr lang="ja-JP" altLang="en-US" sz="1600" b="1" spc="-30" dirty="0" smtClean="0">
                <a:solidFill>
                  <a:srgbClr val="FF0000"/>
                </a:solidFill>
              </a:rPr>
              <a:t> </a:t>
            </a:r>
            <a:r>
              <a:rPr lang="ja-JP" altLang="en-US" sz="1600" b="1" spc="-30" dirty="0">
                <a:solidFill>
                  <a:srgbClr val="FF0000"/>
                </a:solidFill>
              </a:rPr>
              <a:t>⇒ </a:t>
            </a:r>
            <a:r>
              <a:rPr lang="en-US" altLang="ja-JP" sz="1600" b="1" spc="-30" dirty="0" smtClean="0">
                <a:solidFill>
                  <a:srgbClr val="FF0000"/>
                </a:solidFill>
              </a:rPr>
              <a:t>“a wedge face which forms a wedge-shaped spac</a:t>
            </a:r>
            <a:r>
              <a:rPr lang="en-US" altLang="ja-JP" sz="1600" spc="-30" dirty="0" smtClean="0">
                <a:solidFill>
                  <a:srgbClr val="FF0000"/>
                </a:solidFill>
              </a:rPr>
              <a:t>e part</a:t>
            </a:r>
            <a:r>
              <a:rPr lang="en-US" altLang="ja-JP" sz="1600" b="1" spc="-30" dirty="0" smtClean="0">
                <a:solidFill>
                  <a:srgbClr val="FF0000"/>
                </a:solidFill>
              </a:rPr>
              <a:t>” </a:t>
            </a:r>
            <a:r>
              <a:rPr lang="en-US" altLang="ja-JP" sz="1600" b="1" u="sng" spc="-30" dirty="0" smtClean="0">
                <a:solidFill>
                  <a:srgbClr val="FF0000"/>
                </a:solidFill>
              </a:rPr>
              <a:t>(Conversion into generic concept  ~  the component “a wedge-shaped window part” is removed.</a:t>
            </a:r>
            <a:endParaRPr lang="ja-JP" altLang="ja-JP" sz="1600" b="1" u="sng" dirty="0">
              <a:solidFill>
                <a:srgbClr val="FF0000"/>
              </a:solidFill>
            </a:endParaRPr>
          </a:p>
          <a:p>
            <a:pPr latinLnBrk="1"/>
            <a:endParaRPr lang="en-US" altLang="ja-JP" sz="800" dirty="0" smtClean="0"/>
          </a:p>
          <a:p>
            <a:pPr latinLnBrk="1">
              <a:lnSpc>
                <a:spcPts val="1800"/>
              </a:lnSpc>
              <a:spcAft>
                <a:spcPts val="300"/>
              </a:spcAft>
            </a:pPr>
            <a:r>
              <a:rPr lang="en-US" altLang="ja-JP" sz="1600" dirty="0">
                <a:solidFill>
                  <a:schemeClr val="tx2"/>
                </a:solidFill>
                <a:cs typeface="Times New Roman" panose="02020603050405020304" pitchFamily="18" charset="0"/>
              </a:rPr>
              <a:t>(Excerpts from the </a:t>
            </a:r>
            <a:r>
              <a:rPr lang="en-US" altLang="ja-JP" sz="1600" dirty="0" smtClean="0">
                <a:solidFill>
                  <a:schemeClr val="tx2"/>
                </a:solidFill>
                <a:cs typeface="Times New Roman" panose="02020603050405020304" pitchFamily="18" charset="0"/>
              </a:rPr>
              <a:t>Decision</a:t>
            </a:r>
            <a:r>
              <a:rPr lang="en-US" altLang="ja-JP" sz="1600" dirty="0">
                <a:solidFill>
                  <a:schemeClr val="tx2"/>
                </a:solidFill>
                <a:cs typeface="Times New Roman" panose="02020603050405020304" pitchFamily="18" charset="0"/>
              </a:rPr>
              <a:t>)</a:t>
            </a:r>
          </a:p>
          <a:p>
            <a:pPr eaLnBrk="1">
              <a:lnSpc>
                <a:spcPts val="1800"/>
              </a:lnSpc>
            </a:pPr>
            <a:r>
              <a:rPr lang="en-US" altLang="ja-JP" sz="1600" dirty="0" smtClean="0"/>
              <a:t>“… there is no description or suggestion about components other than </a:t>
            </a:r>
          </a:p>
          <a:p>
            <a:pPr eaLnBrk="1">
              <a:lnSpc>
                <a:spcPts val="1800"/>
              </a:lnSpc>
            </a:pPr>
            <a:r>
              <a:rPr lang="en-US" altLang="ja-JP" sz="1600" dirty="0" smtClean="0"/>
              <a:t>the component that ‘a wedge face’ </a:t>
            </a:r>
            <a:r>
              <a:rPr lang="en-US" altLang="ja-JP" sz="1600" dirty="0"/>
              <a:t> </a:t>
            </a:r>
            <a:r>
              <a:rPr lang="en-US" altLang="ja-JP" sz="1600" dirty="0" smtClean="0"/>
              <a:t>…  ‘which is formed on the outer</a:t>
            </a:r>
          </a:p>
          <a:p>
            <a:pPr eaLnBrk="1">
              <a:lnSpc>
                <a:spcPts val="1800"/>
              </a:lnSpc>
            </a:pPr>
            <a:r>
              <a:rPr lang="en-US" altLang="ja-JP" sz="1600" dirty="0" smtClean="0"/>
              <a:t>side by a wedge-shaped window part on the first arm’ …”</a:t>
            </a:r>
          </a:p>
          <a:p>
            <a:pPr eaLnBrk="1">
              <a:lnSpc>
                <a:spcPts val="1800"/>
              </a:lnSpc>
            </a:pPr>
            <a:r>
              <a:rPr lang="en-US" altLang="ja-JP" sz="1600" dirty="0" smtClean="0"/>
              <a:t>Hence, </a:t>
            </a:r>
            <a:r>
              <a:rPr lang="en-US" altLang="ja-JP" sz="1600" dirty="0" smtClean="0">
                <a:solidFill>
                  <a:srgbClr val="FF0000"/>
                </a:solidFill>
              </a:rPr>
              <a:t>it cannot be said that a person ordinarily skilled in the art</a:t>
            </a:r>
          </a:p>
          <a:p>
            <a:pPr eaLnBrk="1">
              <a:lnSpc>
                <a:spcPts val="1800"/>
              </a:lnSpc>
            </a:pPr>
            <a:r>
              <a:rPr lang="en-US" altLang="ja-JP" sz="1600" dirty="0" smtClean="0">
                <a:solidFill>
                  <a:srgbClr val="FF0000"/>
                </a:solidFill>
              </a:rPr>
              <a:t>who has accessed the original specification could have understood </a:t>
            </a:r>
          </a:p>
          <a:p>
            <a:pPr eaLnBrk="1">
              <a:lnSpc>
                <a:spcPts val="1800"/>
              </a:lnSpc>
            </a:pPr>
            <a:r>
              <a:rPr lang="en-US" altLang="ja-JP" sz="1600" dirty="0">
                <a:solidFill>
                  <a:srgbClr val="FF0000"/>
                </a:solidFill>
              </a:rPr>
              <a:t>t</a:t>
            </a:r>
            <a:r>
              <a:rPr lang="en-US" altLang="ja-JP" sz="1600" dirty="0" smtClean="0">
                <a:solidFill>
                  <a:srgbClr val="FF0000"/>
                </a:solidFill>
              </a:rPr>
              <a:t>hat </a:t>
            </a:r>
            <a:r>
              <a:rPr lang="en-US" altLang="ja-JP" sz="1600" u="sng" dirty="0" smtClean="0">
                <a:solidFill>
                  <a:srgbClr val="FF0000"/>
                </a:solidFill>
              </a:rPr>
              <a:t>the problem to be solved by the invention can be solved by forming </a:t>
            </a:r>
          </a:p>
          <a:p>
            <a:pPr eaLnBrk="1">
              <a:lnSpc>
                <a:spcPts val="1800"/>
              </a:lnSpc>
            </a:pPr>
            <a:r>
              <a:rPr lang="en-US" altLang="ja-JP" sz="1600" u="sng" dirty="0" smtClean="0">
                <a:solidFill>
                  <a:srgbClr val="FF0000"/>
                </a:solidFill>
              </a:rPr>
              <a:t>a wedge face</a:t>
            </a:r>
            <a:r>
              <a:rPr lang="en-US" altLang="ja-JP" sz="1600" dirty="0" smtClean="0"/>
              <a:t>, on which an abutting surface of a floating wedge component</a:t>
            </a:r>
          </a:p>
          <a:p>
            <a:pPr eaLnBrk="1">
              <a:lnSpc>
                <a:spcPts val="1800"/>
              </a:lnSpc>
            </a:pPr>
            <a:r>
              <a:rPr lang="en-US" altLang="ja-JP" sz="1600" dirty="0" smtClean="0"/>
              <a:t>abuts, </a:t>
            </a:r>
            <a:r>
              <a:rPr lang="en-US" altLang="ja-JP" sz="1600" u="sng" dirty="0" smtClean="0"/>
              <a:t>by different components or members</a:t>
            </a:r>
            <a:r>
              <a:rPr lang="en-US" altLang="ja-JP" sz="1600" dirty="0" smtClean="0"/>
              <a:t>, </a:t>
            </a:r>
            <a:r>
              <a:rPr lang="en-US" altLang="ja-JP" sz="1600" dirty="0" smtClean="0">
                <a:solidFill>
                  <a:srgbClr val="FF0000"/>
                </a:solidFill>
              </a:rPr>
              <a:t>without forming a wedge-shaped window part in a case part of the first arm, and could have also expected </a:t>
            </a:r>
            <a:r>
              <a:rPr lang="en-US" altLang="ja-JP" sz="1600" u="sng" dirty="0" smtClean="0">
                <a:solidFill>
                  <a:srgbClr val="FF0000"/>
                </a:solidFill>
              </a:rPr>
              <a:t>structures to solve the problem</a:t>
            </a:r>
            <a:r>
              <a:rPr lang="en-US" altLang="ja-JP" sz="1600" dirty="0" smtClean="0"/>
              <a:t>. …  It is</a:t>
            </a:r>
          </a:p>
          <a:p>
            <a:pPr eaLnBrk="1">
              <a:lnSpc>
                <a:spcPts val="1800"/>
              </a:lnSpc>
            </a:pPr>
            <a:r>
              <a:rPr lang="en-US" altLang="ja-JP" sz="1600" dirty="0" smtClean="0"/>
              <a:t>understood that the present patented invention includes not only an embodiment in which a wedge face is formed by forming a wedge-shaped window part in a case part of the first arm, but also an embodiment in which a wedge face is formed by different members without forming a wedge-shaped window part on the first arm; and therefore, the amendment is considered to convert the technical matters disclosed in the original </a:t>
            </a:r>
            <a:r>
              <a:rPr lang="en-US" altLang="ja-JP" sz="1600" dirty="0">
                <a:cs typeface="Times New Roman" panose="02020603050405020304" pitchFamily="18" charset="0"/>
              </a:rPr>
              <a:t>specification</a:t>
            </a:r>
            <a:r>
              <a:rPr lang="en-US" altLang="ja-JP" sz="1600" dirty="0" smtClean="0"/>
              <a:t> into generic concept.  It cannot be said that the technical matters converted into generic concept are described in the original </a:t>
            </a:r>
            <a:r>
              <a:rPr lang="en-US" altLang="ja-JP" sz="1600" dirty="0">
                <a:cs typeface="Times New Roman" panose="02020603050405020304" pitchFamily="18" charset="0"/>
              </a:rPr>
              <a:t>specification</a:t>
            </a:r>
            <a:r>
              <a:rPr lang="en-US" altLang="ja-JP" sz="1600" dirty="0" smtClean="0"/>
              <a:t> in a practical way.”</a:t>
            </a:r>
          </a:p>
          <a:p>
            <a:pPr latinLnBrk="1"/>
            <a:endParaRPr lang="en-US" altLang="ja-JP" sz="800" dirty="0" smtClean="0">
              <a:solidFill>
                <a:schemeClr val="tx2"/>
              </a:solidFill>
            </a:endParaRPr>
          </a:p>
          <a:p>
            <a:pPr eaLnBrk="1">
              <a:lnSpc>
                <a:spcPts val="1700"/>
              </a:lnSpc>
            </a:pPr>
            <a:r>
              <a:rPr lang="en-US" altLang="ja-JP" sz="1600" dirty="0">
                <a:solidFill>
                  <a:schemeClr val="tx2"/>
                </a:solidFill>
              </a:rPr>
              <a:t>(Consideration)</a:t>
            </a:r>
            <a:r>
              <a:rPr lang="ja-JP" altLang="en-US" sz="1600" dirty="0">
                <a:solidFill>
                  <a:schemeClr val="tx2"/>
                </a:solidFill>
              </a:rPr>
              <a:t> </a:t>
            </a:r>
            <a:r>
              <a:rPr lang="en-US" altLang="ja-JP" sz="1600" i="1" dirty="0" smtClean="0">
                <a:solidFill>
                  <a:srgbClr val="FF33CC"/>
                </a:solidFill>
              </a:rPr>
              <a:t>The amendment is found to add new matters because a person skilled in the art cannot </a:t>
            </a:r>
            <a:r>
              <a:rPr lang="en-US" altLang="ja-JP" sz="1600" i="1" dirty="0">
                <a:solidFill>
                  <a:srgbClr val="FF33CC"/>
                </a:solidFill>
              </a:rPr>
              <a:t>understand </a:t>
            </a:r>
            <a:r>
              <a:rPr lang="en-US" altLang="ja-JP" sz="1600" i="1" dirty="0" smtClean="0">
                <a:solidFill>
                  <a:srgbClr val="FF33CC"/>
                </a:solidFill>
              </a:rPr>
              <a:t>from the original specification how to solve </a:t>
            </a:r>
            <a:r>
              <a:rPr lang="en-US" altLang="ja-JP" sz="1600" i="1" u="sng" dirty="0" smtClean="0">
                <a:solidFill>
                  <a:srgbClr val="FF33CC"/>
                </a:solidFill>
              </a:rPr>
              <a:t>the problem to be solved by the invention </a:t>
            </a:r>
            <a:r>
              <a:rPr lang="en-US" altLang="ja-JP" sz="1600" i="1" dirty="0" smtClean="0">
                <a:solidFill>
                  <a:srgbClr val="FF33CC"/>
                </a:solidFill>
              </a:rPr>
              <a:t>without forming “a wedge-shaped window part”.</a:t>
            </a:r>
            <a:endParaRPr lang="ja-JP" altLang="ja-JP" sz="1600" spc="-50" dirty="0"/>
          </a:p>
        </p:txBody>
      </p:sp>
      <p:cxnSp>
        <p:nvCxnSpPr>
          <p:cNvPr id="11" name="直線矢印コネクタ 10"/>
          <p:cNvCxnSpPr/>
          <p:nvPr/>
        </p:nvCxnSpPr>
        <p:spPr>
          <a:xfrm flipH="1" flipV="1">
            <a:off x="7524328" y="2944689"/>
            <a:ext cx="720080" cy="268288"/>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2" name="スライド番号プレースホルダ 3"/>
          <p:cNvSpPr>
            <a:spLocks noGrp="1"/>
          </p:cNvSpPr>
          <p:nvPr>
            <p:ph type="sldNum" sz="quarter" idx="12"/>
          </p:nvPr>
        </p:nvSpPr>
        <p:spPr bwMode="auto">
          <a:xfrm>
            <a:off x="7924800" y="635635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11</a:t>
            </a:fld>
            <a:endParaRPr lang="ja-JP" altLang="en-US" sz="1200" dirty="0">
              <a:solidFill>
                <a:srgbClr val="045C75"/>
              </a:solidFill>
              <a:latin typeface="Times New Roman" pitchFamily="18" charset="0"/>
              <a:ea typeface="ＭＳ Ｐゴシック" charset="-128"/>
            </a:endParaRPr>
          </a:p>
        </p:txBody>
      </p:sp>
      <p:sp>
        <p:nvSpPr>
          <p:cNvPr id="5" name="テキスト ボックス 4"/>
          <p:cNvSpPr txBox="1"/>
          <p:nvPr/>
        </p:nvSpPr>
        <p:spPr>
          <a:xfrm>
            <a:off x="6400776" y="2085117"/>
            <a:ext cx="972000" cy="504000"/>
          </a:xfrm>
          <a:prstGeom prst="rect">
            <a:avLst/>
          </a:prstGeom>
          <a:solidFill>
            <a:schemeClr val="bg1"/>
          </a:solidFill>
        </p:spPr>
        <p:txBody>
          <a:bodyPr wrap="square" rtlCol="0">
            <a:spAutoFit/>
          </a:bodyPr>
          <a:lstStyle/>
          <a:p>
            <a:pPr>
              <a:lnSpc>
                <a:spcPts val="1100"/>
              </a:lnSpc>
            </a:pPr>
            <a:r>
              <a:rPr kumimoji="1" lang="en-US" altLang="ja-JP" sz="1000" dirty="0" smtClean="0">
                <a:solidFill>
                  <a:schemeClr val="accent1"/>
                </a:solidFill>
              </a:rPr>
              <a:t>Floating Wedge Component 6</a:t>
            </a:r>
            <a:endParaRPr kumimoji="1" lang="ja-JP" altLang="en-US" sz="1000" dirty="0">
              <a:solidFill>
                <a:schemeClr val="accent1"/>
              </a:solidFill>
            </a:endParaRPr>
          </a:p>
        </p:txBody>
      </p:sp>
      <p:sp>
        <p:nvSpPr>
          <p:cNvPr id="13" name="テキスト ボックス 12"/>
          <p:cNvSpPr txBox="1"/>
          <p:nvPr/>
        </p:nvSpPr>
        <p:spPr>
          <a:xfrm>
            <a:off x="8263458" y="3146301"/>
            <a:ext cx="1008112" cy="396000"/>
          </a:xfrm>
          <a:prstGeom prst="rect">
            <a:avLst/>
          </a:prstGeom>
          <a:solidFill>
            <a:schemeClr val="bg1"/>
          </a:solidFill>
        </p:spPr>
        <p:txBody>
          <a:bodyPr wrap="square" rtlCol="0">
            <a:spAutoFit/>
          </a:bodyPr>
          <a:lstStyle/>
          <a:p>
            <a:pPr>
              <a:lnSpc>
                <a:spcPts val="1100"/>
              </a:lnSpc>
            </a:pPr>
            <a:r>
              <a:rPr lang="en-US" altLang="ja-JP" sz="1000" dirty="0" smtClean="0">
                <a:solidFill>
                  <a:schemeClr val="accent1"/>
                </a:solidFill>
              </a:rPr>
              <a:t>Wedge-shaped window part 5 </a:t>
            </a:r>
            <a:endParaRPr kumimoji="1" lang="ja-JP" altLang="en-US" sz="1000" dirty="0">
              <a:solidFill>
                <a:schemeClr val="accent1"/>
              </a:solidFill>
            </a:endParaRPr>
          </a:p>
        </p:txBody>
      </p:sp>
      <p:sp>
        <p:nvSpPr>
          <p:cNvPr id="14" name="テキスト ボックス 13"/>
          <p:cNvSpPr txBox="1"/>
          <p:nvPr/>
        </p:nvSpPr>
        <p:spPr>
          <a:xfrm>
            <a:off x="6211044" y="2713112"/>
            <a:ext cx="900000" cy="180000"/>
          </a:xfrm>
          <a:prstGeom prst="rect">
            <a:avLst/>
          </a:prstGeom>
          <a:solidFill>
            <a:schemeClr val="bg1"/>
          </a:solidFill>
        </p:spPr>
        <p:txBody>
          <a:bodyPr wrap="square" lIns="0" tIns="0" rIns="0" bIns="0" rtlCol="0">
            <a:spAutoFit/>
          </a:bodyPr>
          <a:lstStyle/>
          <a:p>
            <a:r>
              <a:rPr kumimoji="1" lang="en-US" altLang="ja-JP" sz="1000" dirty="0" smtClean="0">
                <a:solidFill>
                  <a:schemeClr val="accent1"/>
                </a:solidFill>
              </a:rPr>
              <a:t>Wedge Face 8</a:t>
            </a:r>
            <a:endParaRPr kumimoji="1" lang="ja-JP" altLang="en-US" sz="1000" dirty="0">
              <a:solidFill>
                <a:schemeClr val="accent1"/>
              </a:solidFill>
            </a:endParaRPr>
          </a:p>
        </p:txBody>
      </p:sp>
      <p:sp>
        <p:nvSpPr>
          <p:cNvPr id="15" name="角丸四角形 14"/>
          <p:cNvSpPr/>
          <p:nvPr/>
        </p:nvSpPr>
        <p:spPr>
          <a:xfrm>
            <a:off x="107504" y="1124744"/>
            <a:ext cx="8660010" cy="828040"/>
          </a:xfrm>
          <a:prstGeom prst="roundRect">
            <a:avLst/>
          </a:prstGeom>
          <a:solidFill>
            <a:srgbClr val="FF33CC">
              <a:alpha val="15000"/>
            </a:srgbClr>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2983964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175" y="0"/>
            <a:ext cx="9144000" cy="430887"/>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en-US" altLang="ja-JP" sz="2200" dirty="0" smtClean="0">
                <a:solidFill>
                  <a:schemeClr val="bg1"/>
                </a:solidFill>
                <a:latin typeface="Times New Roman" panose="02020603050405020304" pitchFamily="18" charset="0"/>
                <a:ea typeface="HGPｺﾞｼｯｸE" pitchFamily="50" charset="-128"/>
                <a:cs typeface="Times New Roman" panose="02020603050405020304" pitchFamily="18" charset="0"/>
              </a:rPr>
              <a:t>Summary (AGAIN)</a:t>
            </a:r>
            <a:endParaRPr lang="ja-JP" altLang="en-US" sz="1800" dirty="0">
              <a:solidFill>
                <a:schemeClr val="bg1"/>
              </a:solidFill>
              <a:latin typeface="Times New Roman" panose="02020603050405020304" pitchFamily="18" charset="0"/>
              <a:ea typeface="HGPｺﾞｼｯｸE" pitchFamily="50" charset="-128"/>
              <a:cs typeface="Times New Roman" panose="02020603050405020304" pitchFamily="18" charset="0"/>
            </a:endParaRPr>
          </a:p>
        </p:txBody>
      </p:sp>
      <p:sp>
        <p:nvSpPr>
          <p:cNvPr id="4" name="正方形/長方形 3"/>
          <p:cNvSpPr/>
          <p:nvPr/>
        </p:nvSpPr>
        <p:spPr>
          <a:xfrm>
            <a:off x="246187" y="544488"/>
            <a:ext cx="8712968" cy="3016210"/>
          </a:xfrm>
          <a:prstGeom prst="rect">
            <a:avLst/>
          </a:prstGeom>
        </p:spPr>
        <p:txBody>
          <a:bodyPr wrap="square">
            <a:spAutoFit/>
          </a:bodyPr>
          <a:lstStyle/>
          <a:p>
            <a:pPr eaLnBrk="1"/>
            <a:r>
              <a:rPr lang="en-US" altLang="ja-JP" sz="2000" u="sng" dirty="0">
                <a:solidFill>
                  <a:schemeClr val="tx2"/>
                </a:solidFill>
              </a:rPr>
              <a:t>The IP High Court Grand Panel Decision </a:t>
            </a:r>
            <a:r>
              <a:rPr lang="en-US" altLang="ja-JP" sz="2000" u="sng" dirty="0" smtClean="0">
                <a:solidFill>
                  <a:schemeClr val="tx2"/>
                </a:solidFill>
              </a:rPr>
              <a:t>( = Examination Guidelines of JPO)</a:t>
            </a:r>
            <a:endParaRPr lang="en-US" altLang="ja-JP" sz="2000" b="1" i="1" u="sng" dirty="0" smtClean="0">
              <a:effectLst>
                <a:outerShdw blurRad="38100" dist="38100" dir="2700000" algn="tl">
                  <a:srgbClr val="000000">
                    <a:alpha val="43137"/>
                  </a:srgbClr>
                </a:outerShdw>
              </a:effectLst>
            </a:endParaRPr>
          </a:p>
          <a:p>
            <a:pPr eaLnBrk="1">
              <a:lnSpc>
                <a:spcPts val="1700"/>
              </a:lnSpc>
              <a:spcAft>
                <a:spcPts val="600"/>
              </a:spcAft>
            </a:pPr>
            <a:endParaRPr lang="en-US" altLang="ja-JP" sz="1800" b="1" dirty="0" smtClean="0"/>
          </a:p>
          <a:p>
            <a:pPr eaLnBrk="1">
              <a:lnSpc>
                <a:spcPts val="1700"/>
              </a:lnSpc>
              <a:spcAft>
                <a:spcPts val="600"/>
              </a:spcAft>
            </a:pPr>
            <a:r>
              <a:rPr lang="en-US" altLang="ja-JP" sz="2200" b="1" dirty="0" smtClean="0"/>
              <a:t>How to determine whether </a:t>
            </a:r>
            <a:r>
              <a:rPr lang="en-US" altLang="ja-JP" sz="2200" b="1" dirty="0" smtClean="0"/>
              <a:t>“… an amendment </a:t>
            </a:r>
            <a:r>
              <a:rPr lang="en-US" altLang="ja-JP" sz="2200" b="1" dirty="0" smtClean="0">
                <a:solidFill>
                  <a:srgbClr val="FF0000"/>
                </a:solidFill>
              </a:rPr>
              <a:t>introduces no new technical matters </a:t>
            </a:r>
            <a:r>
              <a:rPr lang="en-US" altLang="ja-JP" sz="2200" b="1" dirty="0" smtClean="0"/>
              <a:t>in relation to those thus derived” ?</a:t>
            </a:r>
          </a:p>
          <a:p>
            <a:pPr eaLnBrk="1">
              <a:lnSpc>
                <a:spcPts val="1700"/>
              </a:lnSpc>
              <a:spcAft>
                <a:spcPts val="600"/>
              </a:spcAft>
            </a:pPr>
            <a:endParaRPr lang="en-US" altLang="ja-JP" sz="1050" dirty="0" smtClean="0"/>
          </a:p>
          <a:p>
            <a:pPr eaLnBrk="1">
              <a:lnSpc>
                <a:spcPts val="1600"/>
              </a:lnSpc>
            </a:pPr>
            <a:r>
              <a:rPr lang="ja-JP" altLang="en-US" sz="2000" b="1" dirty="0" smtClean="0"/>
              <a:t>⇒</a:t>
            </a:r>
            <a:r>
              <a:rPr lang="en-US" altLang="ja-JP" sz="2000" b="1" dirty="0" smtClean="0"/>
              <a:t>For </a:t>
            </a:r>
            <a:r>
              <a:rPr lang="en-US" altLang="ja-JP" sz="2000" b="1" dirty="0" smtClean="0"/>
              <a:t>conversion </a:t>
            </a:r>
            <a:r>
              <a:rPr lang="en-US" altLang="ja-JP" sz="2000" b="1" dirty="0" smtClean="0"/>
              <a:t>into generic concept, the </a:t>
            </a:r>
            <a:r>
              <a:rPr lang="en-US" altLang="ja-JP" sz="2000" b="1" dirty="0" smtClean="0">
                <a:solidFill>
                  <a:srgbClr val="FF0000"/>
                </a:solidFill>
              </a:rPr>
              <a:t>relationship </a:t>
            </a:r>
            <a:r>
              <a:rPr lang="en-US" altLang="ja-JP" sz="2000" b="1" dirty="0" smtClean="0">
                <a:solidFill>
                  <a:srgbClr val="FF0000"/>
                </a:solidFill>
              </a:rPr>
              <a:t>between the matters amended and the problem to be solved by the invention </a:t>
            </a:r>
            <a:r>
              <a:rPr lang="en-US" altLang="ja-JP" sz="2000" b="1" dirty="0" smtClean="0"/>
              <a:t>is important !!</a:t>
            </a:r>
          </a:p>
          <a:p>
            <a:pPr eaLnBrk="1">
              <a:lnSpc>
                <a:spcPts val="1600"/>
              </a:lnSpc>
            </a:pPr>
            <a:endParaRPr lang="en-US" altLang="ja-JP" sz="2000" dirty="0"/>
          </a:p>
          <a:p>
            <a:pPr eaLnBrk="1">
              <a:lnSpc>
                <a:spcPts val="1600"/>
              </a:lnSpc>
            </a:pPr>
            <a:r>
              <a:rPr lang="ja-JP" altLang="en-US" u="sng" dirty="0">
                <a:solidFill>
                  <a:srgbClr val="FF33CC"/>
                </a:solidFill>
              </a:rPr>
              <a:t>⇒ </a:t>
            </a:r>
            <a:r>
              <a:rPr lang="en-US" altLang="ja-JP" u="sng" dirty="0" smtClean="0">
                <a:solidFill>
                  <a:srgbClr val="FF33CC"/>
                </a:solidFill>
              </a:rPr>
              <a:t>Not judged </a:t>
            </a:r>
            <a:r>
              <a:rPr lang="en-US" altLang="ja-JP" b="1" u="sng" dirty="0" smtClean="0">
                <a:solidFill>
                  <a:srgbClr val="FF33CC"/>
                </a:solidFill>
              </a:rPr>
              <a:t>by </a:t>
            </a:r>
            <a:r>
              <a:rPr lang="en-US" altLang="ja-JP" u="sng" dirty="0" smtClean="0">
                <a:solidFill>
                  <a:srgbClr val="FF33CC"/>
                </a:solidFill>
              </a:rPr>
              <a:t>tangible/concrete</a:t>
            </a:r>
            <a:r>
              <a:rPr lang="en-US" altLang="ja-JP" b="1" u="sng" dirty="0" smtClean="0">
                <a:solidFill>
                  <a:srgbClr val="FF33CC"/>
                </a:solidFill>
              </a:rPr>
              <a:t> disclosure </a:t>
            </a:r>
            <a:r>
              <a:rPr lang="en-US" altLang="ja-JP" b="1" u="sng" dirty="0" smtClean="0">
                <a:solidFill>
                  <a:srgbClr val="FF33CC"/>
                </a:solidFill>
              </a:rPr>
              <a:t>in </a:t>
            </a:r>
            <a:r>
              <a:rPr lang="en-US" altLang="ja-JP" u="sng" dirty="0" smtClean="0">
                <a:solidFill>
                  <a:srgbClr val="FF33CC"/>
                </a:solidFill>
              </a:rPr>
              <a:t>a specification</a:t>
            </a:r>
            <a:r>
              <a:rPr lang="en-US" altLang="ja-JP" u="sng" dirty="0" smtClean="0">
                <a:solidFill>
                  <a:srgbClr val="FF33CC"/>
                </a:solidFill>
              </a:rPr>
              <a:t>.</a:t>
            </a:r>
          </a:p>
          <a:p>
            <a:pPr eaLnBrk="1">
              <a:lnSpc>
                <a:spcPts val="1600"/>
              </a:lnSpc>
            </a:pPr>
            <a:endParaRPr lang="en-US" altLang="ja-JP" u="sng" dirty="0">
              <a:solidFill>
                <a:srgbClr val="FF33CC"/>
              </a:solidFill>
            </a:endParaRPr>
          </a:p>
          <a:p>
            <a:pPr eaLnBrk="1">
              <a:lnSpc>
                <a:spcPts val="1600"/>
              </a:lnSpc>
              <a:spcAft>
                <a:spcPts val="600"/>
              </a:spcAft>
            </a:pPr>
            <a:r>
              <a:rPr lang="ja-JP" altLang="en-US" sz="2200" i="1" u="sng" dirty="0" smtClean="0"/>
              <a:t>⇒ </a:t>
            </a:r>
            <a:r>
              <a:rPr lang="en-US" altLang="ja-JP" sz="2200" i="1" u="sng" dirty="0" smtClean="0"/>
              <a:t>The same applies in the case where an amendment for restricting the </a:t>
            </a:r>
            <a:endParaRPr lang="en-US" altLang="ja-JP" sz="2200" i="1" u="sng" dirty="0" smtClean="0"/>
          </a:p>
          <a:p>
            <a:pPr eaLnBrk="1">
              <a:lnSpc>
                <a:spcPts val="1600"/>
              </a:lnSpc>
              <a:spcAft>
                <a:spcPts val="600"/>
              </a:spcAft>
            </a:pPr>
            <a:r>
              <a:rPr lang="en-US" altLang="ja-JP" sz="2200" i="1" u="sng" dirty="0" smtClean="0"/>
              <a:t>claims </a:t>
            </a:r>
            <a:r>
              <a:rPr lang="en-US" altLang="ja-JP" sz="2200" i="1" u="sng" dirty="0" smtClean="0"/>
              <a:t>is made by generalizing a working example</a:t>
            </a:r>
            <a:r>
              <a:rPr lang="en-US" altLang="ja-JP" sz="2200" i="1" u="sng" dirty="0" smtClean="0"/>
              <a:t>!!</a:t>
            </a:r>
            <a:endParaRPr lang="en-US" altLang="ja-JP" sz="2200" b="1" i="1" u="sng" dirty="0" smtClean="0"/>
          </a:p>
        </p:txBody>
      </p:sp>
      <p:sp>
        <p:nvSpPr>
          <p:cNvPr id="5" name="スライド番号プレースホルダ 3"/>
          <p:cNvSpPr>
            <a:spLocks noGrp="1"/>
          </p:cNvSpPr>
          <p:nvPr>
            <p:ph type="sldNum" sz="quarter" idx="12"/>
          </p:nvPr>
        </p:nvSpPr>
        <p:spPr bwMode="auto">
          <a:xfrm>
            <a:off x="7937326" y="6357193"/>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12</a:t>
            </a:fld>
            <a:endParaRPr lang="ja-JP" altLang="en-US" sz="1200" dirty="0">
              <a:solidFill>
                <a:srgbClr val="045C75"/>
              </a:solidFill>
              <a:latin typeface="Times New Roman" pitchFamily="18" charset="0"/>
              <a:ea typeface="ＭＳ Ｐゴシック" charset="-128"/>
            </a:endParaRPr>
          </a:p>
        </p:txBody>
      </p:sp>
      <p:sp>
        <p:nvSpPr>
          <p:cNvPr id="2" name="角丸四角形 1"/>
          <p:cNvSpPr/>
          <p:nvPr/>
        </p:nvSpPr>
        <p:spPr>
          <a:xfrm>
            <a:off x="179512" y="2852936"/>
            <a:ext cx="8640960" cy="756032"/>
          </a:xfrm>
          <a:prstGeom prst="roundRect">
            <a:avLst/>
          </a:prstGeom>
          <a:solidFill>
            <a:srgbClr val="FF33CC">
              <a:alpha val="15000"/>
            </a:srgbClr>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円/楕円 5"/>
          <p:cNvSpPr/>
          <p:nvPr/>
        </p:nvSpPr>
        <p:spPr>
          <a:xfrm>
            <a:off x="179512" y="4347076"/>
            <a:ext cx="1008112" cy="1026140"/>
          </a:xfrm>
          <a:prstGeom prst="ellipse">
            <a:avLst/>
          </a:prstGeom>
          <a:solidFill>
            <a:schemeClr val="accent1">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6156176" y="3969008"/>
            <a:ext cx="2952328" cy="2772360"/>
          </a:xfrm>
          <a:prstGeom prst="ellipse">
            <a:avLst/>
          </a:prstGeom>
          <a:solidFill>
            <a:schemeClr val="accent1">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2771800" y="4293096"/>
            <a:ext cx="2376264" cy="2232248"/>
          </a:xfrm>
          <a:prstGeom prst="ellipse">
            <a:avLst/>
          </a:prstGeom>
          <a:solidFill>
            <a:schemeClr val="accent1">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3275856" y="3573016"/>
            <a:ext cx="2852063" cy="830997"/>
          </a:xfrm>
          <a:prstGeom prst="rect">
            <a:avLst/>
          </a:prstGeom>
          <a:noFill/>
        </p:spPr>
        <p:txBody>
          <a:bodyPr wrap="none" rtlCol="0">
            <a:spAutoFit/>
          </a:bodyPr>
          <a:lstStyle/>
          <a:p>
            <a:r>
              <a:rPr lang="en-US" altLang="ja-JP" dirty="0" smtClean="0">
                <a:solidFill>
                  <a:schemeClr val="tx2"/>
                </a:solidFill>
              </a:rPr>
              <a:t>Amended/Divisional</a:t>
            </a:r>
          </a:p>
          <a:p>
            <a:r>
              <a:rPr lang="en-US" altLang="ja-JP" dirty="0" smtClean="0">
                <a:solidFill>
                  <a:schemeClr val="tx2"/>
                </a:solidFill>
              </a:rPr>
              <a:t>claim</a:t>
            </a:r>
            <a:endParaRPr kumimoji="1" lang="ja-JP" altLang="en-US" dirty="0">
              <a:solidFill>
                <a:schemeClr val="tx2"/>
              </a:solidFill>
            </a:endParaRPr>
          </a:p>
        </p:txBody>
      </p:sp>
      <p:sp>
        <p:nvSpPr>
          <p:cNvPr id="10" name="テキスト ボックス 9"/>
          <p:cNvSpPr txBox="1"/>
          <p:nvPr/>
        </p:nvSpPr>
        <p:spPr>
          <a:xfrm>
            <a:off x="-36512" y="3933056"/>
            <a:ext cx="2331920" cy="461665"/>
          </a:xfrm>
          <a:prstGeom prst="rect">
            <a:avLst/>
          </a:prstGeom>
          <a:noFill/>
        </p:spPr>
        <p:txBody>
          <a:bodyPr wrap="none" rtlCol="0">
            <a:spAutoFit/>
          </a:bodyPr>
          <a:lstStyle/>
          <a:p>
            <a:r>
              <a:rPr lang="en-US" altLang="ja-JP" dirty="0" smtClean="0">
                <a:solidFill>
                  <a:schemeClr val="tx2"/>
                </a:solidFill>
              </a:rPr>
              <a:t>previous claim 1</a:t>
            </a:r>
            <a:endParaRPr kumimoji="1" lang="ja-JP" altLang="en-US" dirty="0">
              <a:solidFill>
                <a:schemeClr val="tx2"/>
              </a:solidFill>
            </a:endParaRPr>
          </a:p>
        </p:txBody>
      </p:sp>
      <p:sp>
        <p:nvSpPr>
          <p:cNvPr id="11" name="テキスト ボックス 10"/>
          <p:cNvSpPr txBox="1"/>
          <p:nvPr/>
        </p:nvSpPr>
        <p:spPr>
          <a:xfrm>
            <a:off x="6848592" y="3573016"/>
            <a:ext cx="2331920" cy="461665"/>
          </a:xfrm>
          <a:prstGeom prst="rect">
            <a:avLst/>
          </a:prstGeom>
          <a:noFill/>
        </p:spPr>
        <p:txBody>
          <a:bodyPr wrap="none" rtlCol="0">
            <a:spAutoFit/>
          </a:bodyPr>
          <a:lstStyle/>
          <a:p>
            <a:r>
              <a:rPr lang="en-US" altLang="ja-JP" dirty="0" smtClean="0">
                <a:solidFill>
                  <a:schemeClr val="tx2"/>
                </a:solidFill>
              </a:rPr>
              <a:t>previous claim 2</a:t>
            </a:r>
            <a:endParaRPr kumimoji="1" lang="ja-JP" altLang="en-US" dirty="0">
              <a:solidFill>
                <a:schemeClr val="tx2"/>
              </a:solidFill>
            </a:endParaRPr>
          </a:p>
        </p:txBody>
      </p:sp>
      <p:sp>
        <p:nvSpPr>
          <p:cNvPr id="12" name="円/楕円 11"/>
          <p:cNvSpPr/>
          <p:nvPr/>
        </p:nvSpPr>
        <p:spPr>
          <a:xfrm>
            <a:off x="3203848" y="4653136"/>
            <a:ext cx="1512168" cy="1458188"/>
          </a:xfrm>
          <a:prstGeom prst="ellipse">
            <a:avLst/>
          </a:prstGeom>
          <a:solidFill>
            <a:srgbClr val="FF33CC">
              <a:alpha val="28000"/>
            </a:srgbClr>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35496" y="6516052"/>
            <a:ext cx="5070619" cy="369332"/>
          </a:xfrm>
          <a:prstGeom prst="rect">
            <a:avLst/>
          </a:prstGeom>
          <a:noFill/>
        </p:spPr>
        <p:txBody>
          <a:bodyPr wrap="none" rtlCol="0">
            <a:spAutoFit/>
          </a:bodyPr>
          <a:lstStyle/>
          <a:p>
            <a:r>
              <a:rPr lang="en-US" altLang="ja-JP" sz="1800" u="sng" dirty="0" smtClean="0">
                <a:solidFill>
                  <a:srgbClr val="FF33CC"/>
                </a:solidFill>
                <a:effectLst>
                  <a:outerShdw blurRad="38100" dist="38100" dir="2700000" algn="tl">
                    <a:srgbClr val="000000">
                      <a:alpha val="43137"/>
                    </a:srgbClr>
                  </a:outerShdw>
                </a:effectLst>
              </a:rPr>
              <a:t>Embodiment</a:t>
            </a:r>
            <a:r>
              <a:rPr lang="en-US" altLang="ja-JP" sz="1800" dirty="0" smtClean="0">
                <a:solidFill>
                  <a:srgbClr val="FF33CC"/>
                </a:solidFill>
              </a:rPr>
              <a:t> explicitly shown in the specification.</a:t>
            </a:r>
            <a:endParaRPr kumimoji="1" lang="ja-JP" altLang="en-US" sz="1800" dirty="0">
              <a:solidFill>
                <a:srgbClr val="FF33CC"/>
              </a:solidFill>
            </a:endParaRPr>
          </a:p>
        </p:txBody>
      </p:sp>
      <p:cxnSp>
        <p:nvCxnSpPr>
          <p:cNvPr id="15" name="直線矢印コネクタ 14"/>
          <p:cNvCxnSpPr/>
          <p:nvPr/>
        </p:nvCxnSpPr>
        <p:spPr>
          <a:xfrm flipV="1">
            <a:off x="1331640" y="5589240"/>
            <a:ext cx="1944216" cy="1008112"/>
          </a:xfrm>
          <a:prstGeom prst="straightConnector1">
            <a:avLst/>
          </a:prstGeom>
          <a:ln w="31750">
            <a:solidFill>
              <a:srgbClr val="FF33CC"/>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V="1">
            <a:off x="683568" y="4293096"/>
            <a:ext cx="3270225" cy="5398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V="1">
            <a:off x="4121664" y="3978152"/>
            <a:ext cx="3270225" cy="30606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3995936" y="6525344"/>
            <a:ext cx="3414241" cy="216024"/>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581695" y="5373216"/>
            <a:ext cx="3198217" cy="115212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1187624" y="4725144"/>
            <a:ext cx="1800200" cy="72008"/>
          </a:xfrm>
          <a:prstGeom prst="straightConnector1">
            <a:avLst/>
          </a:prstGeom>
          <a:ln w="317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H="1">
            <a:off x="4904608" y="4384155"/>
            <a:ext cx="1656494" cy="350133"/>
          </a:xfrm>
          <a:prstGeom prst="straightConnector1">
            <a:avLst/>
          </a:prstGeom>
          <a:ln w="3175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1187624" y="4771609"/>
            <a:ext cx="1642950" cy="646331"/>
          </a:xfrm>
          <a:prstGeom prst="rect">
            <a:avLst/>
          </a:prstGeom>
          <a:noFill/>
        </p:spPr>
        <p:txBody>
          <a:bodyPr wrap="none" rtlCol="0">
            <a:spAutoFit/>
          </a:bodyPr>
          <a:lstStyle/>
          <a:p>
            <a:r>
              <a:rPr lang="en-US" altLang="ja-JP" sz="1200" dirty="0" smtClean="0">
                <a:solidFill>
                  <a:schemeClr val="tx2"/>
                </a:solidFill>
              </a:rPr>
              <a:t>Divisional Application</a:t>
            </a:r>
          </a:p>
          <a:p>
            <a:r>
              <a:rPr lang="en-US" altLang="ja-JP" sz="1200" dirty="0" smtClean="0">
                <a:solidFill>
                  <a:schemeClr val="tx2"/>
                </a:solidFill>
              </a:rPr>
              <a:t>to broaden the right</a:t>
            </a:r>
          </a:p>
          <a:p>
            <a:r>
              <a:rPr lang="en-US" altLang="ja-JP" sz="1200" dirty="0">
                <a:solidFill>
                  <a:schemeClr val="tx2"/>
                </a:solidFill>
              </a:rPr>
              <a:t>After </a:t>
            </a:r>
            <a:r>
              <a:rPr lang="en-US" altLang="ja-JP" sz="1200" dirty="0" smtClean="0">
                <a:solidFill>
                  <a:schemeClr val="tx2"/>
                </a:solidFill>
              </a:rPr>
              <a:t>patented</a:t>
            </a:r>
            <a:endParaRPr lang="ja-JP" altLang="en-US" sz="1200" dirty="0">
              <a:solidFill>
                <a:schemeClr val="tx2"/>
              </a:solidFill>
            </a:endParaRPr>
          </a:p>
        </p:txBody>
      </p:sp>
      <p:sp>
        <p:nvSpPr>
          <p:cNvPr id="30" name="テキスト ボックス 29"/>
          <p:cNvSpPr txBox="1"/>
          <p:nvPr/>
        </p:nvSpPr>
        <p:spPr>
          <a:xfrm>
            <a:off x="5124997" y="4617343"/>
            <a:ext cx="1103187" cy="646331"/>
          </a:xfrm>
          <a:prstGeom prst="rect">
            <a:avLst/>
          </a:prstGeom>
          <a:noFill/>
        </p:spPr>
        <p:txBody>
          <a:bodyPr wrap="none" rtlCol="0">
            <a:spAutoFit/>
          </a:bodyPr>
          <a:lstStyle/>
          <a:p>
            <a:r>
              <a:rPr lang="en-US" altLang="ja-JP" sz="1200" dirty="0" smtClean="0">
                <a:solidFill>
                  <a:schemeClr val="tx2"/>
                </a:solidFill>
              </a:rPr>
              <a:t>Amendment</a:t>
            </a:r>
          </a:p>
          <a:p>
            <a:r>
              <a:rPr lang="en-US" altLang="ja-JP" sz="1200" dirty="0" smtClean="0">
                <a:solidFill>
                  <a:schemeClr val="tx2"/>
                </a:solidFill>
              </a:rPr>
              <a:t>to seek</a:t>
            </a:r>
          </a:p>
          <a:p>
            <a:r>
              <a:rPr kumimoji="1" lang="en-US" altLang="ja-JP" sz="1200" dirty="0" smtClean="0">
                <a:solidFill>
                  <a:schemeClr val="tx2"/>
                </a:solidFill>
              </a:rPr>
              <a:t>Inventive step</a:t>
            </a:r>
            <a:endParaRPr kumimoji="1" lang="ja-JP" altLang="en-US" sz="1200" dirty="0">
              <a:solidFill>
                <a:schemeClr val="tx2"/>
              </a:solidFill>
            </a:endParaRPr>
          </a:p>
        </p:txBody>
      </p:sp>
    </p:spTree>
    <p:extLst>
      <p:ext uri="{BB962C8B-B14F-4D97-AF65-F5344CB8AC3E}">
        <p14:creationId xmlns:p14="http://schemas.microsoft.com/office/powerpoint/2010/main" val="15720234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番号プレースホルダー 4"/>
          <p:cNvSpPr txBox="1">
            <a:spLocks noGrp="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r" eaLnBrk="1" hangingPunct="1">
              <a:spcBef>
                <a:spcPct val="0"/>
              </a:spcBef>
              <a:buClrTx/>
              <a:buSzTx/>
              <a:buFontTx/>
              <a:buNone/>
            </a:pPr>
            <a:fld id="{987472D1-C9F9-4D64-98C7-ED8139CBA73B}" type="slidenum">
              <a:rPr kumimoji="0" lang="en-US" altLang="ja-JP" sz="1200">
                <a:latin typeface="Arial Black" pitchFamily="34" charset="0"/>
              </a:rPr>
              <a:pPr algn="r" eaLnBrk="1" hangingPunct="1">
                <a:spcBef>
                  <a:spcPct val="0"/>
                </a:spcBef>
                <a:buClrTx/>
                <a:buSzTx/>
                <a:buFontTx/>
                <a:buNone/>
              </a:pPr>
              <a:t>13</a:t>
            </a:fld>
            <a:endParaRPr kumimoji="0" lang="en-US" altLang="ja-JP" sz="1200">
              <a:latin typeface="Arial Black" pitchFamily="34" charset="0"/>
            </a:endParaRPr>
          </a:p>
        </p:txBody>
      </p:sp>
      <p:sp>
        <p:nvSpPr>
          <p:cNvPr id="5123" name="AutoShape 2"/>
          <p:cNvSpPr>
            <a:spLocks noChangeArrowheads="1"/>
          </p:cNvSpPr>
          <p:nvPr/>
        </p:nvSpPr>
        <p:spPr bwMode="auto">
          <a:xfrm>
            <a:off x="34925" y="898322"/>
            <a:ext cx="9074150" cy="5868000"/>
          </a:xfrm>
          <a:prstGeom prst="roundRect">
            <a:avLst>
              <a:gd name="adj" fmla="val 4880"/>
            </a:avLst>
          </a:prstGeom>
          <a:solidFill>
            <a:srgbClr val="CCFFCC">
              <a:alpha val="39999"/>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eaLnBrk="1" hangingPunct="1">
              <a:spcBef>
                <a:spcPts val="0"/>
              </a:spcBef>
              <a:buClrTx/>
              <a:buSzTx/>
              <a:buNone/>
              <a:defRPr/>
            </a:pPr>
            <a:r>
              <a:rPr lang="ja-JP" altLang="en-US" sz="2400" b="1" dirty="0" smtClean="0"/>
              <a:t>　　　　　　　　　　　　　　　　　　</a:t>
            </a:r>
            <a:r>
              <a:rPr lang="en-US" altLang="ja-JP" sz="1800" dirty="0" smtClean="0"/>
              <a:t>(</a:t>
            </a:r>
            <a:r>
              <a:rPr lang="en-US" altLang="ja-JP" sz="1600" dirty="0" smtClean="0"/>
              <a:t>【</a:t>
            </a:r>
            <a:r>
              <a:rPr lang="en-US" altLang="ja-JP" sz="1800" dirty="0" smtClean="0">
                <a:latin typeface="Times New Roman" panose="02020603050405020304" pitchFamily="18" charset="0"/>
                <a:cs typeface="Times New Roman" panose="02020603050405020304" pitchFamily="18" charset="0"/>
              </a:rPr>
              <a:t>Fig.</a:t>
            </a:r>
            <a:r>
              <a:rPr lang="en-US" altLang="ja-JP" sz="1800" dirty="0">
                <a:latin typeface="Times New Roman" panose="02020603050405020304" pitchFamily="18" charset="0"/>
                <a:cs typeface="Times New Roman" panose="02020603050405020304" pitchFamily="18" charset="0"/>
              </a:rPr>
              <a:t>3</a:t>
            </a:r>
            <a:r>
              <a:rPr lang="en-US" altLang="ja-JP" sz="1600" dirty="0" smtClean="0"/>
              <a:t>】</a:t>
            </a:r>
            <a:r>
              <a:rPr lang="en-US" altLang="ja-JP" sz="1800" dirty="0" smtClean="0">
                <a:latin typeface="Times New Roman" panose="02020603050405020304" pitchFamily="18" charset="0"/>
                <a:cs typeface="Times New Roman" panose="02020603050405020304" pitchFamily="18" charset="0"/>
              </a:rPr>
              <a:t>,</a:t>
            </a:r>
            <a:r>
              <a:rPr lang="en-US" altLang="ja-JP" sz="1600" dirty="0" smtClean="0"/>
              <a:t> 【</a:t>
            </a:r>
            <a:r>
              <a:rPr lang="en-US" altLang="ja-JP" sz="1800" dirty="0" smtClean="0">
                <a:latin typeface="Times New Roman" panose="02020603050405020304" pitchFamily="18" charset="0"/>
                <a:cs typeface="Times New Roman" panose="02020603050405020304" pitchFamily="18" charset="0"/>
              </a:rPr>
              <a:t> Fig.7</a:t>
            </a:r>
            <a:r>
              <a:rPr lang="en-US" altLang="ja-JP" sz="1600" dirty="0" smtClean="0"/>
              <a:t>】</a:t>
            </a:r>
            <a:r>
              <a:rPr lang="en-US" altLang="ja-JP" sz="1800" dirty="0" smtClean="0">
                <a:latin typeface="Times New Roman" panose="02020603050405020304" pitchFamily="18" charset="0"/>
                <a:cs typeface="Times New Roman" panose="02020603050405020304" pitchFamily="18" charset="0"/>
              </a:rPr>
              <a:t>common</a:t>
            </a:r>
            <a:r>
              <a:rPr lang="en-US" altLang="ja-JP" sz="1800" dirty="0" smtClean="0"/>
              <a:t>) </a:t>
            </a:r>
            <a:r>
              <a:rPr lang="en-US" altLang="ja-JP" sz="1800" dirty="0" smtClean="0">
                <a:latin typeface="Times New Roman" panose="02020603050405020304" pitchFamily="18" charset="0"/>
                <a:cs typeface="Times New Roman" panose="02020603050405020304" pitchFamily="18" charset="0"/>
              </a:rPr>
              <a:t>&lt;JP5362931&gt;</a:t>
            </a:r>
            <a:endParaRPr lang="en-US" altLang="ja-JP" sz="1800" dirty="0" smtClean="0"/>
          </a:p>
          <a:p>
            <a:pPr eaLnBrk="1" hangingPunct="1">
              <a:spcBef>
                <a:spcPct val="0"/>
              </a:spcBef>
              <a:spcAft>
                <a:spcPts val="400"/>
              </a:spcAft>
              <a:buClrTx/>
              <a:buSzTx/>
              <a:buFont typeface="Wingdings" pitchFamily="2" charset="2"/>
              <a:buNone/>
              <a:defRPr/>
            </a:pPr>
            <a:r>
              <a:rPr lang="ja-JP" altLang="en-US" sz="2400" b="1" dirty="0" smtClean="0"/>
              <a:t>　　　　　　　　　　　　　　　　　 </a:t>
            </a:r>
            <a:r>
              <a:rPr lang="en-US" altLang="ja-JP" sz="1800" u="sng" dirty="0" smtClean="0">
                <a:solidFill>
                  <a:srgbClr val="FF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&lt;Structure of the Invention after the correction&gt;</a:t>
            </a:r>
            <a:endParaRPr lang="en-US" altLang="ja-JP" sz="800" dirty="0" smtClean="0"/>
          </a:p>
          <a:p>
            <a:pPr eaLnBrk="1" hangingPunct="1">
              <a:lnSpc>
                <a:spcPts val="1800"/>
              </a:lnSpc>
              <a:spcBef>
                <a:spcPct val="0"/>
              </a:spcBef>
              <a:buClrTx/>
              <a:buSzTx/>
              <a:buFont typeface="Wingdings" pitchFamily="2" charset="2"/>
              <a:buNone/>
              <a:defRPr/>
            </a:pPr>
            <a:r>
              <a:rPr lang="ja-JP" altLang="en-US" sz="2400" dirty="0" smtClean="0"/>
              <a:t>　　　　　　　　　　　　　　　　　・</a:t>
            </a:r>
            <a:r>
              <a:rPr lang="en-US" altLang="ja-JP" sz="2400" dirty="0" smtClean="0"/>
              <a:t>	</a:t>
            </a:r>
            <a:r>
              <a:rPr lang="en-US" altLang="ja-JP" sz="1600" dirty="0" smtClean="0">
                <a:latin typeface="Times New Roman" panose="02020603050405020304" pitchFamily="18" charset="0"/>
                <a:cs typeface="Times New Roman" panose="02020603050405020304" pitchFamily="18" charset="0"/>
              </a:rPr>
              <a:t>There are no limitation on the dimensional relation </a:t>
            </a:r>
            <a:r>
              <a:rPr lang="en-US" altLang="ja-JP" sz="1600" dirty="0" smtClean="0">
                <a:solidFill>
                  <a:srgbClr val="7030A0"/>
                </a:solidFill>
                <a:latin typeface="Times New Roman" panose="02020603050405020304" pitchFamily="18" charset="0"/>
                <a:cs typeface="Times New Roman" panose="02020603050405020304" pitchFamily="18" charset="0"/>
              </a:rPr>
              <a:t> </a:t>
            </a:r>
          </a:p>
          <a:p>
            <a:pPr eaLnBrk="1" hangingPunct="1">
              <a:lnSpc>
                <a:spcPts val="1800"/>
              </a:lnSpc>
              <a:spcBef>
                <a:spcPct val="0"/>
              </a:spcBef>
              <a:buClrTx/>
              <a:buSzTx/>
              <a:buFont typeface="Wingdings" pitchFamily="2" charset="2"/>
              <a:buNone/>
              <a:defRPr/>
            </a:pPr>
            <a:r>
              <a:rPr lang="en-US" altLang="ja-JP" sz="1600" dirty="0">
                <a:solidFill>
                  <a:srgbClr val="7030A0"/>
                </a:solidFill>
                <a:latin typeface="Times New Roman" panose="02020603050405020304" pitchFamily="18" charset="0"/>
                <a:cs typeface="Times New Roman" panose="02020603050405020304" pitchFamily="18" charset="0"/>
              </a:rPr>
              <a:t>	</a:t>
            </a:r>
            <a:r>
              <a:rPr lang="en-US" altLang="ja-JP" sz="1600" dirty="0" smtClean="0">
                <a:solidFill>
                  <a:srgbClr val="7030A0"/>
                </a:solidFill>
                <a:latin typeface="Times New Roman" panose="02020603050405020304" pitchFamily="18" charset="0"/>
                <a:cs typeface="Times New Roman" panose="02020603050405020304" pitchFamily="18" charset="0"/>
              </a:rPr>
              <a:t>			</a:t>
            </a:r>
            <a:r>
              <a:rPr lang="en-US" altLang="ja-JP" sz="1600" dirty="0" smtClean="0">
                <a:latin typeface="Times New Roman" panose="02020603050405020304" pitchFamily="18" charset="0"/>
                <a:cs typeface="Times New Roman" panose="02020603050405020304" pitchFamily="18" charset="0"/>
              </a:rPr>
              <a:t>between </a:t>
            </a:r>
            <a:r>
              <a:rPr lang="en-US" altLang="ja-JP" sz="1600" dirty="0" smtClean="0">
                <a:solidFill>
                  <a:srgbClr val="7030A0"/>
                </a:solidFill>
                <a:latin typeface="Times New Roman" panose="02020603050405020304" pitchFamily="18" charset="0"/>
                <a:cs typeface="Times New Roman" panose="02020603050405020304" pitchFamily="18" charset="0"/>
              </a:rPr>
              <a:t>the locking protruding portion </a:t>
            </a:r>
            <a:r>
              <a:rPr lang="en-US" altLang="ja-JP" sz="1600" dirty="0" smtClean="0">
                <a:latin typeface="Times New Roman" panose="02020603050405020304" pitchFamily="18" charset="0"/>
                <a:cs typeface="Times New Roman" panose="02020603050405020304" pitchFamily="18" charset="0"/>
              </a:rPr>
              <a:t>and the locking </a:t>
            </a:r>
          </a:p>
          <a:p>
            <a:pPr eaLnBrk="1" hangingPunct="1">
              <a:lnSpc>
                <a:spcPts val="1800"/>
              </a:lnSpc>
              <a:spcBef>
                <a:spcPct val="0"/>
              </a:spcBef>
              <a:spcAft>
                <a:spcPts val="600"/>
              </a:spcAft>
              <a:buClrTx/>
              <a:buSzTx/>
              <a:buFont typeface="Wingdings" pitchFamily="2" charset="2"/>
              <a:buNone/>
              <a:defRPr/>
            </a:pPr>
            <a:r>
              <a:rPr lang="en-US" altLang="ja-JP" sz="1600" dirty="0">
                <a:latin typeface="Times New Roman" panose="02020603050405020304" pitchFamily="18" charset="0"/>
                <a:cs typeface="Times New Roman" panose="02020603050405020304" pitchFamily="18" charset="0"/>
              </a:rPr>
              <a:t>	</a:t>
            </a:r>
            <a:r>
              <a:rPr lang="en-US" altLang="ja-JP" sz="1600" dirty="0" smtClean="0">
                <a:latin typeface="Times New Roman" panose="02020603050405020304" pitchFamily="18" charset="0"/>
                <a:cs typeface="Times New Roman" panose="02020603050405020304" pitchFamily="18" charset="0"/>
              </a:rPr>
              <a:t>			groove portion (</a:t>
            </a:r>
            <a:r>
              <a:rPr lang="en-US" altLang="ja-JP" sz="1600" dirty="0" smtClean="0">
                <a:solidFill>
                  <a:schemeClr val="accent1"/>
                </a:solidFill>
                <a:latin typeface="Times New Roman" panose="02020603050405020304" pitchFamily="18" charset="0"/>
                <a:cs typeface="Times New Roman" panose="02020603050405020304" pitchFamily="18" charset="0"/>
              </a:rPr>
              <a:t>shown in the</a:t>
            </a:r>
            <a:r>
              <a:rPr lang="en-US" altLang="ja-JP" sz="1600" dirty="0" smtClean="0">
                <a:solidFill>
                  <a:srgbClr val="7030A0"/>
                </a:solidFill>
                <a:latin typeface="Times New Roman" panose="02020603050405020304" pitchFamily="18" charset="0"/>
                <a:cs typeface="Times New Roman" panose="02020603050405020304" pitchFamily="18" charset="0"/>
              </a:rPr>
              <a:t> </a:t>
            </a:r>
            <a:r>
              <a:rPr lang="en-US" altLang="ja-JP" sz="1600" dirty="0" smtClean="0">
                <a:solidFill>
                  <a:schemeClr val="accent1"/>
                </a:solidFill>
                <a:latin typeface="Times New Roman" panose="02020603050405020304" pitchFamily="18" charset="0"/>
                <a:cs typeface="Times New Roman" panose="02020603050405020304" pitchFamily="18" charset="0"/>
              </a:rPr>
              <a:t>blue circles</a:t>
            </a:r>
            <a:r>
              <a:rPr lang="en-US" altLang="ja-JP" sz="1600" dirty="0" smtClean="0">
                <a:latin typeface="Times New Roman" panose="02020603050405020304" pitchFamily="18" charset="0"/>
                <a:cs typeface="Times New Roman" panose="02020603050405020304" pitchFamily="18" charset="0"/>
              </a:rPr>
              <a:t>) </a:t>
            </a:r>
            <a:r>
              <a:rPr lang="ja-JP" altLang="en-US" sz="1600" dirty="0" smtClean="0">
                <a:latin typeface="Times New Roman" panose="02020603050405020304" pitchFamily="18" charset="0"/>
                <a:cs typeface="Times New Roman" panose="02020603050405020304" pitchFamily="18" charset="0"/>
              </a:rPr>
              <a:t>⇒ </a:t>
            </a:r>
            <a:r>
              <a:rPr lang="en-US" altLang="ja-JP" sz="1600" dirty="0" smtClean="0">
                <a:latin typeface="Times New Roman" panose="02020603050405020304" pitchFamily="18" charset="0"/>
                <a:cs typeface="Times New Roman" panose="02020603050405020304" pitchFamily="18" charset="0"/>
              </a:rPr>
              <a:t>A &gt; B &gt; A’</a:t>
            </a:r>
          </a:p>
          <a:p>
            <a:pPr eaLnBrk="1" hangingPunct="1">
              <a:lnSpc>
                <a:spcPts val="1800"/>
              </a:lnSpc>
              <a:spcBef>
                <a:spcPct val="0"/>
              </a:spcBef>
              <a:buClrTx/>
              <a:buSzTx/>
              <a:buNone/>
              <a:defRPr/>
            </a:pPr>
            <a:r>
              <a:rPr lang="ja-JP" altLang="en-US" sz="1600" dirty="0" smtClean="0">
                <a:latin typeface="Times New Roman" panose="02020603050405020304" pitchFamily="18" charset="0"/>
                <a:cs typeface="Times New Roman" panose="02020603050405020304" pitchFamily="18" charset="0"/>
              </a:rPr>
              <a:t> </a:t>
            </a:r>
            <a:r>
              <a:rPr lang="ja-JP" altLang="en-US" sz="2400" dirty="0"/>
              <a:t>　</a:t>
            </a:r>
            <a:r>
              <a:rPr lang="ja-JP" altLang="en-US" sz="2400" dirty="0" smtClean="0"/>
              <a:t>　　　　　　　　　　　　　　</a:t>
            </a:r>
            <a:r>
              <a:rPr lang="ja-JP" altLang="en-US" sz="2400" dirty="0"/>
              <a:t> </a:t>
            </a:r>
            <a:r>
              <a:rPr lang="ja-JP" altLang="en-US" sz="2400" dirty="0" smtClean="0"/>
              <a:t>   ・</a:t>
            </a:r>
            <a:r>
              <a:rPr lang="en-US" altLang="ja-JP" sz="2400" dirty="0" smtClean="0"/>
              <a:t>	</a:t>
            </a:r>
            <a:r>
              <a:rPr lang="en-US" altLang="ja-JP" sz="1600" dirty="0" smtClean="0">
                <a:solidFill>
                  <a:srgbClr val="7030A0"/>
                </a:solidFill>
                <a:latin typeface="Times New Roman" panose="02020603050405020304" pitchFamily="18" charset="0"/>
                <a:cs typeface="Times New Roman" panose="02020603050405020304" pitchFamily="18" charset="0"/>
              </a:rPr>
              <a:t>The </a:t>
            </a:r>
            <a:r>
              <a:rPr lang="en-US" altLang="ja-JP" sz="1600" dirty="0">
                <a:solidFill>
                  <a:srgbClr val="7030A0"/>
                </a:solidFill>
                <a:latin typeface="Times New Roman" panose="02020603050405020304" pitchFamily="18" charset="0"/>
                <a:cs typeface="Times New Roman" panose="02020603050405020304" pitchFamily="18" charset="0"/>
              </a:rPr>
              <a:t>locking protruding portion</a:t>
            </a:r>
            <a:r>
              <a:rPr lang="en-US" altLang="ja-JP" sz="1600" dirty="0">
                <a:latin typeface="Times New Roman" panose="02020603050405020304" pitchFamily="18" charset="0"/>
                <a:cs typeface="Times New Roman" panose="02020603050405020304" pitchFamily="18" charset="0"/>
              </a:rPr>
              <a:t> is located at </a:t>
            </a:r>
            <a:r>
              <a:rPr lang="en-US" altLang="ja-JP" sz="1600" dirty="0" smtClean="0">
                <a:latin typeface="Times New Roman" panose="02020603050405020304" pitchFamily="18" charset="0"/>
                <a:cs typeface="Times New Roman" panose="02020603050405020304" pitchFamily="18" charset="0"/>
              </a:rPr>
              <a:t>the outer side</a:t>
            </a:r>
          </a:p>
          <a:p>
            <a:pPr eaLnBrk="1" hangingPunct="1">
              <a:lnSpc>
                <a:spcPts val="1800"/>
              </a:lnSpc>
              <a:spcBef>
                <a:spcPct val="0"/>
              </a:spcBef>
              <a:buClrTx/>
              <a:buSzTx/>
              <a:buNone/>
              <a:defRPr/>
            </a:pPr>
            <a:r>
              <a:rPr lang="ja-JP" altLang="en-US" sz="2400" dirty="0" smtClean="0"/>
              <a:t>　　　　　　　　　　　　　　　　　 </a:t>
            </a:r>
            <a:r>
              <a:rPr lang="en-US" altLang="ja-JP" sz="2400" dirty="0" smtClean="0"/>
              <a:t>	</a:t>
            </a:r>
            <a:r>
              <a:rPr lang="en-US" altLang="ja-JP" sz="1600" dirty="0" smtClean="0">
                <a:latin typeface="Times New Roman" panose="02020603050405020304" pitchFamily="18" charset="0"/>
                <a:cs typeface="Times New Roman" panose="02020603050405020304" pitchFamily="18" charset="0"/>
              </a:rPr>
              <a:t>of </a:t>
            </a:r>
            <a:r>
              <a:rPr lang="en-US" altLang="ja-JP" sz="1600" dirty="0" smtClean="0">
                <a:solidFill>
                  <a:srgbClr val="00B0F0"/>
                </a:solidFill>
                <a:latin typeface="Times New Roman" panose="02020603050405020304" pitchFamily="18" charset="0"/>
                <a:cs typeface="Times New Roman" panose="02020603050405020304" pitchFamily="18" charset="0"/>
              </a:rPr>
              <a:t>the </a:t>
            </a:r>
            <a:r>
              <a:rPr lang="en-US" altLang="ja-JP" sz="1600" dirty="0" smtClean="0">
                <a:solidFill>
                  <a:srgbClr val="00B0F0"/>
                </a:solidFill>
                <a:latin typeface="Times New Roman" panose="02020603050405020304" pitchFamily="18" charset="0"/>
                <a:ea typeface="ARハイカラＰＯＰ体H" panose="020B0609010101010101" pitchFamily="49" charset="-128"/>
                <a:cs typeface="Times New Roman" panose="02020603050405020304" pitchFamily="18" charset="0"/>
              </a:rPr>
              <a:t>rising</a:t>
            </a:r>
            <a:r>
              <a:rPr lang="en-US" altLang="ja-JP" sz="1600" dirty="0" smtClean="0">
                <a:solidFill>
                  <a:srgbClr val="00B0F0"/>
                </a:solidFill>
                <a:latin typeface="Times New Roman" panose="02020603050405020304" pitchFamily="18" charset="0"/>
                <a:cs typeface="Times New Roman" panose="02020603050405020304" pitchFamily="18" charset="0"/>
              </a:rPr>
              <a:t> portion</a:t>
            </a:r>
            <a:r>
              <a:rPr lang="en-US" altLang="ja-JP" sz="1600" dirty="0" smtClean="0">
                <a:latin typeface="Times New Roman" panose="02020603050405020304" pitchFamily="18" charset="0"/>
                <a:cs typeface="Times New Roman" panose="02020603050405020304" pitchFamily="18" charset="0"/>
              </a:rPr>
              <a:t> when </a:t>
            </a:r>
            <a:r>
              <a:rPr lang="en-US" altLang="ja-JP" sz="1600" dirty="0">
                <a:latin typeface="Times New Roman" panose="02020603050405020304" pitchFamily="18" charset="0"/>
                <a:cs typeface="Times New Roman" panose="02020603050405020304" pitchFamily="18" charset="0"/>
              </a:rPr>
              <a:t>is in an inclined state </a:t>
            </a:r>
            <a:r>
              <a:rPr lang="en-US" altLang="ja-JP" sz="1600" dirty="0" smtClean="0">
                <a:latin typeface="Times New Roman" panose="02020603050405020304" pitchFamily="18" charset="0"/>
                <a:cs typeface="Times New Roman" panose="02020603050405020304" pitchFamily="18" charset="0"/>
              </a:rPr>
              <a:t>during </a:t>
            </a:r>
          </a:p>
          <a:p>
            <a:pPr eaLnBrk="1" hangingPunct="1">
              <a:lnSpc>
                <a:spcPts val="1800"/>
              </a:lnSpc>
              <a:spcBef>
                <a:spcPct val="0"/>
              </a:spcBef>
              <a:spcAft>
                <a:spcPts val="600"/>
              </a:spcAft>
              <a:buClrTx/>
              <a:buSzTx/>
              <a:buNone/>
              <a:defRPr/>
            </a:pPr>
            <a:r>
              <a:rPr lang="en-US" altLang="ja-JP" sz="1600" dirty="0">
                <a:latin typeface="Times New Roman" panose="02020603050405020304" pitchFamily="18" charset="0"/>
                <a:cs typeface="Times New Roman" panose="02020603050405020304" pitchFamily="18" charset="0"/>
              </a:rPr>
              <a:t>	</a:t>
            </a:r>
            <a:r>
              <a:rPr lang="en-US" altLang="ja-JP" sz="1600" dirty="0" smtClean="0">
                <a:latin typeface="Times New Roman" panose="02020603050405020304" pitchFamily="18" charset="0"/>
                <a:cs typeface="Times New Roman" panose="02020603050405020304" pitchFamily="18" charset="0"/>
              </a:rPr>
              <a:t>			the </a:t>
            </a:r>
            <a:r>
              <a:rPr lang="en-US" altLang="ja-JP" sz="1600" dirty="0">
                <a:latin typeface="Times New Roman" panose="02020603050405020304" pitchFamily="18" charset="0"/>
                <a:cs typeface="Times New Roman" panose="02020603050405020304" pitchFamily="18" charset="0"/>
              </a:rPr>
              <a:t>fitting (as shown in Fig. (B</a:t>
            </a:r>
            <a:r>
              <a:rPr lang="en-US" altLang="ja-JP" sz="1600" dirty="0" smtClean="0">
                <a:latin typeface="Times New Roman" panose="02020603050405020304" pitchFamily="18" charset="0"/>
                <a:cs typeface="Times New Roman" panose="02020603050405020304" pitchFamily="18" charset="0"/>
              </a:rPr>
              <a:t>)).</a:t>
            </a:r>
            <a:endParaRPr lang="en-US" altLang="ja-JP" sz="1600" dirty="0" smtClean="0"/>
          </a:p>
          <a:p>
            <a:pPr eaLnBrk="1" hangingPunct="1">
              <a:lnSpc>
                <a:spcPts val="1800"/>
              </a:lnSpc>
              <a:spcBef>
                <a:spcPct val="0"/>
              </a:spcBef>
              <a:buClrTx/>
              <a:buSzTx/>
              <a:buFont typeface="Wingdings" pitchFamily="2" charset="2"/>
              <a:buNone/>
              <a:defRPr/>
            </a:pPr>
            <a:r>
              <a:rPr lang="en-US" altLang="ja-JP" sz="1600" dirty="0" smtClean="0"/>
              <a:t>	</a:t>
            </a:r>
            <a:r>
              <a:rPr lang="ja-JP" altLang="en-US" sz="1600" dirty="0"/>
              <a:t>　</a:t>
            </a:r>
            <a:r>
              <a:rPr lang="ja-JP" altLang="en-US" sz="1600" dirty="0" smtClean="0"/>
              <a:t>　　　　　　　　　　　</a:t>
            </a:r>
            <a:r>
              <a:rPr lang="ja-JP" altLang="en-US" sz="1600" dirty="0"/>
              <a:t> </a:t>
            </a:r>
            <a:r>
              <a:rPr lang="ja-JP" altLang="en-US" sz="1600" dirty="0" smtClean="0"/>
              <a:t>              </a:t>
            </a:r>
            <a:r>
              <a:rPr lang="ja-JP" altLang="en-US" sz="2400" dirty="0" smtClean="0"/>
              <a:t>・</a:t>
            </a:r>
            <a:r>
              <a:rPr lang="en-US" altLang="ja-JP" sz="2400" dirty="0" smtClean="0"/>
              <a:t>	</a:t>
            </a:r>
            <a:r>
              <a:rPr lang="en-US" altLang="ja-JP" sz="1600" spc="-50" dirty="0" smtClean="0">
                <a:solidFill>
                  <a:srgbClr val="7030A0"/>
                </a:solidFill>
                <a:latin typeface="Times New Roman" panose="02020603050405020304" pitchFamily="18" charset="0"/>
                <a:cs typeface="Times New Roman" panose="02020603050405020304" pitchFamily="18" charset="0"/>
              </a:rPr>
              <a:t>The locking protruding portion</a:t>
            </a:r>
            <a:r>
              <a:rPr lang="en-US" altLang="ja-JP" sz="1600" spc="-50" dirty="0" smtClean="0">
                <a:latin typeface="Times New Roman" panose="02020603050405020304" pitchFamily="18" charset="0"/>
                <a:cs typeface="Times New Roman" panose="02020603050405020304" pitchFamily="18" charset="0"/>
              </a:rPr>
              <a:t> moves to the inner side of the</a:t>
            </a:r>
          </a:p>
          <a:p>
            <a:pPr eaLnBrk="1" hangingPunct="1">
              <a:lnSpc>
                <a:spcPts val="1800"/>
              </a:lnSpc>
              <a:spcBef>
                <a:spcPct val="0"/>
              </a:spcBef>
              <a:buClrTx/>
              <a:buSzTx/>
              <a:buNone/>
              <a:defRPr/>
            </a:pPr>
            <a:r>
              <a:rPr lang="en-US" altLang="ja-JP" sz="1600" spc="-50" dirty="0" smtClean="0">
                <a:latin typeface="Times New Roman" panose="02020603050405020304" pitchFamily="18" charset="0"/>
                <a:cs typeface="Times New Roman" panose="02020603050405020304" pitchFamily="18" charset="0"/>
              </a:rPr>
              <a:t>                                                                                 	rising portion</a:t>
            </a:r>
            <a:r>
              <a:rPr lang="en-US" altLang="ja-JP" sz="1600" spc="-50" dirty="0">
                <a:latin typeface="Times New Roman" panose="02020603050405020304" pitchFamily="18" charset="0"/>
                <a:cs typeface="Times New Roman" panose="02020603050405020304" pitchFamily="18" charset="0"/>
              </a:rPr>
              <a:t> </a:t>
            </a:r>
            <a:r>
              <a:rPr lang="en-US" altLang="ja-JP" sz="1600" spc="-50" dirty="0" smtClean="0">
                <a:latin typeface="Times New Roman" panose="02020603050405020304" pitchFamily="18" charset="0"/>
                <a:cs typeface="Times New Roman" panose="02020603050405020304" pitchFamily="18" charset="0"/>
              </a:rPr>
              <a:t>when it is </a:t>
            </a:r>
            <a:r>
              <a:rPr lang="en-US" altLang="ja-JP" sz="1600" spc="-50" dirty="0">
                <a:latin typeface="Times New Roman" panose="02020603050405020304" pitchFamily="18" charset="0"/>
                <a:cs typeface="Times New Roman" panose="02020603050405020304" pitchFamily="18" charset="0"/>
              </a:rPr>
              <a:t>in the state of </a:t>
            </a:r>
            <a:r>
              <a:rPr lang="en-US" altLang="ja-JP" sz="1600" spc="-50" dirty="0" smtClean="0">
                <a:latin typeface="Times New Roman" panose="02020603050405020304" pitchFamily="18" charset="0"/>
                <a:cs typeface="Times New Roman" panose="02020603050405020304" pitchFamily="18" charset="0"/>
              </a:rPr>
              <a:t> completion </a:t>
            </a:r>
            <a:r>
              <a:rPr lang="en-US" altLang="ja-JP" sz="1600" spc="-50" dirty="0">
                <a:latin typeface="Times New Roman" panose="02020603050405020304" pitchFamily="18" charset="0"/>
                <a:cs typeface="Times New Roman" panose="02020603050405020304" pitchFamily="18" charset="0"/>
              </a:rPr>
              <a:t>of the fitting </a:t>
            </a:r>
            <a:endParaRPr lang="en-US" altLang="ja-JP" sz="1600" spc="-50" dirty="0" smtClean="0">
              <a:latin typeface="Times New Roman" panose="02020603050405020304" pitchFamily="18" charset="0"/>
              <a:cs typeface="Times New Roman" panose="02020603050405020304" pitchFamily="18" charset="0"/>
            </a:endParaRPr>
          </a:p>
          <a:p>
            <a:pPr eaLnBrk="1" hangingPunct="1">
              <a:lnSpc>
                <a:spcPts val="1800"/>
              </a:lnSpc>
              <a:spcBef>
                <a:spcPct val="0"/>
              </a:spcBef>
              <a:buClrTx/>
              <a:buSzTx/>
              <a:buNone/>
              <a:defRPr/>
            </a:pPr>
            <a:r>
              <a:rPr lang="en-US" altLang="ja-JP" sz="1600" spc="-50" dirty="0">
                <a:latin typeface="Times New Roman" panose="02020603050405020304" pitchFamily="18" charset="0"/>
                <a:cs typeface="Times New Roman" panose="02020603050405020304" pitchFamily="18" charset="0"/>
              </a:rPr>
              <a:t>	</a:t>
            </a:r>
            <a:r>
              <a:rPr lang="en-US" altLang="ja-JP" sz="1600" spc="-50" dirty="0" smtClean="0">
                <a:latin typeface="Times New Roman" panose="02020603050405020304" pitchFamily="18" charset="0"/>
                <a:cs typeface="Times New Roman" panose="02020603050405020304" pitchFamily="18" charset="0"/>
              </a:rPr>
              <a:t>			(</a:t>
            </a:r>
            <a:r>
              <a:rPr lang="en-US" altLang="ja-JP" sz="1600" spc="-50" dirty="0">
                <a:latin typeface="Times New Roman" panose="02020603050405020304" pitchFamily="18" charset="0"/>
                <a:cs typeface="Times New Roman" panose="02020603050405020304" pitchFamily="18" charset="0"/>
              </a:rPr>
              <a:t>as shown in Fig. (C</a:t>
            </a:r>
            <a:r>
              <a:rPr lang="en-US" altLang="ja-JP" sz="1600" spc="-50" dirty="0" smtClean="0">
                <a:latin typeface="Times New Roman" panose="02020603050405020304" pitchFamily="18" charset="0"/>
                <a:cs typeface="Times New Roman" panose="02020603050405020304" pitchFamily="18" charset="0"/>
              </a:rPr>
              <a:t>)).</a:t>
            </a:r>
          </a:p>
          <a:p>
            <a:pPr eaLnBrk="1" hangingPunct="1">
              <a:lnSpc>
                <a:spcPts val="1800"/>
              </a:lnSpc>
              <a:spcBef>
                <a:spcPct val="0"/>
              </a:spcBef>
              <a:buClrTx/>
              <a:buSzTx/>
              <a:buNone/>
              <a:defRPr/>
            </a:pPr>
            <a:endParaRPr lang="en-US" altLang="ja-JP" sz="1600" spc="-50" dirty="0">
              <a:latin typeface="Times New Roman" panose="02020603050405020304" pitchFamily="18" charset="0"/>
              <a:cs typeface="Times New Roman" panose="02020603050405020304" pitchFamily="18" charset="0"/>
            </a:endParaRPr>
          </a:p>
          <a:p>
            <a:pPr eaLnBrk="1" hangingPunct="1">
              <a:lnSpc>
                <a:spcPts val="1800"/>
              </a:lnSpc>
              <a:spcBef>
                <a:spcPts val="600"/>
              </a:spcBef>
              <a:spcAft>
                <a:spcPts val="400"/>
              </a:spcAft>
              <a:buClrTx/>
              <a:buSzTx/>
              <a:buFont typeface="Wingdings" pitchFamily="2" charset="2"/>
              <a:buNone/>
              <a:defRPr/>
            </a:pPr>
            <a:r>
              <a:rPr lang="ja-JP" altLang="en-US" sz="1600" dirty="0" smtClean="0"/>
              <a:t> </a:t>
            </a:r>
            <a:r>
              <a:rPr lang="ja-JP" altLang="en-US" sz="2400" dirty="0" smtClean="0">
                <a:solidFill>
                  <a:srgbClr val="FF00FF"/>
                </a:solidFill>
                <a:effectLst>
                  <a:outerShdw blurRad="38100" dist="38100" dir="2700000" algn="tl">
                    <a:srgbClr val="000000">
                      <a:alpha val="43137"/>
                    </a:srgbClr>
                  </a:outerShdw>
                </a:effectLst>
              </a:rPr>
              <a:t>　　　　　　　　　　　　　　　　　</a:t>
            </a:r>
            <a:r>
              <a:rPr lang="en-US" altLang="ja-JP" sz="1800" u="sng" dirty="0" smtClean="0">
                <a:solidFill>
                  <a:srgbClr val="FF00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&lt;Effects of the Invention after the correction&gt;</a:t>
            </a:r>
            <a:endParaRPr lang="en-US" altLang="ja-JP" sz="800" dirty="0"/>
          </a:p>
          <a:p>
            <a:pPr eaLnBrk="1" hangingPunct="1">
              <a:lnSpc>
                <a:spcPts val="1800"/>
              </a:lnSpc>
              <a:spcBef>
                <a:spcPct val="0"/>
              </a:spcBef>
              <a:buClrTx/>
              <a:buSzTx/>
              <a:buFont typeface="Wingdings" pitchFamily="2" charset="2"/>
              <a:buNone/>
              <a:defRPr/>
            </a:pPr>
            <a:r>
              <a:rPr lang="en-US" altLang="ja-JP" sz="1600" dirty="0" smtClean="0"/>
              <a:t>			        	</a:t>
            </a:r>
            <a:r>
              <a:rPr lang="en-US" altLang="ja-JP" sz="1600" dirty="0" smtClean="0">
                <a:latin typeface="Times New Roman" panose="02020603050405020304" pitchFamily="18" charset="0"/>
                <a:cs typeface="Times New Roman" panose="02020603050405020304" pitchFamily="18" charset="0"/>
              </a:rPr>
              <a:t>After completion of the fitting of a cable connector  (the</a:t>
            </a:r>
          </a:p>
          <a:p>
            <a:pPr eaLnBrk="1" hangingPunct="1">
              <a:lnSpc>
                <a:spcPts val="1800"/>
              </a:lnSpc>
              <a:spcBef>
                <a:spcPct val="0"/>
              </a:spcBef>
              <a:buClrTx/>
              <a:buSzTx/>
              <a:buFont typeface="Wingdings" pitchFamily="2" charset="2"/>
              <a:buNone/>
              <a:defRPr/>
            </a:pPr>
            <a:r>
              <a:rPr lang="en-US" altLang="ja-JP" sz="1600" dirty="0">
                <a:latin typeface="Times New Roman" panose="02020603050405020304" pitchFamily="18" charset="0"/>
                <a:cs typeface="Times New Roman" panose="02020603050405020304" pitchFamily="18" charset="0"/>
              </a:rPr>
              <a:t>	</a:t>
            </a:r>
            <a:r>
              <a:rPr lang="en-US" altLang="ja-JP" sz="1600" dirty="0" smtClean="0">
                <a:latin typeface="Times New Roman" panose="02020603050405020304" pitchFamily="18" charset="0"/>
                <a:cs typeface="Times New Roman" panose="02020603050405020304" pitchFamily="18" charset="0"/>
              </a:rPr>
              <a:t>			upper drawing in Fig. 3(A)) to a receptacle connector</a:t>
            </a:r>
          </a:p>
          <a:p>
            <a:pPr eaLnBrk="1" hangingPunct="1">
              <a:lnSpc>
                <a:spcPts val="1800"/>
              </a:lnSpc>
              <a:spcBef>
                <a:spcPct val="0"/>
              </a:spcBef>
              <a:buClrTx/>
              <a:buSzTx/>
              <a:buFont typeface="Wingdings" pitchFamily="2" charset="2"/>
              <a:buNone/>
              <a:defRPr/>
            </a:pPr>
            <a:r>
              <a:rPr lang="en-US" altLang="ja-JP" sz="1600" dirty="0">
                <a:latin typeface="Times New Roman" panose="02020603050405020304" pitchFamily="18" charset="0"/>
                <a:cs typeface="Times New Roman" panose="02020603050405020304" pitchFamily="18" charset="0"/>
              </a:rPr>
              <a:t>	</a:t>
            </a:r>
            <a:r>
              <a:rPr lang="en-US" altLang="ja-JP" sz="1600" dirty="0" smtClean="0">
                <a:latin typeface="Times New Roman" panose="02020603050405020304" pitchFamily="18" charset="0"/>
                <a:cs typeface="Times New Roman" panose="02020603050405020304" pitchFamily="18" charset="0"/>
              </a:rPr>
              <a:t>			(the lower drawing in Fig. 3 (A)) as shown in Fig. 3 (C), </a:t>
            </a:r>
          </a:p>
          <a:p>
            <a:pPr eaLnBrk="1" hangingPunct="1">
              <a:lnSpc>
                <a:spcPts val="1800"/>
              </a:lnSpc>
              <a:spcBef>
                <a:spcPct val="0"/>
              </a:spcBef>
              <a:buClrTx/>
              <a:buSzTx/>
              <a:buFont typeface="Wingdings" pitchFamily="2" charset="2"/>
              <a:buNone/>
              <a:defRPr/>
            </a:pPr>
            <a:r>
              <a:rPr lang="en-US" altLang="ja-JP" sz="1600" dirty="0" smtClean="0">
                <a:latin typeface="Times New Roman" panose="02020603050405020304" pitchFamily="18" charset="0"/>
                <a:cs typeface="Times New Roman" panose="02020603050405020304" pitchFamily="18" charset="0"/>
              </a:rPr>
              <a:t>				the coming off of the cable connector can be prevented</a:t>
            </a:r>
          </a:p>
          <a:p>
            <a:pPr eaLnBrk="1" hangingPunct="1">
              <a:lnSpc>
                <a:spcPts val="1800"/>
              </a:lnSpc>
              <a:spcBef>
                <a:spcPct val="0"/>
              </a:spcBef>
              <a:buClrTx/>
              <a:buSzTx/>
              <a:buFont typeface="Wingdings" pitchFamily="2" charset="2"/>
              <a:buNone/>
              <a:defRPr/>
            </a:pPr>
            <a:r>
              <a:rPr lang="en-US" altLang="ja-JP" sz="1600" dirty="0">
                <a:latin typeface="Times New Roman" panose="02020603050405020304" pitchFamily="18" charset="0"/>
                <a:cs typeface="Times New Roman" panose="02020603050405020304" pitchFamily="18" charset="0"/>
              </a:rPr>
              <a:t>	</a:t>
            </a:r>
            <a:r>
              <a:rPr lang="en-US" altLang="ja-JP" sz="1600" dirty="0" smtClean="0">
                <a:latin typeface="Times New Roman" panose="02020603050405020304" pitchFamily="18" charset="0"/>
                <a:cs typeface="Times New Roman" panose="02020603050405020304" pitchFamily="18" charset="0"/>
              </a:rPr>
              <a:t>			with the interference between </a:t>
            </a:r>
            <a:r>
              <a:rPr lang="en-US" altLang="ja-JP" sz="1600" dirty="0" smtClean="0">
                <a:solidFill>
                  <a:srgbClr val="7030A0"/>
                </a:solidFill>
                <a:latin typeface="Times New Roman" panose="02020603050405020304" pitchFamily="18" charset="0"/>
                <a:cs typeface="Times New Roman" panose="02020603050405020304" pitchFamily="18" charset="0"/>
              </a:rPr>
              <a:t>the locking protruding</a:t>
            </a:r>
          </a:p>
          <a:p>
            <a:pPr eaLnBrk="1" hangingPunct="1">
              <a:lnSpc>
                <a:spcPts val="1800"/>
              </a:lnSpc>
              <a:spcBef>
                <a:spcPct val="0"/>
              </a:spcBef>
              <a:buClrTx/>
              <a:buSzTx/>
              <a:buFont typeface="Wingdings" pitchFamily="2" charset="2"/>
              <a:buNone/>
              <a:defRPr/>
            </a:pPr>
            <a:r>
              <a:rPr lang="en-US" altLang="ja-JP" sz="1600" dirty="0">
                <a:solidFill>
                  <a:srgbClr val="7030A0"/>
                </a:solidFill>
                <a:latin typeface="Times New Roman" panose="02020603050405020304" pitchFamily="18" charset="0"/>
                <a:cs typeface="Times New Roman" panose="02020603050405020304" pitchFamily="18" charset="0"/>
              </a:rPr>
              <a:t>	</a:t>
            </a:r>
            <a:r>
              <a:rPr lang="en-US" altLang="ja-JP" sz="1600" dirty="0" smtClean="0">
                <a:solidFill>
                  <a:srgbClr val="7030A0"/>
                </a:solidFill>
                <a:latin typeface="Times New Roman" panose="02020603050405020304" pitchFamily="18" charset="0"/>
                <a:cs typeface="Times New Roman" panose="02020603050405020304" pitchFamily="18" charset="0"/>
              </a:rPr>
              <a:t>			portion</a:t>
            </a:r>
            <a:r>
              <a:rPr lang="en-US" altLang="ja-JP" sz="1600" dirty="0" smtClean="0">
                <a:latin typeface="Times New Roman" panose="02020603050405020304" pitchFamily="18" charset="0"/>
                <a:cs typeface="Times New Roman" panose="02020603050405020304" pitchFamily="18" charset="0"/>
              </a:rPr>
              <a:t> and </a:t>
            </a:r>
            <a:r>
              <a:rPr lang="en-US" altLang="ja-JP" sz="1600" dirty="0" smtClean="0">
                <a:solidFill>
                  <a:schemeClr val="accent2"/>
                </a:solidFill>
                <a:latin typeface="Times New Roman" panose="02020603050405020304" pitchFamily="18" charset="0"/>
                <a:cs typeface="Times New Roman" panose="02020603050405020304" pitchFamily="18" charset="0"/>
              </a:rPr>
              <a:t>the rising portion </a:t>
            </a:r>
            <a:r>
              <a:rPr lang="en-US" altLang="ja-JP" sz="1600" dirty="0" smtClean="0">
                <a:latin typeface="Times New Roman" panose="02020603050405020304" pitchFamily="18" charset="0"/>
                <a:cs typeface="Times New Roman" panose="02020603050405020304" pitchFamily="18" charset="0"/>
              </a:rPr>
              <a:t>even if some force is</a:t>
            </a:r>
          </a:p>
          <a:p>
            <a:pPr eaLnBrk="1" hangingPunct="1">
              <a:lnSpc>
                <a:spcPts val="1800"/>
              </a:lnSpc>
              <a:spcBef>
                <a:spcPct val="0"/>
              </a:spcBef>
              <a:buClrTx/>
              <a:buSzTx/>
              <a:buFont typeface="Wingdings" pitchFamily="2" charset="2"/>
              <a:buNone/>
              <a:defRPr/>
            </a:pPr>
            <a:r>
              <a:rPr lang="en-US" altLang="ja-JP" sz="1600" dirty="0">
                <a:latin typeface="Times New Roman" panose="02020603050405020304" pitchFamily="18" charset="0"/>
                <a:cs typeface="Times New Roman" panose="02020603050405020304" pitchFamily="18" charset="0"/>
              </a:rPr>
              <a:t>	</a:t>
            </a:r>
            <a:r>
              <a:rPr lang="en-US" altLang="ja-JP" sz="1600" dirty="0" smtClean="0">
                <a:latin typeface="Times New Roman" panose="02020603050405020304" pitchFamily="18" charset="0"/>
                <a:cs typeface="Times New Roman" panose="02020603050405020304" pitchFamily="18" charset="0"/>
              </a:rPr>
              <a:t>			applied upward onto a cable C (in the </a:t>
            </a:r>
            <a:r>
              <a:rPr lang="en-US" altLang="ja-JP" sz="1600" dirty="0" smtClean="0">
                <a:solidFill>
                  <a:srgbClr val="FF0000"/>
                </a:solidFill>
                <a:latin typeface="Times New Roman" panose="02020603050405020304" pitchFamily="18" charset="0"/>
                <a:cs typeface="Times New Roman" panose="02020603050405020304" pitchFamily="18" charset="0"/>
              </a:rPr>
              <a:t>red-arrow</a:t>
            </a:r>
            <a:r>
              <a:rPr lang="en-US" altLang="ja-JP" sz="1600" dirty="0" smtClean="0">
                <a:latin typeface="Times New Roman" panose="02020603050405020304" pitchFamily="18" charset="0"/>
                <a:cs typeface="Times New Roman" panose="02020603050405020304" pitchFamily="18" charset="0"/>
              </a:rPr>
              <a:t> marked </a:t>
            </a:r>
          </a:p>
          <a:p>
            <a:pPr eaLnBrk="1" hangingPunct="1">
              <a:lnSpc>
                <a:spcPts val="1800"/>
              </a:lnSpc>
              <a:spcBef>
                <a:spcPct val="0"/>
              </a:spcBef>
              <a:buClrTx/>
              <a:buSzTx/>
              <a:buFont typeface="Wingdings" pitchFamily="2" charset="2"/>
              <a:buNone/>
              <a:defRPr/>
            </a:pPr>
            <a:r>
              <a:rPr lang="en-US" altLang="ja-JP" sz="1600" dirty="0">
                <a:latin typeface="Times New Roman" panose="02020603050405020304" pitchFamily="18" charset="0"/>
                <a:cs typeface="Times New Roman" panose="02020603050405020304" pitchFamily="18" charset="0"/>
              </a:rPr>
              <a:t>	</a:t>
            </a:r>
            <a:r>
              <a:rPr lang="en-US" altLang="ja-JP" sz="1600" dirty="0" smtClean="0">
                <a:latin typeface="Times New Roman" panose="02020603050405020304" pitchFamily="18" charset="0"/>
                <a:cs typeface="Times New Roman" panose="02020603050405020304" pitchFamily="18" charset="0"/>
              </a:rPr>
              <a:t>			direction).</a:t>
            </a:r>
          </a:p>
          <a:p>
            <a:pPr eaLnBrk="1" hangingPunct="1">
              <a:lnSpc>
                <a:spcPts val="1800"/>
              </a:lnSpc>
              <a:spcBef>
                <a:spcPct val="0"/>
              </a:spcBef>
              <a:buClrTx/>
              <a:buSzTx/>
              <a:buFont typeface="Wingdings" pitchFamily="2" charset="2"/>
              <a:buNone/>
              <a:defRPr/>
            </a:pPr>
            <a:endParaRPr lang="en-US" altLang="ja-JP" sz="1600" dirty="0">
              <a:latin typeface="Times New Roman" panose="02020603050405020304" pitchFamily="18" charset="0"/>
              <a:cs typeface="Times New Roman" panose="02020603050405020304" pitchFamily="18" charset="0"/>
            </a:endParaRPr>
          </a:p>
          <a:p>
            <a:pPr eaLnBrk="1" hangingPunct="1">
              <a:lnSpc>
                <a:spcPts val="1800"/>
              </a:lnSpc>
              <a:spcBef>
                <a:spcPct val="0"/>
              </a:spcBef>
              <a:buClrTx/>
              <a:buSzTx/>
              <a:buFont typeface="Wingdings" pitchFamily="2" charset="2"/>
              <a:buNone/>
              <a:defRPr/>
            </a:pPr>
            <a:r>
              <a:rPr lang="en-US" altLang="ja-JP" sz="1600" dirty="0">
                <a:latin typeface="Times New Roman" panose="02020603050405020304" pitchFamily="18" charset="0"/>
                <a:cs typeface="Times New Roman" panose="02020603050405020304" pitchFamily="18" charset="0"/>
              </a:rPr>
              <a:t>	</a:t>
            </a:r>
            <a:r>
              <a:rPr lang="en-US" altLang="ja-JP" sz="1600" dirty="0" smtClean="0">
                <a:latin typeface="Times New Roman" panose="02020603050405020304" pitchFamily="18" charset="0"/>
                <a:cs typeface="Times New Roman" panose="02020603050405020304" pitchFamily="18" charset="0"/>
              </a:rPr>
              <a:t>			 </a:t>
            </a:r>
            <a:r>
              <a:rPr lang="ja-JP" altLang="en-US" sz="2400" dirty="0" smtClean="0"/>
              <a:t>　　　　　　　　　　　　　　　　　　</a:t>
            </a:r>
            <a:r>
              <a:rPr lang="ja-JP" altLang="en-US" sz="2400" dirty="0"/>
              <a:t>　</a:t>
            </a:r>
            <a:r>
              <a:rPr lang="en-US" altLang="ja-JP" sz="2400" dirty="0" smtClean="0"/>
              <a:t>		</a:t>
            </a:r>
            <a:r>
              <a:rPr lang="ja-JP" altLang="en-US" sz="2400" dirty="0" smtClean="0"/>
              <a:t>　　　　　　　　　　　　　　　　　　　　　　　　　　　　　　　　　　　　　</a:t>
            </a:r>
            <a:endParaRPr lang="en-US" altLang="ja-JP" sz="2400" dirty="0" smtClean="0"/>
          </a:p>
          <a:p>
            <a:pPr eaLnBrk="1" hangingPunct="1">
              <a:spcBef>
                <a:spcPct val="0"/>
              </a:spcBef>
              <a:buClrTx/>
              <a:buSzTx/>
              <a:buFont typeface="Wingdings" pitchFamily="2" charset="2"/>
              <a:buNone/>
              <a:defRPr/>
            </a:pPr>
            <a:endParaRPr lang="en-US" altLang="ja-JP" sz="800" dirty="0" smtClean="0"/>
          </a:p>
        </p:txBody>
      </p:sp>
      <p:sp>
        <p:nvSpPr>
          <p:cNvPr id="6148" name="Rectangle 3"/>
          <p:cNvSpPr>
            <a:spLocks noChangeArrowheads="1"/>
          </p:cNvSpPr>
          <p:nvPr/>
        </p:nvSpPr>
        <p:spPr bwMode="auto">
          <a:xfrm>
            <a:off x="179388" y="1557338"/>
            <a:ext cx="8856662"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2438" indent="-452438"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endParaRPr lang="ja-JP" altLang="en-US" sz="2200"/>
          </a:p>
          <a:p>
            <a:pPr eaLnBrk="1" hangingPunct="1">
              <a:spcBef>
                <a:spcPct val="0"/>
              </a:spcBef>
              <a:buClrTx/>
              <a:buSzTx/>
              <a:buFontTx/>
              <a:buNone/>
            </a:pPr>
            <a:endParaRPr lang="en-US" altLang="ja-JP" sz="2200"/>
          </a:p>
        </p:txBody>
      </p:sp>
      <p:sp>
        <p:nvSpPr>
          <p:cNvPr id="6150" name="Rectangle 4"/>
          <p:cNvSpPr>
            <a:spLocks noChangeArrowheads="1"/>
          </p:cNvSpPr>
          <p:nvPr/>
        </p:nvSpPr>
        <p:spPr bwMode="auto">
          <a:xfrm>
            <a:off x="20637" y="48816"/>
            <a:ext cx="9108000" cy="581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algn="ctr" eaLnBrk="1" hangingPunct="1">
              <a:lnSpc>
                <a:spcPts val="1800"/>
              </a:lnSpc>
              <a:spcBef>
                <a:spcPts val="0"/>
              </a:spcBef>
              <a:buNone/>
            </a:pPr>
            <a:r>
              <a:rPr lang="en-US" altLang="ja-JP" sz="2400" dirty="0" smtClean="0">
                <a:solidFill>
                  <a:srgbClr val="FF0000"/>
                </a:solidFill>
                <a:latin typeface="Times New Roman" panose="02020603050405020304" pitchFamily="18" charset="0"/>
                <a:ea typeface="HGPｺﾞｼｯｸE" pitchFamily="50" charset="-128"/>
                <a:cs typeface="Times New Roman" panose="02020603050405020304" pitchFamily="18" charset="0"/>
              </a:rPr>
              <a:t>Amendment for restricting the claim by generalizing embodiments</a:t>
            </a:r>
            <a:endParaRPr lang="ja-JP" altLang="en-US" sz="2400" dirty="0" smtClean="0">
              <a:solidFill>
                <a:srgbClr val="FF0000"/>
              </a:solidFill>
              <a:latin typeface="HGPｺﾞｼｯｸE" pitchFamily="50" charset="-128"/>
              <a:ea typeface="HGPｺﾞｼｯｸE" pitchFamily="50" charset="-128"/>
            </a:endParaRPr>
          </a:p>
          <a:p>
            <a:pPr algn="ctr" eaLnBrk="1" hangingPunct="1">
              <a:spcAft>
                <a:spcPts val="600"/>
              </a:spcAft>
              <a:buNone/>
            </a:pPr>
            <a:r>
              <a:rPr lang="en-US" altLang="ja-JP" sz="1400" u="heavy"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Cf.H28.10.19</a:t>
            </a:r>
            <a:r>
              <a:rPr lang="ja-JP" altLang="en-US" sz="1400" u="heavy"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ja-JP" sz="1400" u="heavy"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“Electric Connector Assembly” Case – Case No. 2016 (Ne) 10047 (Patent infringement</a:t>
            </a:r>
            <a:r>
              <a:rPr lang="ja-JP" altLang="en-US" sz="1400" u="heavy"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altLang="ja-JP" sz="1400" u="heavy"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accepted)</a:t>
            </a:r>
            <a:endParaRPr lang="ja-JP" altLang="ja-JP" sz="2800" dirty="0">
              <a:latin typeface="Times New Roman" panose="02020603050405020304" pitchFamily="18" charset="0"/>
              <a:cs typeface="Times New Roman" panose="02020603050405020304" pitchFamily="18" charset="0"/>
            </a:endParaRPr>
          </a:p>
        </p:txBody>
      </p:sp>
      <p:grpSp>
        <p:nvGrpSpPr>
          <p:cNvPr id="3" name="グループ化 2"/>
          <p:cNvGrpSpPr/>
          <p:nvPr/>
        </p:nvGrpSpPr>
        <p:grpSpPr>
          <a:xfrm>
            <a:off x="169987" y="908050"/>
            <a:ext cx="3321893" cy="6003925"/>
            <a:chOff x="169987" y="908050"/>
            <a:chExt cx="3321893" cy="6003925"/>
          </a:xfrm>
        </p:grpSpPr>
        <p:pic>
          <p:nvPicPr>
            <p:cNvPr id="615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118" y="908050"/>
              <a:ext cx="3306762" cy="600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円/楕円 1"/>
            <p:cNvSpPr/>
            <p:nvPr/>
          </p:nvSpPr>
          <p:spPr>
            <a:xfrm>
              <a:off x="1851025" y="1322388"/>
              <a:ext cx="219075" cy="215900"/>
            </a:xfrm>
            <a:prstGeom prst="ellipse">
              <a:avLst/>
            </a:prstGeom>
            <a:noFill/>
            <a:ln w="508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1" name="円/楕円 10"/>
            <p:cNvSpPr/>
            <p:nvPr/>
          </p:nvSpPr>
          <p:spPr>
            <a:xfrm>
              <a:off x="1828800" y="2138363"/>
              <a:ext cx="219075" cy="215900"/>
            </a:xfrm>
            <a:prstGeom prst="ellipse">
              <a:avLst/>
            </a:prstGeom>
            <a:noFill/>
            <a:ln w="508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5" name="直線矢印コネクタ 4"/>
            <p:cNvCxnSpPr/>
            <p:nvPr/>
          </p:nvCxnSpPr>
          <p:spPr>
            <a:xfrm flipV="1">
              <a:off x="1979613" y="6092825"/>
              <a:ext cx="163512" cy="2667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flipV="1">
              <a:off x="1287463" y="5899150"/>
              <a:ext cx="163512" cy="2667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円/楕円 17"/>
            <p:cNvSpPr/>
            <p:nvPr/>
          </p:nvSpPr>
          <p:spPr>
            <a:xfrm>
              <a:off x="1814513" y="2871788"/>
              <a:ext cx="219075" cy="215900"/>
            </a:xfrm>
            <a:prstGeom prst="ellipse">
              <a:avLst/>
            </a:prstGeom>
            <a:noFill/>
            <a:ln w="508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157" name="テキスト ボックス 2"/>
            <p:cNvSpPr txBox="1">
              <a:spLocks noChangeArrowheads="1"/>
            </p:cNvSpPr>
            <p:nvPr/>
          </p:nvSpPr>
          <p:spPr bwMode="auto">
            <a:xfrm>
              <a:off x="169987" y="3476625"/>
              <a:ext cx="1476000" cy="375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lnSpc>
                  <a:spcPts val="1100"/>
                </a:lnSpc>
                <a:spcBef>
                  <a:spcPct val="0"/>
                </a:spcBef>
                <a:buClrTx/>
                <a:buSzTx/>
                <a:buFontTx/>
                <a:buNone/>
              </a:pPr>
              <a:r>
                <a:rPr lang="en-US" altLang="ja-JP" sz="1200" b="1" dirty="0" smtClean="0">
                  <a:solidFill>
                    <a:srgbClr val="7030A0"/>
                  </a:solidFill>
                  <a:latin typeface="Times New Roman" panose="02020603050405020304" pitchFamily="18" charset="0"/>
                  <a:cs typeface="Times New Roman" panose="02020603050405020304" pitchFamily="18" charset="0"/>
                </a:rPr>
                <a:t>Locking protruding portion</a:t>
              </a:r>
              <a:endParaRPr lang="ja-JP" altLang="en-US" sz="1800" b="1" dirty="0">
                <a:solidFill>
                  <a:srgbClr val="7030A0"/>
                </a:solidFill>
              </a:endParaRPr>
            </a:p>
          </p:txBody>
        </p:sp>
        <p:cxnSp>
          <p:nvCxnSpPr>
            <p:cNvPr id="6" name="直線矢印コネクタ 5"/>
            <p:cNvCxnSpPr/>
            <p:nvPr/>
          </p:nvCxnSpPr>
          <p:spPr>
            <a:xfrm flipV="1">
              <a:off x="250825" y="1989138"/>
              <a:ext cx="1600200" cy="1511300"/>
            </a:xfrm>
            <a:prstGeom prst="straightConnector1">
              <a:avLst/>
            </a:prstGeom>
            <a:ln w="254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403225" y="3810000"/>
              <a:ext cx="1447800" cy="1131888"/>
            </a:xfrm>
            <a:prstGeom prst="straightConnector1">
              <a:avLst/>
            </a:prstGeom>
            <a:ln w="254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6160" name="テキスト ボックス 19"/>
            <p:cNvSpPr txBox="1">
              <a:spLocks noChangeArrowheads="1"/>
            </p:cNvSpPr>
            <p:nvPr/>
          </p:nvSpPr>
          <p:spPr bwMode="auto">
            <a:xfrm>
              <a:off x="2409825" y="5483225"/>
              <a:ext cx="1044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r>
                <a:rPr lang="en-US" altLang="ja-JP" sz="1200" b="1" dirty="0" smtClean="0">
                  <a:solidFill>
                    <a:srgbClr val="00B0F0"/>
                  </a:solidFill>
                  <a:latin typeface="Times New Roman" panose="02020603050405020304" pitchFamily="18" charset="0"/>
                  <a:cs typeface="Times New Roman" panose="02020603050405020304" pitchFamily="18" charset="0"/>
                </a:rPr>
                <a:t>Rising portion</a:t>
              </a:r>
              <a:endParaRPr lang="ja-JP" altLang="en-US" sz="1200" b="1" dirty="0">
                <a:solidFill>
                  <a:srgbClr val="00B0F0"/>
                </a:solidFill>
                <a:latin typeface="Times New Roman" panose="02020603050405020304" pitchFamily="18" charset="0"/>
                <a:cs typeface="Times New Roman" panose="02020603050405020304" pitchFamily="18" charset="0"/>
              </a:endParaRPr>
            </a:p>
          </p:txBody>
        </p:sp>
        <p:cxnSp>
          <p:nvCxnSpPr>
            <p:cNvPr id="21" name="直線矢印コネクタ 20"/>
            <p:cNvCxnSpPr/>
            <p:nvPr/>
          </p:nvCxnSpPr>
          <p:spPr>
            <a:xfrm flipH="1" flipV="1">
              <a:off x="2014538" y="4826000"/>
              <a:ext cx="828675" cy="690563"/>
            </a:xfrm>
            <a:prstGeom prst="straightConnector1">
              <a:avLst/>
            </a:prstGeom>
            <a:ln w="25400">
              <a:solidFill>
                <a:srgbClr val="00B0F0"/>
              </a:solidFill>
              <a:tailEnd type="arrow"/>
            </a:ln>
          </p:spPr>
          <p:style>
            <a:lnRef idx="1">
              <a:schemeClr val="accent1"/>
            </a:lnRef>
            <a:fillRef idx="0">
              <a:schemeClr val="accent1"/>
            </a:fillRef>
            <a:effectRef idx="0">
              <a:schemeClr val="accent1"/>
            </a:effectRef>
            <a:fontRef idx="minor">
              <a:schemeClr val="tx1"/>
            </a:fontRef>
          </p:style>
        </p:cxnSp>
      </p:grpSp>
      <p:sp>
        <p:nvSpPr>
          <p:cNvPr id="20" name="角丸四角形 19"/>
          <p:cNvSpPr/>
          <p:nvPr/>
        </p:nvSpPr>
        <p:spPr>
          <a:xfrm>
            <a:off x="3642040" y="1268759"/>
            <a:ext cx="5338117" cy="1085503"/>
          </a:xfrm>
          <a:prstGeom prst="roundRect">
            <a:avLst/>
          </a:prstGeom>
          <a:solidFill>
            <a:srgbClr val="FF33CC">
              <a:alpha val="15000"/>
            </a:srgbClr>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49" name="スライド番号プレースホルダー 2"/>
          <p:cNvSpPr>
            <a:spLocks noGrp="1"/>
          </p:cNvSpPr>
          <p:nvPr>
            <p:ph type="sldNum" sz="quarter" idx="11"/>
          </p:nvPr>
        </p:nvSpPr>
        <p:spPr>
          <a:xfrm>
            <a:off x="8388424" y="6406964"/>
            <a:ext cx="479213" cy="262396"/>
          </a:xfrm>
          <a:solidFill>
            <a:schemeClr val="accent5">
              <a:lumMod val="20000"/>
              <a:lumOff val="80000"/>
            </a:schemeClr>
          </a:solidFill>
        </p:spPr>
        <p:txBody>
          <a:bodyPr/>
          <a:lstStyle>
            <a:lvl1pPr eaLnBrk="0" hangingPunct="0">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eaLnBrk="0" hangingPunct="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eaLnBrk="0" hangingPunct="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eaLnBrk="0" hangingPunct="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eaLnBrk="0" hangingPunct="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spcBef>
                <a:spcPct val="0"/>
              </a:spcBef>
              <a:buClrTx/>
              <a:buSzTx/>
              <a:buFontTx/>
              <a:buNone/>
            </a:pPr>
            <a:r>
              <a:rPr kumimoji="0" lang="en-US" altLang="ja-JP" sz="1200" dirty="0" smtClean="0">
                <a:latin typeface="Times New Roman" panose="02020603050405020304" pitchFamily="18" charset="0"/>
                <a:cs typeface="Times New Roman" panose="02020603050405020304" pitchFamily="18" charset="0"/>
              </a:rPr>
              <a:t>    16 </a:t>
            </a:r>
          </a:p>
        </p:txBody>
      </p:sp>
    </p:spTree>
    <p:extLst>
      <p:ext uri="{BB962C8B-B14F-4D97-AF65-F5344CB8AC3E}">
        <p14:creationId xmlns:p14="http://schemas.microsoft.com/office/powerpoint/2010/main" val="26972949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175" y="0"/>
            <a:ext cx="9144000" cy="369332"/>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en-US" altLang="ja-JP" sz="1800" dirty="0" smtClean="0">
                <a:solidFill>
                  <a:schemeClr val="bg1"/>
                </a:solidFill>
                <a:latin typeface="Times New Roman" panose="02020603050405020304" pitchFamily="18" charset="0"/>
                <a:ea typeface="HGPｺﾞｼｯｸE" pitchFamily="50" charset="-128"/>
                <a:cs typeface="Times New Roman" panose="02020603050405020304" pitchFamily="18" charset="0"/>
              </a:rPr>
              <a:t>Other issues under the Patent Act and “the problem to be solved by the invention”</a:t>
            </a:r>
            <a:r>
              <a:rPr lang="ja-JP" altLang="en-US" sz="1800" dirty="0" smtClean="0">
                <a:solidFill>
                  <a:schemeClr val="bg1"/>
                </a:solidFill>
                <a:latin typeface="HGPｺﾞｼｯｸE" pitchFamily="50" charset="-128"/>
                <a:ea typeface="HGPｺﾞｼｯｸE" pitchFamily="50" charset="-128"/>
              </a:rPr>
              <a:t>  ①</a:t>
            </a:r>
            <a:endParaRPr lang="ja-JP" altLang="en-US" sz="1800" dirty="0">
              <a:solidFill>
                <a:schemeClr val="bg1"/>
              </a:solidFill>
              <a:latin typeface="HGPｺﾞｼｯｸE" pitchFamily="50" charset="-128"/>
              <a:ea typeface="HGPｺﾞｼｯｸE" pitchFamily="50" charset="-128"/>
            </a:endParaRPr>
          </a:p>
        </p:txBody>
      </p:sp>
      <p:sp>
        <p:nvSpPr>
          <p:cNvPr id="4" name="正方形/長方形 3"/>
          <p:cNvSpPr/>
          <p:nvPr/>
        </p:nvSpPr>
        <p:spPr>
          <a:xfrm>
            <a:off x="107504" y="620688"/>
            <a:ext cx="8928992" cy="3059812"/>
          </a:xfrm>
          <a:prstGeom prst="rect">
            <a:avLst/>
          </a:prstGeom>
        </p:spPr>
        <p:txBody>
          <a:bodyPr wrap="square">
            <a:spAutoFit/>
          </a:bodyPr>
          <a:lstStyle/>
          <a:p>
            <a:pPr algn="ctr" latinLnBrk="1"/>
            <a:r>
              <a:rPr lang="en-US" altLang="ja-JP" sz="2600" b="1" u="sng" dirty="0" smtClean="0">
                <a:solidFill>
                  <a:srgbClr val="FF0000"/>
                </a:solidFill>
              </a:rPr>
              <a:t>Inventive Step </a:t>
            </a:r>
            <a:r>
              <a:rPr lang="en-US" altLang="ja-JP" sz="2600" b="1" u="sng" dirty="0" smtClean="0"/>
              <a:t>(Article 29, Paragraph 2 of the Patent Act)</a:t>
            </a:r>
            <a:endParaRPr lang="ja-JP" altLang="ja-JP" sz="2600" u="sng" dirty="0"/>
          </a:p>
          <a:p>
            <a:pPr latinLnBrk="1">
              <a:lnSpc>
                <a:spcPts val="1300"/>
              </a:lnSpc>
            </a:pPr>
            <a:endParaRPr lang="en-US" altLang="ja-JP" sz="2600" dirty="0" smtClean="0"/>
          </a:p>
          <a:p>
            <a:pPr eaLnBrk="1"/>
            <a:r>
              <a:rPr lang="ja-JP" altLang="en-US" sz="2600" dirty="0" smtClean="0"/>
              <a:t>　</a:t>
            </a:r>
            <a:r>
              <a:rPr lang="en-US" altLang="ja-JP" sz="2600" dirty="0" smtClean="0"/>
              <a:t>With respect to a rationale for negating an inventive step of the claimed invention because of motivation for applying secondary prior art to primary prior art,  </a:t>
            </a:r>
            <a:r>
              <a:rPr lang="en-US" altLang="ja-JP" sz="2600" dirty="0" smtClean="0">
                <a:solidFill>
                  <a:srgbClr val="FF33CC"/>
                </a:solidFill>
              </a:rPr>
              <a:t>similarity of problems to be solved between the primary prior art and the secondary prior art will be an issue</a:t>
            </a:r>
            <a:r>
              <a:rPr lang="en-US" altLang="ja-JP" sz="2600" dirty="0" smtClean="0"/>
              <a:t>, and if there are similarity between them, motivation will easily be recognized. </a:t>
            </a:r>
          </a:p>
        </p:txBody>
      </p:sp>
      <p:sp>
        <p:nvSpPr>
          <p:cNvPr id="5" name="スライド番号プレースホルダ 3"/>
          <p:cNvSpPr>
            <a:spLocks noGrp="1"/>
          </p:cNvSpPr>
          <p:nvPr>
            <p:ph type="sldNum" sz="quarter" idx="12"/>
          </p:nvPr>
        </p:nvSpPr>
        <p:spPr bwMode="auto">
          <a:xfrm>
            <a:off x="7924800" y="635635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14</a:t>
            </a:fld>
            <a:endParaRPr lang="ja-JP" altLang="en-US" sz="1200" dirty="0">
              <a:solidFill>
                <a:srgbClr val="045C75"/>
              </a:solidFill>
              <a:latin typeface="Times New Roman" pitchFamily="18" charset="0"/>
              <a:ea typeface="ＭＳ Ｐゴシック" charset="-128"/>
            </a:endParaRPr>
          </a:p>
        </p:txBody>
      </p:sp>
    </p:spTree>
    <p:extLst>
      <p:ext uri="{BB962C8B-B14F-4D97-AF65-F5344CB8AC3E}">
        <p14:creationId xmlns:p14="http://schemas.microsoft.com/office/powerpoint/2010/main" val="41791852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175" y="0"/>
            <a:ext cx="9144000" cy="369332"/>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None/>
            </a:pPr>
            <a:r>
              <a:rPr lang="en-US" altLang="ja-JP" sz="1800" dirty="0">
                <a:solidFill>
                  <a:schemeClr val="bg1"/>
                </a:solidFill>
                <a:latin typeface="Times New Roman" panose="02020603050405020304" pitchFamily="18" charset="0"/>
                <a:ea typeface="HGPｺﾞｼｯｸE" pitchFamily="50" charset="-128"/>
                <a:cs typeface="Times New Roman" panose="02020603050405020304" pitchFamily="18" charset="0"/>
              </a:rPr>
              <a:t>Other issues under the Patent Act and “the problem to be solved by the invention”</a:t>
            </a:r>
            <a:r>
              <a:rPr lang="ja-JP" altLang="en-US" sz="1800" dirty="0">
                <a:solidFill>
                  <a:schemeClr val="bg1"/>
                </a:solidFill>
                <a:latin typeface="HGPｺﾞｼｯｸE" pitchFamily="50" charset="-128"/>
                <a:ea typeface="HGPｺﾞｼｯｸE" pitchFamily="50" charset="-128"/>
              </a:rPr>
              <a:t> </a:t>
            </a:r>
            <a:r>
              <a:rPr lang="ja-JP" altLang="en-US" sz="1800" dirty="0" smtClean="0">
                <a:solidFill>
                  <a:schemeClr val="bg1"/>
                </a:solidFill>
                <a:latin typeface="HGPｺﾞｼｯｸE" pitchFamily="50" charset="-128"/>
                <a:ea typeface="HGPｺﾞｼｯｸE" pitchFamily="50" charset="-128"/>
              </a:rPr>
              <a:t> ②</a:t>
            </a:r>
            <a:endParaRPr lang="ja-JP" altLang="en-US" sz="1800" dirty="0">
              <a:solidFill>
                <a:schemeClr val="bg1"/>
              </a:solidFill>
              <a:latin typeface="HGPｺﾞｼｯｸE" pitchFamily="50" charset="-128"/>
              <a:ea typeface="HGPｺﾞｼｯｸE" pitchFamily="50" charset="-128"/>
            </a:endParaRPr>
          </a:p>
        </p:txBody>
      </p:sp>
      <p:sp>
        <p:nvSpPr>
          <p:cNvPr id="4" name="正方形/長方形 3"/>
          <p:cNvSpPr/>
          <p:nvPr/>
        </p:nvSpPr>
        <p:spPr>
          <a:xfrm>
            <a:off x="212279" y="620688"/>
            <a:ext cx="8712000" cy="6101670"/>
          </a:xfrm>
          <a:prstGeom prst="rect">
            <a:avLst/>
          </a:prstGeom>
        </p:spPr>
        <p:txBody>
          <a:bodyPr wrap="square">
            <a:spAutoFit/>
          </a:bodyPr>
          <a:lstStyle/>
          <a:p>
            <a:pPr algn="ctr" latinLnBrk="1"/>
            <a:r>
              <a:rPr lang="en-US" altLang="ja-JP" b="1" u="sng" dirty="0" smtClean="0">
                <a:solidFill>
                  <a:srgbClr val="FF0000"/>
                </a:solidFill>
              </a:rPr>
              <a:t>Support Requirement </a:t>
            </a:r>
            <a:r>
              <a:rPr lang="en-US" altLang="ja-JP" sz="2000" b="1" u="sng" dirty="0" smtClean="0"/>
              <a:t>(Article 36, Paragraph 6, Item 1 of the Patent Act)</a:t>
            </a:r>
            <a:endParaRPr lang="ja-JP" altLang="ja-JP" sz="2000" u="sng" dirty="0"/>
          </a:p>
          <a:p>
            <a:pPr latinLnBrk="1"/>
            <a:endParaRPr lang="en-US" altLang="ja-JP" sz="2400" dirty="0" smtClean="0"/>
          </a:p>
          <a:p>
            <a:pPr latinLnBrk="1"/>
            <a:r>
              <a:rPr lang="ja-JP" altLang="ja-JP" sz="2400" dirty="0"/>
              <a:t>　</a:t>
            </a:r>
            <a:r>
              <a:rPr lang="en-US" altLang="ja-JP" sz="2000" u="sng" dirty="0" smtClean="0"/>
              <a:t>“</a:t>
            </a:r>
            <a:r>
              <a:rPr lang="en-US" altLang="ja-JP" sz="2000" i="1" u="sng" dirty="0" smtClean="0"/>
              <a:t>Medicine</a:t>
            </a:r>
            <a:r>
              <a:rPr lang="en-US" altLang="ja-JP" sz="2000" u="sng" dirty="0" smtClean="0"/>
              <a:t>” Case – The IP High Court Case No. 2011 (</a:t>
            </a:r>
            <a:r>
              <a:rPr lang="en-US" altLang="ja-JP" sz="2000" u="sng" dirty="0" err="1" smtClean="0"/>
              <a:t>Gyo-Ke</a:t>
            </a:r>
            <a:r>
              <a:rPr lang="en-US" altLang="ja-JP" sz="2000" u="sng" dirty="0" smtClean="0"/>
              <a:t>) 10147</a:t>
            </a:r>
          </a:p>
          <a:p>
            <a:pPr latinLnBrk="1"/>
            <a:endParaRPr lang="en-US" altLang="ja-JP" sz="2000" u="sng" dirty="0"/>
          </a:p>
          <a:p>
            <a:pPr eaLnBrk="1">
              <a:lnSpc>
                <a:spcPts val="1900"/>
              </a:lnSpc>
            </a:pPr>
            <a:r>
              <a:rPr lang="ja-JP" altLang="en-US" sz="1800" dirty="0" smtClean="0"/>
              <a:t>⇒ </a:t>
            </a:r>
            <a:r>
              <a:rPr lang="en-US" altLang="ja-JP" sz="1800" dirty="0" smtClean="0"/>
              <a:t>As general  standards of judgment with regard to support requirement, the court found </a:t>
            </a:r>
            <a:r>
              <a:rPr lang="en-US" altLang="ja-JP" sz="1800" dirty="0"/>
              <a:t>as </a:t>
            </a:r>
            <a:r>
              <a:rPr lang="en-US" altLang="ja-JP" sz="1800" dirty="0" smtClean="0"/>
              <a:t>follows (</a:t>
            </a:r>
            <a:r>
              <a:rPr lang="en-US" altLang="ja-JP" sz="1800" dirty="0"/>
              <a:t>the courts found the same effect in Case No. 2012 (</a:t>
            </a:r>
            <a:r>
              <a:rPr lang="en-US" altLang="ja-JP" sz="1800" dirty="0" err="1" smtClean="0"/>
              <a:t>Gyo-Ke</a:t>
            </a:r>
            <a:r>
              <a:rPr lang="en-US" altLang="ja-JP" sz="1800" dirty="0"/>
              <a:t>) 10299, Case No. 2011 (</a:t>
            </a:r>
            <a:r>
              <a:rPr lang="en-US" altLang="ja-JP" sz="1800" dirty="0" err="1" smtClean="0"/>
              <a:t>Gyo-Ke</a:t>
            </a:r>
            <a:r>
              <a:rPr lang="en-US" altLang="ja-JP" sz="1800" dirty="0"/>
              <a:t>) 10235</a:t>
            </a:r>
            <a:r>
              <a:rPr lang="en-US" altLang="ja-JP" sz="1800" dirty="0" smtClean="0"/>
              <a:t>):</a:t>
            </a:r>
            <a:endParaRPr lang="ja-JP" altLang="ja-JP" sz="1800" dirty="0"/>
          </a:p>
          <a:p>
            <a:pPr eaLnBrk="1">
              <a:lnSpc>
                <a:spcPts val="1800"/>
              </a:lnSpc>
              <a:spcAft>
                <a:spcPts val="600"/>
              </a:spcAft>
            </a:pPr>
            <a:r>
              <a:rPr lang="en-US" altLang="ja-JP" sz="1600" dirty="0" smtClean="0"/>
              <a:t>[Said standards of judgment is widely accepted, and it is obvious that whether the support requirement is satisfied or not is closely related to the problem to be solved by the invention.]</a:t>
            </a:r>
            <a:endParaRPr lang="ja-JP" altLang="ja-JP" sz="2400" dirty="0"/>
          </a:p>
          <a:p>
            <a:pPr eaLnBrk="1"/>
            <a:r>
              <a:rPr lang="en-US" altLang="ja-JP" sz="1800" dirty="0" smtClean="0"/>
              <a:t>“ … Whether the statement in the claims satisfies the support requirement should be determined by considering, through comparison of the statement of the scope of claims and the statement of the detailed explanation of the invention, whether the invention described in the scope of claims is the invention described in the detailed explanation of the invention that is </a:t>
            </a:r>
            <a:r>
              <a:rPr lang="en-US" altLang="ja-JP" sz="1800" dirty="0" smtClean="0">
                <a:solidFill>
                  <a:srgbClr val="FF0000"/>
                </a:solidFill>
              </a:rPr>
              <a:t>within the scope for which a person ordinarily skilled in the art can recognize</a:t>
            </a:r>
            <a:r>
              <a:rPr lang="en-US" altLang="ja-JP" sz="1800" dirty="0" smtClean="0"/>
              <a:t>, based on the statement of the detailed explanation of the invention, </a:t>
            </a:r>
            <a:r>
              <a:rPr lang="en-US" altLang="ja-JP" sz="1800" dirty="0" smtClean="0">
                <a:solidFill>
                  <a:srgbClr val="FF0000"/>
                </a:solidFill>
              </a:rPr>
              <a:t>that the invention can solve the problem to be solved by the invention</a:t>
            </a:r>
            <a:r>
              <a:rPr lang="en-US" altLang="ja-JP" sz="1800" dirty="0" smtClean="0"/>
              <a:t>, and also by considering whether the invention described in the scope of claims is an invention within the scope which a person ordinarily skilled in the art can recognize, in light of the common general knowledge as of the time of filing the application, that the invention can solve the problem to be solved by the invention, even without the statement and indication thereof. …”</a:t>
            </a:r>
            <a:endParaRPr lang="ja-JP" altLang="ja-JP" sz="1800" dirty="0"/>
          </a:p>
        </p:txBody>
      </p:sp>
      <p:sp>
        <p:nvSpPr>
          <p:cNvPr id="5" name="スライド番号プレースホルダ 3"/>
          <p:cNvSpPr>
            <a:spLocks noGrp="1"/>
          </p:cNvSpPr>
          <p:nvPr>
            <p:ph type="sldNum" sz="quarter" idx="12"/>
          </p:nvPr>
        </p:nvSpPr>
        <p:spPr bwMode="auto">
          <a:xfrm>
            <a:off x="7924800" y="635635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15</a:t>
            </a:fld>
            <a:endParaRPr lang="ja-JP" altLang="en-US" sz="1200" dirty="0">
              <a:solidFill>
                <a:srgbClr val="045C75"/>
              </a:solidFill>
              <a:latin typeface="Times New Roman" pitchFamily="18" charset="0"/>
              <a:ea typeface="ＭＳ Ｐゴシック" charset="-128"/>
            </a:endParaRPr>
          </a:p>
        </p:txBody>
      </p:sp>
    </p:spTree>
    <p:extLst>
      <p:ext uri="{BB962C8B-B14F-4D97-AF65-F5344CB8AC3E}">
        <p14:creationId xmlns:p14="http://schemas.microsoft.com/office/powerpoint/2010/main" val="3569598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175" y="0"/>
            <a:ext cx="9144000" cy="369332"/>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en-US" altLang="ja-JP" sz="1800" dirty="0">
                <a:solidFill>
                  <a:schemeClr val="bg1"/>
                </a:solidFill>
                <a:latin typeface="Times New Roman" panose="02020603050405020304" pitchFamily="18" charset="0"/>
                <a:ea typeface="HGPｺﾞｼｯｸE" pitchFamily="50" charset="-128"/>
                <a:cs typeface="Times New Roman" panose="02020603050405020304" pitchFamily="18" charset="0"/>
              </a:rPr>
              <a:t>Other issues under the Patent Act and “the problem to be solved by the invention”</a:t>
            </a:r>
            <a:r>
              <a:rPr lang="ja-JP" altLang="en-US" sz="1800" dirty="0">
                <a:solidFill>
                  <a:schemeClr val="bg1"/>
                </a:solidFill>
                <a:latin typeface="HGPｺﾞｼｯｸE" pitchFamily="50" charset="-128"/>
                <a:ea typeface="HGPｺﾞｼｯｸE" pitchFamily="50" charset="-128"/>
              </a:rPr>
              <a:t> </a:t>
            </a:r>
            <a:r>
              <a:rPr lang="ja-JP" altLang="en-US" sz="1800" dirty="0" smtClean="0">
                <a:solidFill>
                  <a:schemeClr val="bg1"/>
                </a:solidFill>
                <a:latin typeface="HGPｺﾞｼｯｸE" pitchFamily="50" charset="-128"/>
                <a:ea typeface="HGPｺﾞｼｯｸE" pitchFamily="50" charset="-128"/>
              </a:rPr>
              <a:t> ③</a:t>
            </a:r>
            <a:endParaRPr lang="ja-JP" altLang="en-US" sz="1800" dirty="0">
              <a:solidFill>
                <a:schemeClr val="bg1"/>
              </a:solidFill>
              <a:latin typeface="HGPｺﾞｼｯｸE" pitchFamily="50" charset="-128"/>
              <a:ea typeface="HGPｺﾞｼｯｸE" pitchFamily="50" charset="-128"/>
            </a:endParaRPr>
          </a:p>
        </p:txBody>
      </p:sp>
      <p:sp>
        <p:nvSpPr>
          <p:cNvPr id="4" name="正方形/長方形 3"/>
          <p:cNvSpPr/>
          <p:nvPr/>
        </p:nvSpPr>
        <p:spPr>
          <a:xfrm>
            <a:off x="221804" y="620688"/>
            <a:ext cx="8640000" cy="5632311"/>
          </a:xfrm>
          <a:prstGeom prst="rect">
            <a:avLst/>
          </a:prstGeom>
        </p:spPr>
        <p:txBody>
          <a:bodyPr wrap="square">
            <a:spAutoFit/>
          </a:bodyPr>
          <a:lstStyle/>
          <a:p>
            <a:pPr algn="ctr" latinLnBrk="1"/>
            <a:r>
              <a:rPr lang="en-US" altLang="ja-JP" b="1" u="sng" dirty="0" smtClean="0">
                <a:solidFill>
                  <a:srgbClr val="FF0000"/>
                </a:solidFill>
                <a:cs typeface="Times New Roman" panose="02020603050405020304" pitchFamily="18" charset="0"/>
              </a:rPr>
              <a:t>Enablement Requirement </a:t>
            </a:r>
            <a:r>
              <a:rPr lang="en-US" altLang="ja-JP" sz="2000" b="1" u="sng" dirty="0" smtClean="0">
                <a:cs typeface="Times New Roman" panose="02020603050405020304" pitchFamily="18" charset="0"/>
              </a:rPr>
              <a:t>(Article 36, Paragraph 4 of the Patent Act)</a:t>
            </a:r>
            <a:endParaRPr lang="ja-JP" altLang="ja-JP" sz="2000" u="sng" dirty="0">
              <a:cs typeface="Times New Roman" panose="02020603050405020304" pitchFamily="18" charset="0"/>
            </a:endParaRPr>
          </a:p>
          <a:p>
            <a:pPr latinLnBrk="1"/>
            <a:endParaRPr lang="en-US" altLang="ja-JP" dirty="0" smtClean="0"/>
          </a:p>
          <a:p>
            <a:pPr latinLnBrk="1"/>
            <a:r>
              <a:rPr lang="en-US" altLang="ja-JP" u="sng" dirty="0" smtClean="0">
                <a:cs typeface="Times New Roman" panose="02020603050405020304" pitchFamily="18" charset="0"/>
              </a:rPr>
              <a:t>“</a:t>
            </a:r>
            <a:r>
              <a:rPr lang="en-US" altLang="ja-JP" i="1" u="sng" dirty="0" smtClean="0">
                <a:cs typeface="Times New Roman" panose="02020603050405020304" pitchFamily="18" charset="0"/>
              </a:rPr>
              <a:t>Assembling Block Device</a:t>
            </a:r>
            <a:r>
              <a:rPr lang="en-US" altLang="ja-JP" u="sng" dirty="0" smtClean="0">
                <a:cs typeface="Times New Roman" panose="02020603050405020304" pitchFamily="18" charset="0"/>
              </a:rPr>
              <a:t>” Case – The IP High Court Case No. 2008 (</a:t>
            </a:r>
            <a:r>
              <a:rPr lang="en-US" altLang="ja-JP" u="sng" dirty="0" err="1" smtClean="0">
                <a:cs typeface="Times New Roman" panose="02020603050405020304" pitchFamily="18" charset="0"/>
              </a:rPr>
              <a:t>Gyo-Ke</a:t>
            </a:r>
            <a:r>
              <a:rPr lang="en-US" altLang="ja-JP" u="sng" dirty="0" smtClean="0">
                <a:cs typeface="Times New Roman" panose="02020603050405020304" pitchFamily="18" charset="0"/>
              </a:rPr>
              <a:t>) 10199</a:t>
            </a:r>
          </a:p>
          <a:p>
            <a:pPr latinLnBrk="1"/>
            <a:endParaRPr lang="en-US" altLang="ja-JP" dirty="0">
              <a:cs typeface="Times New Roman" panose="02020603050405020304" pitchFamily="18" charset="0"/>
            </a:endParaRPr>
          </a:p>
          <a:p>
            <a:pPr eaLnBrk="1"/>
            <a:r>
              <a:rPr lang="en-US" altLang="ja-JP" dirty="0" smtClean="0">
                <a:cs typeface="Times New Roman" panose="02020603050405020304" pitchFamily="18" charset="0"/>
              </a:rPr>
              <a:t>“The Plaintiff argues that … various assembling block devices can be created from the structure of the present invention based on empirical rules or common general knowledge.   However, … as </a:t>
            </a:r>
            <a:r>
              <a:rPr lang="en-US" altLang="ja-JP" dirty="0" smtClean="0">
                <a:solidFill>
                  <a:srgbClr val="FF0000"/>
                </a:solidFill>
                <a:cs typeface="Times New Roman" panose="02020603050405020304" pitchFamily="18" charset="0"/>
              </a:rPr>
              <a:t>the detailed explanation of the invention in the description contains no guide to determining a specific structure which forms the basis of means for solving the problem targeted by the present invention</a:t>
            </a:r>
            <a:r>
              <a:rPr lang="en-US" altLang="ja-JP" dirty="0" smtClean="0">
                <a:cs typeface="Times New Roman" panose="02020603050405020304" pitchFamily="18" charset="0"/>
              </a:rPr>
              <a:t>, a person skilled in the art has to exercise its own creativity in embodying them.   Therefore, it cannot be said that the statements in the description satisfy the enablement requirement.”</a:t>
            </a:r>
          </a:p>
        </p:txBody>
      </p:sp>
      <p:sp>
        <p:nvSpPr>
          <p:cNvPr id="5" name="スライド番号プレースホルダ 3"/>
          <p:cNvSpPr>
            <a:spLocks noGrp="1"/>
          </p:cNvSpPr>
          <p:nvPr>
            <p:ph type="sldNum" sz="quarter" idx="12"/>
          </p:nvPr>
        </p:nvSpPr>
        <p:spPr bwMode="auto">
          <a:xfrm>
            <a:off x="7924800" y="635635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16</a:t>
            </a:fld>
            <a:endParaRPr lang="ja-JP" altLang="en-US" sz="1200" dirty="0">
              <a:solidFill>
                <a:srgbClr val="045C75"/>
              </a:solidFill>
              <a:latin typeface="Times New Roman" pitchFamily="18" charset="0"/>
              <a:ea typeface="ＭＳ Ｐゴシック" charset="-128"/>
            </a:endParaRPr>
          </a:p>
        </p:txBody>
      </p:sp>
    </p:spTree>
    <p:extLst>
      <p:ext uri="{BB962C8B-B14F-4D97-AF65-F5344CB8AC3E}">
        <p14:creationId xmlns:p14="http://schemas.microsoft.com/office/powerpoint/2010/main" val="35858561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175" y="0"/>
            <a:ext cx="9144000" cy="369332"/>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en-US" altLang="ja-JP" sz="1800" dirty="0">
                <a:solidFill>
                  <a:schemeClr val="bg1"/>
                </a:solidFill>
                <a:latin typeface="Times New Roman" panose="02020603050405020304" pitchFamily="18" charset="0"/>
                <a:ea typeface="HGPｺﾞｼｯｸE" pitchFamily="50" charset="-128"/>
                <a:cs typeface="Times New Roman" panose="02020603050405020304" pitchFamily="18" charset="0"/>
              </a:rPr>
              <a:t>Other issues under the Patent Act and “the problem to be solved by the invention”</a:t>
            </a:r>
            <a:r>
              <a:rPr lang="ja-JP" altLang="en-US" sz="1800" dirty="0">
                <a:solidFill>
                  <a:schemeClr val="bg1"/>
                </a:solidFill>
                <a:latin typeface="HGPｺﾞｼｯｸE" pitchFamily="50" charset="-128"/>
                <a:ea typeface="HGPｺﾞｼｯｸE" pitchFamily="50" charset="-128"/>
              </a:rPr>
              <a:t> </a:t>
            </a:r>
            <a:r>
              <a:rPr lang="ja-JP" altLang="en-US" sz="1800" dirty="0" smtClean="0">
                <a:solidFill>
                  <a:schemeClr val="bg1"/>
                </a:solidFill>
                <a:latin typeface="HGPｺﾞｼｯｸE" pitchFamily="50" charset="-128"/>
                <a:ea typeface="HGPｺﾞｼｯｸE" pitchFamily="50" charset="-128"/>
              </a:rPr>
              <a:t> ④</a:t>
            </a:r>
            <a:endParaRPr lang="ja-JP" altLang="en-US" sz="1800" dirty="0">
              <a:solidFill>
                <a:schemeClr val="bg1"/>
              </a:solidFill>
              <a:latin typeface="HGPｺﾞｼｯｸE" pitchFamily="50" charset="-128"/>
              <a:ea typeface="HGPｺﾞｼｯｸE" pitchFamily="50" charset="-128"/>
            </a:endParaRPr>
          </a:p>
        </p:txBody>
      </p:sp>
      <p:sp>
        <p:nvSpPr>
          <p:cNvPr id="4" name="正方形/長方形 3"/>
          <p:cNvSpPr/>
          <p:nvPr/>
        </p:nvSpPr>
        <p:spPr>
          <a:xfrm>
            <a:off x="221804" y="611163"/>
            <a:ext cx="8676000" cy="5432256"/>
          </a:xfrm>
          <a:prstGeom prst="rect">
            <a:avLst/>
          </a:prstGeom>
        </p:spPr>
        <p:txBody>
          <a:bodyPr wrap="square">
            <a:spAutoFit/>
          </a:bodyPr>
          <a:lstStyle/>
          <a:p>
            <a:pPr algn="ctr" latinLnBrk="1"/>
            <a:r>
              <a:rPr lang="en-US" altLang="ja-JP" b="1" u="sng" dirty="0" smtClean="0">
                <a:solidFill>
                  <a:srgbClr val="FF0000"/>
                </a:solidFill>
                <a:cs typeface="Times New Roman" panose="02020603050405020304" pitchFamily="18" charset="0"/>
              </a:rPr>
              <a:t>Clarity Requirement </a:t>
            </a:r>
            <a:r>
              <a:rPr lang="en-US" altLang="ja-JP" sz="2000" b="1" u="sng" dirty="0" smtClean="0">
                <a:cs typeface="Times New Roman" panose="02020603050405020304" pitchFamily="18" charset="0"/>
              </a:rPr>
              <a:t>(Article 36, Paragraph 6, Item 2 of the Patent Act)</a:t>
            </a:r>
            <a:endParaRPr lang="ja-JP" altLang="ja-JP" sz="2000" u="sng" dirty="0">
              <a:cs typeface="Times New Roman" panose="02020603050405020304" pitchFamily="18" charset="0"/>
            </a:endParaRPr>
          </a:p>
          <a:p>
            <a:pPr latinLnBrk="1"/>
            <a:endParaRPr lang="en-US" altLang="ja-JP" sz="2400" dirty="0" smtClean="0"/>
          </a:p>
          <a:p>
            <a:pPr latinLnBrk="1">
              <a:spcAft>
                <a:spcPts val="400"/>
              </a:spcAft>
            </a:pPr>
            <a:r>
              <a:rPr lang="ja-JP" altLang="en-US" sz="2400" dirty="0" smtClean="0"/>
              <a:t>・</a:t>
            </a:r>
            <a:r>
              <a:rPr lang="ja-JP" altLang="ja-JP" sz="1800" u="sng" dirty="0" smtClean="0"/>
              <a:t> </a:t>
            </a:r>
            <a:r>
              <a:rPr lang="en-US" altLang="ja-JP" sz="1900" u="sng" dirty="0" smtClean="0"/>
              <a:t>“</a:t>
            </a:r>
            <a:r>
              <a:rPr lang="en-US" altLang="ja-JP" sz="1900" u="sng" dirty="0"/>
              <a:t>Removable Device</a:t>
            </a:r>
            <a:r>
              <a:rPr lang="en-US" altLang="ja-JP" sz="1900" u="sng" dirty="0" smtClean="0"/>
              <a:t>” Case – The IP High Court Case No. 2007 (</a:t>
            </a:r>
            <a:r>
              <a:rPr lang="en-US" altLang="ja-JP" sz="1900" u="sng" dirty="0" err="1" smtClean="0"/>
              <a:t>Gyo-Ke</a:t>
            </a:r>
            <a:r>
              <a:rPr lang="en-US" altLang="ja-JP" sz="1900" u="sng" dirty="0" smtClean="0"/>
              <a:t>) 10403</a:t>
            </a:r>
          </a:p>
          <a:p>
            <a:pPr eaLnBrk="1"/>
            <a:r>
              <a:rPr lang="ja-JP" altLang="en-US" sz="1800" dirty="0" smtClean="0"/>
              <a:t>⇒</a:t>
            </a:r>
            <a:r>
              <a:rPr lang="en-US" altLang="ja-JP" sz="1900" dirty="0" smtClean="0"/>
              <a:t>The satisfaction of the clarity requirement  is determined on the basis of whether or not the “</a:t>
            </a:r>
            <a:r>
              <a:rPr lang="en-US" altLang="ja-JP" sz="1900" dirty="0" smtClean="0">
                <a:solidFill>
                  <a:srgbClr val="FF0000"/>
                </a:solidFill>
              </a:rPr>
              <a:t>element </a:t>
            </a:r>
            <a:r>
              <a:rPr lang="en-US" altLang="ja-JP" sz="1900" dirty="0">
                <a:solidFill>
                  <a:srgbClr val="FF0000"/>
                </a:solidFill>
              </a:rPr>
              <a:t>necessary </a:t>
            </a:r>
            <a:r>
              <a:rPr lang="en-US" altLang="ja-JP" sz="1900" dirty="0" smtClean="0">
                <a:solidFill>
                  <a:srgbClr val="FF0000"/>
                </a:solidFill>
              </a:rPr>
              <a:t>for solving the technical problem to be solved by the invention are recited in the claim</a:t>
            </a:r>
            <a:r>
              <a:rPr lang="en-US" altLang="ja-JP" sz="1900" dirty="0" smtClean="0"/>
              <a:t>”.</a:t>
            </a:r>
          </a:p>
          <a:p>
            <a:pPr latinLnBrk="1"/>
            <a:endParaRPr lang="en-US" altLang="ja-JP" sz="2400" dirty="0"/>
          </a:p>
          <a:p>
            <a:pPr eaLnBrk="1">
              <a:spcAft>
                <a:spcPts val="400"/>
              </a:spcAft>
            </a:pPr>
            <a:r>
              <a:rPr lang="ja-JP" altLang="en-US" sz="2400" dirty="0" smtClean="0"/>
              <a:t>・</a:t>
            </a:r>
            <a:r>
              <a:rPr lang="en-US" altLang="ja-JP" sz="1900" u="sng" spc="-50" dirty="0" smtClean="0"/>
              <a:t>“A method of stirring and </a:t>
            </a:r>
            <a:r>
              <a:rPr lang="en-US" altLang="ja-JP" sz="1900" u="sng" spc="-50" dirty="0" err="1" smtClean="0"/>
              <a:t>defoaming</a:t>
            </a:r>
            <a:r>
              <a:rPr lang="en-US" altLang="ja-JP" sz="1900" u="sng" spc="-50" dirty="0" smtClean="0"/>
              <a:t> solvent, etc. and equipment therefor” Case – The IP High Court Case No. 2009 (</a:t>
            </a:r>
            <a:r>
              <a:rPr lang="en-US" altLang="ja-JP" sz="1900" u="sng" spc="-50" dirty="0" err="1" smtClean="0"/>
              <a:t>Gyo-Ke</a:t>
            </a:r>
            <a:r>
              <a:rPr lang="en-US" altLang="ja-JP" sz="1900" u="sng" spc="-50" dirty="0" smtClean="0"/>
              <a:t>) 10329</a:t>
            </a:r>
          </a:p>
          <a:p>
            <a:pPr eaLnBrk="1"/>
            <a:r>
              <a:rPr lang="ja-JP" altLang="en-US" sz="1800" spc="-50" dirty="0" smtClean="0"/>
              <a:t>⇒</a:t>
            </a:r>
            <a:r>
              <a:rPr lang="en-US" altLang="ja-JP" sz="1900" spc="-50" dirty="0" smtClean="0"/>
              <a:t>The satisfaction of the clarity requirement is determined on the basis of whether or not the “</a:t>
            </a:r>
            <a:r>
              <a:rPr lang="en-US" altLang="ja-JP" sz="1900" spc="-50" dirty="0" smtClean="0">
                <a:solidFill>
                  <a:srgbClr val="FF0000"/>
                </a:solidFill>
              </a:rPr>
              <a:t>structure for achievement of the problem would be ambiguous</a:t>
            </a:r>
            <a:r>
              <a:rPr lang="en-US" altLang="ja-JP" sz="1900" spc="-50" dirty="0" smtClean="0"/>
              <a:t>”.</a:t>
            </a:r>
            <a:endParaRPr lang="ja-JP" altLang="ja-JP" sz="1900" dirty="0"/>
          </a:p>
          <a:p>
            <a:pPr latinLnBrk="1"/>
            <a:endParaRPr lang="en-US" altLang="ja-JP" sz="1900" dirty="0" smtClean="0"/>
          </a:p>
          <a:p>
            <a:pPr latinLnBrk="1">
              <a:spcAft>
                <a:spcPts val="400"/>
              </a:spcAft>
            </a:pPr>
            <a:r>
              <a:rPr lang="ja-JP" altLang="en-US" sz="2400" dirty="0" smtClean="0"/>
              <a:t>・</a:t>
            </a:r>
            <a:r>
              <a:rPr lang="en-US" altLang="ja-JP" sz="1800" dirty="0" smtClean="0"/>
              <a:t> </a:t>
            </a:r>
            <a:r>
              <a:rPr lang="en-US" altLang="ja-JP" sz="1900" u="sng" dirty="0" smtClean="0"/>
              <a:t>“Face-bow” Case – The IP High Court Case No. 2011 (</a:t>
            </a:r>
            <a:r>
              <a:rPr lang="en-US" altLang="ja-JP" sz="1900" u="sng" dirty="0" err="1" smtClean="0"/>
              <a:t>Gyo-Ke</a:t>
            </a:r>
            <a:r>
              <a:rPr lang="en-US" altLang="ja-JP" sz="1900" u="sng" dirty="0" smtClean="0"/>
              <a:t>) 10097</a:t>
            </a:r>
          </a:p>
          <a:p>
            <a:pPr eaLnBrk="1"/>
            <a:r>
              <a:rPr lang="ja-JP" altLang="en-US" sz="1800" spc="-50" dirty="0" smtClean="0"/>
              <a:t>⇒ </a:t>
            </a:r>
            <a:r>
              <a:rPr lang="en-US" altLang="ja-JP" sz="1800" spc="-50" dirty="0" smtClean="0"/>
              <a:t>The satisfaction of the clarity requirement is determined on the basis of whether or not “</a:t>
            </a:r>
            <a:r>
              <a:rPr lang="en-US" altLang="ja-JP" sz="1800" spc="-50" dirty="0" smtClean="0">
                <a:solidFill>
                  <a:srgbClr val="FF0000"/>
                </a:solidFill>
              </a:rPr>
              <a:t>means for solving the problem is recited …</a:t>
            </a:r>
            <a:r>
              <a:rPr lang="en-US" altLang="ja-JP" sz="1800" spc="-50" dirty="0" smtClean="0"/>
              <a:t>”.</a:t>
            </a:r>
            <a:endParaRPr lang="ja-JP" altLang="ja-JP" sz="1800" dirty="0"/>
          </a:p>
          <a:p>
            <a:pPr latinLnBrk="1"/>
            <a:endParaRPr lang="ja-JP" altLang="ja-JP" sz="2400" dirty="0"/>
          </a:p>
        </p:txBody>
      </p:sp>
      <p:sp>
        <p:nvSpPr>
          <p:cNvPr id="5" name="スライド番号プレースホルダ 3"/>
          <p:cNvSpPr>
            <a:spLocks noGrp="1"/>
          </p:cNvSpPr>
          <p:nvPr>
            <p:ph type="sldNum" sz="quarter" idx="12"/>
          </p:nvPr>
        </p:nvSpPr>
        <p:spPr bwMode="auto">
          <a:xfrm>
            <a:off x="7924800" y="635635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17</a:t>
            </a:fld>
            <a:endParaRPr lang="ja-JP" altLang="en-US" sz="1200" dirty="0">
              <a:solidFill>
                <a:srgbClr val="045C75"/>
              </a:solidFill>
              <a:latin typeface="Times New Roman" pitchFamily="18" charset="0"/>
              <a:ea typeface="ＭＳ Ｐゴシック" charset="-128"/>
            </a:endParaRPr>
          </a:p>
        </p:txBody>
      </p:sp>
    </p:spTree>
    <p:extLst>
      <p:ext uri="{BB962C8B-B14F-4D97-AF65-F5344CB8AC3E}">
        <p14:creationId xmlns:p14="http://schemas.microsoft.com/office/powerpoint/2010/main" val="20489774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175" y="0"/>
            <a:ext cx="9144000" cy="369332"/>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en-US" altLang="ja-JP" sz="1800" dirty="0">
                <a:solidFill>
                  <a:schemeClr val="bg1"/>
                </a:solidFill>
                <a:latin typeface="Times New Roman" panose="02020603050405020304" pitchFamily="18" charset="0"/>
                <a:ea typeface="HGPｺﾞｼｯｸE" pitchFamily="50" charset="-128"/>
                <a:cs typeface="Times New Roman" panose="02020603050405020304" pitchFamily="18" charset="0"/>
              </a:rPr>
              <a:t>Other issues under the Patent Act and “the problem to be solved by the invention”</a:t>
            </a:r>
            <a:r>
              <a:rPr lang="ja-JP" altLang="en-US" sz="1800" dirty="0">
                <a:solidFill>
                  <a:schemeClr val="bg1"/>
                </a:solidFill>
                <a:latin typeface="HGPｺﾞｼｯｸE" pitchFamily="50" charset="-128"/>
                <a:ea typeface="HGPｺﾞｼｯｸE" pitchFamily="50" charset="-128"/>
              </a:rPr>
              <a:t> </a:t>
            </a:r>
            <a:r>
              <a:rPr lang="ja-JP" altLang="en-US" sz="1800" dirty="0" smtClean="0">
                <a:solidFill>
                  <a:schemeClr val="bg1"/>
                </a:solidFill>
                <a:latin typeface="HGPｺﾞｼｯｸE" pitchFamily="50" charset="-128"/>
                <a:ea typeface="HGPｺﾞｼｯｸE" pitchFamily="50" charset="-128"/>
              </a:rPr>
              <a:t> ⑤</a:t>
            </a:r>
            <a:endParaRPr lang="ja-JP" altLang="en-US" sz="1800" dirty="0">
              <a:solidFill>
                <a:schemeClr val="bg1"/>
              </a:solidFill>
              <a:latin typeface="HGPｺﾞｼｯｸE" pitchFamily="50" charset="-128"/>
              <a:ea typeface="HGPｺﾞｼｯｸE" pitchFamily="50" charset="-128"/>
            </a:endParaRPr>
          </a:p>
        </p:txBody>
      </p:sp>
      <p:sp>
        <p:nvSpPr>
          <p:cNvPr id="4" name="正方形/長方形 3"/>
          <p:cNvSpPr/>
          <p:nvPr/>
        </p:nvSpPr>
        <p:spPr>
          <a:xfrm>
            <a:off x="202754" y="620688"/>
            <a:ext cx="8784000" cy="5501506"/>
          </a:xfrm>
          <a:prstGeom prst="rect">
            <a:avLst/>
          </a:prstGeom>
        </p:spPr>
        <p:txBody>
          <a:bodyPr wrap="square">
            <a:spAutoFit/>
          </a:bodyPr>
          <a:lstStyle/>
          <a:p>
            <a:pPr algn="ctr" latinLnBrk="1">
              <a:spcAft>
                <a:spcPts val="600"/>
              </a:spcAft>
            </a:pPr>
            <a:r>
              <a:rPr lang="en-US" altLang="ja-JP" sz="2000" b="1" u="sng" dirty="0" smtClean="0"/>
              <a:t>The </a:t>
            </a:r>
            <a:r>
              <a:rPr lang="en-US" altLang="ja-JP" sz="2000" b="1" u="sng" dirty="0" smtClean="0">
                <a:solidFill>
                  <a:srgbClr val="FF0000"/>
                </a:solidFill>
              </a:rPr>
              <a:t>Doctrine of Equivalents </a:t>
            </a:r>
            <a:r>
              <a:rPr lang="en-US" altLang="ja-JP" sz="2000" b="1" u="sng" dirty="0" smtClean="0"/>
              <a:t>(the first requirement)</a:t>
            </a:r>
            <a:endParaRPr lang="ja-JP" altLang="ja-JP" sz="2000" u="sng" dirty="0"/>
          </a:p>
          <a:p>
            <a:pPr eaLnBrk="1">
              <a:spcAft>
                <a:spcPts val="600"/>
              </a:spcAft>
            </a:pPr>
            <a:r>
              <a:rPr lang="en-US" altLang="ja-JP" sz="1600" dirty="0" smtClean="0"/>
              <a:t>The IP High Court Grand Panel Decision rendered on March 25, 2016 (Case No. 2015 (Ne) 10014)</a:t>
            </a:r>
            <a:r>
              <a:rPr lang="ja-JP" altLang="ja-JP" sz="1600" dirty="0" smtClean="0"/>
              <a:t> </a:t>
            </a:r>
            <a:endParaRPr lang="en-US" altLang="ja-JP" sz="1600" dirty="0" smtClean="0"/>
          </a:p>
          <a:p>
            <a:pPr eaLnBrk="1">
              <a:lnSpc>
                <a:spcPts val="2100"/>
              </a:lnSpc>
            </a:pPr>
            <a:r>
              <a:rPr lang="en-US" altLang="ja-JP" sz="1900" dirty="0" smtClean="0"/>
              <a:t>“… the essential part of a patented invention should be understood as the characteristic part which constitutes a unique technical idea that is not seen in prior art in the statements in the scope of claims of the patented invention.  </a:t>
            </a:r>
          </a:p>
          <a:p>
            <a:pPr eaLnBrk="1">
              <a:lnSpc>
                <a:spcPts val="2100"/>
              </a:lnSpc>
            </a:pPr>
            <a:r>
              <a:rPr lang="en-US" altLang="ja-JP" sz="1900" dirty="0" smtClean="0"/>
              <a:t>The aforementioned essential part should be found by first understanding </a:t>
            </a:r>
            <a:r>
              <a:rPr lang="en-US" altLang="ja-JP" sz="1900" dirty="0" smtClean="0">
                <a:solidFill>
                  <a:srgbClr val="FF0000"/>
                </a:solidFill>
              </a:rPr>
              <a:t>the problem to be solved and means for solving the problem by the patented invention</a:t>
            </a:r>
            <a:r>
              <a:rPr lang="en-US" altLang="ja-JP" sz="1900" dirty="0" smtClean="0"/>
              <a:t> … and its effect … based on the statements in the scope of claims and the specification, and then determining </a:t>
            </a:r>
            <a:r>
              <a:rPr lang="en-US" altLang="ja-JP" sz="1900" dirty="0" smtClean="0">
                <a:solidFill>
                  <a:srgbClr val="FF0000"/>
                </a:solidFill>
              </a:rPr>
              <a:t>the characteristic part which constitutes a unique technical idea that is not seen in prior art</a:t>
            </a:r>
            <a:r>
              <a:rPr lang="en-US" altLang="ja-JP" sz="1900" dirty="0" smtClean="0"/>
              <a:t> in the statements in the scope of claims of the patented invention.”</a:t>
            </a:r>
            <a:endParaRPr lang="ja-JP" altLang="ja-JP" sz="1900" dirty="0"/>
          </a:p>
          <a:p>
            <a:pPr latinLnBrk="1"/>
            <a:r>
              <a:rPr lang="en-US" altLang="ja-JP" sz="1800" dirty="0"/>
              <a:t> </a:t>
            </a:r>
            <a:endParaRPr lang="ja-JP" altLang="ja-JP" sz="1800" dirty="0"/>
          </a:p>
          <a:p>
            <a:pPr algn="ctr" latinLnBrk="1">
              <a:spcAft>
                <a:spcPts val="600"/>
              </a:spcAft>
            </a:pPr>
            <a:r>
              <a:rPr lang="en-US" altLang="ja-JP" sz="2000" b="1" u="sng" dirty="0" smtClean="0">
                <a:solidFill>
                  <a:srgbClr val="FF0000"/>
                </a:solidFill>
              </a:rPr>
              <a:t>Indirect Infringement </a:t>
            </a:r>
            <a:r>
              <a:rPr lang="en-US" altLang="ja-JP" sz="2000" b="1" u="sng" dirty="0" smtClean="0"/>
              <a:t>(Article 101, Item 2, Item 5 of the Patent Act)</a:t>
            </a:r>
            <a:endParaRPr lang="ja-JP" altLang="ja-JP" sz="2000" u="sng" dirty="0"/>
          </a:p>
          <a:p>
            <a:pPr eaLnBrk="1">
              <a:lnSpc>
                <a:spcPts val="2100"/>
              </a:lnSpc>
            </a:pPr>
            <a:r>
              <a:rPr lang="en-US" altLang="ja-JP" sz="1900" dirty="0" smtClean="0"/>
              <a:t>“Where a patent has been granted for an invention of a product, acts of producing, assigning, etc., importing or offering for assignment, etc. any product (excluding those widely distributed within Japan) to be used for the producing of the said product and </a:t>
            </a:r>
            <a:r>
              <a:rPr lang="en-US" altLang="ja-JP" sz="1900" dirty="0" smtClean="0">
                <a:solidFill>
                  <a:srgbClr val="FF0000"/>
                </a:solidFill>
              </a:rPr>
              <a:t>indispensable for the resolution of the problem by the said invention </a:t>
            </a:r>
            <a:r>
              <a:rPr lang="en-US" altLang="ja-JP" sz="1900" dirty="0" smtClean="0"/>
              <a:t>as a business, knowing that the said invention is a patented invention and the said product is used for the working of the invention.” </a:t>
            </a:r>
            <a:r>
              <a:rPr lang="en-US" altLang="ja-JP" sz="1600" dirty="0" smtClean="0"/>
              <a:t>(Item 2)</a:t>
            </a:r>
          </a:p>
        </p:txBody>
      </p:sp>
      <p:sp>
        <p:nvSpPr>
          <p:cNvPr id="5" name="スライド番号プレースホルダ 3"/>
          <p:cNvSpPr>
            <a:spLocks noGrp="1"/>
          </p:cNvSpPr>
          <p:nvPr>
            <p:ph type="sldNum" sz="quarter" idx="12"/>
          </p:nvPr>
        </p:nvSpPr>
        <p:spPr bwMode="auto">
          <a:xfrm>
            <a:off x="8274496" y="6448251"/>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18</a:t>
            </a:fld>
            <a:endParaRPr lang="ja-JP" altLang="en-US" sz="1200" dirty="0">
              <a:solidFill>
                <a:srgbClr val="045C75"/>
              </a:solidFill>
              <a:latin typeface="Times New Roman" pitchFamily="18" charset="0"/>
              <a:ea typeface="ＭＳ Ｐゴシック" charset="-128"/>
            </a:endParaRPr>
          </a:p>
        </p:txBody>
      </p:sp>
    </p:spTree>
    <p:extLst>
      <p:ext uri="{BB962C8B-B14F-4D97-AF65-F5344CB8AC3E}">
        <p14:creationId xmlns:p14="http://schemas.microsoft.com/office/powerpoint/2010/main" val="898520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175" y="0"/>
            <a:ext cx="9144000" cy="584775"/>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en-US" altLang="ja-JP" dirty="0" smtClean="0">
                <a:solidFill>
                  <a:schemeClr val="bg1"/>
                </a:solidFill>
                <a:latin typeface="Times New Roman" panose="02020603050405020304" pitchFamily="18" charset="0"/>
                <a:ea typeface="HGPｺﾞｼｯｸE" pitchFamily="50" charset="-128"/>
                <a:cs typeface="Times New Roman" panose="02020603050405020304" pitchFamily="18" charset="0"/>
              </a:rPr>
              <a:t>“New Matter” issue</a:t>
            </a:r>
            <a:endParaRPr lang="ja-JP" altLang="en-US" dirty="0">
              <a:solidFill>
                <a:schemeClr val="bg1"/>
              </a:solidFill>
              <a:latin typeface="Times New Roman" panose="02020603050405020304" pitchFamily="18" charset="0"/>
              <a:ea typeface="HGPｺﾞｼｯｸE" pitchFamily="50" charset="-128"/>
              <a:cs typeface="Times New Roman" panose="02020603050405020304" pitchFamily="18" charset="0"/>
            </a:endParaRPr>
          </a:p>
        </p:txBody>
      </p:sp>
      <p:sp>
        <p:nvSpPr>
          <p:cNvPr id="4" name="正方形/長方形 3"/>
          <p:cNvSpPr/>
          <p:nvPr/>
        </p:nvSpPr>
        <p:spPr>
          <a:xfrm>
            <a:off x="107504" y="775439"/>
            <a:ext cx="8928992" cy="6155531"/>
          </a:xfrm>
          <a:prstGeom prst="rect">
            <a:avLst/>
          </a:prstGeom>
        </p:spPr>
        <p:txBody>
          <a:bodyPr wrap="square">
            <a:spAutoFit/>
          </a:bodyPr>
          <a:lstStyle/>
          <a:p>
            <a:pPr algn="ctr" latinLnBrk="1"/>
            <a:r>
              <a:rPr lang="en-US" altLang="ja-JP" u="sng" dirty="0" smtClean="0">
                <a:solidFill>
                  <a:srgbClr val="FF0000"/>
                </a:solidFill>
                <a:effectLst>
                  <a:outerShdw blurRad="38100" dist="38100" dir="2700000" algn="tl">
                    <a:srgbClr val="000000">
                      <a:alpha val="43137"/>
                    </a:srgbClr>
                  </a:outerShdw>
                </a:effectLst>
              </a:rPr>
              <a:t>IP High Court Grand Panel Decision </a:t>
            </a:r>
            <a:r>
              <a:rPr lang="en-US" altLang="ja-JP" sz="2100" u="sng" dirty="0" smtClean="0">
                <a:effectLst>
                  <a:outerShdw blurRad="38100" dist="38100" dir="2700000" algn="tl">
                    <a:srgbClr val="000000">
                      <a:alpha val="43137"/>
                    </a:srgbClr>
                  </a:outerShdw>
                </a:effectLst>
              </a:rPr>
              <a:t>– Case No. 2006 (</a:t>
            </a:r>
            <a:r>
              <a:rPr lang="en-US" altLang="ja-JP" sz="2100" u="sng" dirty="0" err="1" smtClean="0">
                <a:effectLst>
                  <a:outerShdw blurRad="38100" dist="38100" dir="2700000" algn="tl">
                    <a:srgbClr val="000000">
                      <a:alpha val="43137"/>
                    </a:srgbClr>
                  </a:outerShdw>
                </a:effectLst>
              </a:rPr>
              <a:t>Gyo-Ke</a:t>
            </a:r>
            <a:r>
              <a:rPr lang="en-US" altLang="ja-JP" sz="2100" u="sng" dirty="0" smtClean="0">
                <a:effectLst>
                  <a:outerShdw blurRad="38100" dist="38100" dir="2700000" algn="tl">
                    <a:srgbClr val="000000">
                      <a:alpha val="43137"/>
                    </a:srgbClr>
                  </a:outerShdw>
                </a:effectLst>
              </a:rPr>
              <a:t>) 10563</a:t>
            </a:r>
          </a:p>
          <a:p>
            <a:pPr latinLnBrk="1">
              <a:lnSpc>
                <a:spcPts val="2400"/>
              </a:lnSpc>
            </a:pPr>
            <a:endParaRPr lang="en-US" altLang="ja-JP" sz="2000" dirty="0" smtClean="0">
              <a:solidFill>
                <a:schemeClr val="tx2"/>
              </a:solidFill>
            </a:endParaRPr>
          </a:p>
          <a:p>
            <a:pPr eaLnBrk="1">
              <a:lnSpc>
                <a:spcPts val="2400"/>
              </a:lnSpc>
            </a:pPr>
            <a:r>
              <a:rPr lang="ja-JP" altLang="en-US" dirty="0" smtClean="0">
                <a:solidFill>
                  <a:schemeClr val="tx2"/>
                </a:solidFill>
              </a:rPr>
              <a:t> </a:t>
            </a:r>
            <a:r>
              <a:rPr lang="en-US" altLang="ja-JP" sz="2800" dirty="0" smtClean="0"/>
              <a:t>“ </a:t>
            </a:r>
            <a:r>
              <a:rPr lang="en-US" altLang="ja-JP" sz="2800" dirty="0" smtClean="0">
                <a:latin typeface="ＭＳ 明朝"/>
                <a:ea typeface="ＭＳ 明朝"/>
              </a:rPr>
              <a:t>…</a:t>
            </a:r>
            <a:r>
              <a:rPr lang="en-US" altLang="ja-JP" sz="2800" dirty="0" smtClean="0"/>
              <a:t> the ‘matters stated in the description or drawings’ mean technical matters derived by a person skilled in the art, putting together all statements in the specification or drawings.  </a:t>
            </a:r>
          </a:p>
          <a:p>
            <a:pPr eaLnBrk="1">
              <a:lnSpc>
                <a:spcPts val="2400"/>
              </a:lnSpc>
            </a:pPr>
            <a:r>
              <a:rPr lang="ja-JP" altLang="en-US" sz="2800" dirty="0"/>
              <a:t>　</a:t>
            </a:r>
            <a:r>
              <a:rPr lang="ja-JP" altLang="en-US" sz="2800" dirty="0" smtClean="0"/>
              <a:t>　</a:t>
            </a:r>
            <a:r>
              <a:rPr lang="en-US" altLang="ja-JP" sz="2800" dirty="0" smtClean="0"/>
              <a:t>If </a:t>
            </a:r>
            <a:r>
              <a:rPr lang="en-US" altLang="ja-JP" sz="2800" dirty="0" smtClean="0">
                <a:solidFill>
                  <a:srgbClr val="FF0000"/>
                </a:solidFill>
              </a:rPr>
              <a:t>an amendment </a:t>
            </a:r>
            <a:r>
              <a:rPr lang="en-US" altLang="ja-JP" sz="2800" u="sng" dirty="0" smtClean="0">
                <a:solidFill>
                  <a:srgbClr val="FF0000"/>
                </a:solidFill>
              </a:rPr>
              <a:t>introduces no new </a:t>
            </a:r>
            <a:r>
              <a:rPr lang="en-US" altLang="ja-JP" sz="2800" u="sng" dirty="0" smtClean="0">
                <a:solidFill>
                  <a:srgbClr val="FF0000"/>
                </a:solidFill>
              </a:rPr>
              <a:t>technical matters </a:t>
            </a:r>
            <a:r>
              <a:rPr lang="en-US" altLang="ja-JP" sz="2800" dirty="0" smtClean="0">
                <a:solidFill>
                  <a:srgbClr val="FF0000"/>
                </a:solidFill>
              </a:rPr>
              <a:t>in relation to those thus derived</a:t>
            </a:r>
            <a:r>
              <a:rPr lang="en-US" altLang="ja-JP" sz="2800" dirty="0" smtClean="0"/>
              <a:t>, the amendment </a:t>
            </a:r>
            <a:r>
              <a:rPr lang="en-US" altLang="ja-JP" sz="2800" dirty="0" smtClean="0"/>
              <a:t>can be </a:t>
            </a:r>
            <a:r>
              <a:rPr lang="en-US" altLang="ja-JP" sz="2800" dirty="0" smtClean="0"/>
              <a:t>deemed to be made within the ‘scope of the matters stated in the description or drawings.’ ”</a:t>
            </a:r>
          </a:p>
          <a:p>
            <a:pPr eaLnBrk="1">
              <a:lnSpc>
                <a:spcPts val="2400"/>
              </a:lnSpc>
            </a:pPr>
            <a:endParaRPr lang="en-US" altLang="ja-JP" sz="2800" dirty="0"/>
          </a:p>
          <a:p>
            <a:pPr eaLnBrk="1">
              <a:lnSpc>
                <a:spcPts val="2400"/>
              </a:lnSpc>
            </a:pPr>
            <a:r>
              <a:rPr lang="ja-JP" altLang="en-US" dirty="0" smtClean="0"/>
              <a:t>⇒</a:t>
            </a:r>
            <a:r>
              <a:rPr lang="en-US" altLang="ja-JP" dirty="0" smtClean="0"/>
              <a:t>What does</a:t>
            </a:r>
            <a:r>
              <a:rPr lang="ja-JP" altLang="en-US" dirty="0" smtClean="0"/>
              <a:t> </a:t>
            </a:r>
            <a:r>
              <a:rPr lang="en-US" altLang="ja-JP" dirty="0" smtClean="0"/>
              <a:t>“</a:t>
            </a:r>
            <a:r>
              <a:rPr lang="en-US" altLang="ja-JP" dirty="0" smtClean="0">
                <a:solidFill>
                  <a:srgbClr val="FF0000"/>
                </a:solidFill>
              </a:rPr>
              <a:t>an amendment </a:t>
            </a:r>
            <a:r>
              <a:rPr lang="en-US" altLang="ja-JP" u="sng" dirty="0" smtClean="0">
                <a:solidFill>
                  <a:srgbClr val="FF0000"/>
                </a:solidFill>
              </a:rPr>
              <a:t>introduces no </a:t>
            </a:r>
            <a:r>
              <a:rPr lang="en-US" altLang="ja-JP" u="sng" dirty="0" smtClean="0">
                <a:solidFill>
                  <a:srgbClr val="FF0000"/>
                </a:solidFill>
              </a:rPr>
              <a:t>new technical matters </a:t>
            </a:r>
            <a:r>
              <a:rPr lang="en-US" altLang="ja-JP" dirty="0" smtClean="0">
                <a:solidFill>
                  <a:srgbClr val="FF0000"/>
                </a:solidFill>
              </a:rPr>
              <a:t>in relation to those thus derived</a:t>
            </a:r>
            <a:r>
              <a:rPr lang="en-US" altLang="ja-JP" dirty="0" smtClean="0"/>
              <a:t>” mean? </a:t>
            </a:r>
            <a:r>
              <a:rPr lang="ja-JP" altLang="en-US" dirty="0">
                <a:solidFill>
                  <a:schemeClr val="accent1"/>
                </a:solidFill>
                <a:effectLst>
                  <a:outerShdw blurRad="38100" dist="38100" dir="2700000" algn="tl">
                    <a:srgbClr val="000000">
                      <a:alpha val="43137"/>
                    </a:srgbClr>
                  </a:outerShdw>
                </a:effectLst>
              </a:rPr>
              <a:t>⇒ </a:t>
            </a:r>
            <a:r>
              <a:rPr lang="en-US" altLang="ja-JP" dirty="0" smtClean="0">
                <a:solidFill>
                  <a:schemeClr val="accent1"/>
                </a:solidFill>
                <a:effectLst>
                  <a:outerShdw blurRad="38100" dist="38100" dir="2700000" algn="tl">
                    <a:srgbClr val="000000">
                      <a:alpha val="43137"/>
                    </a:srgbClr>
                  </a:outerShdw>
                </a:effectLst>
                <a:cs typeface="Times New Roman" panose="02020603050405020304" pitchFamily="18" charset="0"/>
              </a:rPr>
              <a:t>See the next </a:t>
            </a:r>
            <a:r>
              <a:rPr lang="en-US" altLang="ja-JP" dirty="0" smtClean="0">
                <a:solidFill>
                  <a:schemeClr val="accent1"/>
                </a:solidFill>
                <a:effectLst>
                  <a:outerShdw blurRad="38100" dist="38100" dir="2700000" algn="tl">
                    <a:srgbClr val="000000">
                      <a:alpha val="43137"/>
                    </a:srgbClr>
                  </a:outerShdw>
                </a:effectLst>
                <a:cs typeface="Times New Roman" panose="02020603050405020304" pitchFamily="18" charset="0"/>
              </a:rPr>
              <a:t>page.</a:t>
            </a:r>
            <a:endParaRPr lang="en-US" altLang="ja-JP" dirty="0" smtClean="0">
              <a:solidFill>
                <a:schemeClr val="accent1"/>
              </a:solidFill>
              <a:effectLst>
                <a:outerShdw blurRad="38100" dist="38100" dir="2700000" algn="tl">
                  <a:srgbClr val="000000">
                    <a:alpha val="43137"/>
                  </a:srgbClr>
                </a:outerShdw>
              </a:effectLst>
              <a:cs typeface="Times New Roman" panose="02020603050405020304" pitchFamily="18" charset="0"/>
            </a:endParaRPr>
          </a:p>
          <a:p>
            <a:pPr eaLnBrk="1">
              <a:lnSpc>
                <a:spcPts val="2400"/>
              </a:lnSpc>
            </a:pPr>
            <a:endParaRPr lang="en-US" altLang="ja-JP" sz="2000" dirty="0" smtClean="0"/>
          </a:p>
          <a:p>
            <a:pPr latinLnBrk="1"/>
            <a:r>
              <a:rPr lang="en-US" altLang="ja-JP" sz="800" dirty="0" smtClean="0"/>
              <a:t>----------------------------------------------------------------------------------------------------------------------------------------------------------------------------------------------------------------------------------------------------------------------</a:t>
            </a:r>
            <a:endParaRPr lang="en-US" altLang="ja-JP" sz="800" dirty="0"/>
          </a:p>
          <a:p>
            <a:pPr latinLnBrk="1"/>
            <a:r>
              <a:rPr lang="en-US" altLang="ja-JP" sz="1600" u="sng" dirty="0" smtClean="0">
                <a:cs typeface="Times New Roman" panose="02020603050405020304" pitchFamily="18" charset="0"/>
              </a:rPr>
              <a:t>【</a:t>
            </a:r>
            <a:r>
              <a:rPr lang="en-US" altLang="ja-JP" sz="1600" u="sng" dirty="0" smtClean="0">
                <a:solidFill>
                  <a:srgbClr val="FF0000"/>
                </a:solidFill>
                <a:cs typeface="Times New Roman" panose="02020603050405020304" pitchFamily="18" charset="0"/>
              </a:rPr>
              <a:t>Examination Guidelines </a:t>
            </a:r>
            <a:r>
              <a:rPr lang="en-US" altLang="ja-JP" sz="1600" u="sng" dirty="0" smtClean="0">
                <a:cs typeface="Times New Roman" panose="02020603050405020304" pitchFamily="18" charset="0"/>
              </a:rPr>
              <a:t>of JPO】</a:t>
            </a:r>
          </a:p>
          <a:p>
            <a:pPr eaLnBrk="1"/>
            <a:r>
              <a:rPr lang="ja-JP" altLang="en-US" sz="1600" dirty="0" smtClean="0">
                <a:cs typeface="Times New Roman" panose="02020603050405020304" pitchFamily="18" charset="0"/>
              </a:rPr>
              <a:t>　</a:t>
            </a:r>
            <a:r>
              <a:rPr lang="en-US" altLang="ja-JP" sz="1600" dirty="0" smtClean="0">
                <a:cs typeface="Times New Roman" panose="02020603050405020304" pitchFamily="18" charset="0"/>
              </a:rPr>
              <a:t>“ </a:t>
            </a:r>
            <a:r>
              <a:rPr lang="en-US" altLang="ja-JP" sz="1600" dirty="0" smtClean="0">
                <a:latin typeface="ＭＳ 明朝"/>
                <a:ea typeface="ＭＳ 明朝"/>
              </a:rPr>
              <a:t>…</a:t>
            </a:r>
            <a:r>
              <a:rPr lang="en-US" altLang="ja-JP" sz="1050" dirty="0" smtClean="0">
                <a:latin typeface="ＭＳ 明朝"/>
                <a:ea typeface="ＭＳ 明朝"/>
              </a:rPr>
              <a:t> </a:t>
            </a:r>
            <a:r>
              <a:rPr lang="en-US" altLang="ja-JP" sz="1600" dirty="0" smtClean="0">
                <a:cs typeface="Times New Roman" panose="02020603050405020304" pitchFamily="18" charset="0"/>
              </a:rPr>
              <a:t>if the amendment does not introduce any new technical matter in view of the ‘matters stated in the originally attached </a:t>
            </a:r>
            <a:r>
              <a:rPr lang="en-US" altLang="ja-JP" sz="1600" dirty="0"/>
              <a:t>specification</a:t>
            </a:r>
            <a:r>
              <a:rPr lang="en-US" altLang="ja-JP" sz="1600" dirty="0" smtClean="0">
                <a:cs typeface="Times New Roman" panose="02020603050405020304" pitchFamily="18" charset="0"/>
              </a:rPr>
              <a:t>, etc.,’ the amendment shall be permitted. </a:t>
            </a:r>
            <a:r>
              <a:rPr lang="en-US" altLang="ja-JP" sz="1600" dirty="0" smtClean="0">
                <a:latin typeface="ＭＳ 明朝"/>
                <a:ea typeface="ＭＳ 明朝"/>
              </a:rPr>
              <a:t>…</a:t>
            </a:r>
            <a:r>
              <a:rPr lang="en-US" altLang="ja-JP" sz="1600" dirty="0" smtClean="0">
                <a:cs typeface="Times New Roman" panose="02020603050405020304" pitchFamily="18" charset="0"/>
              </a:rPr>
              <a:t> For example, </a:t>
            </a:r>
            <a:r>
              <a:rPr lang="en-US" altLang="ja-JP" sz="1600" u="sng" dirty="0" smtClean="0">
                <a:cs typeface="Times New Roman" panose="02020603050405020304" pitchFamily="18" charset="0"/>
              </a:rPr>
              <a:t>in the case where a matter to be deleted </a:t>
            </a:r>
            <a:r>
              <a:rPr lang="en-US" altLang="ja-JP" sz="1600" u="sng" dirty="0" smtClean="0">
                <a:solidFill>
                  <a:srgbClr val="FF0000"/>
                </a:solidFill>
                <a:cs typeface="Times New Roman" panose="02020603050405020304" pitchFamily="18" charset="0"/>
              </a:rPr>
              <a:t>is not related to a problem to be solved by the invention </a:t>
            </a:r>
            <a:r>
              <a:rPr lang="en-US" altLang="ja-JP" sz="1600" u="sng" dirty="0" smtClean="0">
                <a:cs typeface="Times New Roman" panose="02020603050405020304" pitchFamily="18" charset="0"/>
              </a:rPr>
              <a:t>and is obviously an </a:t>
            </a:r>
            <a:r>
              <a:rPr lang="en-US" altLang="ja-JP" sz="1600" u="sng" dirty="0" smtClean="0">
                <a:solidFill>
                  <a:srgbClr val="FF0000"/>
                </a:solidFill>
                <a:cs typeface="Times New Roman" panose="02020603050405020304" pitchFamily="18" charset="0"/>
              </a:rPr>
              <a:t>optional additional matter </a:t>
            </a:r>
            <a:r>
              <a:rPr lang="en-US" altLang="ja-JP" sz="1600" u="sng" dirty="0" smtClean="0">
                <a:cs typeface="Times New Roman" panose="02020603050405020304" pitchFamily="18" charset="0"/>
              </a:rPr>
              <a:t>from the statement in the originally attached specification, etc., </a:t>
            </a:r>
            <a:r>
              <a:rPr lang="en-US" altLang="ja-JP" sz="1600" u="sng" dirty="0" smtClean="0">
                <a:solidFill>
                  <a:srgbClr val="FF0000"/>
                </a:solidFill>
                <a:cs typeface="Times New Roman" panose="02020603050405020304" pitchFamily="18" charset="0"/>
              </a:rPr>
              <a:t>the amendment does not add any new technical significance </a:t>
            </a:r>
            <a:r>
              <a:rPr lang="en-US" altLang="ja-JP" sz="1600" u="sng" dirty="0" smtClean="0">
                <a:cs typeface="Times New Roman" panose="02020603050405020304" pitchFamily="18" charset="0"/>
              </a:rPr>
              <a:t>in many cases</a:t>
            </a:r>
            <a:r>
              <a:rPr lang="en-US" altLang="ja-JP" sz="1600" dirty="0" smtClean="0">
                <a:cs typeface="Times New Roman" panose="02020603050405020304" pitchFamily="18" charset="0"/>
              </a:rPr>
              <a:t>.”</a:t>
            </a:r>
          </a:p>
        </p:txBody>
      </p:sp>
    </p:spTree>
    <p:extLst>
      <p:ext uri="{BB962C8B-B14F-4D97-AF65-F5344CB8AC3E}">
        <p14:creationId xmlns:p14="http://schemas.microsoft.com/office/powerpoint/2010/main" val="29186963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D83159A6-FAD4-41F6-BFAF-B50D7B46DB24}" type="slidenum">
              <a:rPr lang="en-US" altLang="ja-JP" smtClean="0"/>
              <a:pPr>
                <a:defRPr/>
              </a:pPr>
              <a:t>19</a:t>
            </a:fld>
            <a:endParaRPr lang="en-US" altLang="ja-JP"/>
          </a:p>
        </p:txBody>
      </p:sp>
      <p:sp>
        <p:nvSpPr>
          <p:cNvPr id="7" name="Rectangle 3"/>
          <p:cNvSpPr>
            <a:spLocks noChangeArrowheads="1"/>
          </p:cNvSpPr>
          <p:nvPr/>
        </p:nvSpPr>
        <p:spPr bwMode="auto">
          <a:xfrm>
            <a:off x="251520" y="4218878"/>
            <a:ext cx="8748712" cy="2234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bg2"/>
              </a:buClr>
              <a:buSzPct val="75000"/>
              <a:buFont typeface="Wingdings" pitchFamily="2" charset="2"/>
              <a:buChar char="n"/>
              <a:defRPr kumimoji="1" sz="3200">
                <a:solidFill>
                  <a:schemeClr val="tx1"/>
                </a:solidFill>
                <a:latin typeface="Arial" charset="0"/>
                <a:ea typeface="ＭＳ Ｐゴシック" charset="-128"/>
              </a:defRPr>
            </a:lvl1pPr>
            <a:lvl2pPr marL="742950" indent="-285750">
              <a:spcBef>
                <a:spcPct val="20000"/>
              </a:spcBef>
              <a:buClr>
                <a:schemeClr val="accent2"/>
              </a:buClr>
              <a:buSzPct val="80000"/>
              <a:buFont typeface="Wingdings" pitchFamily="2" charset="2"/>
              <a:buChar char="¨"/>
              <a:defRPr kumimoji="1" sz="2800">
                <a:solidFill>
                  <a:schemeClr val="tx1"/>
                </a:solidFill>
                <a:latin typeface="Arial" charset="0"/>
                <a:ea typeface="ＭＳ Ｐゴシック" charset="-128"/>
              </a:defRPr>
            </a:lvl2pPr>
            <a:lvl3pPr marL="1143000" indent="-228600">
              <a:spcBef>
                <a:spcPct val="20000"/>
              </a:spcBef>
              <a:buClr>
                <a:schemeClr val="bg2"/>
              </a:buClr>
              <a:buSzPct val="65000"/>
              <a:buFont typeface="Wingdings" pitchFamily="2" charset="2"/>
              <a:buChar char="n"/>
              <a:defRPr kumimoji="1" sz="2400">
                <a:solidFill>
                  <a:schemeClr val="tx1"/>
                </a:solidFill>
                <a:latin typeface="Arial" charset="0"/>
                <a:ea typeface="ＭＳ Ｐゴシック" charset="-128"/>
              </a:defRPr>
            </a:lvl3pPr>
            <a:lvl4pPr marL="1600200" indent="-228600">
              <a:spcBef>
                <a:spcPct val="20000"/>
              </a:spcBef>
              <a:buClr>
                <a:schemeClr val="accent2"/>
              </a:buClr>
              <a:buSzPct val="70000"/>
              <a:buFont typeface="Wingdings" pitchFamily="2" charset="2"/>
              <a:buChar char="¨"/>
              <a:defRPr kumimoji="1" sz="2000">
                <a:solidFill>
                  <a:schemeClr val="tx1"/>
                </a:solidFill>
                <a:latin typeface="Arial" charset="0"/>
                <a:ea typeface="ＭＳ Ｐゴシック" charset="-128"/>
              </a:defRPr>
            </a:lvl4pPr>
            <a:lvl5pPr marL="2057400" indent="-228600">
              <a:spcBef>
                <a:spcPct val="20000"/>
              </a:spcBef>
              <a:buClr>
                <a:schemeClr val="bg2"/>
              </a:buClr>
              <a:buFont typeface="Wingdings" pitchFamily="2" charset="2"/>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charset="-128"/>
              </a:defRPr>
            </a:lvl9pPr>
          </a:lstStyle>
          <a:p>
            <a:pPr eaLnBrk="1" hangingPunct="1">
              <a:buNone/>
              <a:defRPr/>
            </a:pPr>
            <a:r>
              <a:rPr lang="en-US" altLang="ja-JP" sz="2400" dirty="0"/>
              <a:t>Hideki Takaishi</a:t>
            </a:r>
          </a:p>
          <a:p>
            <a:pPr eaLnBrk="1" hangingPunct="1">
              <a:buNone/>
              <a:defRPr/>
            </a:pPr>
            <a:r>
              <a:rPr lang="en-US" altLang="ja-JP" sz="2400" dirty="0"/>
              <a:t>AIPPI JAPAN</a:t>
            </a:r>
          </a:p>
          <a:p>
            <a:pPr eaLnBrk="1" hangingPunct="1">
              <a:buNone/>
              <a:defRPr/>
            </a:pPr>
            <a:r>
              <a:rPr lang="en-US" altLang="ja-JP" sz="2400" dirty="0"/>
              <a:t>NAKAMURA &amp; PARTNERS</a:t>
            </a:r>
            <a:endParaRPr lang="ja-JP" altLang="en-US" sz="2400" dirty="0"/>
          </a:p>
          <a:p>
            <a:pPr eaLnBrk="1" hangingPunct="1">
              <a:buNone/>
              <a:defRPr/>
            </a:pPr>
            <a:r>
              <a:rPr lang="en-US" altLang="ja-JP" sz="2400" dirty="0"/>
              <a:t>TEL: 81-3-3211-3437</a:t>
            </a:r>
            <a:r>
              <a:rPr lang="ja-JP" altLang="en-US" sz="2400" dirty="0"/>
              <a:t>（</a:t>
            </a:r>
            <a:r>
              <a:rPr lang="en-US" altLang="ja-JP" sz="2400" dirty="0"/>
              <a:t>Direct</a:t>
            </a:r>
            <a:r>
              <a:rPr lang="ja-JP" altLang="en-US" sz="2400" dirty="0"/>
              <a:t>）</a:t>
            </a:r>
          </a:p>
          <a:p>
            <a:pPr eaLnBrk="1" hangingPunct="1">
              <a:buNone/>
              <a:defRPr/>
            </a:pPr>
            <a:r>
              <a:rPr lang="en-US" altLang="ja-JP" sz="2400" dirty="0"/>
              <a:t>E-mail : </a:t>
            </a:r>
            <a:r>
              <a:rPr lang="en-US" altLang="ja-JP" sz="2400" dirty="0" smtClean="0"/>
              <a:t>h_takaishi@nakapat.gr.jp</a:t>
            </a:r>
            <a:endParaRPr lang="en-US" altLang="ja-JP" sz="2400" dirty="0"/>
          </a:p>
        </p:txBody>
      </p:sp>
      <p:sp>
        <p:nvSpPr>
          <p:cNvPr id="5" name="Rectangle 2"/>
          <p:cNvSpPr>
            <a:spLocks noRot="1" noChangeArrowheads="1"/>
          </p:cNvSpPr>
          <p:nvPr/>
        </p:nvSpPr>
        <p:spPr bwMode="auto">
          <a:xfrm>
            <a:off x="2195513" y="1557338"/>
            <a:ext cx="5051425"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kumimoji="1" sz="4400">
                <a:solidFill>
                  <a:schemeClr val="tx1"/>
                </a:solidFill>
                <a:latin typeface="Arial" charset="0"/>
                <a:ea typeface="ＭＳ Ｐゴシック" pitchFamily="50" charset="-128"/>
              </a:defRPr>
            </a:lvl1pPr>
            <a:lvl2pPr>
              <a:defRPr kumimoji="1" sz="4400">
                <a:solidFill>
                  <a:schemeClr val="tx1"/>
                </a:solidFill>
                <a:latin typeface="Arial" charset="0"/>
                <a:ea typeface="ＭＳ Ｐゴシック" pitchFamily="50" charset="-128"/>
              </a:defRPr>
            </a:lvl2pPr>
            <a:lvl3pPr>
              <a:defRPr kumimoji="1" sz="4400">
                <a:solidFill>
                  <a:schemeClr val="tx1"/>
                </a:solidFill>
                <a:latin typeface="Arial" charset="0"/>
                <a:ea typeface="ＭＳ Ｐゴシック" pitchFamily="50" charset="-128"/>
              </a:defRPr>
            </a:lvl3pPr>
            <a:lvl4pPr>
              <a:defRPr kumimoji="1" sz="4400">
                <a:solidFill>
                  <a:schemeClr val="tx1"/>
                </a:solidFill>
                <a:latin typeface="Arial" charset="0"/>
                <a:ea typeface="ＭＳ Ｐゴシック" pitchFamily="50" charset="-128"/>
              </a:defRPr>
            </a:lvl4pPr>
            <a:lvl5pPr>
              <a:defRPr kumimoji="1" sz="4400">
                <a:solidFill>
                  <a:schemeClr val="tx1"/>
                </a:solidFill>
                <a:latin typeface="Arial" charset="0"/>
                <a:ea typeface="ＭＳ Ｐゴシック" pitchFamily="50" charset="-128"/>
              </a:defRPr>
            </a:lvl5pPr>
            <a:lvl6pPr marL="457200" fontAlgn="base">
              <a:spcBef>
                <a:spcPct val="0"/>
              </a:spcBef>
              <a:spcAft>
                <a:spcPct val="0"/>
              </a:spcAft>
              <a:defRPr kumimoji="1" sz="4400">
                <a:solidFill>
                  <a:schemeClr val="tx1"/>
                </a:solidFill>
                <a:latin typeface="Arial" charset="0"/>
                <a:ea typeface="ＭＳ Ｐゴシック" pitchFamily="50" charset="-128"/>
              </a:defRPr>
            </a:lvl6pPr>
            <a:lvl7pPr marL="914400" fontAlgn="base">
              <a:spcBef>
                <a:spcPct val="0"/>
              </a:spcBef>
              <a:spcAft>
                <a:spcPct val="0"/>
              </a:spcAft>
              <a:defRPr kumimoji="1" sz="4400">
                <a:solidFill>
                  <a:schemeClr val="tx1"/>
                </a:solidFill>
                <a:latin typeface="Arial" charset="0"/>
                <a:ea typeface="ＭＳ Ｐゴシック" pitchFamily="50" charset="-128"/>
              </a:defRPr>
            </a:lvl7pPr>
            <a:lvl8pPr marL="1371600" fontAlgn="base">
              <a:spcBef>
                <a:spcPct val="0"/>
              </a:spcBef>
              <a:spcAft>
                <a:spcPct val="0"/>
              </a:spcAft>
              <a:defRPr kumimoji="1" sz="4400">
                <a:solidFill>
                  <a:schemeClr val="tx1"/>
                </a:solidFill>
                <a:latin typeface="Arial" charset="0"/>
                <a:ea typeface="ＭＳ Ｐゴシック" pitchFamily="50" charset="-128"/>
              </a:defRPr>
            </a:lvl8pPr>
            <a:lvl9pPr marL="1828800" fontAlgn="base">
              <a:spcBef>
                <a:spcPct val="0"/>
              </a:spcBef>
              <a:spcAft>
                <a:spcPct val="0"/>
              </a:spcAft>
              <a:defRPr kumimoji="1" sz="4400">
                <a:solidFill>
                  <a:schemeClr val="tx1"/>
                </a:solidFill>
                <a:latin typeface="Arial" charset="0"/>
                <a:ea typeface="ＭＳ Ｐゴシック" pitchFamily="50" charset="-128"/>
              </a:defRPr>
            </a:lvl9pPr>
          </a:lstStyle>
          <a:p>
            <a:pPr algn="ctr">
              <a:defRPr/>
            </a:pPr>
            <a:r>
              <a:rPr lang="en-US" altLang="ja-JP" sz="4800" i="1" dirty="0" smtClean="0">
                <a:effectLst>
                  <a:outerShdw blurRad="38100" dist="38100" dir="2700000" algn="tl">
                    <a:srgbClr val="C0C0C0"/>
                  </a:outerShdw>
                </a:effectLst>
              </a:rPr>
              <a:t>Thank you</a:t>
            </a:r>
            <a:r>
              <a:rPr lang="ja-JP" altLang="en-US" sz="4800" i="1" dirty="0" smtClean="0">
                <a:effectLst>
                  <a:outerShdw blurRad="38100" dist="38100" dir="2700000" algn="tl">
                    <a:srgbClr val="C0C0C0"/>
                  </a:outerShdw>
                </a:effectLst>
              </a:rPr>
              <a:t>！</a:t>
            </a:r>
            <a:r>
              <a:rPr lang="en-US" altLang="ja-JP" sz="4800" i="1" dirty="0" smtClean="0">
                <a:effectLst>
                  <a:outerShdw blurRad="38100" dist="38100" dir="2700000" algn="tl">
                    <a:srgbClr val="C0C0C0"/>
                  </a:outerShdw>
                </a:effectLst>
              </a:rPr>
              <a:t>!</a:t>
            </a:r>
            <a:endParaRPr lang="ja-JP" altLang="en-US" sz="4800" i="1" dirty="0" smtClean="0">
              <a:effectLst>
                <a:outerShdw blurRad="38100" dist="38100" dir="2700000" algn="tl">
                  <a:srgbClr val="C0C0C0"/>
                </a:outerShdw>
              </a:effectLst>
            </a:endParaRPr>
          </a:p>
        </p:txBody>
      </p:sp>
      <p:pic>
        <p:nvPicPr>
          <p:cNvPr id="1026" name="Picture 2" descr="C:\Users\h_takaishi\Desktop\高石個人DESKTOP\2013.11.27　　高石写真\ｄｏｗｎｓｉｚｅ　photo (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3237527"/>
            <a:ext cx="2088232" cy="3143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7710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円/楕円 12"/>
          <p:cNvSpPr/>
          <p:nvPr/>
        </p:nvSpPr>
        <p:spPr>
          <a:xfrm>
            <a:off x="18542" y="1552143"/>
            <a:ext cx="9089962" cy="2587642"/>
          </a:xfrm>
          <a:prstGeom prst="ellipse">
            <a:avLst/>
          </a:prstGeom>
          <a:solidFill>
            <a:srgbClr val="FFFF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円/楕円 9"/>
          <p:cNvSpPr/>
          <p:nvPr/>
        </p:nvSpPr>
        <p:spPr>
          <a:xfrm>
            <a:off x="1043608" y="2416239"/>
            <a:ext cx="6696744" cy="172354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円/楕円 7"/>
          <p:cNvSpPr/>
          <p:nvPr/>
        </p:nvSpPr>
        <p:spPr>
          <a:xfrm>
            <a:off x="1610544" y="2992303"/>
            <a:ext cx="5686172" cy="114748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2123728" y="3305532"/>
            <a:ext cx="5040560" cy="584775"/>
          </a:xfrm>
          <a:prstGeom prst="rect">
            <a:avLst/>
          </a:prstGeom>
          <a:noFill/>
        </p:spPr>
        <p:txBody>
          <a:bodyPr wrap="square" rtlCol="0">
            <a:spAutoFit/>
          </a:bodyPr>
          <a:lstStyle/>
          <a:p>
            <a:r>
              <a:rPr lang="en-US" altLang="ja-JP" sz="1600" dirty="0">
                <a:ea typeface="Meiryo UI" panose="020B0604030504040204" pitchFamily="50" charset="-128"/>
                <a:cs typeface="Times New Roman" panose="02020603050405020304" pitchFamily="18" charset="0"/>
              </a:rPr>
              <a:t>3.1 </a:t>
            </a:r>
            <a:r>
              <a:rPr lang="en-US" altLang="ja-JP" sz="1600" dirty="0" smtClean="0">
                <a:ea typeface="Meiryo UI" panose="020B0604030504040204" pitchFamily="50" charset="-128"/>
                <a:cs typeface="Times New Roman" panose="02020603050405020304" pitchFamily="18" charset="0"/>
              </a:rPr>
              <a:t> Amendment made to matters </a:t>
            </a:r>
            <a:r>
              <a:rPr lang="en-US" altLang="ja-JP" sz="1600" dirty="0" smtClean="0">
                <a:solidFill>
                  <a:srgbClr val="FF0000"/>
                </a:solidFill>
                <a:ea typeface="Meiryo UI" panose="020B0604030504040204" pitchFamily="50" charset="-128"/>
                <a:cs typeface="Times New Roman" panose="02020603050405020304" pitchFamily="18" charset="0"/>
              </a:rPr>
              <a:t>explicitly</a:t>
            </a:r>
            <a:r>
              <a:rPr lang="ja-JP" altLang="en-US" sz="1600" dirty="0">
                <a:ea typeface="Meiryo UI" panose="020B0604030504040204" pitchFamily="50" charset="-128"/>
                <a:cs typeface="Times New Roman" panose="02020603050405020304" pitchFamily="18" charset="0"/>
              </a:rPr>
              <a:t> </a:t>
            </a:r>
            <a:r>
              <a:rPr lang="en-US" altLang="ja-JP" sz="1600" dirty="0" smtClean="0">
                <a:ea typeface="Meiryo UI" panose="020B0604030504040204" pitchFamily="50" charset="-128"/>
                <a:cs typeface="Times New Roman" panose="02020603050405020304" pitchFamily="18" charset="0"/>
              </a:rPr>
              <a:t>stated in the originally attached </a:t>
            </a:r>
            <a:r>
              <a:rPr lang="en-US" altLang="ja-JP" sz="1600" dirty="0"/>
              <a:t>specification</a:t>
            </a:r>
            <a:r>
              <a:rPr lang="en-US" altLang="ja-JP" sz="1600" dirty="0" smtClean="0">
                <a:ea typeface="Meiryo UI" panose="020B0604030504040204" pitchFamily="50" charset="-128"/>
                <a:cs typeface="Times New Roman" panose="02020603050405020304" pitchFamily="18" charset="0"/>
              </a:rPr>
              <a:t>, etc.</a:t>
            </a:r>
            <a:endParaRPr kumimoji="1" lang="ja-JP" altLang="en-US" sz="1600" dirty="0">
              <a:ea typeface="Meiryo UI" panose="020B0604030504040204" pitchFamily="50" charset="-128"/>
              <a:cs typeface="Times New Roman" panose="02020603050405020304" pitchFamily="18" charset="0"/>
            </a:endParaRPr>
          </a:p>
        </p:txBody>
      </p:sp>
      <p:sp>
        <p:nvSpPr>
          <p:cNvPr id="6" name="正方形/長方形 5"/>
          <p:cNvSpPr/>
          <p:nvPr/>
        </p:nvSpPr>
        <p:spPr>
          <a:xfrm>
            <a:off x="2229644" y="2588830"/>
            <a:ext cx="4862636" cy="477054"/>
          </a:xfrm>
          <a:prstGeom prst="rect">
            <a:avLst/>
          </a:prstGeom>
        </p:spPr>
        <p:txBody>
          <a:bodyPr wrap="square">
            <a:spAutoFit/>
          </a:bodyPr>
          <a:lstStyle/>
          <a:p>
            <a:pPr>
              <a:lnSpc>
                <a:spcPts val="1500"/>
              </a:lnSpc>
            </a:pPr>
            <a:r>
              <a:rPr lang="en-US" altLang="ja-JP" sz="1600" dirty="0">
                <a:ea typeface="Meiryo UI" panose="020B0604030504040204" pitchFamily="50" charset="-128"/>
                <a:cs typeface="Times New Roman" panose="02020603050405020304" pitchFamily="18" charset="0"/>
              </a:rPr>
              <a:t>3.2 </a:t>
            </a:r>
            <a:r>
              <a:rPr lang="en-US" altLang="ja-JP" sz="1600" dirty="0" smtClean="0">
                <a:ea typeface="Meiryo UI" panose="020B0604030504040204" pitchFamily="50" charset="-128"/>
                <a:cs typeface="Times New Roman" panose="02020603050405020304" pitchFamily="18" charset="0"/>
              </a:rPr>
              <a:t> Amendment made to matters </a:t>
            </a:r>
            <a:r>
              <a:rPr lang="en-US" altLang="ja-JP" sz="1600" dirty="0" smtClean="0">
                <a:solidFill>
                  <a:srgbClr val="FF0000"/>
                </a:solidFill>
                <a:ea typeface="Meiryo UI" panose="020B0604030504040204" pitchFamily="50" charset="-128"/>
                <a:cs typeface="Times New Roman" panose="02020603050405020304" pitchFamily="18" charset="0"/>
              </a:rPr>
              <a:t>obvious </a:t>
            </a:r>
            <a:r>
              <a:rPr lang="en-US" altLang="ja-JP" sz="1600" dirty="0" smtClean="0">
                <a:ea typeface="Meiryo UI" panose="020B0604030504040204" pitchFamily="50" charset="-128"/>
                <a:cs typeface="Times New Roman" panose="02020603050405020304" pitchFamily="18" charset="0"/>
              </a:rPr>
              <a:t>from the statement in the originally attached </a:t>
            </a:r>
            <a:r>
              <a:rPr lang="en-US" altLang="ja-JP" sz="1600" dirty="0"/>
              <a:t>specification</a:t>
            </a:r>
            <a:r>
              <a:rPr lang="en-US" altLang="ja-JP" sz="1600" dirty="0" smtClean="0">
                <a:ea typeface="Meiryo UI" panose="020B0604030504040204" pitchFamily="50" charset="-128"/>
                <a:cs typeface="Times New Roman" panose="02020603050405020304" pitchFamily="18" charset="0"/>
              </a:rPr>
              <a:t>, etc.</a:t>
            </a:r>
            <a:endParaRPr lang="ja-JP" altLang="en-US" sz="1600" dirty="0">
              <a:ea typeface="Meiryo UI" panose="020B0604030504040204" pitchFamily="50" charset="-128"/>
              <a:cs typeface="Times New Roman" panose="02020603050405020304" pitchFamily="18" charset="0"/>
            </a:endParaRPr>
          </a:p>
        </p:txBody>
      </p:sp>
      <p:sp>
        <p:nvSpPr>
          <p:cNvPr id="7" name="正方形/長方形 6"/>
          <p:cNvSpPr/>
          <p:nvPr/>
        </p:nvSpPr>
        <p:spPr>
          <a:xfrm>
            <a:off x="1163176" y="1840175"/>
            <a:ext cx="7081232" cy="584775"/>
          </a:xfrm>
          <a:prstGeom prst="rect">
            <a:avLst/>
          </a:prstGeom>
        </p:spPr>
        <p:txBody>
          <a:bodyPr wrap="square">
            <a:spAutoFit/>
          </a:bodyPr>
          <a:lstStyle/>
          <a:p>
            <a:pPr algn="ctr"/>
            <a:r>
              <a:rPr lang="en-US" altLang="ja-JP" sz="1600" dirty="0" smtClean="0">
                <a:ea typeface="Meiryo UI" panose="020B0604030504040204" pitchFamily="50" charset="-128"/>
                <a:cs typeface="Times New Roman" panose="02020603050405020304" pitchFamily="18" charset="0"/>
              </a:rPr>
              <a:t>3.3  Scope of an amendment which </a:t>
            </a:r>
            <a:r>
              <a:rPr lang="en-US" altLang="ja-JP" sz="1600" dirty="0" smtClean="0">
                <a:solidFill>
                  <a:srgbClr val="FF33CC"/>
                </a:solidFill>
                <a:ea typeface="Meiryo UI" panose="020B0604030504040204" pitchFamily="50" charset="-128"/>
                <a:cs typeface="Times New Roman" panose="02020603050405020304" pitchFamily="18" charset="0"/>
              </a:rPr>
              <a:t>introduces no new technical matter</a:t>
            </a:r>
          </a:p>
          <a:p>
            <a:pPr algn="just"/>
            <a:r>
              <a:rPr lang="en-US" altLang="ja-JP" sz="1600" dirty="0">
                <a:ea typeface="Meiryo UI" panose="020B0604030504040204" pitchFamily="50" charset="-128"/>
                <a:cs typeface="Times New Roman" panose="02020603050405020304" pitchFamily="18" charset="0"/>
              </a:rPr>
              <a:t>i</a:t>
            </a:r>
            <a:r>
              <a:rPr lang="en-US" altLang="ja-JP" sz="1600" dirty="0" smtClean="0">
                <a:ea typeface="Meiryo UI" panose="020B0604030504040204" pitchFamily="50" charset="-128"/>
                <a:cs typeface="Times New Roman" panose="02020603050405020304" pitchFamily="18" charset="0"/>
              </a:rPr>
              <a:t>n </a:t>
            </a:r>
            <a:r>
              <a:rPr lang="en-US" altLang="ja-JP" sz="1600" dirty="0" smtClean="0">
                <a:ea typeface="Meiryo UI" panose="020B0604030504040204" pitchFamily="50" charset="-128"/>
                <a:cs typeface="Times New Roman" panose="02020603050405020304" pitchFamily="18" charset="0"/>
              </a:rPr>
              <a:t>related </a:t>
            </a:r>
            <a:r>
              <a:rPr lang="en-US" altLang="ja-JP" sz="1600" dirty="0" smtClean="0">
                <a:ea typeface="Meiryo UI" panose="020B0604030504040204" pitchFamily="50" charset="-128"/>
                <a:cs typeface="Times New Roman" panose="02020603050405020304" pitchFamily="18" charset="0"/>
              </a:rPr>
              <a:t>to the matters derived from the originally attached </a:t>
            </a:r>
            <a:r>
              <a:rPr lang="en-US" altLang="ja-JP" sz="1600" dirty="0" smtClean="0"/>
              <a:t>specification</a:t>
            </a:r>
            <a:r>
              <a:rPr lang="en-US" altLang="ja-JP" sz="1600" dirty="0" smtClean="0">
                <a:ea typeface="Meiryo UI" panose="020B0604030504040204" pitchFamily="50" charset="-128"/>
                <a:cs typeface="Times New Roman" panose="02020603050405020304" pitchFamily="18" charset="0"/>
              </a:rPr>
              <a:t> etc.</a:t>
            </a:r>
            <a:endParaRPr lang="en-US" altLang="ja-JP" sz="1600" u="sng" dirty="0" smtClean="0">
              <a:ea typeface="Meiryo UI" panose="020B0604030504040204" pitchFamily="50" charset="-128"/>
              <a:cs typeface="Times New Roman" panose="02020603050405020304" pitchFamily="18" charset="0"/>
            </a:endParaRPr>
          </a:p>
        </p:txBody>
      </p:sp>
      <p:sp>
        <p:nvSpPr>
          <p:cNvPr id="11" name="正方形/長方形 10"/>
          <p:cNvSpPr/>
          <p:nvPr/>
        </p:nvSpPr>
        <p:spPr>
          <a:xfrm>
            <a:off x="-36512" y="908720"/>
            <a:ext cx="9217024" cy="477054"/>
          </a:xfrm>
          <a:prstGeom prst="rect">
            <a:avLst/>
          </a:prstGeom>
        </p:spPr>
        <p:txBody>
          <a:bodyPr wrap="square">
            <a:spAutoFit/>
          </a:bodyPr>
          <a:lstStyle/>
          <a:p>
            <a:pPr algn="ctr"/>
            <a:r>
              <a:rPr lang="en-US" altLang="ja-JP" sz="2500" b="1" dirty="0" smtClean="0">
                <a:effectLst>
                  <a:outerShdw blurRad="38100" dist="38100" dir="2700000" algn="tl">
                    <a:srgbClr val="000000">
                      <a:alpha val="43137"/>
                    </a:srgbClr>
                  </a:outerShdw>
                </a:effectLst>
                <a:ea typeface="Meiryo UI" panose="020B0604030504040204" pitchFamily="50" charset="-128"/>
                <a:cs typeface="Times New Roman" panose="02020603050405020304" pitchFamily="18" charset="0"/>
              </a:rPr>
              <a:t>How to Determine </a:t>
            </a:r>
            <a:r>
              <a:rPr lang="en-US" altLang="ja-JP" sz="2500" b="1" dirty="0" smtClean="0">
                <a:effectLst>
                  <a:outerShdw blurRad="38100" dist="38100" dir="2700000" algn="tl">
                    <a:srgbClr val="000000">
                      <a:alpha val="43137"/>
                    </a:srgbClr>
                  </a:outerShdw>
                </a:effectLst>
                <a:ea typeface="Meiryo UI" panose="020B0604030504040204" pitchFamily="50" charset="-128"/>
                <a:cs typeface="Times New Roman" panose="02020603050405020304" pitchFamily="18" charset="0"/>
              </a:rPr>
              <a:t>Whether an Amendment Adds </a:t>
            </a:r>
            <a:r>
              <a:rPr lang="en-US" altLang="ja-JP" sz="2500" dirty="0" smtClean="0">
                <a:effectLst>
                  <a:outerShdw blurRad="38100" dist="38100" dir="2700000" algn="tl">
                    <a:srgbClr val="000000">
                      <a:alpha val="43137"/>
                    </a:srgbClr>
                  </a:outerShdw>
                </a:effectLst>
                <a:ea typeface="Meiryo UI" panose="020B0604030504040204" pitchFamily="50" charset="-128"/>
                <a:cs typeface="Times New Roman" panose="02020603050405020304" pitchFamily="18" charset="0"/>
              </a:rPr>
              <a:t>“</a:t>
            </a:r>
            <a:r>
              <a:rPr lang="en-US" altLang="ja-JP" sz="2500" b="1" dirty="0" smtClean="0">
                <a:effectLst>
                  <a:outerShdw blurRad="38100" dist="38100" dir="2700000" algn="tl">
                    <a:srgbClr val="000000">
                      <a:alpha val="43137"/>
                    </a:srgbClr>
                  </a:outerShdw>
                </a:effectLst>
                <a:ea typeface="Meiryo UI" panose="020B0604030504040204" pitchFamily="50" charset="-128"/>
                <a:cs typeface="Times New Roman" panose="02020603050405020304" pitchFamily="18" charset="0"/>
              </a:rPr>
              <a:t>New Matter” ?</a:t>
            </a:r>
            <a:endParaRPr lang="ja-JP" altLang="en-US" sz="2500" b="1" dirty="0">
              <a:effectLst>
                <a:outerShdw blurRad="38100" dist="38100" dir="2700000" algn="tl">
                  <a:srgbClr val="000000">
                    <a:alpha val="43137"/>
                  </a:srgbClr>
                </a:outerShdw>
              </a:effectLst>
              <a:ea typeface="Meiryo UI" panose="020B0604030504040204" pitchFamily="50" charset="-128"/>
              <a:cs typeface="Times New Roman" panose="02020603050405020304" pitchFamily="18" charset="0"/>
            </a:endParaRPr>
          </a:p>
        </p:txBody>
      </p:sp>
      <p:sp>
        <p:nvSpPr>
          <p:cNvPr id="12" name="テキスト ボックス 11"/>
          <p:cNvSpPr txBox="1"/>
          <p:nvPr/>
        </p:nvSpPr>
        <p:spPr>
          <a:xfrm>
            <a:off x="251519" y="4432463"/>
            <a:ext cx="8712969" cy="2092881"/>
          </a:xfrm>
          <a:prstGeom prst="rect">
            <a:avLst/>
          </a:prstGeom>
          <a:noFill/>
        </p:spPr>
        <p:txBody>
          <a:bodyPr wrap="square" rtlCol="0">
            <a:spAutoFit/>
          </a:bodyPr>
          <a:lstStyle/>
          <a:p>
            <a:pPr>
              <a:lnSpc>
                <a:spcPts val="1600"/>
              </a:lnSpc>
              <a:spcAft>
                <a:spcPts val="600"/>
              </a:spcAft>
            </a:pPr>
            <a:r>
              <a:rPr kumimoji="1" lang="en-US" altLang="ja-JP" sz="2000" dirty="0" smtClean="0">
                <a:ea typeface="Meiryo UI" panose="020B0604030504040204" pitchFamily="50" charset="-128"/>
                <a:cs typeface="Times New Roman" panose="02020603050405020304" pitchFamily="18" charset="0"/>
              </a:rPr>
              <a:t>3.1 “</a:t>
            </a:r>
            <a:r>
              <a:rPr kumimoji="1" lang="en-US" altLang="ja-JP" sz="2000" dirty="0" smtClean="0">
                <a:solidFill>
                  <a:srgbClr val="FF0000"/>
                </a:solidFill>
                <a:ea typeface="Meiryo UI" panose="020B0604030504040204" pitchFamily="50" charset="-128"/>
                <a:cs typeface="Times New Roman" panose="02020603050405020304" pitchFamily="18" charset="0"/>
              </a:rPr>
              <a:t>explicitly</a:t>
            </a:r>
            <a:r>
              <a:rPr lang="en-US" altLang="ja-JP" sz="2000" dirty="0" smtClean="0">
                <a:ea typeface="Meiryo UI" panose="020B0604030504040204" pitchFamily="50" charset="-128"/>
                <a:cs typeface="Times New Roman" panose="02020603050405020304" pitchFamily="18" charset="0"/>
              </a:rPr>
              <a:t>”</a:t>
            </a:r>
            <a:r>
              <a:rPr kumimoji="1" lang="en-US" altLang="ja-JP" sz="2000" dirty="0" smtClean="0">
                <a:ea typeface="Meiryo UI" panose="020B0604030504040204" pitchFamily="50" charset="-128"/>
                <a:cs typeface="Times New Roman" panose="02020603050405020304" pitchFamily="18" charset="0"/>
              </a:rPr>
              <a:t> and 3.2 </a:t>
            </a:r>
            <a:r>
              <a:rPr lang="en-US" altLang="ja-JP" sz="2000" dirty="0" smtClean="0">
                <a:ea typeface="Meiryo UI" panose="020B0604030504040204" pitchFamily="50" charset="-128"/>
                <a:cs typeface="Times New Roman" panose="02020603050405020304" pitchFamily="18" charset="0"/>
              </a:rPr>
              <a:t>“</a:t>
            </a:r>
            <a:r>
              <a:rPr kumimoji="1" lang="en-US" altLang="ja-JP" sz="2000" dirty="0" smtClean="0">
                <a:solidFill>
                  <a:srgbClr val="FF0000"/>
                </a:solidFill>
                <a:ea typeface="Meiryo UI" panose="020B0604030504040204" pitchFamily="50" charset="-128"/>
                <a:cs typeface="Times New Roman" panose="02020603050405020304" pitchFamily="18" charset="0"/>
              </a:rPr>
              <a:t>obvious</a:t>
            </a:r>
            <a:r>
              <a:rPr kumimoji="1" lang="en-US" altLang="ja-JP" sz="2000" dirty="0" smtClean="0">
                <a:ea typeface="Meiryo UI" panose="020B0604030504040204" pitchFamily="50" charset="-128"/>
                <a:cs typeface="Times New Roman" panose="02020603050405020304" pitchFamily="18" charset="0"/>
              </a:rPr>
              <a:t>”</a:t>
            </a:r>
            <a:r>
              <a:rPr lang="ja-JP" altLang="en-US" sz="2000" dirty="0">
                <a:ea typeface="Meiryo UI" panose="020B0604030504040204" pitchFamily="50" charset="-128"/>
                <a:cs typeface="Times New Roman" panose="02020603050405020304" pitchFamily="18" charset="0"/>
              </a:rPr>
              <a:t> </a:t>
            </a:r>
            <a:r>
              <a:rPr lang="en-US" altLang="ja-JP" sz="2000" dirty="0" smtClean="0">
                <a:ea typeface="Meiryo UI" panose="020B0604030504040204" pitchFamily="50" charset="-128"/>
                <a:cs typeface="Times New Roman" panose="02020603050405020304" pitchFamily="18" charset="0"/>
              </a:rPr>
              <a:t>are determination standards adopted before</a:t>
            </a:r>
            <a:r>
              <a:rPr lang="en-US" altLang="ja-JP" sz="2000" dirty="0">
                <a:solidFill>
                  <a:schemeClr val="tx2"/>
                </a:solidFill>
                <a:cs typeface="Times New Roman" panose="02020603050405020304" pitchFamily="18" charset="0"/>
              </a:rPr>
              <a:t> </a:t>
            </a:r>
            <a:r>
              <a:rPr lang="en-US" altLang="ja-JP" sz="2000" dirty="0" smtClean="0">
                <a:cs typeface="Times New Roman" panose="02020603050405020304" pitchFamily="18" charset="0"/>
              </a:rPr>
              <a:t>the IP High Court Grand </a:t>
            </a:r>
            <a:r>
              <a:rPr lang="en-US" altLang="ja-JP" sz="2000" dirty="0">
                <a:cs typeface="Times New Roman" panose="02020603050405020304" pitchFamily="18" charset="0"/>
              </a:rPr>
              <a:t>Panel </a:t>
            </a:r>
            <a:r>
              <a:rPr lang="en-US" altLang="ja-JP" sz="2000" dirty="0" smtClean="0">
                <a:cs typeface="Times New Roman" panose="02020603050405020304" pitchFamily="18" charset="0"/>
              </a:rPr>
              <a:t>Decision, and there are no changes  before and after the said </a:t>
            </a:r>
            <a:r>
              <a:rPr lang="en-US" altLang="ja-JP" sz="2000" dirty="0">
                <a:cs typeface="Times New Roman" panose="02020603050405020304" pitchFamily="18" charset="0"/>
              </a:rPr>
              <a:t>IP High Court Grand </a:t>
            </a:r>
            <a:r>
              <a:rPr lang="en-US" altLang="ja-JP" sz="2000" dirty="0" smtClean="0">
                <a:cs typeface="Times New Roman" panose="02020603050405020304" pitchFamily="18" charset="0"/>
              </a:rPr>
              <a:t>Panel Decision.</a:t>
            </a:r>
          </a:p>
          <a:p>
            <a:pPr>
              <a:lnSpc>
                <a:spcPts val="1600"/>
              </a:lnSpc>
              <a:spcAft>
                <a:spcPts val="600"/>
              </a:spcAft>
            </a:pPr>
            <a:endParaRPr lang="en-US" altLang="ja-JP" sz="2000" dirty="0" smtClean="0">
              <a:ea typeface="Meiryo UI" panose="020B0604030504040204" pitchFamily="50" charset="-128"/>
              <a:cs typeface="Times New Roman" panose="02020603050405020304" pitchFamily="18" charset="0"/>
            </a:endParaRPr>
          </a:p>
          <a:p>
            <a:pPr>
              <a:lnSpc>
                <a:spcPts val="1600"/>
              </a:lnSpc>
            </a:pPr>
            <a:r>
              <a:rPr kumimoji="1" lang="ja-JP" altLang="en-US" sz="2000" dirty="0" smtClean="0">
                <a:ea typeface="Meiryo UI" panose="020B0604030504040204" pitchFamily="50" charset="-128"/>
                <a:cs typeface="Times New Roman" panose="02020603050405020304" pitchFamily="18" charset="0"/>
              </a:rPr>
              <a:t>⇒ </a:t>
            </a:r>
            <a:r>
              <a:rPr kumimoji="1" lang="en-US" altLang="ja-JP" sz="2000" dirty="0" smtClean="0">
                <a:ea typeface="Meiryo UI" panose="020B0604030504040204" pitchFamily="50" charset="-128"/>
                <a:cs typeface="Times New Roman" panose="02020603050405020304" pitchFamily="18" charset="0"/>
              </a:rPr>
              <a:t>3.3</a:t>
            </a:r>
            <a:r>
              <a:rPr kumimoji="1" lang="ja-JP" altLang="en-US" sz="2000" dirty="0" smtClean="0">
                <a:ea typeface="Meiryo UI" panose="020B0604030504040204" pitchFamily="50" charset="-128"/>
                <a:cs typeface="Times New Roman" panose="02020603050405020304" pitchFamily="18" charset="0"/>
              </a:rPr>
              <a:t> </a:t>
            </a:r>
            <a:r>
              <a:rPr lang="en-US" altLang="ja-JP" sz="2000" dirty="0" smtClean="0">
                <a:ea typeface="Meiryo UI" panose="020B0604030504040204" pitchFamily="50" charset="-128"/>
                <a:cs typeface="Times New Roman" panose="02020603050405020304" pitchFamily="18" charset="0"/>
              </a:rPr>
              <a:t>The “scope of an amendment which </a:t>
            </a:r>
            <a:r>
              <a:rPr lang="en-US" altLang="ja-JP" sz="2000" dirty="0" smtClean="0">
                <a:solidFill>
                  <a:srgbClr val="FF33CC"/>
                </a:solidFill>
                <a:ea typeface="Meiryo UI" panose="020B0604030504040204" pitchFamily="50" charset="-128"/>
                <a:cs typeface="Times New Roman" panose="02020603050405020304" pitchFamily="18" charset="0"/>
              </a:rPr>
              <a:t>introduces no new technical matter</a:t>
            </a:r>
            <a:r>
              <a:rPr lang="en-US" altLang="ja-JP" sz="2000" dirty="0" smtClean="0">
                <a:ea typeface="Meiryo UI" panose="020B0604030504040204" pitchFamily="50" charset="-128"/>
                <a:cs typeface="Times New Roman" panose="02020603050405020304" pitchFamily="18" charset="0"/>
              </a:rPr>
              <a:t>” is determined in a more flexible manner than in the case of “matters obvious from the statement in the originally attached specification, etc.”</a:t>
            </a:r>
          </a:p>
          <a:p>
            <a:pPr>
              <a:lnSpc>
                <a:spcPts val="1600"/>
              </a:lnSpc>
            </a:pPr>
            <a:r>
              <a:rPr lang="en-US" altLang="ja-JP" sz="2000" dirty="0">
                <a:ea typeface="Meiryo UI" panose="020B0604030504040204" pitchFamily="50" charset="-128"/>
                <a:cs typeface="Times New Roman" panose="02020603050405020304" pitchFamily="18" charset="0"/>
              </a:rPr>
              <a:t> </a:t>
            </a:r>
            <a:r>
              <a:rPr lang="en-US" altLang="ja-JP" sz="2000" dirty="0" smtClean="0">
                <a:ea typeface="Meiryo UI" panose="020B0604030504040204" pitchFamily="50" charset="-128"/>
                <a:cs typeface="Times New Roman" panose="02020603050405020304" pitchFamily="18" charset="0"/>
              </a:rPr>
              <a:t>                                                                        </a:t>
            </a:r>
            <a:r>
              <a:rPr lang="en-US" altLang="ja-JP" sz="2000" dirty="0" smtClean="0">
                <a:solidFill>
                  <a:schemeClr val="tx2"/>
                </a:solidFill>
                <a:ea typeface="Meiryo UI" panose="020B0604030504040204" pitchFamily="50" charset="-128"/>
                <a:cs typeface="Times New Roman" panose="02020603050405020304" pitchFamily="18" charset="0"/>
              </a:rPr>
              <a:t>(there are a number of court cases).</a:t>
            </a:r>
          </a:p>
          <a:p>
            <a:pPr>
              <a:lnSpc>
                <a:spcPts val="1600"/>
              </a:lnSpc>
            </a:pPr>
            <a:endParaRPr lang="en-US" altLang="ja-JP" sz="2000" dirty="0" smtClean="0">
              <a:ea typeface="Meiryo UI" panose="020B0604030504040204" pitchFamily="50" charset="-128"/>
              <a:cs typeface="Times New Roman" panose="02020603050405020304" pitchFamily="18" charset="0"/>
            </a:endParaRPr>
          </a:p>
        </p:txBody>
      </p:sp>
      <p:sp>
        <p:nvSpPr>
          <p:cNvPr id="17" name="Text Box 6"/>
          <p:cNvSpPr txBox="1">
            <a:spLocks noChangeArrowheads="1"/>
          </p:cNvSpPr>
          <p:nvPr/>
        </p:nvSpPr>
        <p:spPr bwMode="auto">
          <a:xfrm>
            <a:off x="3175" y="0"/>
            <a:ext cx="9144000" cy="461665"/>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en-US" altLang="ja-JP" sz="2400" dirty="0" smtClean="0">
                <a:solidFill>
                  <a:schemeClr val="bg1"/>
                </a:solidFill>
                <a:latin typeface="Times New Roman" panose="02020603050405020304" pitchFamily="18" charset="0"/>
                <a:ea typeface="HGPｺﾞｼｯｸE" pitchFamily="50" charset="-128"/>
                <a:cs typeface="Times New Roman" panose="02020603050405020304" pitchFamily="18" charset="0"/>
              </a:rPr>
              <a:t>Image of Determination Standards for New Matter</a:t>
            </a:r>
            <a:endParaRPr lang="ja-JP" altLang="en-US" sz="2800" dirty="0">
              <a:solidFill>
                <a:schemeClr val="bg1"/>
              </a:solidFill>
              <a:latin typeface="HGPｺﾞｼｯｸE" pitchFamily="50" charset="-128"/>
              <a:ea typeface="HGPｺﾞｼｯｸE" pitchFamily="50" charset="-128"/>
            </a:endParaRPr>
          </a:p>
        </p:txBody>
      </p:sp>
      <p:sp>
        <p:nvSpPr>
          <p:cNvPr id="14" name="スライド番号プレースホルダ 3"/>
          <p:cNvSpPr>
            <a:spLocks noGrp="1"/>
          </p:cNvSpPr>
          <p:nvPr>
            <p:ph type="sldNum" sz="quarter" idx="12"/>
          </p:nvPr>
        </p:nvSpPr>
        <p:spPr bwMode="auto">
          <a:xfrm>
            <a:off x="7924800" y="630932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2</a:t>
            </a:fld>
            <a:endParaRPr lang="ja-JP" altLang="en-US" sz="1200" dirty="0">
              <a:solidFill>
                <a:srgbClr val="045C75"/>
              </a:solidFill>
              <a:latin typeface="Times New Roman" pitchFamily="18" charset="0"/>
              <a:ea typeface="ＭＳ Ｐゴシック" charset="-128"/>
            </a:endParaRPr>
          </a:p>
        </p:txBody>
      </p:sp>
      <p:cxnSp>
        <p:nvCxnSpPr>
          <p:cNvPr id="15" name="直線矢印コネクタ 14"/>
          <p:cNvCxnSpPr/>
          <p:nvPr/>
        </p:nvCxnSpPr>
        <p:spPr>
          <a:xfrm flipH="1">
            <a:off x="6166440" y="1530504"/>
            <a:ext cx="950184" cy="395039"/>
          </a:xfrm>
          <a:prstGeom prst="straightConnector1">
            <a:avLst/>
          </a:prstGeom>
          <a:ln w="31750">
            <a:solidFill>
              <a:srgbClr val="FF33CC"/>
            </a:solidFill>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7089191" y="1340768"/>
            <a:ext cx="2186817" cy="584775"/>
          </a:xfrm>
          <a:prstGeom prst="rect">
            <a:avLst/>
          </a:prstGeom>
          <a:noFill/>
        </p:spPr>
        <p:txBody>
          <a:bodyPr wrap="none" rtlCol="0">
            <a:spAutoFit/>
          </a:bodyPr>
          <a:lstStyle/>
          <a:p>
            <a:r>
              <a:rPr lang="en-US" altLang="ja-JP" sz="1600" u="sng" dirty="0" smtClean="0">
                <a:solidFill>
                  <a:srgbClr val="FF33CC"/>
                </a:solidFill>
              </a:rPr>
              <a:t>IP </a:t>
            </a:r>
            <a:r>
              <a:rPr lang="en-US" altLang="ja-JP" sz="1600" u="sng" dirty="0">
                <a:solidFill>
                  <a:srgbClr val="FF33CC"/>
                </a:solidFill>
              </a:rPr>
              <a:t>High Court Grand </a:t>
            </a:r>
            <a:endParaRPr lang="en-US" altLang="ja-JP" sz="1600" u="sng" dirty="0" smtClean="0">
              <a:solidFill>
                <a:srgbClr val="FF33CC"/>
              </a:solidFill>
            </a:endParaRPr>
          </a:p>
          <a:p>
            <a:r>
              <a:rPr lang="en-US" altLang="ja-JP" sz="1600" dirty="0">
                <a:solidFill>
                  <a:srgbClr val="FF33CC"/>
                </a:solidFill>
              </a:rPr>
              <a:t> </a:t>
            </a:r>
            <a:r>
              <a:rPr lang="en-US" altLang="ja-JP" sz="1600" dirty="0" smtClean="0">
                <a:solidFill>
                  <a:srgbClr val="FF33CC"/>
                </a:solidFill>
              </a:rPr>
              <a:t>            </a:t>
            </a:r>
            <a:r>
              <a:rPr lang="en-US" altLang="ja-JP" sz="1600" u="sng" dirty="0" smtClean="0">
                <a:solidFill>
                  <a:srgbClr val="FF33CC"/>
                </a:solidFill>
              </a:rPr>
              <a:t>Panel </a:t>
            </a:r>
            <a:r>
              <a:rPr lang="en-US" altLang="ja-JP" sz="1600" u="sng" dirty="0">
                <a:solidFill>
                  <a:srgbClr val="FF33CC"/>
                </a:solidFill>
              </a:rPr>
              <a:t>Decision </a:t>
            </a:r>
            <a:endParaRPr lang="ja-JP" altLang="en-US" sz="1600" u="sng" dirty="0">
              <a:solidFill>
                <a:srgbClr val="FF33CC"/>
              </a:solidFill>
            </a:endParaRPr>
          </a:p>
        </p:txBody>
      </p:sp>
    </p:spTree>
    <p:extLst>
      <p:ext uri="{BB962C8B-B14F-4D97-AF65-F5344CB8AC3E}">
        <p14:creationId xmlns:p14="http://schemas.microsoft.com/office/powerpoint/2010/main" val="39034602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175" y="0"/>
            <a:ext cx="9144000" cy="430887"/>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en-US" altLang="ja-JP" sz="2200" dirty="0" smtClean="0">
                <a:solidFill>
                  <a:schemeClr val="bg1"/>
                </a:solidFill>
                <a:latin typeface="Times New Roman" panose="02020603050405020304" pitchFamily="18" charset="0"/>
                <a:ea typeface="HGPｺﾞｼｯｸE" pitchFamily="50" charset="-128"/>
                <a:cs typeface="Times New Roman" panose="02020603050405020304" pitchFamily="18" charset="0"/>
              </a:rPr>
              <a:t>Summary</a:t>
            </a:r>
            <a:endParaRPr lang="ja-JP" altLang="en-US" sz="1800" dirty="0">
              <a:solidFill>
                <a:schemeClr val="bg1"/>
              </a:solidFill>
              <a:latin typeface="Times New Roman" panose="02020603050405020304" pitchFamily="18" charset="0"/>
              <a:ea typeface="HGPｺﾞｼｯｸE" pitchFamily="50" charset="-128"/>
              <a:cs typeface="Times New Roman" panose="02020603050405020304" pitchFamily="18" charset="0"/>
            </a:endParaRPr>
          </a:p>
        </p:txBody>
      </p:sp>
      <p:sp>
        <p:nvSpPr>
          <p:cNvPr id="4" name="正方形/長方形 3"/>
          <p:cNvSpPr/>
          <p:nvPr/>
        </p:nvSpPr>
        <p:spPr>
          <a:xfrm>
            <a:off x="246187" y="544488"/>
            <a:ext cx="8712968" cy="3016210"/>
          </a:xfrm>
          <a:prstGeom prst="rect">
            <a:avLst/>
          </a:prstGeom>
        </p:spPr>
        <p:txBody>
          <a:bodyPr wrap="square">
            <a:spAutoFit/>
          </a:bodyPr>
          <a:lstStyle/>
          <a:p>
            <a:pPr eaLnBrk="1"/>
            <a:r>
              <a:rPr lang="en-US" altLang="ja-JP" sz="2000" u="sng" dirty="0">
                <a:solidFill>
                  <a:schemeClr val="tx2"/>
                </a:solidFill>
              </a:rPr>
              <a:t>The IP High Court Grand Panel Decision </a:t>
            </a:r>
            <a:r>
              <a:rPr lang="en-US" altLang="ja-JP" sz="2000" u="sng" dirty="0" smtClean="0">
                <a:solidFill>
                  <a:schemeClr val="tx2"/>
                </a:solidFill>
              </a:rPr>
              <a:t>( = Examination Guidelines of JPO)</a:t>
            </a:r>
            <a:endParaRPr lang="en-US" altLang="ja-JP" sz="2000" b="1" i="1" u="sng" dirty="0" smtClean="0">
              <a:effectLst>
                <a:outerShdw blurRad="38100" dist="38100" dir="2700000" algn="tl">
                  <a:srgbClr val="000000">
                    <a:alpha val="43137"/>
                  </a:srgbClr>
                </a:outerShdw>
              </a:effectLst>
            </a:endParaRPr>
          </a:p>
          <a:p>
            <a:pPr eaLnBrk="1">
              <a:lnSpc>
                <a:spcPts val="1700"/>
              </a:lnSpc>
              <a:spcAft>
                <a:spcPts val="600"/>
              </a:spcAft>
            </a:pPr>
            <a:endParaRPr lang="en-US" altLang="ja-JP" sz="1800" b="1" dirty="0" smtClean="0"/>
          </a:p>
          <a:p>
            <a:pPr eaLnBrk="1">
              <a:lnSpc>
                <a:spcPts val="1700"/>
              </a:lnSpc>
              <a:spcAft>
                <a:spcPts val="600"/>
              </a:spcAft>
            </a:pPr>
            <a:r>
              <a:rPr lang="en-US" altLang="ja-JP" sz="2200" b="1" dirty="0" smtClean="0"/>
              <a:t>How to determine whether </a:t>
            </a:r>
            <a:r>
              <a:rPr lang="en-US" altLang="ja-JP" sz="2200" b="1" dirty="0" smtClean="0"/>
              <a:t>“… an amendment </a:t>
            </a:r>
            <a:r>
              <a:rPr lang="en-US" altLang="ja-JP" sz="2200" b="1" dirty="0" smtClean="0">
                <a:solidFill>
                  <a:srgbClr val="FF0000"/>
                </a:solidFill>
              </a:rPr>
              <a:t>introduces no new technical matters </a:t>
            </a:r>
            <a:r>
              <a:rPr lang="en-US" altLang="ja-JP" sz="2200" b="1" dirty="0" smtClean="0"/>
              <a:t>in relation to those thus derived” ?</a:t>
            </a:r>
          </a:p>
          <a:p>
            <a:pPr eaLnBrk="1">
              <a:lnSpc>
                <a:spcPts val="1700"/>
              </a:lnSpc>
              <a:spcAft>
                <a:spcPts val="600"/>
              </a:spcAft>
            </a:pPr>
            <a:endParaRPr lang="en-US" altLang="ja-JP" sz="1050" dirty="0" smtClean="0"/>
          </a:p>
          <a:p>
            <a:pPr eaLnBrk="1">
              <a:lnSpc>
                <a:spcPts val="1600"/>
              </a:lnSpc>
            </a:pPr>
            <a:r>
              <a:rPr lang="ja-JP" altLang="en-US" sz="2000" b="1" dirty="0" smtClean="0"/>
              <a:t>⇒</a:t>
            </a:r>
            <a:r>
              <a:rPr lang="en-US" altLang="ja-JP" sz="2000" b="1" dirty="0" smtClean="0"/>
              <a:t>For </a:t>
            </a:r>
            <a:r>
              <a:rPr lang="en-US" altLang="ja-JP" sz="2000" b="1" dirty="0" smtClean="0"/>
              <a:t>conversion </a:t>
            </a:r>
            <a:r>
              <a:rPr lang="en-US" altLang="ja-JP" sz="2000" b="1" dirty="0" smtClean="0"/>
              <a:t>into generic concept, the </a:t>
            </a:r>
            <a:r>
              <a:rPr lang="en-US" altLang="ja-JP" sz="2000" b="1" dirty="0" smtClean="0">
                <a:solidFill>
                  <a:srgbClr val="FF0000"/>
                </a:solidFill>
              </a:rPr>
              <a:t>relationship </a:t>
            </a:r>
            <a:r>
              <a:rPr lang="en-US" altLang="ja-JP" sz="2000" b="1" dirty="0" smtClean="0">
                <a:solidFill>
                  <a:srgbClr val="FF0000"/>
                </a:solidFill>
              </a:rPr>
              <a:t>between the matters amended and the problem to be solved by the invention </a:t>
            </a:r>
            <a:r>
              <a:rPr lang="en-US" altLang="ja-JP" sz="2000" b="1" dirty="0" smtClean="0"/>
              <a:t>is important !!</a:t>
            </a:r>
          </a:p>
          <a:p>
            <a:pPr eaLnBrk="1">
              <a:lnSpc>
                <a:spcPts val="1600"/>
              </a:lnSpc>
            </a:pPr>
            <a:endParaRPr lang="en-US" altLang="ja-JP" sz="2000" dirty="0"/>
          </a:p>
          <a:p>
            <a:pPr eaLnBrk="1">
              <a:lnSpc>
                <a:spcPts val="1600"/>
              </a:lnSpc>
            </a:pPr>
            <a:r>
              <a:rPr lang="ja-JP" altLang="en-US" u="sng" dirty="0">
                <a:solidFill>
                  <a:srgbClr val="FF33CC"/>
                </a:solidFill>
              </a:rPr>
              <a:t>⇒ </a:t>
            </a:r>
            <a:r>
              <a:rPr lang="en-US" altLang="ja-JP" u="sng" dirty="0" smtClean="0">
                <a:solidFill>
                  <a:srgbClr val="FF33CC"/>
                </a:solidFill>
              </a:rPr>
              <a:t>Not judged </a:t>
            </a:r>
            <a:r>
              <a:rPr lang="en-US" altLang="ja-JP" b="1" u="sng" dirty="0" smtClean="0">
                <a:solidFill>
                  <a:srgbClr val="FF33CC"/>
                </a:solidFill>
              </a:rPr>
              <a:t>by </a:t>
            </a:r>
            <a:r>
              <a:rPr lang="en-US" altLang="ja-JP" u="sng" dirty="0" smtClean="0">
                <a:solidFill>
                  <a:srgbClr val="FF33CC"/>
                </a:solidFill>
              </a:rPr>
              <a:t>tangible/concrete</a:t>
            </a:r>
            <a:r>
              <a:rPr lang="en-US" altLang="ja-JP" b="1" u="sng" dirty="0" smtClean="0">
                <a:solidFill>
                  <a:srgbClr val="FF33CC"/>
                </a:solidFill>
              </a:rPr>
              <a:t> disclosure </a:t>
            </a:r>
            <a:r>
              <a:rPr lang="en-US" altLang="ja-JP" b="1" u="sng" dirty="0" smtClean="0">
                <a:solidFill>
                  <a:srgbClr val="FF33CC"/>
                </a:solidFill>
              </a:rPr>
              <a:t>in </a:t>
            </a:r>
            <a:r>
              <a:rPr lang="en-US" altLang="ja-JP" u="sng" dirty="0" smtClean="0">
                <a:solidFill>
                  <a:srgbClr val="FF33CC"/>
                </a:solidFill>
              </a:rPr>
              <a:t>a specification</a:t>
            </a:r>
            <a:r>
              <a:rPr lang="en-US" altLang="ja-JP" u="sng" dirty="0" smtClean="0">
                <a:solidFill>
                  <a:srgbClr val="FF33CC"/>
                </a:solidFill>
              </a:rPr>
              <a:t>.</a:t>
            </a:r>
          </a:p>
          <a:p>
            <a:pPr eaLnBrk="1">
              <a:lnSpc>
                <a:spcPts val="1600"/>
              </a:lnSpc>
            </a:pPr>
            <a:endParaRPr lang="en-US" altLang="ja-JP" u="sng" dirty="0">
              <a:solidFill>
                <a:srgbClr val="FF33CC"/>
              </a:solidFill>
            </a:endParaRPr>
          </a:p>
          <a:p>
            <a:pPr eaLnBrk="1">
              <a:lnSpc>
                <a:spcPts val="1600"/>
              </a:lnSpc>
              <a:spcAft>
                <a:spcPts val="600"/>
              </a:spcAft>
            </a:pPr>
            <a:r>
              <a:rPr lang="ja-JP" altLang="en-US" sz="2200" i="1" u="sng" dirty="0" smtClean="0"/>
              <a:t>⇒ </a:t>
            </a:r>
            <a:r>
              <a:rPr lang="en-US" altLang="ja-JP" sz="2200" i="1" u="sng" dirty="0" smtClean="0"/>
              <a:t>The same applies in the case where an amendment for restricting the </a:t>
            </a:r>
            <a:endParaRPr lang="en-US" altLang="ja-JP" sz="2200" i="1" u="sng" dirty="0" smtClean="0"/>
          </a:p>
          <a:p>
            <a:pPr eaLnBrk="1">
              <a:lnSpc>
                <a:spcPts val="1600"/>
              </a:lnSpc>
              <a:spcAft>
                <a:spcPts val="600"/>
              </a:spcAft>
            </a:pPr>
            <a:r>
              <a:rPr lang="en-US" altLang="ja-JP" sz="2200" i="1" u="sng" dirty="0" smtClean="0"/>
              <a:t>claims </a:t>
            </a:r>
            <a:r>
              <a:rPr lang="en-US" altLang="ja-JP" sz="2200" i="1" u="sng" dirty="0" smtClean="0"/>
              <a:t>is made by generalizing a working example</a:t>
            </a:r>
            <a:r>
              <a:rPr lang="en-US" altLang="ja-JP" sz="2200" i="1" u="sng" dirty="0" smtClean="0"/>
              <a:t>!!</a:t>
            </a:r>
            <a:endParaRPr lang="en-US" altLang="ja-JP" sz="2200" b="1" i="1" u="sng" dirty="0" smtClean="0"/>
          </a:p>
        </p:txBody>
      </p:sp>
      <p:sp>
        <p:nvSpPr>
          <p:cNvPr id="5" name="スライド番号プレースホルダ 3"/>
          <p:cNvSpPr>
            <a:spLocks noGrp="1"/>
          </p:cNvSpPr>
          <p:nvPr>
            <p:ph type="sldNum" sz="quarter" idx="12"/>
          </p:nvPr>
        </p:nvSpPr>
        <p:spPr bwMode="auto">
          <a:xfrm>
            <a:off x="7937326" y="6357193"/>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3</a:t>
            </a:fld>
            <a:endParaRPr lang="ja-JP" altLang="en-US" sz="1200" dirty="0">
              <a:solidFill>
                <a:srgbClr val="045C75"/>
              </a:solidFill>
              <a:latin typeface="Times New Roman" pitchFamily="18" charset="0"/>
              <a:ea typeface="ＭＳ Ｐゴシック" charset="-128"/>
            </a:endParaRPr>
          </a:p>
        </p:txBody>
      </p:sp>
      <p:sp>
        <p:nvSpPr>
          <p:cNvPr id="2" name="角丸四角形 1"/>
          <p:cNvSpPr/>
          <p:nvPr/>
        </p:nvSpPr>
        <p:spPr>
          <a:xfrm>
            <a:off x="179512" y="2852936"/>
            <a:ext cx="8640960" cy="756032"/>
          </a:xfrm>
          <a:prstGeom prst="roundRect">
            <a:avLst/>
          </a:prstGeom>
          <a:solidFill>
            <a:srgbClr val="FF33CC">
              <a:alpha val="15000"/>
            </a:srgbClr>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円/楕円 5"/>
          <p:cNvSpPr/>
          <p:nvPr/>
        </p:nvSpPr>
        <p:spPr>
          <a:xfrm>
            <a:off x="179512" y="4347076"/>
            <a:ext cx="1008112" cy="1026140"/>
          </a:xfrm>
          <a:prstGeom prst="ellipse">
            <a:avLst/>
          </a:prstGeom>
          <a:solidFill>
            <a:schemeClr val="accent1">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6156176" y="3969008"/>
            <a:ext cx="2952328" cy="2772360"/>
          </a:xfrm>
          <a:prstGeom prst="ellipse">
            <a:avLst/>
          </a:prstGeom>
          <a:solidFill>
            <a:schemeClr val="accent1">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2771800" y="4293096"/>
            <a:ext cx="2376264" cy="2232248"/>
          </a:xfrm>
          <a:prstGeom prst="ellipse">
            <a:avLst/>
          </a:prstGeom>
          <a:solidFill>
            <a:schemeClr val="accent1">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3275856" y="3573016"/>
            <a:ext cx="2852063" cy="830997"/>
          </a:xfrm>
          <a:prstGeom prst="rect">
            <a:avLst/>
          </a:prstGeom>
          <a:noFill/>
        </p:spPr>
        <p:txBody>
          <a:bodyPr wrap="none" rtlCol="0">
            <a:spAutoFit/>
          </a:bodyPr>
          <a:lstStyle/>
          <a:p>
            <a:r>
              <a:rPr lang="en-US" altLang="ja-JP" dirty="0" smtClean="0">
                <a:solidFill>
                  <a:schemeClr val="tx2"/>
                </a:solidFill>
              </a:rPr>
              <a:t>Amended/Divisional</a:t>
            </a:r>
          </a:p>
          <a:p>
            <a:r>
              <a:rPr lang="en-US" altLang="ja-JP" dirty="0" smtClean="0">
                <a:solidFill>
                  <a:schemeClr val="tx2"/>
                </a:solidFill>
              </a:rPr>
              <a:t>claim</a:t>
            </a:r>
            <a:endParaRPr kumimoji="1" lang="ja-JP" altLang="en-US" dirty="0">
              <a:solidFill>
                <a:schemeClr val="tx2"/>
              </a:solidFill>
            </a:endParaRPr>
          </a:p>
        </p:txBody>
      </p:sp>
      <p:sp>
        <p:nvSpPr>
          <p:cNvPr id="10" name="テキスト ボックス 9"/>
          <p:cNvSpPr txBox="1"/>
          <p:nvPr/>
        </p:nvSpPr>
        <p:spPr>
          <a:xfrm>
            <a:off x="-36512" y="3933056"/>
            <a:ext cx="2331920" cy="461665"/>
          </a:xfrm>
          <a:prstGeom prst="rect">
            <a:avLst/>
          </a:prstGeom>
          <a:noFill/>
        </p:spPr>
        <p:txBody>
          <a:bodyPr wrap="none" rtlCol="0">
            <a:spAutoFit/>
          </a:bodyPr>
          <a:lstStyle/>
          <a:p>
            <a:r>
              <a:rPr lang="en-US" altLang="ja-JP" dirty="0" smtClean="0">
                <a:solidFill>
                  <a:schemeClr val="tx2"/>
                </a:solidFill>
              </a:rPr>
              <a:t>previous claim 1</a:t>
            </a:r>
            <a:endParaRPr kumimoji="1" lang="ja-JP" altLang="en-US" dirty="0">
              <a:solidFill>
                <a:schemeClr val="tx2"/>
              </a:solidFill>
            </a:endParaRPr>
          </a:p>
        </p:txBody>
      </p:sp>
      <p:sp>
        <p:nvSpPr>
          <p:cNvPr id="11" name="テキスト ボックス 10"/>
          <p:cNvSpPr txBox="1"/>
          <p:nvPr/>
        </p:nvSpPr>
        <p:spPr>
          <a:xfrm>
            <a:off x="6848592" y="3573016"/>
            <a:ext cx="2331920" cy="461665"/>
          </a:xfrm>
          <a:prstGeom prst="rect">
            <a:avLst/>
          </a:prstGeom>
          <a:noFill/>
        </p:spPr>
        <p:txBody>
          <a:bodyPr wrap="none" rtlCol="0">
            <a:spAutoFit/>
          </a:bodyPr>
          <a:lstStyle/>
          <a:p>
            <a:r>
              <a:rPr lang="en-US" altLang="ja-JP" dirty="0" smtClean="0">
                <a:solidFill>
                  <a:schemeClr val="tx2"/>
                </a:solidFill>
              </a:rPr>
              <a:t>previous claim 2</a:t>
            </a:r>
            <a:endParaRPr kumimoji="1" lang="ja-JP" altLang="en-US" dirty="0">
              <a:solidFill>
                <a:schemeClr val="tx2"/>
              </a:solidFill>
            </a:endParaRPr>
          </a:p>
        </p:txBody>
      </p:sp>
      <p:sp>
        <p:nvSpPr>
          <p:cNvPr id="12" name="円/楕円 11"/>
          <p:cNvSpPr/>
          <p:nvPr/>
        </p:nvSpPr>
        <p:spPr>
          <a:xfrm>
            <a:off x="3203848" y="4653136"/>
            <a:ext cx="1512168" cy="1458188"/>
          </a:xfrm>
          <a:prstGeom prst="ellipse">
            <a:avLst/>
          </a:prstGeom>
          <a:solidFill>
            <a:srgbClr val="FF33CC">
              <a:alpha val="28000"/>
            </a:srgbClr>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35496" y="6516052"/>
            <a:ext cx="5070619" cy="369332"/>
          </a:xfrm>
          <a:prstGeom prst="rect">
            <a:avLst/>
          </a:prstGeom>
          <a:noFill/>
        </p:spPr>
        <p:txBody>
          <a:bodyPr wrap="none" rtlCol="0">
            <a:spAutoFit/>
          </a:bodyPr>
          <a:lstStyle/>
          <a:p>
            <a:r>
              <a:rPr lang="en-US" altLang="ja-JP" sz="1800" u="sng" dirty="0" smtClean="0">
                <a:solidFill>
                  <a:srgbClr val="FF33CC"/>
                </a:solidFill>
                <a:effectLst>
                  <a:outerShdw blurRad="38100" dist="38100" dir="2700000" algn="tl">
                    <a:srgbClr val="000000">
                      <a:alpha val="43137"/>
                    </a:srgbClr>
                  </a:outerShdw>
                </a:effectLst>
              </a:rPr>
              <a:t>Embodiment</a:t>
            </a:r>
            <a:r>
              <a:rPr lang="en-US" altLang="ja-JP" sz="1800" dirty="0" smtClean="0">
                <a:solidFill>
                  <a:srgbClr val="FF33CC"/>
                </a:solidFill>
              </a:rPr>
              <a:t> explicitly shown in the specification.</a:t>
            </a:r>
            <a:endParaRPr kumimoji="1" lang="ja-JP" altLang="en-US" sz="1800" dirty="0">
              <a:solidFill>
                <a:srgbClr val="FF33CC"/>
              </a:solidFill>
            </a:endParaRPr>
          </a:p>
        </p:txBody>
      </p:sp>
      <p:cxnSp>
        <p:nvCxnSpPr>
          <p:cNvPr id="15" name="直線矢印コネクタ 14"/>
          <p:cNvCxnSpPr/>
          <p:nvPr/>
        </p:nvCxnSpPr>
        <p:spPr>
          <a:xfrm flipV="1">
            <a:off x="1331640" y="5589240"/>
            <a:ext cx="1944216" cy="1008112"/>
          </a:xfrm>
          <a:prstGeom prst="straightConnector1">
            <a:avLst/>
          </a:prstGeom>
          <a:ln w="31750">
            <a:solidFill>
              <a:srgbClr val="FF33CC"/>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V="1">
            <a:off x="683568" y="4293096"/>
            <a:ext cx="3270225" cy="5398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V="1">
            <a:off x="4121664" y="3978152"/>
            <a:ext cx="3270225" cy="30606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3995936" y="6525344"/>
            <a:ext cx="3414241" cy="216024"/>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581695" y="5373216"/>
            <a:ext cx="3198217" cy="115212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a:off x="1187624" y="4725144"/>
            <a:ext cx="1800200" cy="72008"/>
          </a:xfrm>
          <a:prstGeom prst="straightConnector1">
            <a:avLst/>
          </a:prstGeom>
          <a:ln w="3175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H="1">
            <a:off x="4904608" y="4384155"/>
            <a:ext cx="1656494" cy="350133"/>
          </a:xfrm>
          <a:prstGeom prst="straightConnector1">
            <a:avLst/>
          </a:prstGeom>
          <a:ln w="3175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1187624" y="4771609"/>
            <a:ext cx="1642950" cy="646331"/>
          </a:xfrm>
          <a:prstGeom prst="rect">
            <a:avLst/>
          </a:prstGeom>
          <a:noFill/>
        </p:spPr>
        <p:txBody>
          <a:bodyPr wrap="none" rtlCol="0">
            <a:spAutoFit/>
          </a:bodyPr>
          <a:lstStyle/>
          <a:p>
            <a:r>
              <a:rPr lang="en-US" altLang="ja-JP" sz="1200" dirty="0" smtClean="0">
                <a:solidFill>
                  <a:schemeClr val="tx2"/>
                </a:solidFill>
              </a:rPr>
              <a:t>Divisional Application</a:t>
            </a:r>
          </a:p>
          <a:p>
            <a:r>
              <a:rPr lang="en-US" altLang="ja-JP" sz="1200" dirty="0" smtClean="0">
                <a:solidFill>
                  <a:schemeClr val="tx2"/>
                </a:solidFill>
              </a:rPr>
              <a:t>to broaden the right</a:t>
            </a:r>
          </a:p>
          <a:p>
            <a:r>
              <a:rPr kumimoji="1" lang="en-US" altLang="ja-JP" sz="1200" dirty="0" smtClean="0">
                <a:solidFill>
                  <a:schemeClr val="tx2"/>
                </a:solidFill>
              </a:rPr>
              <a:t>After patented</a:t>
            </a:r>
            <a:endParaRPr kumimoji="1" lang="ja-JP" altLang="en-US" sz="1200" dirty="0">
              <a:solidFill>
                <a:schemeClr val="tx2"/>
              </a:solidFill>
            </a:endParaRPr>
          </a:p>
        </p:txBody>
      </p:sp>
      <p:sp>
        <p:nvSpPr>
          <p:cNvPr id="30" name="テキスト ボックス 29"/>
          <p:cNvSpPr txBox="1"/>
          <p:nvPr/>
        </p:nvSpPr>
        <p:spPr>
          <a:xfrm>
            <a:off x="5124997" y="4617343"/>
            <a:ext cx="1103187" cy="646331"/>
          </a:xfrm>
          <a:prstGeom prst="rect">
            <a:avLst/>
          </a:prstGeom>
          <a:noFill/>
        </p:spPr>
        <p:txBody>
          <a:bodyPr wrap="none" rtlCol="0">
            <a:spAutoFit/>
          </a:bodyPr>
          <a:lstStyle/>
          <a:p>
            <a:r>
              <a:rPr lang="en-US" altLang="ja-JP" sz="1200" dirty="0" smtClean="0">
                <a:solidFill>
                  <a:schemeClr val="tx2"/>
                </a:solidFill>
              </a:rPr>
              <a:t>Amendment</a:t>
            </a:r>
          </a:p>
          <a:p>
            <a:r>
              <a:rPr lang="en-US" altLang="ja-JP" sz="1200" dirty="0" smtClean="0">
                <a:solidFill>
                  <a:schemeClr val="tx2"/>
                </a:solidFill>
              </a:rPr>
              <a:t>to seek</a:t>
            </a:r>
          </a:p>
          <a:p>
            <a:r>
              <a:rPr kumimoji="1" lang="en-US" altLang="ja-JP" sz="1200" dirty="0" smtClean="0">
                <a:solidFill>
                  <a:schemeClr val="tx2"/>
                </a:solidFill>
              </a:rPr>
              <a:t>Inventive step</a:t>
            </a:r>
            <a:endParaRPr kumimoji="1" lang="ja-JP" altLang="en-US" sz="1200" dirty="0">
              <a:solidFill>
                <a:schemeClr val="tx2"/>
              </a:solidFill>
            </a:endParaRPr>
          </a:p>
        </p:txBody>
      </p:sp>
    </p:spTree>
    <p:extLst>
      <p:ext uri="{BB962C8B-B14F-4D97-AF65-F5344CB8AC3E}">
        <p14:creationId xmlns:p14="http://schemas.microsoft.com/office/powerpoint/2010/main" val="4213405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p:cNvGrpSpPr/>
          <p:nvPr/>
        </p:nvGrpSpPr>
        <p:grpSpPr>
          <a:xfrm>
            <a:off x="6660232" y="260648"/>
            <a:ext cx="2808312" cy="2448272"/>
            <a:chOff x="8676456" y="764704"/>
            <a:chExt cx="1905000" cy="173355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76456" y="764704"/>
              <a:ext cx="1905000" cy="173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正方形/長方形 5"/>
            <p:cNvSpPr/>
            <p:nvPr/>
          </p:nvSpPr>
          <p:spPr>
            <a:xfrm>
              <a:off x="8820472" y="764704"/>
              <a:ext cx="504056" cy="4320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 name="Text Box 6"/>
          <p:cNvSpPr txBox="1">
            <a:spLocks noChangeArrowheads="1"/>
          </p:cNvSpPr>
          <p:nvPr/>
        </p:nvSpPr>
        <p:spPr bwMode="auto">
          <a:xfrm>
            <a:off x="3175" y="0"/>
            <a:ext cx="9144000" cy="461665"/>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en-US" altLang="ja-JP" sz="2400" dirty="0" smtClean="0">
                <a:solidFill>
                  <a:schemeClr val="bg1"/>
                </a:solidFill>
                <a:latin typeface="Times New Roman" panose="02020603050405020304" pitchFamily="18" charset="0"/>
                <a:ea typeface="HGPｺﾞｼｯｸE" pitchFamily="50" charset="-128"/>
                <a:cs typeface="Times New Roman" panose="02020603050405020304" pitchFamily="18" charset="0"/>
              </a:rPr>
              <a:t>Examination Guideline of JPO  – Sample Case</a:t>
            </a:r>
            <a:endParaRPr lang="ja-JP" altLang="en-US" sz="2400" dirty="0">
              <a:solidFill>
                <a:schemeClr val="bg1"/>
              </a:solidFill>
              <a:latin typeface="Times New Roman" panose="02020603050405020304" pitchFamily="18" charset="0"/>
              <a:ea typeface="HGPｺﾞｼｯｸE" pitchFamily="50" charset="-128"/>
              <a:cs typeface="Times New Roman" panose="02020603050405020304" pitchFamily="18" charset="0"/>
            </a:endParaRPr>
          </a:p>
        </p:txBody>
      </p:sp>
      <p:sp>
        <p:nvSpPr>
          <p:cNvPr id="4" name="正方形/長方形 3"/>
          <p:cNvSpPr/>
          <p:nvPr/>
        </p:nvSpPr>
        <p:spPr>
          <a:xfrm>
            <a:off x="107504" y="575964"/>
            <a:ext cx="8784976" cy="5321970"/>
          </a:xfrm>
          <a:prstGeom prst="rect">
            <a:avLst/>
          </a:prstGeom>
        </p:spPr>
        <p:txBody>
          <a:bodyPr wrap="square">
            <a:spAutoFit/>
          </a:bodyPr>
          <a:lstStyle/>
          <a:p>
            <a:pPr eaLnBrk="1"/>
            <a:r>
              <a:rPr lang="en-US" altLang="ja-JP" sz="2000" b="1" u="sng" dirty="0" smtClean="0"/>
              <a:t>Case 7</a:t>
            </a:r>
            <a:r>
              <a:rPr lang="en-US" altLang="ja-JP" sz="2000" u="sng" dirty="0" smtClean="0"/>
              <a:t>:</a:t>
            </a:r>
            <a:r>
              <a:rPr lang="en-US" altLang="ja-JP" sz="2000" b="1" u="sng" dirty="0" smtClean="0"/>
              <a:t>  </a:t>
            </a:r>
            <a:r>
              <a:rPr lang="en-US" altLang="ja-JP" sz="2000" b="1" u="sng" dirty="0" smtClean="0">
                <a:solidFill>
                  <a:srgbClr val="FF0000"/>
                </a:solidFill>
              </a:rPr>
              <a:t>Conversion into Generic Concept ~</a:t>
            </a:r>
            <a:r>
              <a:rPr lang="en-US" altLang="ja-JP" sz="2000" b="1" u="sng" dirty="0" smtClean="0"/>
              <a:t> Amendment </a:t>
            </a:r>
            <a:r>
              <a:rPr lang="en-US" altLang="ja-JP" sz="2000" u="sng" dirty="0" smtClean="0"/>
              <a:t>for</a:t>
            </a:r>
            <a:r>
              <a:rPr lang="en-US" altLang="ja-JP" sz="2000" b="1" u="sng" dirty="0" smtClean="0"/>
              <a:t> deleting </a:t>
            </a:r>
            <a:r>
              <a:rPr lang="en-US" altLang="ja-JP" sz="2000" b="1" u="sng" dirty="0" smtClean="0"/>
              <a:t>                 a </a:t>
            </a:r>
            <a:r>
              <a:rPr lang="en-US" altLang="ja-JP" sz="2000" u="sng" dirty="0"/>
              <a:t>C</a:t>
            </a:r>
            <a:r>
              <a:rPr lang="en-US" altLang="ja-JP" sz="2000" b="1" u="sng" dirty="0" smtClean="0"/>
              <a:t>laim </a:t>
            </a:r>
            <a:r>
              <a:rPr lang="en-US" altLang="ja-JP" sz="2000" u="sng" dirty="0"/>
              <a:t>L</a:t>
            </a:r>
            <a:r>
              <a:rPr lang="en-US" altLang="ja-JP" sz="2000" b="1" u="sng" dirty="0" smtClean="0"/>
              <a:t>anguage </a:t>
            </a:r>
            <a:r>
              <a:rPr lang="en-US" altLang="ja-JP" sz="1800" b="1" u="sng" dirty="0" smtClean="0">
                <a:solidFill>
                  <a:schemeClr val="accent1"/>
                </a:solidFill>
              </a:rPr>
              <a:t>【</a:t>
            </a:r>
            <a:r>
              <a:rPr lang="en-US" altLang="ja-JP" sz="2000" u="sng" dirty="0" smtClean="0">
                <a:solidFill>
                  <a:schemeClr val="accent1"/>
                </a:solidFill>
              </a:rPr>
              <a:t>Amendment</a:t>
            </a:r>
            <a:r>
              <a:rPr lang="en-US" altLang="ja-JP" sz="2000" u="sng" dirty="0">
                <a:solidFill>
                  <a:schemeClr val="accent1"/>
                </a:solidFill>
              </a:rPr>
              <a:t> </a:t>
            </a:r>
            <a:r>
              <a:rPr lang="en-US" altLang="ja-JP" sz="2000" u="sng" dirty="0" smtClean="0">
                <a:solidFill>
                  <a:schemeClr val="accent1"/>
                </a:solidFill>
              </a:rPr>
              <a:t>OK</a:t>
            </a:r>
            <a:r>
              <a:rPr lang="en-US" altLang="ja-JP" sz="1800" b="1" u="sng" dirty="0" smtClean="0">
                <a:solidFill>
                  <a:schemeClr val="accent1"/>
                </a:solidFill>
              </a:rPr>
              <a:t>】</a:t>
            </a:r>
            <a:endParaRPr lang="ja-JP" altLang="ja-JP" sz="2000" dirty="0">
              <a:solidFill>
                <a:schemeClr val="accent1"/>
              </a:solidFill>
            </a:endParaRPr>
          </a:p>
          <a:p>
            <a:pPr algn="just" latinLnBrk="1"/>
            <a:endParaRPr lang="en-US" altLang="ja-JP" sz="1200" b="1" dirty="0" smtClean="0"/>
          </a:p>
          <a:p>
            <a:pPr latinLnBrk="1"/>
            <a:r>
              <a:rPr lang="en-US" altLang="ja-JP" sz="2200" b="1" dirty="0" smtClean="0"/>
              <a:t>Claim before Amendment “…</a:t>
            </a:r>
            <a:r>
              <a:rPr lang="ja-JP" altLang="en-US" sz="2200" dirty="0" smtClean="0"/>
              <a:t> </a:t>
            </a:r>
            <a:r>
              <a:rPr lang="en-US" altLang="ja-JP" sz="2200" dirty="0" smtClean="0"/>
              <a:t>a concave molding surface</a:t>
            </a:r>
            <a:r>
              <a:rPr lang="en-US" altLang="ja-JP" sz="2200" b="1" dirty="0" smtClean="0"/>
              <a:t>”</a:t>
            </a:r>
          </a:p>
          <a:p>
            <a:pPr latinLnBrk="1"/>
            <a:r>
              <a:rPr lang="en-US" altLang="ja-JP" sz="2200" b="1" dirty="0" smtClean="0"/>
              <a:t>Claim after Amendment   </a:t>
            </a:r>
            <a:r>
              <a:rPr lang="en-US" altLang="ja-JP" sz="2200" dirty="0" smtClean="0"/>
              <a:t>“…</a:t>
            </a:r>
            <a:r>
              <a:rPr lang="ja-JP" altLang="en-US" sz="2200" dirty="0" smtClean="0"/>
              <a:t> </a:t>
            </a:r>
            <a:r>
              <a:rPr lang="en-US" altLang="ja-JP" sz="2200" dirty="0"/>
              <a:t>a </a:t>
            </a:r>
            <a:r>
              <a:rPr lang="en-US" altLang="ja-JP" sz="2200" strike="dblStrike" dirty="0"/>
              <a:t>concave</a:t>
            </a:r>
            <a:r>
              <a:rPr lang="en-US" altLang="ja-JP" sz="2200" dirty="0"/>
              <a:t> molding surface”</a:t>
            </a:r>
            <a:endParaRPr lang="en-US" altLang="ja-JP" sz="2200" b="1" dirty="0" smtClean="0"/>
          </a:p>
          <a:p>
            <a:pPr latinLnBrk="1">
              <a:spcAft>
                <a:spcPts val="1200"/>
              </a:spcAft>
            </a:pPr>
            <a:endParaRPr lang="en-US" altLang="ja-JP" sz="800" b="1" dirty="0"/>
          </a:p>
          <a:p>
            <a:pPr eaLnBrk="1">
              <a:lnSpc>
                <a:spcPts val="2000"/>
              </a:lnSpc>
            </a:pPr>
            <a:r>
              <a:rPr lang="ja-JP" altLang="en-US" sz="2000" b="1" dirty="0" smtClean="0"/>
              <a:t>⇒</a:t>
            </a:r>
            <a:r>
              <a:rPr lang="en-US" altLang="ja-JP" sz="2000" b="1" dirty="0" smtClean="0"/>
              <a:t>After the amendment, </a:t>
            </a:r>
            <a:r>
              <a:rPr lang="en-US" altLang="ja-JP" sz="2000" b="1" dirty="0" smtClean="0"/>
              <a:t>both of a </a:t>
            </a:r>
            <a:r>
              <a:rPr lang="en-US" altLang="ja-JP" sz="2000" b="1" dirty="0" smtClean="0"/>
              <a:t>“concave molding surface” and a “convex molding surface” are included in the claim</a:t>
            </a:r>
            <a:r>
              <a:rPr lang="en-US" altLang="ja-JP" sz="2000" dirty="0" smtClean="0"/>
              <a:t>ed invention.</a:t>
            </a:r>
            <a:endParaRPr lang="en-US" altLang="ja-JP" sz="2000" b="1" dirty="0" smtClean="0"/>
          </a:p>
          <a:p>
            <a:pPr latinLnBrk="1">
              <a:lnSpc>
                <a:spcPts val="1100"/>
              </a:lnSpc>
            </a:pPr>
            <a:endParaRPr lang="en-US" altLang="ja-JP" sz="2400" dirty="0" smtClean="0"/>
          </a:p>
          <a:p>
            <a:pPr>
              <a:lnSpc>
                <a:spcPts val="1800"/>
              </a:lnSpc>
            </a:pPr>
            <a:r>
              <a:rPr lang="en-US" altLang="ja-JP" sz="1600" dirty="0" smtClean="0"/>
              <a:t>[Explanation] </a:t>
            </a:r>
            <a:r>
              <a:rPr lang="en-US" altLang="ja-JP" sz="1600" dirty="0" smtClean="0">
                <a:solidFill>
                  <a:srgbClr val="FF0000"/>
                </a:solidFill>
              </a:rPr>
              <a:t>The problem to be solved by the invention of the present application </a:t>
            </a:r>
            <a:r>
              <a:rPr lang="en-US" altLang="ja-JP" sz="1600" dirty="0" smtClean="0"/>
              <a:t>is to provide a mold for optical elements with superior mold release properties and durability under high temperature by improving the coating membrane coating the surface of the molds for optical elements, and </a:t>
            </a:r>
            <a:r>
              <a:rPr lang="en-US" altLang="ja-JP" sz="1600" dirty="0" smtClean="0">
                <a:solidFill>
                  <a:srgbClr val="FF0000"/>
                </a:solidFill>
              </a:rPr>
              <a:t>the shape of the molding surface of the mold for optical elements is not directly relevant to the solution of the problem</a:t>
            </a:r>
            <a:r>
              <a:rPr lang="en-US" altLang="ja-JP" sz="1600" dirty="0" smtClean="0"/>
              <a:t>.  Therefore, the shape of the molding surface of the mold </a:t>
            </a:r>
            <a:r>
              <a:rPr lang="en-US" altLang="ja-JP" sz="1600" dirty="0" smtClean="0"/>
              <a:t>is not deemed an </a:t>
            </a:r>
            <a:r>
              <a:rPr lang="en-US" altLang="ja-JP" sz="1600" dirty="0" smtClean="0"/>
              <a:t>indispensable factor as a mean for solving the above problem and is </a:t>
            </a:r>
            <a:r>
              <a:rPr lang="en-US" altLang="ja-JP" sz="1600" dirty="0" smtClean="0">
                <a:solidFill>
                  <a:srgbClr val="FF0000"/>
                </a:solidFill>
              </a:rPr>
              <a:t>a optional additional </a:t>
            </a:r>
            <a:r>
              <a:rPr lang="en-US" altLang="ja-JP" sz="1600" dirty="0" smtClean="0">
                <a:solidFill>
                  <a:srgbClr val="FF0000"/>
                </a:solidFill>
              </a:rPr>
              <a:t>factor </a:t>
            </a:r>
            <a:r>
              <a:rPr lang="en-US" altLang="ja-JP" sz="1600" u="sng" dirty="0" smtClean="0">
                <a:solidFill>
                  <a:srgbClr val="FF0000"/>
                </a:solidFill>
              </a:rPr>
              <a:t>for the claimed invention</a:t>
            </a:r>
            <a:r>
              <a:rPr lang="en-US" altLang="ja-JP" sz="1600" dirty="0" smtClean="0">
                <a:solidFill>
                  <a:srgbClr val="FF0000"/>
                </a:solidFill>
              </a:rPr>
              <a:t> and does not introduce any new technical matter</a:t>
            </a:r>
            <a:r>
              <a:rPr lang="en-US" altLang="ja-JP" sz="1600" dirty="0" smtClean="0"/>
              <a:t>.</a:t>
            </a:r>
          </a:p>
          <a:p>
            <a:pPr>
              <a:lnSpc>
                <a:spcPts val="900"/>
              </a:lnSpc>
            </a:pPr>
            <a:endParaRPr lang="en-US" altLang="ja-JP" sz="1600" dirty="0" smtClean="0"/>
          </a:p>
          <a:p>
            <a:pPr>
              <a:lnSpc>
                <a:spcPts val="1700"/>
              </a:lnSpc>
            </a:pPr>
            <a:r>
              <a:rPr lang="en-US" altLang="ja-JP" sz="1600" b="1" dirty="0" smtClean="0">
                <a:solidFill>
                  <a:schemeClr val="tx2"/>
                </a:solidFill>
                <a:ea typeface="Meiryo UI" panose="020B0604030504040204" pitchFamily="50" charset="-128"/>
                <a:cs typeface="Times New Roman" panose="02020603050405020304" pitchFamily="18" charset="0"/>
              </a:rPr>
              <a:t>&lt;Note&gt;</a:t>
            </a:r>
            <a:r>
              <a:rPr lang="ja-JP" altLang="en-US" sz="1600" dirty="0">
                <a:solidFill>
                  <a:schemeClr val="tx2"/>
                </a:solidFill>
                <a:ea typeface="Meiryo UI" panose="020B0604030504040204" pitchFamily="50" charset="-128"/>
                <a:cs typeface="Times New Roman" panose="02020603050405020304" pitchFamily="18" charset="0"/>
              </a:rPr>
              <a:t> </a:t>
            </a:r>
            <a:r>
              <a:rPr lang="en-US" altLang="ja-JP" sz="1600" dirty="0">
                <a:solidFill>
                  <a:schemeClr val="tx2"/>
                </a:solidFill>
                <a:ea typeface="Meiryo UI" panose="020B0604030504040204" pitchFamily="50" charset="-128"/>
                <a:cs typeface="Times New Roman" panose="02020603050405020304" pitchFamily="18" charset="0"/>
              </a:rPr>
              <a:t> </a:t>
            </a:r>
            <a:r>
              <a:rPr lang="en-US" altLang="ja-JP" sz="1600" dirty="0" smtClean="0">
                <a:solidFill>
                  <a:schemeClr val="tx2"/>
                </a:solidFill>
                <a:ea typeface="Meiryo UI" panose="020B0604030504040204" pitchFamily="50" charset="-128"/>
                <a:cs typeface="Times New Roman" panose="02020603050405020304" pitchFamily="18" charset="0"/>
              </a:rPr>
              <a:t>It makes no sense to make an amendment which converts the matters specifying the invention into more specific concepts based on the foregoing logic, </a:t>
            </a:r>
            <a:r>
              <a:rPr lang="ja-JP" altLang="en-US" sz="1600" dirty="0" smtClean="0">
                <a:solidFill>
                  <a:schemeClr val="tx2"/>
                </a:solidFill>
                <a:ea typeface="Meiryo UI" panose="020B0604030504040204" pitchFamily="50" charset="-128"/>
                <a:cs typeface="Times New Roman" panose="02020603050405020304" pitchFamily="18" charset="0"/>
              </a:rPr>
              <a:t> </a:t>
            </a:r>
            <a:r>
              <a:rPr lang="en-US" altLang="ja-JP" sz="1600" dirty="0" smtClean="0">
                <a:solidFill>
                  <a:schemeClr val="tx2"/>
                </a:solidFill>
                <a:ea typeface="Meiryo UI" panose="020B0604030504040204" pitchFamily="50" charset="-128"/>
                <a:cs typeface="Times New Roman" panose="02020603050405020304" pitchFamily="18" charset="0"/>
              </a:rPr>
              <a:t>because the invention will be </a:t>
            </a:r>
            <a:r>
              <a:rPr lang="en-US" altLang="ja-JP" sz="1600" dirty="0" smtClean="0">
                <a:solidFill>
                  <a:schemeClr val="tx2"/>
                </a:solidFill>
                <a:ea typeface="Meiryo UI" panose="020B0604030504040204" pitchFamily="50" charset="-128"/>
                <a:cs typeface="Times New Roman" panose="02020603050405020304" pitchFamily="18" charset="0"/>
              </a:rPr>
              <a:t>lack of </a:t>
            </a:r>
            <a:r>
              <a:rPr lang="en-US" altLang="ja-JP" sz="1600" dirty="0" smtClean="0">
                <a:solidFill>
                  <a:schemeClr val="tx2"/>
                </a:solidFill>
                <a:ea typeface="Meiryo UI" panose="020B0604030504040204" pitchFamily="50" charset="-128"/>
                <a:cs typeface="Times New Roman" panose="02020603050405020304" pitchFamily="18" charset="0"/>
              </a:rPr>
              <a:t>inventive </a:t>
            </a:r>
            <a:r>
              <a:rPr lang="en-US" altLang="ja-JP" sz="1600" dirty="0" smtClean="0">
                <a:solidFill>
                  <a:schemeClr val="tx2"/>
                </a:solidFill>
                <a:ea typeface="Meiryo UI" panose="020B0604030504040204" pitchFamily="50" charset="-128"/>
                <a:cs typeface="Times New Roman" panose="02020603050405020304" pitchFamily="18" charset="0"/>
              </a:rPr>
              <a:t>step in the end. </a:t>
            </a:r>
            <a:endParaRPr lang="en-US" altLang="ja-JP" sz="1600" b="1" dirty="0" smtClean="0">
              <a:solidFill>
                <a:schemeClr val="tx2"/>
              </a:solidFill>
              <a:ea typeface="Meiryo UI" panose="020B0604030504040204" pitchFamily="50" charset="-128"/>
              <a:cs typeface="Times New Roman" panose="02020603050405020304" pitchFamily="18" charset="0"/>
            </a:endParaRPr>
          </a:p>
          <a:p>
            <a:pPr>
              <a:lnSpc>
                <a:spcPts val="1700"/>
              </a:lnSpc>
              <a:spcAft>
                <a:spcPts val="600"/>
              </a:spcAft>
            </a:pPr>
            <a:r>
              <a:rPr lang="ja-JP" altLang="en-US" sz="1600" b="1" dirty="0" smtClean="0">
                <a:solidFill>
                  <a:schemeClr val="tx2"/>
                </a:solidFill>
                <a:ea typeface="Meiryo UI" panose="020B0604030504040204" pitchFamily="50" charset="-128"/>
                <a:cs typeface="Times New Roman" panose="02020603050405020304" pitchFamily="18" charset="0"/>
              </a:rPr>
              <a:t>⇒</a:t>
            </a:r>
            <a:r>
              <a:rPr lang="en-US" altLang="ja-JP" sz="1600" b="1" dirty="0" smtClean="0">
                <a:solidFill>
                  <a:schemeClr val="tx2"/>
                </a:solidFill>
                <a:ea typeface="Meiryo UI" panose="020B0604030504040204" pitchFamily="50" charset="-128"/>
                <a:cs typeface="Times New Roman" panose="02020603050405020304" pitchFamily="18" charset="0"/>
              </a:rPr>
              <a:t>The foregoing logic is useful in the case of making an amendment which converts the matters specifying the invention into generic concept </a:t>
            </a:r>
            <a:r>
              <a:rPr lang="en-US" altLang="ja-JP" sz="1600" dirty="0" smtClean="0">
                <a:solidFill>
                  <a:schemeClr val="tx2"/>
                </a:solidFill>
                <a:ea typeface="Meiryo UI" panose="020B0604030504040204" pitchFamily="50" charset="-128"/>
                <a:cs typeface="Times New Roman" panose="02020603050405020304" pitchFamily="18" charset="0"/>
              </a:rPr>
              <a:t>and</a:t>
            </a:r>
            <a:r>
              <a:rPr lang="en-US" altLang="ja-JP" sz="1600" b="1" dirty="0" smtClean="0">
                <a:solidFill>
                  <a:schemeClr val="tx2"/>
                </a:solidFill>
                <a:ea typeface="Meiryo UI" panose="020B0604030504040204" pitchFamily="50" charset="-128"/>
                <a:cs typeface="Times New Roman" panose="02020603050405020304" pitchFamily="18" charset="0"/>
              </a:rPr>
              <a:t> expand the technical scope of the invention!!</a:t>
            </a:r>
            <a:endParaRPr lang="ja-JP" altLang="ja-JP" sz="1600" b="1" dirty="0">
              <a:solidFill>
                <a:schemeClr val="tx2"/>
              </a:solidFill>
              <a:ea typeface="Meiryo UI" panose="020B0604030504040204" pitchFamily="50" charset="-128"/>
              <a:cs typeface="Times New Roman" panose="02020603050405020304" pitchFamily="18" charset="0"/>
            </a:endParaRPr>
          </a:p>
        </p:txBody>
      </p:sp>
      <p:sp>
        <p:nvSpPr>
          <p:cNvPr id="5" name="正方形/長方形 4"/>
          <p:cNvSpPr/>
          <p:nvPr/>
        </p:nvSpPr>
        <p:spPr>
          <a:xfrm>
            <a:off x="0" y="6165304"/>
            <a:ext cx="9144000" cy="692696"/>
          </a:xfrm>
          <a:prstGeom prst="rect">
            <a:avLst/>
          </a:prstGeom>
          <a:solidFill>
            <a:srgbClr val="FFFF0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60000" latinLnBrk="1">
              <a:lnSpc>
                <a:spcPts val="1000"/>
              </a:lnSpc>
              <a:spcBef>
                <a:spcPts val="600"/>
              </a:spcBef>
            </a:pPr>
            <a:r>
              <a:rPr lang="ja-JP" altLang="en-US" sz="1800" b="1" dirty="0" smtClean="0">
                <a:solidFill>
                  <a:schemeClr val="tx1"/>
                </a:solidFill>
              </a:rPr>
              <a:t>　</a:t>
            </a:r>
            <a:endParaRPr lang="en-US" altLang="ja-JP" sz="1800" b="1" dirty="0" smtClean="0">
              <a:solidFill>
                <a:schemeClr val="tx1"/>
              </a:solidFill>
            </a:endParaRPr>
          </a:p>
          <a:p>
            <a:pPr marL="360000" latinLnBrk="1">
              <a:lnSpc>
                <a:spcPts val="1000"/>
              </a:lnSpc>
              <a:spcBef>
                <a:spcPts val="600"/>
              </a:spcBef>
            </a:pPr>
            <a:r>
              <a:rPr lang="ja-JP" altLang="en-US" sz="1800" b="1" dirty="0" smtClean="0">
                <a:solidFill>
                  <a:schemeClr val="tx1"/>
                </a:solidFill>
                <a:latin typeface="Times New Roman" panose="02020603050405020304" pitchFamily="18" charset="0"/>
                <a:cs typeface="Times New Roman" panose="02020603050405020304" pitchFamily="18" charset="0"/>
              </a:rPr>
              <a:t>⇒</a:t>
            </a:r>
            <a:r>
              <a:rPr lang="en-US" altLang="ja-JP" sz="1800" b="1" dirty="0" smtClean="0">
                <a:solidFill>
                  <a:schemeClr val="tx1"/>
                </a:solidFill>
                <a:latin typeface="Times New Roman" panose="02020603050405020304" pitchFamily="18" charset="0"/>
                <a:cs typeface="Times New Roman" panose="02020603050405020304" pitchFamily="18" charset="0"/>
              </a:rPr>
              <a:t>The point is whether or not the matters amended or corrected are (directly) relevan</a:t>
            </a:r>
            <a:r>
              <a:rPr lang="en-US" altLang="ja-JP" sz="1800" dirty="0" smtClean="0">
                <a:solidFill>
                  <a:schemeClr val="tx1"/>
                </a:solidFill>
                <a:latin typeface="Times New Roman" panose="02020603050405020304" pitchFamily="18" charset="0"/>
                <a:cs typeface="Times New Roman" panose="02020603050405020304" pitchFamily="18" charset="0"/>
              </a:rPr>
              <a:t>t </a:t>
            </a:r>
          </a:p>
          <a:p>
            <a:pPr marL="360000" latinLnBrk="1">
              <a:lnSpc>
                <a:spcPts val="1000"/>
              </a:lnSpc>
              <a:spcBef>
                <a:spcPts val="600"/>
              </a:spcBef>
            </a:pPr>
            <a:r>
              <a:rPr lang="en-US" altLang="ja-JP" sz="1800" dirty="0" smtClean="0">
                <a:solidFill>
                  <a:schemeClr val="tx1"/>
                </a:solidFill>
                <a:latin typeface="Times New Roman" panose="02020603050405020304" pitchFamily="18" charset="0"/>
                <a:cs typeface="Times New Roman" panose="02020603050405020304" pitchFamily="18" charset="0"/>
              </a:rPr>
              <a:t>to the solution of the problem to be solved by the invention</a:t>
            </a:r>
            <a:r>
              <a:rPr lang="en-US" altLang="ja-JP" sz="1800" b="1" dirty="0" smtClean="0">
                <a:solidFill>
                  <a:schemeClr val="tx1"/>
                </a:solidFill>
                <a:latin typeface="Times New Roman" panose="02020603050405020304" pitchFamily="18" charset="0"/>
                <a:cs typeface="Times New Roman" panose="02020603050405020304" pitchFamily="18" charset="0"/>
              </a:rPr>
              <a:t>!!</a:t>
            </a:r>
          </a:p>
          <a:p>
            <a:pPr latinLnBrk="1"/>
            <a:r>
              <a:rPr lang="ja-JP" altLang="en-US" sz="1400" b="1" dirty="0" smtClean="0">
                <a:solidFill>
                  <a:schemeClr val="tx1"/>
                </a:solidFill>
              </a:rPr>
              <a:t>　　　　　　　　　　　　　　　　　　　　　　　　　　　　　　　　　　　　　　</a:t>
            </a:r>
            <a:endParaRPr lang="ja-JP" altLang="ja-JP" sz="1400" b="1" dirty="0">
              <a:solidFill>
                <a:schemeClr val="tx1"/>
              </a:solidFill>
            </a:endParaRPr>
          </a:p>
        </p:txBody>
      </p:sp>
      <p:sp>
        <p:nvSpPr>
          <p:cNvPr id="8" name="スライド番号プレースホルダ 3"/>
          <p:cNvSpPr>
            <a:spLocks noGrp="1"/>
          </p:cNvSpPr>
          <p:nvPr>
            <p:ph type="sldNum" sz="quarter" idx="12"/>
          </p:nvPr>
        </p:nvSpPr>
        <p:spPr bwMode="auto">
          <a:xfrm>
            <a:off x="7884368" y="6381328"/>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4</a:t>
            </a:fld>
            <a:endParaRPr lang="ja-JP" altLang="en-US" sz="1200" dirty="0">
              <a:solidFill>
                <a:srgbClr val="045C75"/>
              </a:solidFill>
              <a:latin typeface="Times New Roman" pitchFamily="18" charset="0"/>
              <a:ea typeface="ＭＳ Ｐゴシック" charset="-128"/>
            </a:endParaRPr>
          </a:p>
        </p:txBody>
      </p:sp>
      <p:sp>
        <p:nvSpPr>
          <p:cNvPr id="2" name="円/楕円 1"/>
          <p:cNvSpPr/>
          <p:nvPr/>
        </p:nvSpPr>
        <p:spPr>
          <a:xfrm>
            <a:off x="7812360" y="575964"/>
            <a:ext cx="360040" cy="404764"/>
          </a:xfrm>
          <a:prstGeom prst="ellipse">
            <a:avLst/>
          </a:prstGeom>
          <a:solidFill>
            <a:srgbClr val="FF0000">
              <a:alpha val="17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8064" y="1331624"/>
            <a:ext cx="7128792" cy="828040"/>
          </a:xfrm>
          <a:prstGeom prst="roundRect">
            <a:avLst/>
          </a:prstGeom>
          <a:solidFill>
            <a:srgbClr val="FF33CC">
              <a:alpha val="15000"/>
            </a:srgbClr>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294111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175" y="-1"/>
            <a:ext cx="9144000" cy="461665"/>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None/>
            </a:pPr>
            <a:r>
              <a:rPr lang="en-US" altLang="ja-JP" sz="2400" dirty="0">
                <a:solidFill>
                  <a:schemeClr val="bg1"/>
                </a:solidFill>
                <a:latin typeface="Times New Roman" panose="02020603050405020304" pitchFamily="18" charset="0"/>
                <a:ea typeface="HGPｺﾞｼｯｸE" pitchFamily="50" charset="-128"/>
                <a:cs typeface="Times New Roman" panose="02020603050405020304" pitchFamily="18" charset="0"/>
              </a:rPr>
              <a:t>Examination Guideline of JPO  – </a:t>
            </a:r>
            <a:r>
              <a:rPr lang="en-US" altLang="ja-JP" sz="2400" dirty="0" smtClean="0">
                <a:solidFill>
                  <a:schemeClr val="bg1"/>
                </a:solidFill>
                <a:latin typeface="Times New Roman" panose="02020603050405020304" pitchFamily="18" charset="0"/>
                <a:ea typeface="HGPｺﾞｼｯｸE" pitchFamily="50" charset="-128"/>
                <a:cs typeface="Times New Roman" panose="02020603050405020304" pitchFamily="18" charset="0"/>
              </a:rPr>
              <a:t>Other Sample Cases</a:t>
            </a:r>
            <a:endParaRPr lang="ja-JP" altLang="en-US" sz="2400" dirty="0">
              <a:solidFill>
                <a:schemeClr val="bg1"/>
              </a:solidFill>
              <a:latin typeface="Times New Roman" panose="02020603050405020304" pitchFamily="18" charset="0"/>
              <a:ea typeface="HGPｺﾞｼｯｸE" pitchFamily="50" charset="-128"/>
              <a:cs typeface="Times New Roman" panose="02020603050405020304" pitchFamily="18" charset="0"/>
            </a:endParaRPr>
          </a:p>
        </p:txBody>
      </p:sp>
      <p:sp>
        <p:nvSpPr>
          <p:cNvPr id="4" name="正方形/長方形 3"/>
          <p:cNvSpPr/>
          <p:nvPr/>
        </p:nvSpPr>
        <p:spPr>
          <a:xfrm>
            <a:off x="216504" y="444639"/>
            <a:ext cx="8892000" cy="6300000"/>
          </a:xfrm>
          <a:prstGeom prst="rect">
            <a:avLst/>
          </a:prstGeom>
        </p:spPr>
        <p:txBody>
          <a:bodyPr wrap="square">
            <a:spAutoFit/>
          </a:bodyPr>
          <a:lstStyle/>
          <a:p>
            <a:pPr latinLnBrk="1">
              <a:lnSpc>
                <a:spcPts val="1300"/>
              </a:lnSpc>
            </a:pPr>
            <a:r>
              <a:rPr lang="en-US" altLang="ja-JP" sz="1200" u="sng" dirty="0" smtClean="0"/>
              <a:t>Case 2   Slip printing system     Conversion into generic concept, deletion or change  </a:t>
            </a:r>
            <a:r>
              <a:rPr lang="ja-JP" altLang="ja-JP" sz="1200" u="sng" dirty="0" smtClean="0"/>
              <a:t>×</a:t>
            </a:r>
            <a:endParaRPr lang="ja-JP" altLang="ja-JP" sz="1200" dirty="0"/>
          </a:p>
          <a:p>
            <a:pPr eaLnBrk="1">
              <a:lnSpc>
                <a:spcPts val="1300"/>
              </a:lnSpc>
            </a:pPr>
            <a:r>
              <a:rPr lang="en-US" altLang="ja-JP" sz="1200" dirty="0" smtClean="0"/>
              <a:t>After the amendment, printing information which was printed until the paper out occurs may be or may not be reprinted.</a:t>
            </a:r>
            <a:endParaRPr lang="ja-JP" altLang="ja-JP" sz="1200" dirty="0"/>
          </a:p>
          <a:p>
            <a:pPr latinLnBrk="1">
              <a:lnSpc>
                <a:spcPts val="1300"/>
              </a:lnSpc>
            </a:pPr>
            <a:r>
              <a:rPr lang="ja-JP" altLang="ja-JP" sz="1200" dirty="0" smtClean="0"/>
              <a:t>⇒</a:t>
            </a:r>
            <a:r>
              <a:rPr lang="en-US" altLang="ja-JP" sz="1200" dirty="0" smtClean="0"/>
              <a:t> Both cases have to be contained in the description.</a:t>
            </a:r>
            <a:endParaRPr lang="ja-JP" altLang="ja-JP" sz="1200" dirty="0"/>
          </a:p>
          <a:p>
            <a:pPr eaLnBrk="1">
              <a:lnSpc>
                <a:spcPts val="1300"/>
              </a:lnSpc>
              <a:spcAft>
                <a:spcPts val="600"/>
              </a:spcAft>
            </a:pPr>
            <a:r>
              <a:rPr lang="ja-JP" altLang="ja-JP" sz="1200" dirty="0" smtClean="0"/>
              <a:t>⇒</a:t>
            </a:r>
            <a:r>
              <a:rPr lang="en-US" altLang="ja-JP" sz="1200" dirty="0"/>
              <a:t> If </a:t>
            </a:r>
            <a:r>
              <a:rPr lang="en-US" altLang="ja-JP" sz="1200" dirty="0" smtClean="0"/>
              <a:t>one </a:t>
            </a:r>
            <a:r>
              <a:rPr lang="en-US" altLang="ja-JP" sz="1200" dirty="0"/>
              <a:t>or more </a:t>
            </a:r>
            <a:r>
              <a:rPr lang="en-US" altLang="ja-JP" sz="1200" dirty="0" smtClean="0"/>
              <a:t>matters are conceivable which are </a:t>
            </a:r>
            <a:r>
              <a:rPr lang="en-US" altLang="ja-JP" sz="1200" dirty="0"/>
              <a:t>not </a:t>
            </a:r>
            <a:r>
              <a:rPr lang="en-US" altLang="ja-JP" sz="1200" dirty="0" smtClean="0"/>
              <a:t>described in the claims after the amendment, </a:t>
            </a:r>
            <a:r>
              <a:rPr lang="en-US" altLang="ja-JP" sz="1200" dirty="0"/>
              <a:t>e</a:t>
            </a:r>
            <a:r>
              <a:rPr lang="en-US" altLang="ja-JP" sz="1200" dirty="0" smtClean="0"/>
              <a:t>very matters need to be disclosed in the description.</a:t>
            </a:r>
            <a:endParaRPr lang="ja-JP" altLang="ja-JP" sz="1200" dirty="0"/>
          </a:p>
          <a:p>
            <a:pPr latinLnBrk="1">
              <a:lnSpc>
                <a:spcPts val="1300"/>
              </a:lnSpc>
            </a:pPr>
            <a:r>
              <a:rPr lang="en-US" altLang="ja-JP" sz="1200" u="sng" dirty="0" smtClean="0"/>
              <a:t>Case 15   Printer    Conversion into more specific concept or addition  ×</a:t>
            </a:r>
            <a:endParaRPr lang="ja-JP" altLang="ja-JP" sz="1200" dirty="0"/>
          </a:p>
          <a:p>
            <a:pPr latinLnBrk="1">
              <a:lnSpc>
                <a:spcPts val="1300"/>
              </a:lnSpc>
            </a:pPr>
            <a:r>
              <a:rPr lang="en-US" altLang="ja-JP" sz="1200" dirty="0" smtClean="0"/>
              <a:t>The claim after the amendment is too broad.</a:t>
            </a:r>
            <a:endParaRPr lang="ja-JP" altLang="ja-JP" sz="1200" dirty="0"/>
          </a:p>
          <a:p>
            <a:pPr latinLnBrk="1">
              <a:lnSpc>
                <a:spcPts val="1300"/>
              </a:lnSpc>
            </a:pPr>
            <a:r>
              <a:rPr lang="en-US" altLang="ja-JP" sz="1200" dirty="0" smtClean="0"/>
              <a:t>It is unclear from the drawing whether the interrupt job is registered to be printed before or after the previous interrupt job.</a:t>
            </a:r>
            <a:endParaRPr lang="ja-JP" altLang="ja-JP" sz="1200" dirty="0"/>
          </a:p>
          <a:p>
            <a:pPr latinLnBrk="1">
              <a:lnSpc>
                <a:spcPts val="1300"/>
              </a:lnSpc>
            </a:pPr>
            <a:r>
              <a:rPr lang="ja-JP" altLang="ja-JP" sz="1200" dirty="0" smtClean="0"/>
              <a:t>⇒</a:t>
            </a:r>
            <a:r>
              <a:rPr lang="en-US" altLang="ja-JP" sz="1200" dirty="0" smtClean="0"/>
              <a:t> In either cases, the amendment is not admitted.</a:t>
            </a:r>
            <a:endParaRPr lang="ja-JP" altLang="ja-JP" sz="1200" dirty="0"/>
          </a:p>
          <a:p>
            <a:pPr eaLnBrk="1">
              <a:lnSpc>
                <a:spcPts val="1300"/>
              </a:lnSpc>
              <a:spcAft>
                <a:spcPts val="600"/>
              </a:spcAft>
            </a:pPr>
            <a:r>
              <a:rPr lang="ja-JP" altLang="ja-JP" sz="1200" dirty="0" smtClean="0"/>
              <a:t>⇒</a:t>
            </a:r>
            <a:r>
              <a:rPr lang="en-US" altLang="ja-JP" sz="1200" dirty="0" smtClean="0"/>
              <a:t> If one or more matters are conceivable which are not described in the claims after the amendment, every matters are need to be disclosed in the description.</a:t>
            </a:r>
            <a:endParaRPr lang="ja-JP" altLang="ja-JP" sz="1200" dirty="0"/>
          </a:p>
          <a:p>
            <a:pPr latinLnBrk="1">
              <a:lnSpc>
                <a:spcPts val="1300"/>
              </a:lnSpc>
            </a:pPr>
            <a:r>
              <a:rPr lang="en-US" altLang="ja-JP" sz="1200" u="sng" dirty="0" smtClean="0"/>
              <a:t>Case 6   Method for producing steroid     Conversion into generic concept, deletion or change  </a:t>
            </a:r>
            <a:r>
              <a:rPr lang="ja-JP" altLang="ja-JP" sz="1200" u="sng" dirty="0" smtClean="0"/>
              <a:t> </a:t>
            </a:r>
            <a:r>
              <a:rPr lang="ja-JP" altLang="ja-JP" sz="1200" u="sng" dirty="0"/>
              <a:t>○</a:t>
            </a:r>
            <a:endParaRPr lang="ja-JP" altLang="ja-JP" sz="1200" dirty="0"/>
          </a:p>
          <a:p>
            <a:pPr latinLnBrk="1">
              <a:lnSpc>
                <a:spcPts val="1300"/>
              </a:lnSpc>
            </a:pPr>
            <a:r>
              <a:rPr lang="en-US" altLang="ja-JP" sz="1200" u="sng" dirty="0" smtClean="0"/>
              <a:t>Case 14   Post-driving device    Conversion into more specific concept or addition  </a:t>
            </a:r>
            <a:r>
              <a:rPr lang="ja-JP" altLang="ja-JP" sz="1200" u="sng" dirty="0" smtClean="0"/>
              <a:t> </a:t>
            </a:r>
            <a:r>
              <a:rPr lang="ja-JP" altLang="ja-JP" sz="1200" u="sng" dirty="0"/>
              <a:t>○</a:t>
            </a:r>
            <a:endParaRPr lang="ja-JP" altLang="ja-JP" sz="1200" dirty="0"/>
          </a:p>
          <a:p>
            <a:pPr eaLnBrk="1">
              <a:lnSpc>
                <a:spcPts val="1300"/>
              </a:lnSpc>
            </a:pPr>
            <a:r>
              <a:rPr lang="en-US" altLang="ja-JP" sz="1200" dirty="0" smtClean="0"/>
              <a:t>After the amendment, the amended claimed invention comprises only the first step. (The amendment is found not fall under the addition of a new matter, because the first step is stated in the originally attached description.  However, it may be another question whether it is possible to extract only the first step.)</a:t>
            </a:r>
            <a:endParaRPr lang="ja-JP" altLang="ja-JP" sz="1200" dirty="0"/>
          </a:p>
          <a:p>
            <a:pPr eaLnBrk="1">
              <a:lnSpc>
                <a:spcPts val="1300"/>
              </a:lnSpc>
              <a:spcAft>
                <a:spcPts val="600"/>
              </a:spcAft>
            </a:pPr>
            <a:r>
              <a:rPr lang="ja-JP" altLang="ja-JP" sz="1200" dirty="0" smtClean="0"/>
              <a:t>⇒</a:t>
            </a:r>
            <a:r>
              <a:rPr lang="en-US" altLang="ja-JP" sz="1200" dirty="0" smtClean="0"/>
              <a:t> The originally attached description mentions a method of production comprising several steps.  This is an amendment case of  claiming only a part of the production steps.</a:t>
            </a:r>
            <a:endParaRPr lang="ja-JP" altLang="ja-JP" sz="1200" dirty="0"/>
          </a:p>
          <a:p>
            <a:pPr latinLnBrk="1">
              <a:lnSpc>
                <a:spcPts val="1300"/>
              </a:lnSpc>
            </a:pPr>
            <a:r>
              <a:rPr lang="en-US" altLang="ja-JP" sz="1200" u="sng" dirty="0" smtClean="0"/>
              <a:t>Case 12   Amusement machine using elastic balls     Conversion into more specific concept or addition</a:t>
            </a:r>
            <a:r>
              <a:rPr lang="ja-JP" altLang="ja-JP" sz="1200" u="sng" dirty="0" smtClean="0"/>
              <a:t> </a:t>
            </a:r>
            <a:r>
              <a:rPr lang="en-US" altLang="ja-JP" sz="1200" u="sng" dirty="0" smtClean="0"/>
              <a:t> </a:t>
            </a:r>
            <a:r>
              <a:rPr lang="ja-JP" altLang="ja-JP" sz="1200" u="sng" dirty="0" smtClean="0"/>
              <a:t>×</a:t>
            </a:r>
            <a:endParaRPr lang="ja-JP" altLang="ja-JP" sz="1200" dirty="0"/>
          </a:p>
          <a:p>
            <a:pPr eaLnBrk="1">
              <a:lnSpc>
                <a:spcPts val="1300"/>
              </a:lnSpc>
            </a:pPr>
            <a:r>
              <a:rPr lang="ja-JP" altLang="ja-JP" sz="1200" dirty="0" smtClean="0"/>
              <a:t>⇒</a:t>
            </a:r>
            <a:r>
              <a:rPr lang="en-US" altLang="ja-JP" sz="1200" dirty="0" smtClean="0"/>
              <a:t> The originally attached description mentions the specific function of the first lamps, but does not mention any function of the second lamps.  In such a case,  the amendment that adds “that have different functions” is found to be unlawful.    </a:t>
            </a:r>
          </a:p>
          <a:p>
            <a:pPr eaLnBrk="1">
              <a:lnSpc>
                <a:spcPts val="1300"/>
              </a:lnSpc>
              <a:spcAft>
                <a:spcPts val="600"/>
              </a:spcAft>
            </a:pPr>
            <a:r>
              <a:rPr lang="ja-JP" altLang="ja-JP" sz="1200" dirty="0" smtClean="0"/>
              <a:t>⇒</a:t>
            </a:r>
            <a:r>
              <a:rPr lang="en-US" altLang="ja-JP" sz="1200" dirty="0" smtClean="0"/>
              <a:t> If different functions of the first lamps and second lamps are specifically described in the originally attached description, is an amendment that adds abstract expression “that have different functions” found to be lawful?</a:t>
            </a:r>
            <a:endParaRPr lang="ja-JP" altLang="ja-JP" sz="1200" dirty="0"/>
          </a:p>
          <a:p>
            <a:pPr latinLnBrk="1">
              <a:lnSpc>
                <a:spcPts val="1300"/>
              </a:lnSpc>
            </a:pPr>
            <a:r>
              <a:rPr lang="en-US" altLang="ja-JP" sz="1200" u="sng" dirty="0" smtClean="0"/>
              <a:t>Case 20  Thermoplastic resin composition     Conversion into more specific concept or addition</a:t>
            </a:r>
            <a:r>
              <a:rPr lang="ja-JP" altLang="ja-JP" sz="1200" u="sng" dirty="0" smtClean="0"/>
              <a:t> </a:t>
            </a:r>
            <a:r>
              <a:rPr lang="en-US" altLang="ja-JP" sz="1200" u="sng" dirty="0" smtClean="0"/>
              <a:t> </a:t>
            </a:r>
            <a:r>
              <a:rPr lang="ja-JP" altLang="ja-JP" sz="1200" u="sng" dirty="0" smtClean="0"/>
              <a:t>×</a:t>
            </a:r>
            <a:endParaRPr lang="ja-JP" altLang="ja-JP" sz="1200" dirty="0"/>
          </a:p>
          <a:p>
            <a:pPr latinLnBrk="1">
              <a:lnSpc>
                <a:spcPts val="1300"/>
              </a:lnSpc>
            </a:pPr>
            <a:r>
              <a:rPr lang="ja-JP" altLang="ja-JP" sz="1200" dirty="0" smtClean="0"/>
              <a:t>⇒</a:t>
            </a:r>
            <a:r>
              <a:rPr lang="en-US" altLang="ja-JP" sz="1200" dirty="0" smtClean="0"/>
              <a:t>  “polyester, polyamide, and the like” are only described as examples of “thermoplastic resins”, and conversion into generic concept is not permitted.</a:t>
            </a:r>
            <a:endParaRPr lang="ja-JP" altLang="ja-JP" sz="1200" dirty="0"/>
          </a:p>
          <a:p>
            <a:pPr latinLnBrk="1">
              <a:lnSpc>
                <a:spcPts val="1300"/>
              </a:lnSpc>
              <a:spcAft>
                <a:spcPts val="600"/>
              </a:spcAft>
            </a:pPr>
            <a:r>
              <a:rPr lang="ja-JP" altLang="ja-JP" sz="1200" dirty="0" smtClean="0"/>
              <a:t>⇒</a:t>
            </a:r>
            <a:r>
              <a:rPr lang="en-US" altLang="ja-JP" sz="1200" dirty="0" smtClean="0"/>
              <a:t> This is an amendment case of integrating and abstracting several specific examples.</a:t>
            </a:r>
            <a:r>
              <a:rPr lang="ja-JP" altLang="ja-JP" sz="1200" dirty="0" smtClean="0">
                <a:solidFill>
                  <a:srgbClr val="FF0000"/>
                </a:solidFill>
              </a:rPr>
              <a:t> </a:t>
            </a:r>
            <a:endParaRPr lang="en-US" altLang="ja-JP" sz="1200" dirty="0" smtClean="0">
              <a:solidFill>
                <a:srgbClr val="FF0000"/>
              </a:solidFill>
            </a:endParaRPr>
          </a:p>
          <a:p>
            <a:pPr latinLnBrk="1">
              <a:lnSpc>
                <a:spcPts val="1300"/>
              </a:lnSpc>
              <a:spcAft>
                <a:spcPts val="600"/>
              </a:spcAft>
            </a:pPr>
            <a:r>
              <a:rPr lang="en-US" altLang="ja-JP" sz="1200" u="sng" dirty="0" smtClean="0"/>
              <a:t>Case 22   Sweet bean paste     Conversion into more specific concept or addition</a:t>
            </a:r>
            <a:r>
              <a:rPr lang="ja-JP" altLang="ja-JP" sz="1200" u="sng" dirty="0" smtClean="0"/>
              <a:t> </a:t>
            </a:r>
            <a:r>
              <a:rPr lang="en-US" altLang="ja-JP" sz="1200" u="sng" dirty="0" smtClean="0"/>
              <a:t> </a:t>
            </a:r>
            <a:r>
              <a:rPr lang="ja-JP" altLang="ja-JP" sz="1200" u="sng" dirty="0" smtClean="0"/>
              <a:t>×</a:t>
            </a:r>
            <a:endParaRPr lang="ja-JP" altLang="ja-JP" sz="1200" dirty="0"/>
          </a:p>
          <a:p>
            <a:pPr eaLnBrk="1">
              <a:lnSpc>
                <a:spcPts val="1300"/>
              </a:lnSpc>
            </a:pPr>
            <a:r>
              <a:rPr lang="ja-JP" altLang="ja-JP" sz="1200" dirty="0" smtClean="0"/>
              <a:t>⇒</a:t>
            </a:r>
            <a:r>
              <a:rPr lang="en-US" altLang="ja-JP" sz="1200" dirty="0" smtClean="0"/>
              <a:t> Although there is the expression “preventing the paste from freezing under refrigeration”, the amendment for changing “a sweet bean paste” into “a sweet bean paste for ice cream” is not permitted.</a:t>
            </a:r>
            <a:endParaRPr lang="ja-JP" altLang="ja-JP" sz="1200" dirty="0"/>
          </a:p>
          <a:p>
            <a:pPr latinLnBrk="1">
              <a:lnSpc>
                <a:spcPts val="1300"/>
              </a:lnSpc>
              <a:spcAft>
                <a:spcPts val="600"/>
              </a:spcAft>
            </a:pPr>
            <a:r>
              <a:rPr lang="ja-JP" altLang="ja-JP" sz="1200" dirty="0" smtClean="0"/>
              <a:t>⇒</a:t>
            </a:r>
            <a:r>
              <a:rPr lang="en-US" altLang="ja-JP" sz="1200" dirty="0" smtClean="0"/>
              <a:t> This is a case in which an amendment that adds “for (use in) ~” came into question.</a:t>
            </a:r>
            <a:endParaRPr lang="ja-JP" altLang="ja-JP" sz="1200" dirty="0"/>
          </a:p>
          <a:p>
            <a:pPr latinLnBrk="1">
              <a:lnSpc>
                <a:spcPts val="1300"/>
              </a:lnSpc>
            </a:pPr>
            <a:r>
              <a:rPr lang="en-US" altLang="ja-JP" sz="1200" u="sng" dirty="0" smtClean="0"/>
              <a:t>Case 23   Cosmetic product     Conversion into more specific concept or addition   </a:t>
            </a:r>
            <a:r>
              <a:rPr lang="ja-JP" altLang="ja-JP" sz="1200" u="sng" dirty="0" smtClean="0"/>
              <a:t>○</a:t>
            </a:r>
            <a:endParaRPr lang="ja-JP" altLang="ja-JP" sz="1200" dirty="0"/>
          </a:p>
          <a:p>
            <a:pPr eaLnBrk="1">
              <a:lnSpc>
                <a:spcPts val="1300"/>
              </a:lnSpc>
            </a:pPr>
            <a:r>
              <a:rPr lang="ja-JP" altLang="ja-JP" sz="1200" dirty="0" smtClean="0"/>
              <a:t>⇒</a:t>
            </a:r>
            <a:r>
              <a:rPr lang="en-US" altLang="ja-JP" sz="1200" dirty="0" smtClean="0"/>
              <a:t> Taking a common general knowledge into consideration, the amendment that is made by combining plural examples (combined use of plural compounds) is permitted.</a:t>
            </a:r>
            <a:endParaRPr lang="ja-JP" altLang="ja-JP" sz="1200" dirty="0"/>
          </a:p>
          <a:p>
            <a:pPr latinLnBrk="1">
              <a:lnSpc>
                <a:spcPts val="1300"/>
              </a:lnSpc>
            </a:pPr>
            <a:r>
              <a:rPr lang="en-US" altLang="ja-JP" sz="1200" dirty="0"/>
              <a:t> </a:t>
            </a:r>
            <a:endParaRPr lang="ja-JP" altLang="ja-JP" sz="1200" dirty="0"/>
          </a:p>
        </p:txBody>
      </p:sp>
      <p:sp>
        <p:nvSpPr>
          <p:cNvPr id="5" name="スライド番号プレースホルダ 3"/>
          <p:cNvSpPr>
            <a:spLocks noGrp="1"/>
          </p:cNvSpPr>
          <p:nvPr>
            <p:ph type="sldNum" sz="quarter" idx="12"/>
          </p:nvPr>
        </p:nvSpPr>
        <p:spPr bwMode="auto">
          <a:xfrm>
            <a:off x="7924800" y="635635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5</a:t>
            </a:fld>
            <a:endParaRPr lang="ja-JP" altLang="en-US" sz="1200" dirty="0">
              <a:solidFill>
                <a:srgbClr val="045C75"/>
              </a:solidFill>
              <a:latin typeface="Times New Roman" pitchFamily="18" charset="0"/>
              <a:ea typeface="ＭＳ Ｐゴシック" charset="-128"/>
            </a:endParaRPr>
          </a:p>
        </p:txBody>
      </p:sp>
    </p:spTree>
    <p:extLst>
      <p:ext uri="{BB962C8B-B14F-4D97-AF65-F5344CB8AC3E}">
        <p14:creationId xmlns:p14="http://schemas.microsoft.com/office/powerpoint/2010/main" val="10482279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175" y="0"/>
            <a:ext cx="9144000" cy="461665"/>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None/>
            </a:pPr>
            <a:r>
              <a:rPr lang="en-US" altLang="ja-JP" sz="2400" dirty="0">
                <a:solidFill>
                  <a:schemeClr val="bg1"/>
                </a:solidFill>
                <a:latin typeface="Times New Roman" panose="02020603050405020304" pitchFamily="18" charset="0"/>
                <a:ea typeface="HGPｺﾞｼｯｸE" pitchFamily="50" charset="-128"/>
                <a:cs typeface="Times New Roman" panose="02020603050405020304" pitchFamily="18" charset="0"/>
              </a:rPr>
              <a:t>Examination Guideline of JPO  – Other Sample </a:t>
            </a:r>
            <a:r>
              <a:rPr lang="en-US" altLang="ja-JP" sz="2400" dirty="0" smtClean="0">
                <a:solidFill>
                  <a:schemeClr val="bg1"/>
                </a:solidFill>
                <a:latin typeface="Times New Roman" panose="02020603050405020304" pitchFamily="18" charset="0"/>
                <a:ea typeface="HGPｺﾞｼｯｸE" pitchFamily="50" charset="-128"/>
                <a:cs typeface="Times New Roman" panose="02020603050405020304" pitchFamily="18" charset="0"/>
              </a:rPr>
              <a:t>Cases</a:t>
            </a:r>
            <a:endParaRPr lang="ja-JP" altLang="en-US" sz="2400" dirty="0">
              <a:solidFill>
                <a:schemeClr val="bg1"/>
              </a:solidFill>
              <a:latin typeface="Times New Roman" panose="02020603050405020304" pitchFamily="18" charset="0"/>
              <a:ea typeface="HGPｺﾞｼｯｸE" pitchFamily="50" charset="-128"/>
              <a:cs typeface="Times New Roman" panose="02020603050405020304" pitchFamily="18" charset="0"/>
            </a:endParaRPr>
          </a:p>
        </p:txBody>
      </p:sp>
      <p:sp>
        <p:nvSpPr>
          <p:cNvPr id="4" name="正方形/長方形 3"/>
          <p:cNvSpPr/>
          <p:nvPr/>
        </p:nvSpPr>
        <p:spPr>
          <a:xfrm>
            <a:off x="216496" y="558205"/>
            <a:ext cx="8820000" cy="6201698"/>
          </a:xfrm>
          <a:prstGeom prst="rect">
            <a:avLst/>
          </a:prstGeom>
        </p:spPr>
        <p:txBody>
          <a:bodyPr wrap="square">
            <a:spAutoFit/>
          </a:bodyPr>
          <a:lstStyle/>
          <a:p>
            <a:pPr latinLnBrk="1"/>
            <a:r>
              <a:rPr lang="en-US" altLang="ja-JP" sz="1200" u="sng" dirty="0" smtClean="0"/>
              <a:t>Case 24   Rolling method     Conversion into more specific concept or addition  </a:t>
            </a:r>
            <a:r>
              <a:rPr lang="ja-JP" altLang="ja-JP" sz="1200" u="sng" dirty="0" smtClean="0"/>
              <a:t>○</a:t>
            </a:r>
            <a:endParaRPr lang="ja-JP" altLang="ja-JP" sz="1200" dirty="0" smtClean="0"/>
          </a:p>
          <a:p>
            <a:pPr latinLnBrk="1"/>
            <a:r>
              <a:rPr lang="ja-JP" altLang="ja-JP" sz="1200" dirty="0" smtClean="0"/>
              <a:t>⇒</a:t>
            </a:r>
            <a:r>
              <a:rPr lang="en-US" altLang="ja-JP" sz="1200" dirty="0" smtClean="0"/>
              <a:t> the amendment for changing “same as or smaller than” into “smaller than” is permitted.</a:t>
            </a:r>
            <a:endParaRPr lang="ja-JP" altLang="ja-JP" sz="1200" dirty="0" smtClean="0"/>
          </a:p>
          <a:p>
            <a:pPr latinLnBrk="1">
              <a:spcAft>
                <a:spcPts val="600"/>
              </a:spcAft>
            </a:pPr>
            <a:r>
              <a:rPr lang="en-US" altLang="ja-JP" sz="1200" dirty="0" smtClean="0"/>
              <a:t>(No technical meaning is recognized in light of the maintenance of the effect.)</a:t>
            </a:r>
            <a:endParaRPr lang="ja-JP" altLang="ja-JP" sz="1200" dirty="0" smtClean="0"/>
          </a:p>
          <a:p>
            <a:pPr latinLnBrk="1"/>
            <a:r>
              <a:rPr lang="ja-JP" altLang="ja-JP" sz="1200" u="sng" dirty="0" smtClean="0"/>
              <a:t>★</a:t>
            </a:r>
            <a:r>
              <a:rPr lang="en-US" altLang="ja-JP" sz="1200" u="sng" dirty="0" smtClean="0"/>
              <a:t> Case 25   Mobile phone terminal     Conversion into more specific concept or addition</a:t>
            </a:r>
            <a:r>
              <a:rPr lang="ja-JP" altLang="ja-JP" sz="1200" u="sng" dirty="0" smtClean="0"/>
              <a:t> ○</a:t>
            </a:r>
            <a:endParaRPr lang="ja-JP" altLang="ja-JP" sz="1200" dirty="0" smtClean="0"/>
          </a:p>
          <a:p>
            <a:pPr latinLnBrk="1"/>
            <a:r>
              <a:rPr lang="ja-JP" altLang="ja-JP" sz="1200" u="sng" dirty="0" smtClean="0"/>
              <a:t>★</a:t>
            </a:r>
            <a:r>
              <a:rPr lang="en-US" altLang="ja-JP" sz="1200" u="sng" dirty="0" smtClean="0"/>
              <a:t> Case 26   Intercom device   Conversion into more specific concept or addition</a:t>
            </a:r>
            <a:r>
              <a:rPr lang="ja-JP" altLang="ja-JP" sz="1200" u="sng" dirty="0" smtClean="0"/>
              <a:t> ○</a:t>
            </a:r>
            <a:endParaRPr lang="ja-JP" altLang="ja-JP" sz="1200" dirty="0" smtClean="0"/>
          </a:p>
          <a:p>
            <a:pPr latinLnBrk="1"/>
            <a:r>
              <a:rPr lang="en-US" altLang="ja-JP" sz="1200" u="sng" dirty="0" smtClean="0"/>
              <a:t>Case 19   Device for opening a fertilizer bag   Conversion into more specific concept or addition</a:t>
            </a:r>
            <a:r>
              <a:rPr lang="ja-JP" altLang="ja-JP" sz="1200" u="sng" dirty="0" smtClean="0"/>
              <a:t> ○</a:t>
            </a:r>
            <a:endParaRPr lang="ja-JP" altLang="ja-JP" sz="1200" dirty="0" smtClean="0"/>
          </a:p>
          <a:p>
            <a:pPr eaLnBrk="1"/>
            <a:r>
              <a:rPr lang="ja-JP" altLang="ja-JP" sz="1200" dirty="0" smtClean="0"/>
              <a:t>⇒</a:t>
            </a:r>
            <a:r>
              <a:rPr lang="ja-JP" altLang="en-US" sz="1200" dirty="0"/>
              <a:t> </a:t>
            </a:r>
            <a:r>
              <a:rPr lang="en-US" altLang="ja-JP" sz="1200" dirty="0" smtClean="0"/>
              <a:t>The amendment that adds “a function to convert acoustic signal to audio electrical signal, and a function to convert audio electrical signal to acoustic signal” is permitted because “music reproduction function” is described in the originally attached description (Case 25).</a:t>
            </a:r>
            <a:endParaRPr lang="ja-JP" altLang="ja-JP" sz="1200" dirty="0" smtClean="0"/>
          </a:p>
          <a:p>
            <a:pPr eaLnBrk="1"/>
            <a:r>
              <a:rPr lang="ja-JP" altLang="ja-JP" sz="1200" dirty="0" smtClean="0"/>
              <a:t>⇒</a:t>
            </a:r>
            <a:r>
              <a:rPr lang="en-US" altLang="ja-JP" sz="1200" dirty="0" smtClean="0"/>
              <a:t> The amendment for changing “detect human body” of claims into “detect human body without contacting” is permitted because the detection of human body by a “camera” is described in the originally attached description. (Case 26)</a:t>
            </a:r>
            <a:endParaRPr lang="ja-JP" altLang="ja-JP" sz="1200" dirty="0" smtClean="0"/>
          </a:p>
          <a:p>
            <a:pPr eaLnBrk="1"/>
            <a:r>
              <a:rPr lang="ja-JP" altLang="ja-JP" sz="1200" dirty="0" smtClean="0"/>
              <a:t>⇒</a:t>
            </a:r>
            <a:r>
              <a:rPr lang="en-US" altLang="ja-JP" sz="1200" dirty="0" smtClean="0"/>
              <a:t> The amendment which converts the matters stated in the originally attached description into generic concept is permitted. (Cf. Case 55)</a:t>
            </a:r>
            <a:endParaRPr lang="ja-JP" altLang="ja-JP" sz="1200" dirty="0" smtClean="0"/>
          </a:p>
          <a:p>
            <a:pPr eaLnBrk="1"/>
            <a:r>
              <a:rPr lang="en-US" altLang="ja-JP" sz="1200" dirty="0" smtClean="0"/>
              <a:t> </a:t>
            </a:r>
            <a:r>
              <a:rPr lang="ja-JP" altLang="ja-JP" sz="1200" dirty="0" smtClean="0"/>
              <a:t>⇒</a:t>
            </a:r>
            <a:r>
              <a:rPr lang="en-US" altLang="ja-JP" sz="1200" dirty="0" smtClean="0"/>
              <a:t> The amendment for </a:t>
            </a:r>
            <a:r>
              <a:rPr lang="en-US" altLang="ja-JP" sz="1200" dirty="0"/>
              <a:t>claiming </a:t>
            </a:r>
            <a:r>
              <a:rPr lang="en-US" altLang="ja-JP" sz="1200" dirty="0" smtClean="0"/>
              <a:t>a part of mechanical structure described in the originally attached description is found to be lawful. (Case 19)</a:t>
            </a:r>
            <a:endParaRPr lang="ja-JP" altLang="ja-JP" sz="1200" dirty="0" smtClean="0"/>
          </a:p>
          <a:p>
            <a:pPr latinLnBrk="1">
              <a:spcAft>
                <a:spcPts val="600"/>
              </a:spcAft>
            </a:pPr>
            <a:r>
              <a:rPr lang="en-US" altLang="ja-JP" sz="1200" dirty="0" smtClean="0"/>
              <a:t>(</a:t>
            </a:r>
            <a:r>
              <a:rPr lang="en-US" altLang="ja-JP" sz="1200" dirty="0">
                <a:ea typeface="ＭＳ 明朝"/>
                <a:cs typeface="Times New Roman" panose="02020603050405020304" pitchFamily="18" charset="0"/>
              </a:rPr>
              <a:t>T</a:t>
            </a:r>
            <a:r>
              <a:rPr lang="en-US" altLang="ja-JP" sz="1200" dirty="0" smtClean="0">
                <a:ea typeface="ＭＳ 明朝"/>
                <a:cs typeface="Times New Roman" panose="02020603050405020304" pitchFamily="18" charset="0"/>
              </a:rPr>
              <a:t>here is no specific reason to consider that the originally attached description only mentions</a:t>
            </a:r>
            <a:r>
              <a:rPr lang="ja-JP" altLang="en-US" sz="1200" dirty="0"/>
              <a:t> </a:t>
            </a:r>
            <a:r>
              <a:rPr lang="en-US" altLang="ja-JP" sz="1200" dirty="0" smtClean="0"/>
              <a:t>…</a:t>
            </a:r>
            <a:r>
              <a:rPr lang="en-US" altLang="ja-JP" sz="1200" dirty="0" smtClean="0">
                <a:ea typeface="ＭＳ 明朝"/>
                <a:cs typeface="Times New Roman" panose="02020603050405020304" pitchFamily="18" charset="0"/>
              </a:rPr>
              <a:t>)</a:t>
            </a:r>
            <a:endParaRPr lang="ja-JP" altLang="ja-JP" sz="1100" dirty="0" smtClean="0">
              <a:cs typeface="Times New Roman" panose="02020603050405020304" pitchFamily="18" charset="0"/>
            </a:endParaRPr>
          </a:p>
          <a:p>
            <a:pPr latinLnBrk="1"/>
            <a:r>
              <a:rPr lang="en-US" altLang="ja-JP" sz="1200" u="sng" dirty="0" smtClean="0"/>
              <a:t>Case 28   Method of drying </a:t>
            </a:r>
            <a:r>
              <a:rPr lang="en-US" altLang="ja-JP" sz="1200" u="sng" dirty="0" err="1" smtClean="0"/>
              <a:t>unhulled</a:t>
            </a:r>
            <a:r>
              <a:rPr lang="en-US" altLang="ja-JP" sz="1200" u="sng" dirty="0" smtClean="0"/>
              <a:t> rice using an infrared ray     Numerical </a:t>
            </a:r>
            <a:r>
              <a:rPr lang="en-US" altLang="ja-JP" sz="1200" u="sng" dirty="0" err="1" smtClean="0"/>
              <a:t>limitaion</a:t>
            </a:r>
            <a:r>
              <a:rPr lang="ja-JP" altLang="ja-JP" sz="1200" u="sng" dirty="0" smtClean="0"/>
              <a:t> ×</a:t>
            </a:r>
            <a:endParaRPr lang="ja-JP" altLang="ja-JP" sz="1200" dirty="0" smtClean="0"/>
          </a:p>
          <a:p>
            <a:pPr latinLnBrk="1">
              <a:spcAft>
                <a:spcPts val="600"/>
              </a:spcAft>
            </a:pPr>
            <a:r>
              <a:rPr lang="ja-JP" altLang="ja-JP" sz="1200" dirty="0" smtClean="0"/>
              <a:t>⇒</a:t>
            </a:r>
            <a:r>
              <a:rPr lang="en-US" altLang="ja-JP" sz="1200" dirty="0" smtClean="0"/>
              <a:t> The amendment based on a graph is found to be unlawful.</a:t>
            </a:r>
            <a:endParaRPr lang="ja-JP" altLang="ja-JP" sz="1200" dirty="0" smtClean="0"/>
          </a:p>
          <a:p>
            <a:pPr latinLnBrk="1"/>
            <a:r>
              <a:rPr lang="en-US" altLang="ja-JP" sz="1200" dirty="0" smtClean="0"/>
              <a:t> </a:t>
            </a:r>
            <a:r>
              <a:rPr lang="en-US" altLang="ja-JP" sz="1200" u="sng" dirty="0" smtClean="0"/>
              <a:t>Case 31   Adhesive agent for temporary adhesion     Numerical limitation</a:t>
            </a:r>
            <a:r>
              <a:rPr lang="ja-JP" altLang="ja-JP" sz="1200" u="sng" dirty="0" smtClean="0"/>
              <a:t> ○</a:t>
            </a:r>
            <a:endParaRPr lang="ja-JP" altLang="ja-JP" sz="1200" dirty="0" smtClean="0"/>
          </a:p>
          <a:p>
            <a:pPr latinLnBrk="1"/>
            <a:r>
              <a:rPr lang="ja-JP" altLang="ja-JP" sz="1200" dirty="0" smtClean="0"/>
              <a:t>⇒</a:t>
            </a:r>
            <a:r>
              <a:rPr lang="en-US" altLang="ja-JP" sz="1200" dirty="0" smtClean="0"/>
              <a:t> The amendment based on Table is found to be lawful.</a:t>
            </a:r>
            <a:endParaRPr lang="ja-JP" altLang="ja-JP" sz="1200" dirty="0" smtClean="0"/>
          </a:p>
          <a:p>
            <a:pPr latinLnBrk="1">
              <a:spcAft>
                <a:spcPts val="600"/>
              </a:spcAft>
            </a:pPr>
            <a:r>
              <a:rPr lang="en-US" altLang="ja-JP" sz="1200" dirty="0" smtClean="0"/>
              <a:t>(</a:t>
            </a:r>
            <a:r>
              <a:rPr lang="en-US" altLang="ja-JP" sz="1100" dirty="0" smtClean="0"/>
              <a:t>※</a:t>
            </a:r>
            <a:r>
              <a:rPr lang="en-US" altLang="ja-JP" sz="1200" dirty="0" smtClean="0"/>
              <a:t> Is it permitted to claim “9.5” as a matter of course? Is it permitted to claim any numbers?)</a:t>
            </a:r>
            <a:endParaRPr lang="ja-JP" altLang="ja-JP" sz="1200" dirty="0" smtClean="0"/>
          </a:p>
          <a:p>
            <a:pPr latinLnBrk="1"/>
            <a:r>
              <a:rPr lang="en-US" altLang="ja-JP" sz="1200" u="sng" dirty="0" smtClean="0"/>
              <a:t>Case 30   Hollow microsphere     Numerical limitation</a:t>
            </a:r>
            <a:r>
              <a:rPr lang="ja-JP" altLang="ja-JP" sz="1200" u="sng" dirty="0" smtClean="0"/>
              <a:t> ○</a:t>
            </a:r>
            <a:endParaRPr lang="ja-JP" altLang="ja-JP" sz="1200" dirty="0" smtClean="0"/>
          </a:p>
          <a:p>
            <a:pPr eaLnBrk="1"/>
            <a:r>
              <a:rPr lang="ja-JP" altLang="ja-JP" sz="1200" dirty="0" smtClean="0"/>
              <a:t>⇒</a:t>
            </a:r>
            <a:r>
              <a:rPr lang="en-US" altLang="ja-JP" sz="1200" dirty="0" smtClean="0"/>
              <a:t> The amendment that changes the numerical range of “200-10000” in a claim into “200-6000” in accordance with the numerical range of “500-6000” described in the originally attached description is permitted.</a:t>
            </a:r>
          </a:p>
          <a:p>
            <a:pPr latinLnBrk="1">
              <a:spcAft>
                <a:spcPts val="600"/>
              </a:spcAft>
            </a:pPr>
            <a:r>
              <a:rPr lang="en-US" altLang="ja-JP" sz="1200" dirty="0" smtClean="0"/>
              <a:t> </a:t>
            </a:r>
            <a:r>
              <a:rPr lang="ja-JP" altLang="ja-JP" sz="1200" dirty="0" smtClean="0"/>
              <a:t>⇒</a:t>
            </a:r>
            <a:r>
              <a:rPr lang="en-US" altLang="ja-JP" sz="1200" dirty="0" smtClean="0"/>
              <a:t> This is a case in which an amendment that claims either the upper value or the lower value of the numerical range is permitted.</a:t>
            </a:r>
            <a:endParaRPr lang="ja-JP" altLang="ja-JP" sz="1200" dirty="0" smtClean="0"/>
          </a:p>
          <a:p>
            <a:pPr latinLnBrk="1"/>
            <a:r>
              <a:rPr lang="en-US" altLang="ja-JP" sz="1200" u="sng" dirty="0" smtClean="0"/>
              <a:t>Case 32   Photosensitive plate for planography    Excluding claim</a:t>
            </a:r>
            <a:r>
              <a:rPr lang="ja-JP" altLang="ja-JP" sz="1200" u="sng" dirty="0" smtClean="0"/>
              <a:t> ○</a:t>
            </a:r>
            <a:endParaRPr lang="ja-JP" altLang="ja-JP" sz="1200" dirty="0" smtClean="0"/>
          </a:p>
          <a:p>
            <a:pPr latinLnBrk="1"/>
            <a:r>
              <a:rPr lang="en-US" altLang="ja-JP" sz="1200" u="sng" dirty="0" smtClean="0"/>
              <a:t>Case 33   Photosensitive composition    Excluding claim  </a:t>
            </a:r>
            <a:r>
              <a:rPr lang="ja-JP" altLang="ja-JP" sz="1200" u="sng" dirty="0" smtClean="0"/>
              <a:t>○</a:t>
            </a:r>
            <a:endParaRPr lang="ja-JP" altLang="ja-JP" sz="1200" dirty="0" smtClean="0"/>
          </a:p>
          <a:p>
            <a:pPr eaLnBrk="1"/>
            <a:r>
              <a:rPr lang="ja-JP" altLang="ja-JP" sz="1200" dirty="0" smtClean="0"/>
              <a:t>⇒</a:t>
            </a:r>
            <a:r>
              <a:rPr lang="en-US" altLang="ja-JP" sz="1200" dirty="0" smtClean="0"/>
              <a:t> An ordinary “excluding claim” case.  It is believed to be undue to explain that “…  inventions that basically have an inventive step, but happen to have an overlap with a cited invention”. (Case 32)</a:t>
            </a:r>
            <a:endParaRPr lang="ja-JP" altLang="ja-JP" sz="1200" dirty="0" smtClean="0"/>
          </a:p>
          <a:p>
            <a:pPr latinLnBrk="1"/>
            <a:r>
              <a:rPr lang="ja-JP" altLang="ja-JP" sz="1200" dirty="0" smtClean="0"/>
              <a:t>⇒</a:t>
            </a:r>
            <a:r>
              <a:rPr lang="en-US" altLang="ja-JP" sz="1200" dirty="0" smtClean="0"/>
              <a:t> An excluded part has to be clarified. (Case 33)</a:t>
            </a:r>
            <a:endParaRPr lang="ja-JP" altLang="ja-JP" sz="1200" dirty="0" smtClean="0"/>
          </a:p>
          <a:p>
            <a:pPr latinLnBrk="1"/>
            <a:r>
              <a:rPr lang="en-US" altLang="ja-JP" sz="1200" dirty="0" smtClean="0"/>
              <a:t> </a:t>
            </a:r>
            <a:endParaRPr lang="ja-JP" altLang="ja-JP" sz="1200" dirty="0"/>
          </a:p>
        </p:txBody>
      </p:sp>
      <p:sp>
        <p:nvSpPr>
          <p:cNvPr id="5" name="スライド番号プレースホルダ 3"/>
          <p:cNvSpPr>
            <a:spLocks noGrp="1"/>
          </p:cNvSpPr>
          <p:nvPr>
            <p:ph type="sldNum" sz="quarter" idx="12"/>
          </p:nvPr>
        </p:nvSpPr>
        <p:spPr bwMode="auto">
          <a:xfrm>
            <a:off x="7924800" y="635635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6</a:t>
            </a:fld>
            <a:endParaRPr lang="ja-JP" altLang="en-US" sz="1200" dirty="0">
              <a:solidFill>
                <a:srgbClr val="045C75"/>
              </a:solidFill>
              <a:latin typeface="Times New Roman" pitchFamily="18" charset="0"/>
              <a:ea typeface="ＭＳ Ｐゴシック" charset="-128"/>
            </a:endParaRPr>
          </a:p>
        </p:txBody>
      </p:sp>
    </p:spTree>
    <p:extLst>
      <p:ext uri="{BB962C8B-B14F-4D97-AF65-F5344CB8AC3E}">
        <p14:creationId xmlns:p14="http://schemas.microsoft.com/office/powerpoint/2010/main" val="20129952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6"/>
          <p:cNvSpPr txBox="1">
            <a:spLocks noChangeArrowheads="1"/>
          </p:cNvSpPr>
          <p:nvPr/>
        </p:nvSpPr>
        <p:spPr bwMode="auto">
          <a:xfrm>
            <a:off x="3175" y="0"/>
            <a:ext cx="9144000" cy="461665"/>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None/>
            </a:pPr>
            <a:r>
              <a:rPr lang="en-US" altLang="ja-JP" sz="2400" dirty="0">
                <a:solidFill>
                  <a:schemeClr val="bg1"/>
                </a:solidFill>
                <a:latin typeface="Times New Roman" panose="02020603050405020304" pitchFamily="18" charset="0"/>
                <a:ea typeface="HGPｺﾞｼｯｸE" pitchFamily="50" charset="-128"/>
                <a:cs typeface="Times New Roman" panose="02020603050405020304" pitchFamily="18" charset="0"/>
              </a:rPr>
              <a:t>Examination Guideline of JPO  – Other Sample </a:t>
            </a:r>
            <a:r>
              <a:rPr lang="en-US" altLang="ja-JP" sz="2400" dirty="0" smtClean="0">
                <a:solidFill>
                  <a:schemeClr val="bg1"/>
                </a:solidFill>
                <a:latin typeface="Times New Roman" panose="02020603050405020304" pitchFamily="18" charset="0"/>
                <a:ea typeface="HGPｺﾞｼｯｸE" pitchFamily="50" charset="-128"/>
                <a:cs typeface="Times New Roman" panose="02020603050405020304" pitchFamily="18" charset="0"/>
              </a:rPr>
              <a:t>Cases</a:t>
            </a:r>
            <a:endParaRPr lang="ja-JP" altLang="en-US" sz="2400" dirty="0">
              <a:solidFill>
                <a:schemeClr val="bg1"/>
              </a:solidFill>
              <a:latin typeface="Times New Roman" panose="02020603050405020304" pitchFamily="18" charset="0"/>
              <a:ea typeface="HGPｺﾞｼｯｸE" pitchFamily="50" charset="-128"/>
              <a:cs typeface="Times New Roman" panose="02020603050405020304" pitchFamily="18" charset="0"/>
            </a:endParaRPr>
          </a:p>
        </p:txBody>
      </p:sp>
      <p:sp>
        <p:nvSpPr>
          <p:cNvPr id="4" name="正方形/長方形 3"/>
          <p:cNvSpPr/>
          <p:nvPr/>
        </p:nvSpPr>
        <p:spPr>
          <a:xfrm>
            <a:off x="227137" y="600342"/>
            <a:ext cx="8604000" cy="5262979"/>
          </a:xfrm>
          <a:prstGeom prst="rect">
            <a:avLst/>
          </a:prstGeom>
        </p:spPr>
        <p:txBody>
          <a:bodyPr wrap="square">
            <a:spAutoFit/>
          </a:bodyPr>
          <a:lstStyle/>
          <a:p>
            <a:pPr latinLnBrk="1"/>
            <a:r>
              <a:rPr lang="en-US" altLang="ja-JP" sz="1200" u="sng" dirty="0" smtClean="0"/>
              <a:t>Case 35   </a:t>
            </a:r>
            <a:r>
              <a:rPr lang="en-US" altLang="ja-JP" sz="1200" u="sng" dirty="0" err="1" smtClean="0"/>
              <a:t>Phosphane</a:t>
            </a:r>
            <a:r>
              <a:rPr lang="en-US" altLang="ja-JP" sz="1200" u="sng" dirty="0" smtClean="0"/>
              <a:t> derivatives     </a:t>
            </a:r>
            <a:r>
              <a:rPr lang="en-US" altLang="ja-JP" sz="1200" u="sng" dirty="0" err="1" smtClean="0"/>
              <a:t>Markush</a:t>
            </a:r>
            <a:r>
              <a:rPr lang="en-US" altLang="ja-JP" sz="1200" u="sng" dirty="0" smtClean="0"/>
              <a:t> form</a:t>
            </a:r>
            <a:r>
              <a:rPr lang="ja-JP" altLang="ja-JP" sz="1200" u="sng" dirty="0" smtClean="0"/>
              <a:t> </a:t>
            </a:r>
            <a:r>
              <a:rPr lang="en-US" altLang="ja-JP" sz="1200" u="sng" dirty="0" smtClean="0"/>
              <a:t>  </a:t>
            </a:r>
            <a:r>
              <a:rPr lang="ja-JP" altLang="ja-JP" sz="1200" u="sng" dirty="0" smtClean="0"/>
              <a:t>○</a:t>
            </a:r>
            <a:r>
              <a:rPr lang="en-US" altLang="ja-JP" sz="1200" u="sng" dirty="0" smtClean="0"/>
              <a:t>/</a:t>
            </a:r>
            <a:r>
              <a:rPr lang="ja-JP" altLang="ja-JP" sz="1200" u="sng" dirty="0" smtClean="0"/>
              <a:t>×</a:t>
            </a:r>
            <a:endParaRPr lang="ja-JP" altLang="ja-JP" sz="1200" dirty="0" smtClean="0"/>
          </a:p>
          <a:p>
            <a:pPr eaLnBrk="1"/>
            <a:r>
              <a:rPr lang="ja-JP" altLang="ja-JP" sz="1200" dirty="0" smtClean="0"/>
              <a:t>⇒</a:t>
            </a:r>
            <a:r>
              <a:rPr lang="en-US" altLang="ja-JP" sz="1200" dirty="0" smtClean="0"/>
              <a:t> Specific examples need to be provided when part of alternatives are removed respectively from two chemical substance groups (combinations of compounds).</a:t>
            </a:r>
            <a:endParaRPr lang="ja-JP" altLang="ja-JP" sz="1200" dirty="0" smtClean="0"/>
          </a:p>
          <a:p>
            <a:pPr latinLnBrk="1"/>
            <a:endParaRPr lang="en-US" altLang="ja-JP" sz="1200" u="sng" dirty="0" smtClean="0"/>
          </a:p>
          <a:p>
            <a:pPr latinLnBrk="1"/>
            <a:r>
              <a:rPr lang="en-US" altLang="ja-JP" sz="1200" u="sng" dirty="0" smtClean="0"/>
              <a:t>Opposite Cases</a:t>
            </a:r>
            <a:endParaRPr lang="ja-JP" altLang="ja-JP" sz="1200" dirty="0" smtClean="0"/>
          </a:p>
          <a:p>
            <a:pPr latinLnBrk="1"/>
            <a:r>
              <a:rPr lang="en-US" altLang="ja-JP" sz="1200" u="sng" dirty="0" smtClean="0"/>
              <a:t>Case 36   </a:t>
            </a:r>
            <a:r>
              <a:rPr lang="en-US" altLang="ja-JP" sz="1200" u="sng" dirty="0" err="1" smtClean="0"/>
              <a:t>Cyclobutanedione</a:t>
            </a:r>
            <a:r>
              <a:rPr lang="en-US" altLang="ja-JP" sz="1200" u="sng" dirty="0" smtClean="0"/>
              <a:t> compounds     </a:t>
            </a:r>
            <a:r>
              <a:rPr lang="en-US" altLang="ja-JP" sz="1200" u="sng" dirty="0" err="1" smtClean="0"/>
              <a:t>Markush</a:t>
            </a:r>
            <a:r>
              <a:rPr lang="en-US" altLang="ja-JP" sz="1200" u="sng" dirty="0" smtClean="0"/>
              <a:t> form</a:t>
            </a:r>
            <a:r>
              <a:rPr lang="ja-JP" altLang="ja-JP" sz="1200" u="sng" dirty="0" smtClean="0"/>
              <a:t> </a:t>
            </a:r>
            <a:r>
              <a:rPr lang="en-US" altLang="ja-JP" sz="1200" u="sng" dirty="0" smtClean="0"/>
              <a:t>  </a:t>
            </a:r>
            <a:r>
              <a:rPr lang="ja-JP" altLang="ja-JP" sz="1200" u="sng" dirty="0" smtClean="0"/>
              <a:t>○</a:t>
            </a:r>
            <a:endParaRPr lang="ja-JP" altLang="ja-JP" sz="1200" dirty="0" smtClean="0"/>
          </a:p>
          <a:p>
            <a:pPr latinLnBrk="1"/>
            <a:r>
              <a:rPr lang="en-US" altLang="ja-JP" sz="1200" u="sng" dirty="0" smtClean="0"/>
              <a:t>Case 37   Substituted benzyl alcohol     </a:t>
            </a:r>
            <a:r>
              <a:rPr lang="en-US" altLang="ja-JP" sz="1200" u="sng" dirty="0" err="1" smtClean="0"/>
              <a:t>Markush</a:t>
            </a:r>
            <a:r>
              <a:rPr lang="en-US" altLang="ja-JP" sz="1200" u="sng" dirty="0" smtClean="0"/>
              <a:t> form</a:t>
            </a:r>
            <a:r>
              <a:rPr lang="ja-JP" altLang="ja-JP" sz="1200" u="sng" dirty="0" smtClean="0"/>
              <a:t> </a:t>
            </a:r>
            <a:r>
              <a:rPr lang="en-US" altLang="ja-JP" sz="1200" u="sng" dirty="0" smtClean="0"/>
              <a:t>  </a:t>
            </a:r>
            <a:r>
              <a:rPr lang="ja-JP" altLang="ja-JP" sz="1200" u="sng" dirty="0" smtClean="0"/>
              <a:t>○</a:t>
            </a:r>
            <a:endParaRPr lang="ja-JP" altLang="ja-JP" sz="1200" dirty="0" smtClean="0"/>
          </a:p>
          <a:p>
            <a:pPr latinLnBrk="1"/>
            <a:r>
              <a:rPr lang="ja-JP" altLang="ja-JP" sz="1200" dirty="0" smtClean="0"/>
              <a:t>⇒</a:t>
            </a:r>
            <a:r>
              <a:rPr lang="en-US" altLang="ja-JP" sz="1200" dirty="0" smtClean="0"/>
              <a:t> Specific examples do not need to be provided when one of the alternatives (compounds) is removed.</a:t>
            </a:r>
            <a:endParaRPr lang="ja-JP" altLang="ja-JP" sz="1200" dirty="0" smtClean="0"/>
          </a:p>
          <a:p>
            <a:pPr latinLnBrk="1"/>
            <a:r>
              <a:rPr lang="en-US" altLang="ja-JP" sz="1200" dirty="0" smtClean="0"/>
              <a:t>(Is it consistent with Case 35 if the division or amendment is carried out in two stages?)</a:t>
            </a:r>
            <a:endParaRPr lang="ja-JP" altLang="ja-JP" sz="1200" dirty="0" smtClean="0"/>
          </a:p>
          <a:p>
            <a:pPr latinLnBrk="1"/>
            <a:r>
              <a:rPr lang="en-US" altLang="ja-JP" sz="1200" dirty="0" smtClean="0"/>
              <a:t> </a:t>
            </a:r>
            <a:endParaRPr lang="ja-JP" altLang="ja-JP" sz="1200" dirty="0" smtClean="0"/>
          </a:p>
          <a:p>
            <a:pPr latinLnBrk="1"/>
            <a:r>
              <a:rPr lang="en-US" altLang="ja-JP" sz="1200" u="sng" dirty="0" smtClean="0"/>
              <a:t>Case 38   </a:t>
            </a:r>
            <a:r>
              <a:rPr lang="en-US" altLang="ja-JP" sz="1200" u="sng" dirty="0" err="1" smtClean="0"/>
              <a:t>Phosphane</a:t>
            </a:r>
            <a:r>
              <a:rPr lang="en-US" altLang="ja-JP" sz="1200" u="sng" dirty="0" smtClean="0"/>
              <a:t> derivative     </a:t>
            </a:r>
            <a:r>
              <a:rPr lang="en-US" altLang="ja-JP" sz="1200" u="sng" dirty="0" err="1" smtClean="0"/>
              <a:t>Markush</a:t>
            </a:r>
            <a:r>
              <a:rPr lang="en-US" altLang="ja-JP" sz="1200" u="sng" dirty="0" smtClean="0"/>
              <a:t> form </a:t>
            </a:r>
            <a:r>
              <a:rPr lang="ja-JP" altLang="ja-JP" sz="1200" u="sng" dirty="0" smtClean="0"/>
              <a:t> ○</a:t>
            </a:r>
            <a:endParaRPr lang="ja-JP" altLang="ja-JP" sz="1200" dirty="0" smtClean="0"/>
          </a:p>
          <a:p>
            <a:pPr eaLnBrk="1"/>
            <a:r>
              <a:rPr lang="ja-JP" altLang="ja-JP" sz="1200" dirty="0" smtClean="0"/>
              <a:t>⇒</a:t>
            </a:r>
            <a:r>
              <a:rPr lang="en-US" altLang="ja-JP" sz="1200" dirty="0" smtClean="0"/>
              <a:t> A technical term used in claims usually does not encompass chemical substances stated in claims amended, however, an amendment is broadly admitted in accordance with the definition in the description.</a:t>
            </a:r>
            <a:endParaRPr lang="ja-JP" altLang="ja-JP" sz="1200" dirty="0" smtClean="0"/>
          </a:p>
          <a:p>
            <a:pPr latinLnBrk="1"/>
            <a:r>
              <a:rPr lang="en-US" altLang="ja-JP" sz="1200" dirty="0" smtClean="0"/>
              <a:t>(A technical term may be interpreted as defined in the description.)</a:t>
            </a:r>
            <a:endParaRPr lang="ja-JP" altLang="ja-JP" sz="1200" dirty="0" smtClean="0"/>
          </a:p>
          <a:p>
            <a:pPr latinLnBrk="1"/>
            <a:r>
              <a:rPr lang="en-US" altLang="ja-JP" sz="1200" dirty="0" smtClean="0"/>
              <a:t> </a:t>
            </a:r>
            <a:endParaRPr lang="ja-JP" altLang="ja-JP" sz="1200" dirty="0" smtClean="0"/>
          </a:p>
          <a:p>
            <a:pPr latinLnBrk="1"/>
            <a:r>
              <a:rPr lang="en-US" altLang="ja-JP" sz="1200" u="sng" dirty="0" smtClean="0"/>
              <a:t>Case 47   Device for reading figures in using an abacus     Resolution of mismatch description</a:t>
            </a:r>
            <a:r>
              <a:rPr lang="ja-JP" altLang="ja-JP" sz="1200" u="sng" dirty="0" smtClean="0"/>
              <a:t> </a:t>
            </a:r>
            <a:r>
              <a:rPr lang="en-US" altLang="ja-JP" sz="1200" u="sng" dirty="0" smtClean="0"/>
              <a:t>  </a:t>
            </a:r>
            <a:r>
              <a:rPr lang="ja-JP" altLang="ja-JP" sz="1200" u="sng" dirty="0" smtClean="0"/>
              <a:t>○</a:t>
            </a:r>
            <a:endParaRPr lang="ja-JP" altLang="ja-JP" sz="1200" dirty="0" smtClean="0"/>
          </a:p>
          <a:p>
            <a:pPr latinLnBrk="1"/>
            <a:r>
              <a:rPr lang="ja-JP" altLang="ja-JP" sz="1200" dirty="0" smtClean="0"/>
              <a:t>⇒</a:t>
            </a:r>
            <a:r>
              <a:rPr lang="en-US" altLang="ja-JP" sz="1200" dirty="0" smtClean="0"/>
              <a:t>Correction of an error is admitted. (“about 130 degrees” </a:t>
            </a:r>
            <a:r>
              <a:rPr lang="ja-JP" altLang="ja-JP" sz="1200" dirty="0" smtClean="0"/>
              <a:t>⇒</a:t>
            </a:r>
            <a:r>
              <a:rPr lang="en-US" altLang="ja-JP" sz="1200" dirty="0" smtClean="0"/>
              <a:t> “about 110 degrees”)</a:t>
            </a:r>
            <a:endParaRPr lang="ja-JP" altLang="ja-JP" sz="1200" dirty="0" smtClean="0"/>
          </a:p>
          <a:p>
            <a:pPr latinLnBrk="1"/>
            <a:r>
              <a:rPr lang="en-US" altLang="ja-JP" sz="1200" dirty="0" smtClean="0"/>
              <a:t> </a:t>
            </a:r>
            <a:endParaRPr lang="ja-JP" altLang="ja-JP" sz="1200" dirty="0" smtClean="0"/>
          </a:p>
          <a:p>
            <a:pPr latinLnBrk="1"/>
            <a:r>
              <a:rPr lang="en-US" altLang="ja-JP" sz="1200" u="sng" dirty="0" smtClean="0"/>
              <a:t>Case 48   Method for synthesizing graphene    Clarification of ambiguous description   </a:t>
            </a:r>
            <a:r>
              <a:rPr lang="ja-JP" altLang="ja-JP" sz="1200" u="sng" dirty="0" smtClean="0"/>
              <a:t>○</a:t>
            </a:r>
            <a:endParaRPr lang="ja-JP" altLang="ja-JP" sz="1200" dirty="0" smtClean="0"/>
          </a:p>
          <a:p>
            <a:pPr eaLnBrk="1"/>
            <a:r>
              <a:rPr lang="ja-JP" altLang="ja-JP" sz="1200" dirty="0" smtClean="0"/>
              <a:t>⇒</a:t>
            </a:r>
            <a:r>
              <a:rPr lang="en-US" altLang="ja-JP" sz="1200" dirty="0" smtClean="0"/>
              <a:t>In consideration of the common general knowledge of those skilled in the art, the amendment for changing “%” to “% by mass” is admitted. (Clarity) </a:t>
            </a:r>
            <a:r>
              <a:rPr lang="ja-JP" altLang="ja-JP" sz="1200" dirty="0" smtClean="0"/>
              <a:t> </a:t>
            </a:r>
            <a:endParaRPr lang="en-US" altLang="ja-JP" sz="1200" dirty="0" smtClean="0"/>
          </a:p>
          <a:p>
            <a:pPr eaLnBrk="1"/>
            <a:r>
              <a:rPr lang="en-US" altLang="ja-JP" sz="1200" u="sng" dirty="0" smtClean="0"/>
              <a:t>Case 50   Shock absorber   Addition of example</a:t>
            </a:r>
            <a:r>
              <a:rPr lang="ja-JP" altLang="ja-JP" sz="1200" u="sng" dirty="0" smtClean="0"/>
              <a:t>　×</a:t>
            </a:r>
            <a:endParaRPr lang="ja-JP" altLang="ja-JP" sz="1200" dirty="0" smtClean="0"/>
          </a:p>
          <a:p>
            <a:pPr latinLnBrk="1"/>
            <a:r>
              <a:rPr lang="en-US" altLang="ja-JP" sz="1200" u="sng" dirty="0" smtClean="0"/>
              <a:t>Case 57   Malfunction-prevention switch   </a:t>
            </a:r>
            <a:r>
              <a:rPr lang="ja-JP" altLang="ja-JP" sz="1200" u="sng" dirty="0" smtClean="0"/>
              <a:t> </a:t>
            </a:r>
            <a:r>
              <a:rPr lang="en-US" altLang="ja-JP" sz="1200" u="sng" dirty="0" smtClean="0"/>
              <a:t>  Amendment based on disclosure in drawing</a:t>
            </a:r>
            <a:r>
              <a:rPr lang="ja-JP" altLang="ja-JP" sz="1200" u="sng" dirty="0" smtClean="0"/>
              <a:t> </a:t>
            </a:r>
            <a:r>
              <a:rPr lang="en-US" altLang="ja-JP" sz="1200" u="sng" dirty="0" smtClean="0"/>
              <a:t>  </a:t>
            </a:r>
            <a:r>
              <a:rPr lang="ja-JP" altLang="ja-JP" sz="1200" u="sng" dirty="0" smtClean="0"/>
              <a:t>×</a:t>
            </a:r>
            <a:endParaRPr lang="ja-JP" altLang="ja-JP" sz="1200" dirty="0" smtClean="0"/>
          </a:p>
          <a:p>
            <a:pPr latinLnBrk="1"/>
            <a:r>
              <a:rPr lang="ja-JP" altLang="ja-JP" sz="1200" dirty="0" smtClean="0"/>
              <a:t>⇒</a:t>
            </a:r>
            <a:r>
              <a:rPr lang="en-US" altLang="ja-JP" sz="1200" dirty="0" smtClean="0"/>
              <a:t> The amendment of claim </a:t>
            </a:r>
            <a:r>
              <a:rPr lang="en-US" altLang="ja-JP" sz="1200" dirty="0"/>
              <a:t>m</a:t>
            </a:r>
            <a:r>
              <a:rPr lang="en-US" altLang="ja-JP" sz="1200" dirty="0" smtClean="0"/>
              <a:t>ade by abstracting the drawings is not permitted. (</a:t>
            </a:r>
            <a:r>
              <a:rPr lang="ja-JP" altLang="ja-JP" sz="1200" dirty="0" smtClean="0"/>
              <a:t>⇔</a:t>
            </a:r>
            <a:r>
              <a:rPr lang="en-US" altLang="ja-JP" sz="1200" dirty="0" smtClean="0"/>
              <a:t>Case 25, 26)</a:t>
            </a:r>
            <a:endParaRPr lang="ja-JP" altLang="ja-JP" sz="1200" dirty="0" smtClean="0"/>
          </a:p>
          <a:p>
            <a:pPr latinLnBrk="1"/>
            <a:r>
              <a:rPr lang="en-US" altLang="ja-JP" sz="1200" dirty="0" smtClean="0"/>
              <a:t> </a:t>
            </a:r>
            <a:endParaRPr lang="ja-JP" altLang="ja-JP" sz="1200" dirty="0" smtClean="0"/>
          </a:p>
          <a:p>
            <a:pPr eaLnBrk="1"/>
            <a:r>
              <a:rPr lang="en-US" altLang="ja-JP" sz="1200" u="sng" dirty="0" smtClean="0"/>
              <a:t>Case 55   Heat treatment device     Amendment based on disclosure in drawing</a:t>
            </a:r>
            <a:r>
              <a:rPr lang="ja-JP" altLang="ja-JP" sz="1200" u="sng" dirty="0" smtClean="0"/>
              <a:t> </a:t>
            </a:r>
            <a:r>
              <a:rPr lang="en-US" altLang="ja-JP" sz="1200" u="sng" dirty="0" smtClean="0"/>
              <a:t>  </a:t>
            </a:r>
            <a:r>
              <a:rPr lang="ja-JP" altLang="ja-JP" sz="1200" u="sng" dirty="0" smtClean="0"/>
              <a:t>○</a:t>
            </a:r>
            <a:endParaRPr lang="ja-JP" altLang="ja-JP" sz="1200" dirty="0" smtClean="0"/>
          </a:p>
          <a:p>
            <a:pPr eaLnBrk="1"/>
            <a:r>
              <a:rPr lang="ja-JP" altLang="ja-JP" sz="1200" dirty="0" smtClean="0"/>
              <a:t>⇒</a:t>
            </a:r>
            <a:r>
              <a:rPr lang="en-US" altLang="ja-JP" sz="1200" dirty="0"/>
              <a:t> </a:t>
            </a:r>
            <a:r>
              <a:rPr lang="en-US" altLang="ja-JP" sz="1200" dirty="0" smtClean="0"/>
              <a:t>Taking the descriptions into consideration, the amendment of claim made by abstracting the drawings is permitted (</a:t>
            </a:r>
            <a:r>
              <a:rPr lang="ja-JP" altLang="ja-JP" sz="1200" dirty="0" smtClean="0"/>
              <a:t>＝</a:t>
            </a:r>
            <a:r>
              <a:rPr lang="en-US" altLang="ja-JP" sz="1200" dirty="0" smtClean="0"/>
              <a:t>Cases 25, 26)</a:t>
            </a:r>
            <a:endParaRPr lang="ja-JP" altLang="ja-JP" sz="1200" dirty="0"/>
          </a:p>
        </p:txBody>
      </p:sp>
      <p:sp>
        <p:nvSpPr>
          <p:cNvPr id="5" name="スライド番号プレースホルダ 3"/>
          <p:cNvSpPr>
            <a:spLocks noGrp="1"/>
          </p:cNvSpPr>
          <p:nvPr>
            <p:ph type="sldNum" sz="quarter" idx="12"/>
          </p:nvPr>
        </p:nvSpPr>
        <p:spPr bwMode="auto">
          <a:xfrm>
            <a:off x="7924800" y="635635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7</a:t>
            </a:fld>
            <a:endParaRPr lang="ja-JP" altLang="en-US" sz="1200" dirty="0">
              <a:solidFill>
                <a:srgbClr val="045C75"/>
              </a:solidFill>
              <a:latin typeface="Times New Roman" pitchFamily="18" charset="0"/>
              <a:ea typeface="ＭＳ Ｐゴシック" charset="-128"/>
            </a:endParaRPr>
          </a:p>
        </p:txBody>
      </p:sp>
    </p:spTree>
    <p:extLst>
      <p:ext uri="{BB962C8B-B14F-4D97-AF65-F5344CB8AC3E}">
        <p14:creationId xmlns:p14="http://schemas.microsoft.com/office/powerpoint/2010/main" val="30617550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6624327" y="747167"/>
            <a:ext cx="1590675" cy="3209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 Box 6"/>
          <p:cNvSpPr txBox="1">
            <a:spLocks noChangeArrowheads="1"/>
          </p:cNvSpPr>
          <p:nvPr/>
        </p:nvSpPr>
        <p:spPr bwMode="auto">
          <a:xfrm>
            <a:off x="3175" y="0"/>
            <a:ext cx="9144000" cy="361637"/>
          </a:xfrm>
          <a:prstGeom prst="rect">
            <a:avLst/>
          </a:prstGeom>
          <a:solidFill>
            <a:srgbClr val="333399"/>
          </a:solidFill>
          <a:ln>
            <a:noFill/>
          </a:ln>
          <a:effectLst/>
          <a:extLst>
            <a:ext uri="{91240B29-F687-4F45-9708-019B960494DF}">
              <a14:hiddenLine xmlns:a14="http://schemas.microsoft.com/office/drawing/2010/main" w="317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a:lnSpc>
                <a:spcPts val="2100"/>
              </a:lnSpc>
              <a:spcBef>
                <a:spcPts val="0"/>
              </a:spcBef>
              <a:buNone/>
            </a:pPr>
            <a:r>
              <a:rPr lang="en-US" altLang="ja-JP" sz="2200" dirty="0" smtClean="0">
                <a:solidFill>
                  <a:schemeClr val="bg1"/>
                </a:solidFill>
                <a:latin typeface="Times New Roman" panose="02020603050405020304" pitchFamily="18" charset="0"/>
                <a:ea typeface="HGPｺﾞｼｯｸE" pitchFamily="50" charset="-128"/>
                <a:cs typeface="Times New Roman" panose="02020603050405020304" pitchFamily="18" charset="0"/>
              </a:rPr>
              <a:t>Court Cases </a:t>
            </a:r>
            <a:r>
              <a:rPr lang="en-US" altLang="ja-JP" sz="2200" dirty="0" smtClean="0">
                <a:solidFill>
                  <a:schemeClr val="bg1"/>
                </a:solidFill>
                <a:latin typeface="Times New Roman" panose="02020603050405020304" pitchFamily="18" charset="0"/>
                <a:ea typeface="HGPｺﾞｼｯｸE" pitchFamily="50" charset="-128"/>
                <a:cs typeface="Times New Roman" panose="02020603050405020304" pitchFamily="18" charset="0"/>
              </a:rPr>
              <a:t>which focused </a:t>
            </a:r>
            <a:r>
              <a:rPr lang="en-US" altLang="ja-JP" sz="2200" dirty="0" smtClean="0">
                <a:solidFill>
                  <a:schemeClr val="bg1"/>
                </a:solidFill>
                <a:latin typeface="Times New Roman" panose="02020603050405020304" pitchFamily="18" charset="0"/>
                <a:ea typeface="HGPｺﾞｼｯｸE" pitchFamily="50" charset="-128"/>
                <a:cs typeface="Times New Roman" panose="02020603050405020304" pitchFamily="18" charset="0"/>
              </a:rPr>
              <a:t>“the problem to be sold by the Invention”  </a:t>
            </a:r>
            <a:r>
              <a:rPr lang="ja-JP" altLang="en-US" sz="2200" dirty="0" smtClean="0">
                <a:solidFill>
                  <a:schemeClr val="bg1"/>
                </a:solidFill>
                <a:latin typeface="HGPｺﾞｼｯｸE" pitchFamily="50" charset="-128"/>
                <a:ea typeface="HGPｺﾞｼｯｸE" pitchFamily="50" charset="-128"/>
              </a:rPr>
              <a:t>①</a:t>
            </a:r>
            <a:endParaRPr lang="ja-JP" altLang="en-US" sz="2200" dirty="0">
              <a:solidFill>
                <a:schemeClr val="bg1"/>
              </a:solidFill>
              <a:latin typeface="HGPｺﾞｼｯｸE" pitchFamily="50" charset="-128"/>
              <a:ea typeface="HGPｺﾞｼｯｸE" pitchFamily="50" charset="-128"/>
            </a:endParaRPr>
          </a:p>
        </p:txBody>
      </p:sp>
      <p:sp>
        <p:nvSpPr>
          <p:cNvPr id="4" name="正方形/長方形 3"/>
          <p:cNvSpPr/>
          <p:nvPr/>
        </p:nvSpPr>
        <p:spPr>
          <a:xfrm>
            <a:off x="107504" y="649263"/>
            <a:ext cx="8928992" cy="6168355"/>
          </a:xfrm>
          <a:prstGeom prst="rect">
            <a:avLst/>
          </a:prstGeom>
        </p:spPr>
        <p:txBody>
          <a:bodyPr wrap="square">
            <a:spAutoFit/>
          </a:bodyPr>
          <a:lstStyle/>
          <a:p>
            <a:pPr algn="ctr" latinLnBrk="1"/>
            <a:r>
              <a:rPr lang="en-US" altLang="ja-JP" sz="1800" b="1" u="sng" spc="10" dirty="0" smtClean="0">
                <a:effectLst>
                  <a:outerShdw blurRad="38100" dist="38100" dir="2700000" algn="tl">
                    <a:srgbClr val="000000">
                      <a:alpha val="43137"/>
                    </a:srgbClr>
                  </a:outerShdw>
                </a:effectLst>
                <a:cs typeface="Times New Roman" panose="02020603050405020304" pitchFamily="18" charset="0"/>
              </a:rPr>
              <a:t>“Rack Conveying Apparatus” Case – The IP High Court Case No. 2015 (</a:t>
            </a:r>
            <a:r>
              <a:rPr lang="en-US" altLang="ja-JP" sz="1800" b="1" u="sng" spc="10" dirty="0" err="1" smtClean="0">
                <a:effectLst>
                  <a:outerShdw blurRad="38100" dist="38100" dir="2700000" algn="tl">
                    <a:srgbClr val="000000">
                      <a:alpha val="43137"/>
                    </a:srgbClr>
                  </a:outerShdw>
                </a:effectLst>
                <a:cs typeface="Times New Roman" panose="02020603050405020304" pitchFamily="18" charset="0"/>
              </a:rPr>
              <a:t>Gyo-Ke</a:t>
            </a:r>
            <a:r>
              <a:rPr lang="en-US" altLang="ja-JP" sz="1800" b="1" u="sng" spc="10" dirty="0" smtClean="0">
                <a:effectLst>
                  <a:outerShdw blurRad="38100" dist="38100" dir="2700000" algn="tl">
                    <a:srgbClr val="000000">
                      <a:alpha val="43137"/>
                    </a:srgbClr>
                  </a:outerShdw>
                </a:effectLst>
                <a:cs typeface="Times New Roman" panose="02020603050405020304" pitchFamily="18" charset="0"/>
              </a:rPr>
              <a:t>) </a:t>
            </a:r>
            <a:r>
              <a:rPr lang="en-US" altLang="ja-JP" sz="1800" b="1" u="sng" spc="10" dirty="0" smtClean="0">
                <a:effectLst>
                  <a:outerShdw blurRad="38100" dist="38100" dir="2700000" algn="tl">
                    <a:srgbClr val="000000">
                      <a:alpha val="43137"/>
                    </a:srgbClr>
                  </a:outerShdw>
                </a:effectLst>
                <a:cs typeface="Times New Roman" panose="02020603050405020304" pitchFamily="18" charset="0"/>
              </a:rPr>
              <a:t>10087</a:t>
            </a:r>
            <a:endParaRPr lang="ja-JP" altLang="ja-JP" sz="2400" b="1" spc="10" dirty="0">
              <a:effectLst>
                <a:outerShdw blurRad="38100" dist="38100" dir="2700000" algn="tl">
                  <a:srgbClr val="000000">
                    <a:alpha val="43137"/>
                  </a:srgbClr>
                </a:outerShdw>
              </a:effectLst>
            </a:endParaRPr>
          </a:p>
          <a:p>
            <a:pPr latinLnBrk="1"/>
            <a:endParaRPr lang="en-US" altLang="ja-JP" sz="800" dirty="0"/>
          </a:p>
          <a:p>
            <a:pPr eaLnBrk="1">
              <a:lnSpc>
                <a:spcPts val="2000"/>
              </a:lnSpc>
            </a:pPr>
            <a:r>
              <a:rPr lang="en-US" altLang="ja-JP" sz="2300" dirty="0" smtClean="0"/>
              <a:t>(T</a:t>
            </a:r>
            <a:r>
              <a:rPr lang="en-US" altLang="ja-JP" sz="2300" b="1" dirty="0" smtClean="0"/>
              <a:t>he manner of attaching the measuring unit)</a:t>
            </a:r>
            <a:r>
              <a:rPr lang="ja-JP" altLang="en-US" sz="2300" b="1" dirty="0" smtClean="0"/>
              <a:t> </a:t>
            </a:r>
            <a:r>
              <a:rPr lang="en-US" altLang="ja-JP" sz="2300" b="1" dirty="0" smtClean="0">
                <a:solidFill>
                  <a:srgbClr val="FF0000"/>
                </a:solidFill>
              </a:rPr>
              <a:t>“hanging”</a:t>
            </a:r>
            <a:r>
              <a:rPr lang="ja-JP" altLang="ja-JP" sz="2300" b="1" dirty="0" smtClean="0">
                <a:solidFill>
                  <a:srgbClr val="FF0000"/>
                </a:solidFill>
              </a:rPr>
              <a:t> </a:t>
            </a:r>
            <a:r>
              <a:rPr lang="ja-JP" altLang="en-US" sz="2300" b="1" dirty="0" smtClean="0">
                <a:solidFill>
                  <a:srgbClr val="FF0000"/>
                </a:solidFill>
              </a:rPr>
              <a:t>⇒ </a:t>
            </a:r>
            <a:r>
              <a:rPr lang="en-US" altLang="ja-JP" sz="2300" b="1" dirty="0" smtClean="0">
                <a:solidFill>
                  <a:srgbClr val="FF0000"/>
                </a:solidFill>
              </a:rPr>
              <a:t>“</a:t>
            </a:r>
            <a:r>
              <a:rPr lang="en-US" altLang="ja-JP" sz="2300" dirty="0" smtClean="0">
                <a:solidFill>
                  <a:srgbClr val="FF0000"/>
                </a:solidFill>
              </a:rPr>
              <a:t>holding</a:t>
            </a:r>
            <a:r>
              <a:rPr lang="en-US" altLang="ja-JP" sz="2300" b="1" dirty="0" smtClean="0">
                <a:solidFill>
                  <a:srgbClr val="FF0000"/>
                </a:solidFill>
              </a:rPr>
              <a:t>”</a:t>
            </a:r>
          </a:p>
          <a:p>
            <a:pPr eaLnBrk="1">
              <a:lnSpc>
                <a:spcPts val="2000"/>
              </a:lnSpc>
            </a:pPr>
            <a:r>
              <a:rPr lang="en-US" altLang="ja-JP" sz="2300" dirty="0" smtClean="0">
                <a:solidFill>
                  <a:schemeClr val="accent1"/>
                </a:solidFill>
              </a:rPr>
              <a:t>[Amendment OK]</a:t>
            </a:r>
            <a:r>
              <a:rPr lang="ja-JP" altLang="ja-JP" sz="2300" b="1" dirty="0" smtClean="0">
                <a:solidFill>
                  <a:schemeClr val="accent1"/>
                </a:solidFill>
              </a:rPr>
              <a:t> </a:t>
            </a:r>
            <a:r>
              <a:rPr lang="en-US" altLang="ja-JP" sz="2300" b="1" dirty="0" smtClean="0"/>
              <a:t>(</a:t>
            </a:r>
            <a:r>
              <a:rPr lang="en-US" altLang="ja-JP" sz="2300" b="1" u="sng" dirty="0" smtClean="0"/>
              <a:t>Conversion into generic concept</a:t>
            </a:r>
            <a:r>
              <a:rPr lang="en-US" altLang="ja-JP" sz="2300" b="1" dirty="0" smtClean="0"/>
              <a:t>)</a:t>
            </a:r>
            <a:endParaRPr lang="ja-JP" altLang="ja-JP" sz="2300" b="1" u="sng" dirty="0"/>
          </a:p>
          <a:p>
            <a:pPr latinLnBrk="1"/>
            <a:endParaRPr lang="en-US" altLang="ja-JP" sz="800" dirty="0" smtClean="0"/>
          </a:p>
          <a:p>
            <a:pPr latinLnBrk="1">
              <a:lnSpc>
                <a:spcPts val="1800"/>
              </a:lnSpc>
              <a:spcAft>
                <a:spcPts val="300"/>
              </a:spcAft>
            </a:pPr>
            <a:r>
              <a:rPr lang="en-US" altLang="ja-JP" sz="1600" dirty="0" smtClean="0">
                <a:solidFill>
                  <a:schemeClr val="tx2"/>
                </a:solidFill>
                <a:cs typeface="Times New Roman" panose="02020603050405020304" pitchFamily="18" charset="0"/>
              </a:rPr>
              <a:t>(Excerpts from the Decision)</a:t>
            </a:r>
            <a:endParaRPr lang="en-US" altLang="ja-JP" sz="1600" dirty="0">
              <a:solidFill>
                <a:schemeClr val="tx2"/>
              </a:solidFill>
              <a:cs typeface="Times New Roman" panose="02020603050405020304" pitchFamily="18" charset="0"/>
            </a:endParaRPr>
          </a:p>
          <a:p>
            <a:pPr latinLnBrk="1">
              <a:lnSpc>
                <a:spcPts val="1800"/>
              </a:lnSpc>
            </a:pPr>
            <a:r>
              <a:rPr lang="en-US" altLang="ja-JP" sz="1600" dirty="0" smtClean="0">
                <a:cs typeface="Times New Roman" panose="02020603050405020304" pitchFamily="18" charset="0"/>
              </a:rPr>
              <a:t>“… it may be said that any person ordinarily skilled in the art</a:t>
            </a:r>
          </a:p>
          <a:p>
            <a:pPr latinLnBrk="1">
              <a:lnSpc>
                <a:spcPts val="1800"/>
              </a:lnSpc>
            </a:pPr>
            <a:r>
              <a:rPr lang="en-US" altLang="ja-JP" sz="1600" dirty="0">
                <a:cs typeface="Times New Roman" panose="02020603050405020304" pitchFamily="18" charset="0"/>
              </a:rPr>
              <a:t>w</a:t>
            </a:r>
            <a:r>
              <a:rPr lang="en-US" altLang="ja-JP" sz="1600" dirty="0" smtClean="0">
                <a:cs typeface="Times New Roman" panose="02020603050405020304" pitchFamily="18" charset="0"/>
              </a:rPr>
              <a:t>ho reads those statements would understand that </a:t>
            </a:r>
            <a:r>
              <a:rPr lang="en-US" altLang="ja-JP" sz="1600" dirty="0" smtClean="0">
                <a:solidFill>
                  <a:srgbClr val="FF0000"/>
                </a:solidFill>
                <a:cs typeface="Times New Roman" panose="02020603050405020304" pitchFamily="18" charset="0"/>
              </a:rPr>
              <a:t>the manner</a:t>
            </a:r>
          </a:p>
          <a:p>
            <a:pPr latinLnBrk="1">
              <a:lnSpc>
                <a:spcPts val="1800"/>
              </a:lnSpc>
            </a:pPr>
            <a:r>
              <a:rPr lang="en-US" altLang="ja-JP" sz="1600" dirty="0">
                <a:solidFill>
                  <a:srgbClr val="FF0000"/>
                </a:solidFill>
                <a:cs typeface="Times New Roman" panose="02020603050405020304" pitchFamily="18" charset="0"/>
              </a:rPr>
              <a:t>o</a:t>
            </a:r>
            <a:r>
              <a:rPr lang="en-US" altLang="ja-JP" sz="1600" dirty="0" smtClean="0">
                <a:solidFill>
                  <a:srgbClr val="FF0000"/>
                </a:solidFill>
                <a:cs typeface="Times New Roman" panose="02020603050405020304" pitchFamily="18" charset="0"/>
              </a:rPr>
              <a:t>f attaching the measuring unit to the movable arm is not the</a:t>
            </a:r>
            <a:endParaRPr lang="en-US" altLang="ja-JP" sz="1600" dirty="0" smtClean="0">
              <a:cs typeface="Times New Roman" panose="02020603050405020304" pitchFamily="18" charset="0"/>
            </a:endParaRPr>
          </a:p>
          <a:p>
            <a:pPr latinLnBrk="1">
              <a:lnSpc>
                <a:spcPts val="1800"/>
              </a:lnSpc>
            </a:pPr>
            <a:r>
              <a:rPr lang="en-US" altLang="ja-JP" sz="1600" dirty="0">
                <a:solidFill>
                  <a:srgbClr val="FF0000"/>
                </a:solidFill>
                <a:cs typeface="Times New Roman" panose="02020603050405020304" pitchFamily="18" charset="0"/>
              </a:rPr>
              <a:t>f</a:t>
            </a:r>
            <a:r>
              <a:rPr lang="en-US" altLang="ja-JP" sz="1600" dirty="0" smtClean="0">
                <a:solidFill>
                  <a:srgbClr val="FF0000"/>
                </a:solidFill>
                <a:cs typeface="Times New Roman" panose="02020603050405020304" pitchFamily="18" charset="0"/>
              </a:rPr>
              <a:t>undamental matter of the Invention</a:t>
            </a:r>
            <a:r>
              <a:rPr lang="en-US" altLang="ja-JP" sz="1600" dirty="0" smtClean="0">
                <a:cs typeface="Times New Roman" panose="02020603050405020304" pitchFamily="18" charset="0"/>
              </a:rPr>
              <a:t> and it would suffice if the </a:t>
            </a:r>
          </a:p>
          <a:p>
            <a:pPr latinLnBrk="1">
              <a:lnSpc>
                <a:spcPts val="1800"/>
              </a:lnSpc>
            </a:pPr>
            <a:r>
              <a:rPr lang="en-US" altLang="ja-JP" sz="1600" dirty="0" smtClean="0">
                <a:cs typeface="Times New Roman" panose="02020603050405020304" pitchFamily="18" charset="0"/>
              </a:rPr>
              <a:t>measuring unit is held by a movable arm in a manner that allows the</a:t>
            </a:r>
          </a:p>
          <a:p>
            <a:pPr eaLnBrk="1">
              <a:lnSpc>
                <a:spcPts val="1800"/>
              </a:lnSpc>
            </a:pPr>
            <a:r>
              <a:rPr lang="en-US" altLang="ja-JP" sz="1600" spc="-50" dirty="0" smtClean="0">
                <a:cs typeface="Times New Roman" panose="02020603050405020304" pitchFamily="18" charset="0"/>
              </a:rPr>
              <a:t>measuring unit to perform its functions.  If </a:t>
            </a:r>
            <a:r>
              <a:rPr lang="en-US" altLang="ja-JP" sz="1600" u="wavy" spc="-50" dirty="0" smtClean="0">
                <a:cs typeface="Times New Roman" panose="02020603050405020304" pitchFamily="18" charset="0"/>
              </a:rPr>
              <a:t>the common general technical knowledge</a:t>
            </a:r>
            <a:r>
              <a:rPr lang="en-US" altLang="ja-JP" sz="1600" spc="-50" dirty="0" smtClean="0">
                <a:cs typeface="Times New Roman" panose="02020603050405020304" pitchFamily="18" charset="0"/>
              </a:rPr>
              <a:t> as of the time of the filing of the patent application </a:t>
            </a:r>
            <a:r>
              <a:rPr lang="en-US" altLang="ja-JP" sz="1600" u="wavy" spc="-50" dirty="0" smtClean="0">
                <a:cs typeface="Times New Roman" panose="02020603050405020304" pitchFamily="18" charset="0"/>
              </a:rPr>
              <a:t>is taken into consideration</a:t>
            </a:r>
            <a:r>
              <a:rPr lang="en-US" altLang="ja-JP" sz="1600" spc="-50" dirty="0" smtClean="0">
                <a:cs typeface="Times New Roman" panose="02020603050405020304" pitchFamily="18" charset="0"/>
              </a:rPr>
              <a:t>, it was </a:t>
            </a:r>
            <a:r>
              <a:rPr lang="en-US" altLang="ja-JP" sz="1600" u="sng" spc="-50" dirty="0" smtClean="0">
                <a:cs typeface="Times New Roman" panose="02020603050405020304" pitchFamily="18" charset="0"/>
              </a:rPr>
              <a:t>obvious</a:t>
            </a:r>
            <a:r>
              <a:rPr lang="en-US" altLang="ja-JP" sz="1600" spc="-50" dirty="0" smtClean="0">
                <a:cs typeface="Times New Roman" panose="02020603050405020304" pitchFamily="18" charset="0"/>
              </a:rPr>
              <a:t> from the statements contained in the </a:t>
            </a:r>
            <a:r>
              <a:rPr lang="en-US" altLang="ja-JP" sz="1600" dirty="0"/>
              <a:t>specification</a:t>
            </a:r>
            <a:r>
              <a:rPr lang="en-US" altLang="ja-JP" sz="1600" spc="-50" dirty="0" smtClean="0">
                <a:cs typeface="Times New Roman" panose="02020603050405020304" pitchFamily="18" charset="0"/>
              </a:rPr>
              <a:t> that the manner of attaching the measuring unit to the movable arm could be changed from ‘hanging’ to any other method such as ‘embedding.’ …</a:t>
            </a:r>
          </a:p>
          <a:p>
            <a:pPr eaLnBrk="1">
              <a:lnSpc>
                <a:spcPts val="1800"/>
              </a:lnSpc>
              <a:spcAft>
                <a:spcPts val="1200"/>
              </a:spcAft>
            </a:pPr>
            <a:r>
              <a:rPr lang="en-US" altLang="ja-JP" sz="1600" spc="-50" dirty="0" smtClean="0">
                <a:cs typeface="Times New Roman" panose="02020603050405020304" pitchFamily="18" charset="0"/>
              </a:rPr>
              <a:t>Further, </a:t>
            </a:r>
            <a:r>
              <a:rPr lang="en-US" altLang="ja-JP" sz="1600" spc="-50" dirty="0" smtClean="0">
                <a:solidFill>
                  <a:srgbClr val="FF0000"/>
                </a:solidFill>
                <a:cs typeface="Times New Roman" panose="02020603050405020304" pitchFamily="18" charset="0"/>
              </a:rPr>
              <a:t>even if  specific differences occur for functional effect between the manner in which the arm is holding the measuring unit and the manner in which the arm is hanging the measuring unit, the foregoing is not directly </a:t>
            </a:r>
            <a:r>
              <a:rPr lang="en-US" altLang="ja-JP" sz="1600" dirty="0" smtClean="0">
                <a:solidFill>
                  <a:srgbClr val="FF0000"/>
                </a:solidFill>
              </a:rPr>
              <a:t>relevant </a:t>
            </a:r>
            <a:r>
              <a:rPr lang="en-US" altLang="ja-JP" sz="1600" dirty="0">
                <a:solidFill>
                  <a:srgbClr val="FF0000"/>
                </a:solidFill>
              </a:rPr>
              <a:t>to </a:t>
            </a:r>
            <a:r>
              <a:rPr lang="en-US" altLang="ja-JP" sz="1600" dirty="0" smtClean="0">
                <a:solidFill>
                  <a:srgbClr val="FF0000"/>
                </a:solidFill>
              </a:rPr>
              <a:t>the technical meaning of Invention 7 described in the </a:t>
            </a:r>
            <a:r>
              <a:rPr lang="en-US" altLang="ja-JP" sz="1600" dirty="0">
                <a:solidFill>
                  <a:srgbClr val="FF0000"/>
                </a:solidFill>
              </a:rPr>
              <a:t>specification</a:t>
            </a:r>
            <a:r>
              <a:rPr lang="en-US" altLang="ja-JP" sz="1600" dirty="0" smtClean="0"/>
              <a:t>, and considering the common general technical knowledges as of the time of the filing the patent application, it does not affect the finding that Corrected Invention 2 is obvious from the statements contained in the </a:t>
            </a:r>
            <a:r>
              <a:rPr lang="en-US" altLang="ja-JP" sz="1600" dirty="0"/>
              <a:t>specification</a:t>
            </a:r>
            <a:r>
              <a:rPr lang="en-US" altLang="ja-JP" sz="1600" dirty="0" smtClean="0"/>
              <a:t>.”</a:t>
            </a:r>
          </a:p>
          <a:p>
            <a:pPr eaLnBrk="1">
              <a:lnSpc>
                <a:spcPts val="1800"/>
              </a:lnSpc>
            </a:pPr>
            <a:r>
              <a:rPr lang="en-US" altLang="ja-JP" sz="2300" dirty="0" smtClean="0">
                <a:cs typeface="Times New Roman" panose="02020603050405020304" pitchFamily="18" charset="0"/>
              </a:rPr>
              <a:t>This is a typical case showing the tendency of the </a:t>
            </a:r>
            <a:r>
              <a:rPr lang="en-US" altLang="ja-JP" sz="2300" dirty="0">
                <a:cs typeface="Times New Roman" panose="02020603050405020304" pitchFamily="18" charset="0"/>
              </a:rPr>
              <a:t>courts to easily admit an </a:t>
            </a:r>
            <a:r>
              <a:rPr lang="en-US" altLang="ja-JP" sz="2300" dirty="0" smtClean="0">
                <a:cs typeface="Times New Roman" panose="02020603050405020304" pitchFamily="18" charset="0"/>
              </a:rPr>
              <a:t>amendment </a:t>
            </a:r>
            <a:r>
              <a:rPr lang="en-US" altLang="ja-JP" sz="2300" dirty="0">
                <a:cs typeface="Times New Roman" panose="02020603050405020304" pitchFamily="18" charset="0"/>
              </a:rPr>
              <a:t>in the case where an </a:t>
            </a:r>
            <a:r>
              <a:rPr lang="en-US" altLang="ja-JP" sz="2300" dirty="0" smtClean="0">
                <a:solidFill>
                  <a:srgbClr val="FF0000"/>
                </a:solidFill>
                <a:cs typeface="Times New Roman" panose="02020603050405020304" pitchFamily="18" charset="0"/>
              </a:rPr>
              <a:t>amended </a:t>
            </a:r>
            <a:r>
              <a:rPr lang="en-US" altLang="ja-JP" sz="2300" dirty="0">
                <a:solidFill>
                  <a:srgbClr val="FF0000"/>
                </a:solidFill>
                <a:cs typeface="Times New Roman" panose="02020603050405020304" pitchFamily="18" charset="0"/>
              </a:rPr>
              <a:t>matter is not essential (a necessary element) in relation to the problem to be solved by the invention, </a:t>
            </a:r>
            <a:r>
              <a:rPr lang="en-US" altLang="ja-JP" sz="2300" dirty="0">
                <a:cs typeface="Times New Roman" panose="02020603050405020304" pitchFamily="18" charset="0"/>
              </a:rPr>
              <a:t>even if the matter is not explicitly stated in the originally specification.</a:t>
            </a:r>
            <a:endParaRPr lang="ja-JP" altLang="ja-JP" sz="2300" dirty="0">
              <a:cs typeface="Times New Roman" panose="02020603050405020304" pitchFamily="18" charset="0"/>
            </a:endParaRPr>
          </a:p>
        </p:txBody>
      </p:sp>
      <p:sp>
        <p:nvSpPr>
          <p:cNvPr id="2" name="正方形/長方形 1"/>
          <p:cNvSpPr/>
          <p:nvPr/>
        </p:nvSpPr>
        <p:spPr>
          <a:xfrm>
            <a:off x="6012160" y="1816336"/>
            <a:ext cx="1247201" cy="307777"/>
          </a:xfrm>
          <a:prstGeom prst="rect">
            <a:avLst/>
          </a:prstGeom>
        </p:spPr>
        <p:txBody>
          <a:bodyPr wrap="none">
            <a:spAutoFit/>
          </a:bodyPr>
          <a:lstStyle/>
          <a:p>
            <a:r>
              <a:rPr lang="en-US" altLang="ja-JP" sz="1400" dirty="0" smtClean="0">
                <a:solidFill>
                  <a:srgbClr val="0070C0"/>
                </a:solidFill>
                <a:ea typeface="HGｺﾞｼｯｸE" panose="020B0909000000000000" pitchFamily="49" charset="-128"/>
                <a:cs typeface="Times New Roman" panose="02020603050405020304" pitchFamily="18" charset="0"/>
              </a:rPr>
              <a:t>Movable Arm</a:t>
            </a:r>
            <a:endParaRPr lang="ja-JP" altLang="en-US" sz="1400" dirty="0">
              <a:solidFill>
                <a:srgbClr val="0070C0"/>
              </a:solidFill>
              <a:ea typeface="HGｺﾞｼｯｸE" panose="020B0909000000000000" pitchFamily="49" charset="-128"/>
              <a:cs typeface="Times New Roman" panose="02020603050405020304" pitchFamily="18" charset="0"/>
            </a:endParaRPr>
          </a:p>
        </p:txBody>
      </p:sp>
      <p:sp>
        <p:nvSpPr>
          <p:cNvPr id="5" name="正方形/長方形 4"/>
          <p:cNvSpPr/>
          <p:nvPr/>
        </p:nvSpPr>
        <p:spPr>
          <a:xfrm>
            <a:off x="7812360" y="1484784"/>
            <a:ext cx="1013419" cy="523220"/>
          </a:xfrm>
          <a:prstGeom prst="rect">
            <a:avLst/>
          </a:prstGeom>
        </p:spPr>
        <p:txBody>
          <a:bodyPr wrap="none">
            <a:spAutoFit/>
          </a:bodyPr>
          <a:lstStyle/>
          <a:p>
            <a:r>
              <a:rPr lang="en-US" altLang="ja-JP" sz="1400" dirty="0" smtClean="0">
                <a:solidFill>
                  <a:srgbClr val="0070C0"/>
                </a:solidFill>
                <a:ea typeface="HGｺﾞｼｯｸE" panose="020B0909000000000000" pitchFamily="49" charset="-128"/>
                <a:cs typeface="Times New Roman" panose="02020603050405020304" pitchFamily="18" charset="0"/>
              </a:rPr>
              <a:t>Measuring</a:t>
            </a:r>
          </a:p>
          <a:p>
            <a:r>
              <a:rPr lang="en-US" altLang="ja-JP" sz="1400" dirty="0" smtClean="0">
                <a:solidFill>
                  <a:srgbClr val="0070C0"/>
                </a:solidFill>
                <a:ea typeface="HGｺﾞｼｯｸE" panose="020B0909000000000000" pitchFamily="49" charset="-128"/>
                <a:cs typeface="Times New Roman" panose="02020603050405020304" pitchFamily="18" charset="0"/>
              </a:rPr>
              <a:t>Unit</a:t>
            </a:r>
            <a:endParaRPr lang="ja-JP" altLang="en-US" sz="1200" dirty="0">
              <a:solidFill>
                <a:srgbClr val="0070C0"/>
              </a:solidFill>
              <a:ea typeface="HGｺﾞｼｯｸE" panose="020B0909000000000000" pitchFamily="49" charset="-128"/>
              <a:cs typeface="Times New Roman" panose="02020603050405020304" pitchFamily="18" charset="0"/>
            </a:endParaRPr>
          </a:p>
        </p:txBody>
      </p:sp>
      <p:cxnSp>
        <p:nvCxnSpPr>
          <p:cNvPr id="7" name="直線矢印コネクタ 6"/>
          <p:cNvCxnSpPr/>
          <p:nvPr/>
        </p:nvCxnSpPr>
        <p:spPr>
          <a:xfrm flipH="1">
            <a:off x="7524328" y="1985613"/>
            <a:ext cx="608720" cy="366516"/>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8" name="スライド番号プレースホルダ 3"/>
          <p:cNvSpPr>
            <a:spLocks noGrp="1"/>
          </p:cNvSpPr>
          <p:nvPr>
            <p:ph type="sldNum" sz="quarter" idx="12"/>
          </p:nvPr>
        </p:nvSpPr>
        <p:spPr bwMode="auto">
          <a:xfrm>
            <a:off x="7924800" y="6356350"/>
            <a:ext cx="762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itchFamily="18" charset="2"/>
              <a:buChar char=""/>
              <a:defRPr kumimoji="1" sz="2600">
                <a:solidFill>
                  <a:schemeClr val="tx1"/>
                </a:solidFill>
                <a:latin typeface="Constantia" pitchFamily="18" charset="0"/>
                <a:ea typeface="HGP明朝E" pitchFamily="18" charset="-128"/>
              </a:defRPr>
            </a:lvl1pPr>
            <a:lvl2pPr marL="742950" indent="-285750">
              <a:spcBef>
                <a:spcPct val="20000"/>
              </a:spcBef>
              <a:buClr>
                <a:schemeClr val="accent1"/>
              </a:buClr>
              <a:buSzPct val="85000"/>
              <a:buFont typeface="Wingdings 2" pitchFamily="18" charset="2"/>
              <a:buChar char=""/>
              <a:defRPr kumimoji="1" sz="2400">
                <a:solidFill>
                  <a:schemeClr val="tx1"/>
                </a:solidFill>
                <a:latin typeface="Constantia" pitchFamily="18" charset="0"/>
                <a:ea typeface="HGP明朝E" pitchFamily="18" charset="-128"/>
              </a:defRPr>
            </a:lvl2pPr>
            <a:lvl3pPr marL="1143000" indent="-228600">
              <a:spcBef>
                <a:spcPct val="20000"/>
              </a:spcBef>
              <a:buClr>
                <a:schemeClr val="accent2"/>
              </a:buClr>
              <a:buSzPct val="70000"/>
              <a:buFont typeface="Wingdings 2" pitchFamily="18" charset="2"/>
              <a:buChar char=""/>
              <a:defRPr kumimoji="1" sz="2100">
                <a:solidFill>
                  <a:schemeClr val="tx1"/>
                </a:solidFill>
                <a:latin typeface="Constantia" pitchFamily="18" charset="0"/>
                <a:ea typeface="HGP明朝E" pitchFamily="18" charset="-128"/>
              </a:defRPr>
            </a:lvl3pPr>
            <a:lvl4pPr marL="1600200" indent="-228600">
              <a:spcBef>
                <a:spcPct val="20000"/>
              </a:spcBef>
              <a:buClr>
                <a:srgbClr val="0BD0D9"/>
              </a:buClr>
              <a:buSzPct val="65000"/>
              <a:buFont typeface="Wingdings 2" pitchFamily="18" charset="2"/>
              <a:buChar char=""/>
              <a:defRPr kumimoji="1" sz="2000">
                <a:solidFill>
                  <a:schemeClr val="tx1"/>
                </a:solidFill>
                <a:latin typeface="Constantia" pitchFamily="18" charset="0"/>
                <a:ea typeface="HGP明朝E" pitchFamily="18" charset="-128"/>
              </a:defRPr>
            </a:lvl4pPr>
            <a:lvl5pPr marL="2057400" indent="-228600">
              <a:spcBef>
                <a:spcPct val="20000"/>
              </a:spcBef>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5pPr>
            <a:lvl6pPr marL="25146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6pPr>
            <a:lvl7pPr marL="29718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7pPr>
            <a:lvl8pPr marL="34290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8pPr>
            <a:lvl9pPr marL="3886200" indent="-228600" eaLnBrk="0" fontAlgn="base" hangingPunct="0">
              <a:spcBef>
                <a:spcPct val="20000"/>
              </a:spcBef>
              <a:spcAft>
                <a:spcPct val="0"/>
              </a:spcAft>
              <a:buClr>
                <a:srgbClr val="10CF9B"/>
              </a:buClr>
              <a:buSzPct val="65000"/>
              <a:buFont typeface="Wingdings 2" pitchFamily="18" charset="2"/>
              <a:buChar char=""/>
              <a:defRPr kumimoji="1" sz="2000">
                <a:solidFill>
                  <a:schemeClr val="tx1"/>
                </a:solidFill>
                <a:latin typeface="Constantia" pitchFamily="18" charset="0"/>
                <a:ea typeface="HGP明朝E" pitchFamily="18" charset="-128"/>
              </a:defRPr>
            </a:lvl9pPr>
          </a:lstStyle>
          <a:p>
            <a:pPr>
              <a:spcBef>
                <a:spcPct val="0"/>
              </a:spcBef>
              <a:buClrTx/>
              <a:buSzTx/>
              <a:buFontTx/>
              <a:buNone/>
            </a:pPr>
            <a:fld id="{2077FBD3-4A54-495A-AA24-612D5A343545}" type="slidenum">
              <a:rPr lang="ja-JP" altLang="en-US" sz="1200">
                <a:solidFill>
                  <a:srgbClr val="045C75"/>
                </a:solidFill>
                <a:latin typeface="Times New Roman" pitchFamily="18" charset="0"/>
                <a:ea typeface="ＭＳ Ｐゴシック" charset="-128"/>
              </a:rPr>
              <a:pPr>
                <a:spcBef>
                  <a:spcPct val="0"/>
                </a:spcBef>
                <a:buClrTx/>
                <a:buSzTx/>
                <a:buFontTx/>
                <a:buNone/>
              </a:pPr>
              <a:t>8</a:t>
            </a:fld>
            <a:endParaRPr lang="ja-JP" altLang="en-US" sz="1200" dirty="0">
              <a:solidFill>
                <a:srgbClr val="045C75"/>
              </a:solidFill>
              <a:latin typeface="Times New Roman" pitchFamily="18" charset="0"/>
              <a:ea typeface="ＭＳ Ｐゴシック" charset="-128"/>
            </a:endParaRPr>
          </a:p>
        </p:txBody>
      </p:sp>
      <p:sp>
        <p:nvSpPr>
          <p:cNvPr id="9" name="角丸四角形 8"/>
          <p:cNvSpPr/>
          <p:nvPr/>
        </p:nvSpPr>
        <p:spPr>
          <a:xfrm>
            <a:off x="8064" y="998496"/>
            <a:ext cx="9028432" cy="729610"/>
          </a:xfrm>
          <a:prstGeom prst="roundRect">
            <a:avLst/>
          </a:prstGeom>
          <a:solidFill>
            <a:srgbClr val="FF33CC">
              <a:alpha val="15000"/>
            </a:srgbClr>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7680806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31578</TotalTime>
  <Words>3644</Words>
  <Application>Microsoft Office PowerPoint</Application>
  <PresentationFormat>画面に合わせる (4:3)</PresentationFormat>
  <Paragraphs>331</Paragraphs>
  <Slides>20</Slides>
  <Notes>0</Notes>
  <HiddenSlides>0</HiddenSlides>
  <MMClips>0</MMClips>
  <ScaleCrop>false</ScaleCrop>
  <HeadingPairs>
    <vt:vector size="4" baseType="variant">
      <vt:variant>
        <vt:lpstr>テーマ</vt:lpstr>
      </vt:variant>
      <vt:variant>
        <vt:i4>1</vt:i4>
      </vt:variant>
      <vt:variant>
        <vt:lpstr>スライド タイトル</vt:lpstr>
      </vt:variant>
      <vt:variant>
        <vt:i4>20</vt:i4>
      </vt:variant>
    </vt:vector>
  </HeadingPairs>
  <TitlesOfParts>
    <vt:vector size="21" baseType="lpstr">
      <vt:lpstr>リゾート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判決の傾向と特許庁審査基準との対比および提言</dc:title>
  <dc:creator>nakata</dc:creator>
  <cp:lastModifiedBy>高石 秀樹</cp:lastModifiedBy>
  <cp:revision>506</cp:revision>
  <cp:lastPrinted>2018-01-19T11:41:39Z</cp:lastPrinted>
  <dcterms:created xsi:type="dcterms:W3CDTF">2008-08-02T03:52:37Z</dcterms:created>
  <dcterms:modified xsi:type="dcterms:W3CDTF">2018-01-19T12:30:26Z</dcterms:modified>
</cp:coreProperties>
</file>