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873" r:id="rId2"/>
  </p:sldMasterIdLst>
  <p:notesMasterIdLst>
    <p:notesMasterId r:id="rId31"/>
  </p:notesMasterIdLst>
  <p:handoutMasterIdLst>
    <p:handoutMasterId r:id="rId32"/>
  </p:handoutMasterIdLst>
  <p:sldIdLst>
    <p:sldId id="344" r:id="rId3"/>
    <p:sldId id="414" r:id="rId4"/>
    <p:sldId id="416" r:id="rId5"/>
    <p:sldId id="398" r:id="rId6"/>
    <p:sldId id="399" r:id="rId7"/>
    <p:sldId id="400" r:id="rId8"/>
    <p:sldId id="395" r:id="rId9"/>
    <p:sldId id="420" r:id="rId10"/>
    <p:sldId id="418" r:id="rId11"/>
    <p:sldId id="421" r:id="rId12"/>
    <p:sldId id="425" r:id="rId13"/>
    <p:sldId id="403" r:id="rId14"/>
    <p:sldId id="428" r:id="rId15"/>
    <p:sldId id="429" r:id="rId16"/>
    <p:sldId id="404" r:id="rId17"/>
    <p:sldId id="405" r:id="rId18"/>
    <p:sldId id="406" r:id="rId19"/>
    <p:sldId id="422" r:id="rId20"/>
    <p:sldId id="407" r:id="rId21"/>
    <p:sldId id="408" r:id="rId22"/>
    <p:sldId id="409" r:id="rId23"/>
    <p:sldId id="410" r:id="rId24"/>
    <p:sldId id="411" r:id="rId25"/>
    <p:sldId id="423" r:id="rId26"/>
    <p:sldId id="426" r:id="rId27"/>
    <p:sldId id="427" r:id="rId28"/>
    <p:sldId id="424" r:id="rId29"/>
    <p:sldId id="419" r:id="rId30"/>
  </p:sldIdLst>
  <p:sldSz cx="9144000" cy="6858000" type="screen4x3"/>
  <p:notesSz cx="6797675" cy="9926638"/>
  <p:defaultTextStyle>
    <a:defPPr>
      <a:defRPr lang="ja-JP"/>
    </a:defPPr>
    <a:lvl1pPr algn="ctr" rtl="0" fontAlgn="base">
      <a:spcBef>
        <a:spcPct val="0"/>
      </a:spcBef>
      <a:spcAft>
        <a:spcPct val="0"/>
      </a:spcAft>
      <a:defRPr kumimoji="1" sz="2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CCFFFF"/>
    <a:srgbClr val="FF99FF"/>
    <a:srgbClr val="FFCCCC"/>
    <a:srgbClr val="006600"/>
    <a:srgbClr val="FF00FF"/>
    <a:srgbClr val="FF0000"/>
    <a:srgbClr val="2BA60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5083" autoAdjust="0"/>
  </p:normalViewPr>
  <p:slideViewPr>
    <p:cSldViewPr showGuides="1">
      <p:cViewPr varScale="1">
        <p:scale>
          <a:sx n="92" d="100"/>
          <a:sy n="92" d="100"/>
        </p:scale>
        <p:origin x="-348"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78"/>
    </p:cViewPr>
  </p:sorterViewPr>
  <p:notesViewPr>
    <p:cSldViewPr showGuides="1">
      <p:cViewPr varScale="1">
        <p:scale>
          <a:sx n="43" d="100"/>
          <a:sy n="43" d="100"/>
        </p:scale>
        <p:origin x="-1812"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l">
              <a:defRPr sz="1200"/>
            </a:lvl1pPr>
          </a:lstStyle>
          <a:p>
            <a:pPr>
              <a:defRPr/>
            </a:pPr>
            <a:endParaRPr lang="en-US" altLang="ja-JP"/>
          </a:p>
        </p:txBody>
      </p:sp>
      <p:sp>
        <p:nvSpPr>
          <p:cNvPr id="35021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a:defRPr sz="1200"/>
            </a:lvl1pPr>
          </a:lstStyle>
          <a:p>
            <a:pPr>
              <a:defRPr/>
            </a:pPr>
            <a:endParaRPr lang="en-US" altLang="ja-JP"/>
          </a:p>
        </p:txBody>
      </p:sp>
      <p:sp>
        <p:nvSpPr>
          <p:cNvPr id="350212"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l">
              <a:defRPr sz="1200"/>
            </a:lvl1pPr>
          </a:lstStyle>
          <a:p>
            <a:pPr>
              <a:defRPr/>
            </a:pPr>
            <a:endParaRPr lang="en-US" altLang="ja-JP"/>
          </a:p>
        </p:txBody>
      </p:sp>
      <p:sp>
        <p:nvSpPr>
          <p:cNvPr id="35021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a:defRPr sz="1200"/>
            </a:lvl1pPr>
          </a:lstStyle>
          <a:p>
            <a:pPr>
              <a:defRPr/>
            </a:pPr>
            <a:fld id="{9B9310F2-2BC2-4A4E-8938-CD11ABECC305}" type="slidenum">
              <a:rPr lang="en-US" altLang="ja-JP"/>
              <a:pPr>
                <a:defRPr/>
              </a:pPr>
              <a:t>‹#›</a:t>
            </a:fld>
            <a:endParaRPr lang="en-US" altLang="ja-JP"/>
          </a:p>
        </p:txBody>
      </p:sp>
    </p:spTree>
    <p:extLst>
      <p:ext uri="{BB962C8B-B14F-4D97-AF65-F5344CB8AC3E}">
        <p14:creationId xmlns:p14="http://schemas.microsoft.com/office/powerpoint/2010/main" val="37792574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l">
              <a:defRPr sz="1200"/>
            </a:lvl1pPr>
          </a:lstStyle>
          <a:p>
            <a:pPr>
              <a:defRPr/>
            </a:pPr>
            <a:endParaRPr lang="en-US" altLang="ja-JP"/>
          </a:p>
        </p:txBody>
      </p:sp>
      <p:sp>
        <p:nvSpPr>
          <p:cNvPr id="20582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a:defRPr sz="1200"/>
            </a:lvl1pPr>
          </a:lstStyle>
          <a:p>
            <a:pPr>
              <a:defRPr/>
            </a:pPr>
            <a:endParaRPr lang="en-US" altLang="ja-JP"/>
          </a:p>
        </p:txBody>
      </p:sp>
      <p:sp>
        <p:nvSpPr>
          <p:cNvPr id="389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05830"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l">
              <a:defRPr sz="1200"/>
            </a:lvl1pPr>
          </a:lstStyle>
          <a:p>
            <a:pPr>
              <a:defRPr/>
            </a:pPr>
            <a:endParaRPr lang="en-US" altLang="ja-JP"/>
          </a:p>
        </p:txBody>
      </p:sp>
      <p:sp>
        <p:nvSpPr>
          <p:cNvPr id="205831"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a:defRPr sz="1200"/>
            </a:lvl1pPr>
          </a:lstStyle>
          <a:p>
            <a:pPr>
              <a:defRPr/>
            </a:pPr>
            <a:fld id="{36796061-F8C9-4884-961B-F8CB38E5BCCC}" type="slidenum">
              <a:rPr lang="en-US" altLang="ja-JP"/>
              <a:pPr>
                <a:defRPr/>
              </a:pPr>
              <a:t>‹#›</a:t>
            </a:fld>
            <a:endParaRPr lang="en-US" altLang="ja-JP"/>
          </a:p>
        </p:txBody>
      </p:sp>
    </p:spTree>
    <p:extLst>
      <p:ext uri="{BB962C8B-B14F-4D97-AF65-F5344CB8AC3E}">
        <p14:creationId xmlns:p14="http://schemas.microsoft.com/office/powerpoint/2010/main" val="55462415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42950" indent="-285750" algn="l" eaLnBrk="0" hangingPunct="0">
              <a:spcBef>
                <a:spcPct val="30000"/>
              </a:spcBef>
              <a:defRPr kumimoji="1" sz="1200">
                <a:solidFill>
                  <a:schemeClr val="tx1"/>
                </a:solidFill>
                <a:latin typeface="Arial" charset="0"/>
                <a:ea typeface="ＭＳ Ｐ明朝" pitchFamily="18" charset="-128"/>
              </a:defRPr>
            </a:lvl2pPr>
            <a:lvl3pPr marL="1143000" indent="-228600" algn="l" eaLnBrk="0" hangingPunct="0">
              <a:spcBef>
                <a:spcPct val="30000"/>
              </a:spcBef>
              <a:defRPr kumimoji="1" sz="1200">
                <a:solidFill>
                  <a:schemeClr val="tx1"/>
                </a:solidFill>
                <a:latin typeface="Arial" charset="0"/>
                <a:ea typeface="ＭＳ Ｐ明朝" pitchFamily="18" charset="-128"/>
              </a:defRPr>
            </a:lvl3pPr>
            <a:lvl4pPr marL="1600200" indent="-228600" algn="l" eaLnBrk="0" hangingPunct="0">
              <a:spcBef>
                <a:spcPct val="30000"/>
              </a:spcBef>
              <a:defRPr kumimoji="1" sz="1200">
                <a:solidFill>
                  <a:schemeClr val="tx1"/>
                </a:solidFill>
                <a:latin typeface="Arial" charset="0"/>
                <a:ea typeface="ＭＳ Ｐ明朝" pitchFamily="18" charset="-128"/>
              </a:defRPr>
            </a:lvl4pPr>
            <a:lvl5pPr marL="2057400" indent="-228600" algn="l"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7970043A-28AD-4673-B6DE-8B3C52D0C190}" type="slidenum">
              <a:rPr lang="en-US" altLang="ja-JP" smtClean="0">
                <a:ea typeface="ＭＳ Ｐゴシック" pitchFamily="50" charset="-128"/>
              </a:rPr>
              <a:pPr algn="r" eaLnBrk="1" hangingPunct="1">
                <a:spcBef>
                  <a:spcPct val="0"/>
                </a:spcBef>
              </a:pPr>
              <a:t>1</a:t>
            </a:fld>
            <a:endParaRPr lang="en-US" altLang="ja-JP">
              <a:ea typeface="ＭＳ Ｐゴシック" pitchFamily="50" charset="-128"/>
            </a:endParaRPr>
          </a:p>
        </p:txBody>
      </p:sp>
      <p:sp>
        <p:nvSpPr>
          <p:cNvPr id="39939" name="Rectangle 2"/>
          <p:cNvSpPr>
            <a:spLocks noGrp="1" noRot="1" noChangeAspect="1" noChangeArrowheads="1" noTextEdit="1"/>
          </p:cNvSpPr>
          <p:nvPr>
            <p:ph type="sldImg"/>
          </p:nvPr>
        </p:nvSpPr>
        <p:spPr>
          <a:xfrm>
            <a:off x="917575" y="744538"/>
            <a:ext cx="4962525" cy="372110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
        <p:nvSpPr>
          <p:cNvPr id="39941" name="ヘッダー プレースホルダ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42950" indent="-285750" algn="l" eaLnBrk="0" hangingPunct="0">
              <a:spcBef>
                <a:spcPct val="30000"/>
              </a:spcBef>
              <a:defRPr kumimoji="1" sz="1200">
                <a:solidFill>
                  <a:schemeClr val="tx1"/>
                </a:solidFill>
                <a:latin typeface="Arial" charset="0"/>
                <a:ea typeface="ＭＳ Ｐ明朝" pitchFamily="18" charset="-128"/>
              </a:defRPr>
            </a:lvl2pPr>
            <a:lvl3pPr marL="1143000" indent="-228600" algn="l" eaLnBrk="0" hangingPunct="0">
              <a:spcBef>
                <a:spcPct val="30000"/>
              </a:spcBef>
              <a:defRPr kumimoji="1" sz="1200">
                <a:solidFill>
                  <a:schemeClr val="tx1"/>
                </a:solidFill>
                <a:latin typeface="Arial" charset="0"/>
                <a:ea typeface="ＭＳ Ｐ明朝" pitchFamily="18" charset="-128"/>
              </a:defRPr>
            </a:lvl3pPr>
            <a:lvl4pPr marL="1600200" indent="-228600" algn="l" eaLnBrk="0" hangingPunct="0">
              <a:spcBef>
                <a:spcPct val="30000"/>
              </a:spcBef>
              <a:defRPr kumimoji="1" sz="1200">
                <a:solidFill>
                  <a:schemeClr val="tx1"/>
                </a:solidFill>
                <a:latin typeface="Arial" charset="0"/>
                <a:ea typeface="ＭＳ Ｐ明朝" pitchFamily="18" charset="-128"/>
              </a:defRPr>
            </a:lvl4pPr>
            <a:lvl5pPr marL="2057400" indent="-228600" algn="l"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endParaRPr lang="en-US" altLang="ja-JP">
              <a:ea typeface="ＭＳ Ｐゴシック" pitchFamily="50" charset="-128"/>
            </a:endParaRPr>
          </a:p>
        </p:txBody>
      </p:sp>
    </p:spTree>
    <p:extLst>
      <p:ext uri="{BB962C8B-B14F-4D97-AF65-F5344CB8AC3E}">
        <p14:creationId xmlns:p14="http://schemas.microsoft.com/office/powerpoint/2010/main" val="271600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標準化の方法により、クローズ・オープン化の場所が異なる。３の</a:t>
            </a:r>
            <a:r>
              <a:rPr kumimoji="1" lang="zh-TW" altLang="en-US" dirty="0" smtClean="0"/>
              <a:t>性能試験標準</a:t>
            </a:r>
            <a:r>
              <a:rPr kumimoji="1" lang="ja-JP" altLang="en-US" dirty="0" smtClean="0"/>
              <a:t>は１，２に比較して取り組みのハードルが低目である。</a:t>
            </a:r>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en-US" altLang="ja-JP"/>
          </a:p>
        </p:txBody>
      </p:sp>
      <p:sp>
        <p:nvSpPr>
          <p:cNvPr id="5" name="スライド番号プレースホルダー 4"/>
          <p:cNvSpPr>
            <a:spLocks noGrp="1"/>
          </p:cNvSpPr>
          <p:nvPr>
            <p:ph type="sldNum" sz="quarter" idx="11"/>
          </p:nvPr>
        </p:nvSpPr>
        <p:spPr/>
        <p:txBody>
          <a:bodyPr/>
          <a:lstStyle/>
          <a:p>
            <a:pPr>
              <a:defRPr/>
            </a:pPr>
            <a:fld id="{36796061-F8C9-4884-961B-F8CB38E5BCCC}" type="slidenum">
              <a:rPr lang="en-US" altLang="ja-JP" smtClean="0"/>
              <a:pPr>
                <a:defRPr/>
              </a:pPr>
              <a:t>11</a:t>
            </a:fld>
            <a:endParaRPr lang="en-US" altLang="ja-JP"/>
          </a:p>
        </p:txBody>
      </p:sp>
    </p:spTree>
    <p:extLst>
      <p:ext uri="{BB962C8B-B14F-4D97-AF65-F5344CB8AC3E}">
        <p14:creationId xmlns:p14="http://schemas.microsoft.com/office/powerpoint/2010/main" val="40241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9E748C4-F8AC-457B-BA24-AE1A0EE351A1}" type="slidenum">
              <a:rPr lang="en-US" altLang="ja-JP" smtClean="0"/>
              <a:pPr>
                <a:defRPr/>
              </a:pPr>
              <a:t>12</a:t>
            </a:fld>
            <a:endParaRPr lang="en-US" altLang="ja-JP"/>
          </a:p>
        </p:txBody>
      </p:sp>
    </p:spTree>
    <p:extLst>
      <p:ext uri="{BB962C8B-B14F-4D97-AF65-F5344CB8AC3E}">
        <p14:creationId xmlns:p14="http://schemas.microsoft.com/office/powerpoint/2010/main" val="296760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9E748C4-F8AC-457B-BA24-AE1A0EE351A1}" type="slidenum">
              <a:rPr lang="en-US" altLang="ja-JP" smtClean="0"/>
              <a:pPr>
                <a:defRPr/>
              </a:pPr>
              <a:t>13</a:t>
            </a:fld>
            <a:endParaRPr lang="en-US" altLang="ja-JP"/>
          </a:p>
        </p:txBody>
      </p:sp>
    </p:spTree>
    <p:extLst>
      <p:ext uri="{BB962C8B-B14F-4D97-AF65-F5344CB8AC3E}">
        <p14:creationId xmlns:p14="http://schemas.microsoft.com/office/powerpoint/2010/main" val="296760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9E748C4-F8AC-457B-BA24-AE1A0EE351A1}" type="slidenum">
              <a:rPr lang="en-US" altLang="ja-JP" smtClean="0"/>
              <a:pPr>
                <a:defRPr/>
              </a:pPr>
              <a:t>14</a:t>
            </a:fld>
            <a:endParaRPr lang="en-US" altLang="ja-JP"/>
          </a:p>
        </p:txBody>
      </p:sp>
    </p:spTree>
    <p:extLst>
      <p:ext uri="{BB962C8B-B14F-4D97-AF65-F5344CB8AC3E}">
        <p14:creationId xmlns:p14="http://schemas.microsoft.com/office/powerpoint/2010/main" val="296760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9E748C4-F8AC-457B-BA24-AE1A0EE351A1}" type="slidenum">
              <a:rPr lang="en-US" altLang="ja-JP" smtClean="0"/>
              <a:pPr>
                <a:defRPr/>
              </a:pPr>
              <a:t>15</a:t>
            </a:fld>
            <a:endParaRPr lang="en-US" altLang="ja-JP"/>
          </a:p>
        </p:txBody>
      </p:sp>
    </p:spTree>
    <p:extLst>
      <p:ext uri="{BB962C8B-B14F-4D97-AF65-F5344CB8AC3E}">
        <p14:creationId xmlns:p14="http://schemas.microsoft.com/office/powerpoint/2010/main" val="296760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en-US" altLang="ja-JP"/>
          </a:p>
        </p:txBody>
      </p:sp>
      <p:sp>
        <p:nvSpPr>
          <p:cNvPr id="5" name="スライド番号プレースホルダー 4"/>
          <p:cNvSpPr>
            <a:spLocks noGrp="1"/>
          </p:cNvSpPr>
          <p:nvPr>
            <p:ph type="sldNum" sz="quarter" idx="11"/>
          </p:nvPr>
        </p:nvSpPr>
        <p:spPr/>
        <p:txBody>
          <a:bodyPr/>
          <a:lstStyle/>
          <a:p>
            <a:pPr>
              <a:defRPr/>
            </a:pPr>
            <a:fld id="{36796061-F8C9-4884-961B-F8CB38E5BCCC}" type="slidenum">
              <a:rPr lang="en-US" altLang="ja-JP" smtClean="0"/>
              <a:pPr>
                <a:defRPr/>
              </a:pPr>
              <a:t>22</a:t>
            </a:fld>
            <a:endParaRPr lang="en-US" altLang="ja-JP"/>
          </a:p>
        </p:txBody>
      </p:sp>
    </p:spTree>
    <p:extLst>
      <p:ext uri="{BB962C8B-B14F-4D97-AF65-F5344CB8AC3E}">
        <p14:creationId xmlns:p14="http://schemas.microsoft.com/office/powerpoint/2010/main" val="196146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en-US" altLang="ja-JP"/>
          </a:p>
        </p:txBody>
      </p:sp>
      <p:sp>
        <p:nvSpPr>
          <p:cNvPr id="5" name="スライド番号プレースホルダー 4"/>
          <p:cNvSpPr>
            <a:spLocks noGrp="1"/>
          </p:cNvSpPr>
          <p:nvPr>
            <p:ph type="sldNum" sz="quarter" idx="11"/>
          </p:nvPr>
        </p:nvSpPr>
        <p:spPr/>
        <p:txBody>
          <a:bodyPr/>
          <a:lstStyle/>
          <a:p>
            <a:pPr>
              <a:defRPr/>
            </a:pPr>
            <a:fld id="{36796061-F8C9-4884-961B-F8CB38E5BCCC}" type="slidenum">
              <a:rPr lang="en-US" altLang="ja-JP" smtClean="0"/>
              <a:pPr>
                <a:defRPr/>
              </a:pPr>
              <a:t>26</a:t>
            </a:fld>
            <a:endParaRPr lang="en-US" altLang="ja-JP"/>
          </a:p>
        </p:txBody>
      </p:sp>
    </p:spTree>
    <p:extLst>
      <p:ext uri="{BB962C8B-B14F-4D97-AF65-F5344CB8AC3E}">
        <p14:creationId xmlns:p14="http://schemas.microsoft.com/office/powerpoint/2010/main" val="263346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defRPr/>
              </a:pPr>
              <a:endParaRPr kumimoji="0" lang="ja-JP" altLang="ja-JP">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l" eaLnBrk="1" hangingPunct="1">
                  <a:defRPr/>
                </a:pPr>
                <a:endParaRPr kumimoji="0" lang="ja-JP" altLang="ja-JP">
                  <a:latin typeface="Times New Roman" pitchFamily="18" charset="0"/>
                </a:endParaRPr>
              </a:p>
            </p:txBody>
          </p:sp>
        </p:grpSp>
      </p:grpSp>
      <p:sp>
        <p:nvSpPr>
          <p:cNvPr id="305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305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ja-JP"/>
          </a:p>
        </p:txBody>
      </p:sp>
      <p:sp>
        <p:nvSpPr>
          <p:cNvPr id="19" name="Rectangle 17"/>
          <p:cNvSpPr>
            <a:spLocks noGrp="1" noChangeArrowheads="1"/>
          </p:cNvSpPr>
          <p:nvPr>
            <p:ph type="ftr" sz="quarter" idx="11"/>
          </p:nvPr>
        </p:nvSpPr>
        <p:spPr/>
        <p:txBody>
          <a:bodyPr/>
          <a:lstStyle>
            <a:lvl1pPr>
              <a:defRPr/>
            </a:lvl1pPr>
          </a:lstStyle>
          <a:p>
            <a:pPr>
              <a:defRPr/>
            </a:pPr>
            <a:endParaRPr lang="en-US" altLang="ja-JP" dirty="0"/>
          </a:p>
        </p:txBody>
      </p:sp>
      <p:sp>
        <p:nvSpPr>
          <p:cNvPr id="20" name="Rectangle 18"/>
          <p:cNvSpPr>
            <a:spLocks noGrp="1" noChangeArrowheads="1"/>
          </p:cNvSpPr>
          <p:nvPr>
            <p:ph type="sldNum" sz="quarter" idx="12"/>
          </p:nvPr>
        </p:nvSpPr>
        <p:spPr/>
        <p:txBody>
          <a:bodyPr/>
          <a:lstStyle>
            <a:lvl1pPr>
              <a:defRPr/>
            </a:lvl1pPr>
          </a:lstStyle>
          <a:p>
            <a:pPr>
              <a:defRPr/>
            </a:pPr>
            <a:fld id="{2106CAC0-063F-406B-82C8-F149497AF3DE}" type="slidenum">
              <a:rPr lang="en-US" altLang="ja-JP"/>
              <a:pPr>
                <a:defRPr/>
              </a:pPr>
              <a:t>‹#›</a:t>
            </a:fld>
            <a:endParaRPr lang="en-US" altLang="ja-JP"/>
          </a:p>
        </p:txBody>
      </p:sp>
    </p:spTree>
    <p:extLst>
      <p:ext uri="{BB962C8B-B14F-4D97-AF65-F5344CB8AC3E}">
        <p14:creationId xmlns:p14="http://schemas.microsoft.com/office/powerpoint/2010/main" val="280046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10"/>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211"/>
          <p:cNvSpPr>
            <a:spLocks noGrp="1" noChangeArrowheads="1"/>
          </p:cNvSpPr>
          <p:nvPr>
            <p:ph type="sldNum" sz="quarter" idx="12"/>
          </p:nvPr>
        </p:nvSpPr>
        <p:spPr>
          <a:ln/>
        </p:spPr>
        <p:txBody>
          <a:bodyPr/>
          <a:lstStyle>
            <a:lvl1pPr>
              <a:defRPr/>
            </a:lvl1pPr>
          </a:lstStyle>
          <a:p>
            <a:pPr>
              <a:defRPr/>
            </a:pPr>
            <a:fld id="{656549E4-96B5-4450-830D-020EB1CD222F}" type="slidenum">
              <a:rPr lang="en-US" altLang="ja-JP"/>
              <a:pPr>
                <a:defRPr/>
              </a:pPr>
              <a:t>‹#›</a:t>
            </a:fld>
            <a:endParaRPr lang="en-US" altLang="ja-JP"/>
          </a:p>
        </p:txBody>
      </p:sp>
    </p:spTree>
    <p:extLst>
      <p:ext uri="{BB962C8B-B14F-4D97-AF65-F5344CB8AC3E}">
        <p14:creationId xmlns:p14="http://schemas.microsoft.com/office/powerpoint/2010/main" val="112087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92896"/>
            <a:ext cx="8229600" cy="1440160"/>
          </a:xfrm>
        </p:spPr>
        <p:txBody>
          <a:bodyPr/>
          <a:lstStyle>
            <a:lvl1pPr>
              <a:defRPr>
                <a:latin typeface="Meiryo UI" panose="020B0604030504040204" pitchFamily="50" charset="-128"/>
                <a:ea typeface="Meiryo UI" panose="020B0604030504040204" pitchFamily="50" charset="-128"/>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457200" y="548680"/>
            <a:ext cx="8229600" cy="1440160"/>
          </a:xfrm>
        </p:spPr>
        <p:txBody>
          <a:bodyPr/>
          <a:lstStyle>
            <a:lvl1pPr algn="r">
              <a:defRPr sz="2400" b="0">
                <a:latin typeface="Meiryo UI" panose="020B0604030504040204" pitchFamily="50" charset="-128"/>
                <a:ea typeface="Meiryo UI" panose="020B0604030504040204" pitchFamily="50" charset="-128"/>
              </a:defRPr>
            </a:lvl1pPr>
            <a:lvl2pPr algn="r">
              <a:defRPr sz="2000" b="0">
                <a:latin typeface="Meiryo UI" panose="020B0604030504040204" pitchFamily="50" charset="-128"/>
                <a:ea typeface="Meiryo UI" panose="020B0604030504040204" pitchFamily="50" charset="-128"/>
              </a:defRPr>
            </a:lvl2p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4" name="Rectangle 20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10"/>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211"/>
          <p:cNvSpPr>
            <a:spLocks noGrp="1" noChangeArrowheads="1"/>
          </p:cNvSpPr>
          <p:nvPr>
            <p:ph type="sldNum" sz="quarter" idx="12"/>
          </p:nvPr>
        </p:nvSpPr>
        <p:spPr>
          <a:ln/>
        </p:spPr>
        <p:txBody>
          <a:bodyPr/>
          <a:lstStyle>
            <a:lvl1pPr>
              <a:defRPr/>
            </a:lvl1pPr>
          </a:lstStyle>
          <a:p>
            <a:pPr>
              <a:defRPr/>
            </a:pPr>
            <a:fld id="{656549E4-96B5-4450-830D-020EB1CD222F}" type="slidenum">
              <a:rPr lang="en-US" altLang="ja-JP"/>
              <a:pPr>
                <a:defRPr/>
              </a:pPr>
              <a:t>‹#›</a:t>
            </a:fld>
            <a:endParaRPr lang="en-US" altLang="ja-JP"/>
          </a:p>
        </p:txBody>
      </p:sp>
      <p:sp>
        <p:nvSpPr>
          <p:cNvPr id="8" name="Rectangle 206"/>
          <p:cNvSpPr>
            <a:spLocks noGrp="1" noChangeArrowheads="1"/>
          </p:cNvSpPr>
          <p:nvPr>
            <p:ph type="subTitle" idx="14"/>
          </p:nvPr>
        </p:nvSpPr>
        <p:spPr>
          <a:xfrm>
            <a:off x="1371600" y="4509120"/>
            <a:ext cx="6400800" cy="1728192"/>
          </a:xfrm>
        </p:spPr>
        <p:txBody>
          <a:bodyPr/>
          <a:lstStyle>
            <a:lvl1pPr marL="0" indent="0" algn="ctr">
              <a:buFontTx/>
              <a:buNone/>
              <a:defRPr sz="2400" b="0">
                <a:latin typeface="Meiryo UI" panose="020B0604030504040204" pitchFamily="50" charset="-128"/>
                <a:ea typeface="Meiryo UI" panose="020B0604030504040204" pitchFamily="50" charset="-128"/>
              </a:defRPr>
            </a:lvl1pPr>
          </a:lstStyle>
          <a:p>
            <a:r>
              <a:rPr lang="ja-JP" altLang="en-US" dirty="0"/>
              <a:t>マスタ サブタイトルの書式設定</a:t>
            </a:r>
          </a:p>
        </p:txBody>
      </p:sp>
    </p:spTree>
    <p:extLst>
      <p:ext uri="{BB962C8B-B14F-4D97-AF65-F5344CB8AC3E}">
        <p14:creationId xmlns:p14="http://schemas.microsoft.com/office/powerpoint/2010/main" val="20861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2057400" y="1447800"/>
            <a:ext cx="5029200" cy="4238625"/>
            <a:chOff x="240" y="816"/>
            <a:chExt cx="3168" cy="2670"/>
          </a:xfrm>
        </p:grpSpPr>
        <p:sp>
          <p:nvSpPr>
            <p:cNvPr id="5" name="Oval 3"/>
            <p:cNvSpPr>
              <a:spLocks noChangeArrowheads="1"/>
            </p:cNvSpPr>
            <p:nvPr/>
          </p:nvSpPr>
          <p:spPr bwMode="ltGray">
            <a:xfrm>
              <a:off x="483" y="817"/>
              <a:ext cx="2692" cy="266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defRPr/>
              </a:pPr>
              <a:endParaRPr lang="ja-JP" altLang="en-US"/>
            </a:p>
          </p:txBody>
        </p:sp>
        <p:grpSp>
          <p:nvGrpSpPr>
            <p:cNvPr id="6" name="Group 4"/>
            <p:cNvGrpSpPr>
              <a:grpSpLocks/>
            </p:cNvGrpSpPr>
            <p:nvPr/>
          </p:nvGrpSpPr>
          <p:grpSpPr bwMode="auto">
            <a:xfrm>
              <a:off x="441" y="818"/>
              <a:ext cx="4128" cy="2667"/>
              <a:chOff x="864" y="463"/>
              <a:chExt cx="4128" cy="3473"/>
            </a:xfrm>
          </p:grpSpPr>
          <p:sp>
            <p:nvSpPr>
              <p:cNvPr id="172" name="Line 5"/>
              <p:cNvSpPr>
                <a:spLocks noChangeShapeType="1"/>
              </p:cNvSpPr>
              <p:nvPr/>
            </p:nvSpPr>
            <p:spPr bwMode="ltGray">
              <a:xfrm>
                <a:off x="2940" y="816"/>
                <a:ext cx="0" cy="31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3" name="Oval 6"/>
              <p:cNvSpPr>
                <a:spLocks noChangeArrowheads="1"/>
              </p:cNvSpPr>
              <p:nvPr/>
            </p:nvSpPr>
            <p:spPr bwMode="ltGray">
              <a:xfrm>
                <a:off x="2475" y="526"/>
                <a:ext cx="906" cy="435"/>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defRPr/>
                </a:pPr>
                <a:endParaRPr lang="ja-JP" altLang="en-US"/>
              </a:p>
            </p:txBody>
          </p:sp>
          <p:sp>
            <p:nvSpPr>
              <p:cNvPr id="174" name="Oval 7"/>
              <p:cNvSpPr>
                <a:spLocks noChangeArrowheads="1"/>
              </p:cNvSpPr>
              <p:nvPr/>
            </p:nvSpPr>
            <p:spPr bwMode="ltGray">
              <a:xfrm>
                <a:off x="2064" y="463"/>
                <a:ext cx="1722" cy="86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defRPr/>
                </a:pPr>
                <a:endParaRPr lang="ja-JP" altLang="en-US"/>
              </a:p>
            </p:txBody>
          </p:sp>
          <p:sp>
            <p:nvSpPr>
              <p:cNvPr id="175" name="Arc 8"/>
              <p:cNvSpPr>
                <a:spLocks/>
              </p:cNvSpPr>
              <p:nvPr/>
            </p:nvSpPr>
            <p:spPr bwMode="ltGray">
              <a:xfrm>
                <a:off x="1683" y="822"/>
                <a:ext cx="2496" cy="930"/>
              </a:xfrm>
              <a:custGeom>
                <a:avLst/>
                <a:gdLst>
                  <a:gd name="T0" fmla="*/ 0 w 43200"/>
                  <a:gd name="T1" fmla="*/ 0 h 32871"/>
                  <a:gd name="T2" fmla="*/ 0 w 43200"/>
                  <a:gd name="T3" fmla="*/ 0 h 32871"/>
                  <a:gd name="T4" fmla="*/ 0 w 43200"/>
                  <a:gd name="T5" fmla="*/ 0 h 32871"/>
                  <a:gd name="T6" fmla="*/ 0 60000 65536"/>
                  <a:gd name="T7" fmla="*/ 0 60000 65536"/>
                  <a:gd name="T8" fmla="*/ 0 60000 65536"/>
                </a:gdLst>
                <a:ahLst/>
                <a:cxnLst>
                  <a:cxn ang="T6">
                    <a:pos x="T0" y="T1"/>
                  </a:cxn>
                  <a:cxn ang="T7">
                    <a:pos x="T2" y="T3"/>
                  </a:cxn>
                  <a:cxn ang="T8">
                    <a:pos x="T4" y="T5"/>
                  </a:cxn>
                </a:cxnLst>
                <a:rect l="0" t="0" r="r" b="b"/>
                <a:pathLst>
                  <a:path w="43200" h="32871" fill="none" extrusionOk="0">
                    <a:moveTo>
                      <a:pt x="40868" y="1510"/>
                    </a:moveTo>
                    <a:cubicBezTo>
                      <a:pt x="42401" y="4535"/>
                      <a:pt x="43200" y="7879"/>
                      <a:pt x="43200" y="11271"/>
                    </a:cubicBezTo>
                    <a:cubicBezTo>
                      <a:pt x="43200" y="23200"/>
                      <a:pt x="33529" y="32871"/>
                      <a:pt x="21600" y="32871"/>
                    </a:cubicBezTo>
                    <a:cubicBezTo>
                      <a:pt x="9670" y="32871"/>
                      <a:pt x="0" y="23200"/>
                      <a:pt x="0" y="11271"/>
                    </a:cubicBezTo>
                    <a:cubicBezTo>
                      <a:pt x="-1" y="7293"/>
                      <a:pt x="1098" y="3393"/>
                      <a:pt x="3173" y="-1"/>
                    </a:cubicBezTo>
                  </a:path>
                  <a:path w="43200" h="32871" stroke="0" extrusionOk="0">
                    <a:moveTo>
                      <a:pt x="40868" y="1510"/>
                    </a:moveTo>
                    <a:cubicBezTo>
                      <a:pt x="42401" y="4535"/>
                      <a:pt x="43200" y="7879"/>
                      <a:pt x="43200" y="11271"/>
                    </a:cubicBezTo>
                    <a:cubicBezTo>
                      <a:pt x="43200" y="23200"/>
                      <a:pt x="33529" y="32871"/>
                      <a:pt x="21600" y="32871"/>
                    </a:cubicBezTo>
                    <a:cubicBezTo>
                      <a:pt x="9670" y="32871"/>
                      <a:pt x="0" y="23200"/>
                      <a:pt x="0" y="11271"/>
                    </a:cubicBezTo>
                    <a:cubicBezTo>
                      <a:pt x="-1" y="7293"/>
                      <a:pt x="1098" y="3393"/>
                      <a:pt x="3173" y="-1"/>
                    </a:cubicBezTo>
                    <a:lnTo>
                      <a:pt x="21600" y="11271"/>
                    </a:lnTo>
                    <a:lnTo>
                      <a:pt x="40868" y="1510"/>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76" name="Arc 9"/>
              <p:cNvSpPr>
                <a:spLocks/>
              </p:cNvSpPr>
              <p:nvPr/>
            </p:nvSpPr>
            <p:spPr bwMode="ltGray">
              <a:xfrm>
                <a:off x="1394" y="1308"/>
                <a:ext cx="3072" cy="899"/>
              </a:xfrm>
              <a:custGeom>
                <a:avLst/>
                <a:gdLst>
                  <a:gd name="T0" fmla="*/ 0 w 43200"/>
                  <a:gd name="T1" fmla="*/ 0 h 24657"/>
                  <a:gd name="T2" fmla="*/ 0 w 43200"/>
                  <a:gd name="T3" fmla="*/ 0 h 24657"/>
                  <a:gd name="T4" fmla="*/ 0 w 43200"/>
                  <a:gd name="T5" fmla="*/ 0 h 24657"/>
                  <a:gd name="T6" fmla="*/ 0 60000 65536"/>
                  <a:gd name="T7" fmla="*/ 0 60000 65536"/>
                  <a:gd name="T8" fmla="*/ 0 60000 65536"/>
                </a:gdLst>
                <a:ahLst/>
                <a:cxnLst>
                  <a:cxn ang="T6">
                    <a:pos x="T0" y="T1"/>
                  </a:cxn>
                  <a:cxn ang="T7">
                    <a:pos x="T2" y="T3"/>
                  </a:cxn>
                  <a:cxn ang="T8">
                    <a:pos x="T4" y="T5"/>
                  </a:cxn>
                </a:cxnLst>
                <a:rect l="0" t="0" r="r" b="b"/>
                <a:pathLst>
                  <a:path w="43200" h="24657" fill="none" extrusionOk="0">
                    <a:moveTo>
                      <a:pt x="42982" y="0"/>
                    </a:moveTo>
                    <a:cubicBezTo>
                      <a:pt x="43127" y="1012"/>
                      <a:pt x="43200" y="2034"/>
                      <a:pt x="43200" y="3057"/>
                    </a:cubicBezTo>
                    <a:cubicBezTo>
                      <a:pt x="43200" y="14986"/>
                      <a:pt x="33529" y="24657"/>
                      <a:pt x="21600" y="24657"/>
                    </a:cubicBezTo>
                    <a:cubicBezTo>
                      <a:pt x="9670" y="24657"/>
                      <a:pt x="0" y="14986"/>
                      <a:pt x="0" y="3057"/>
                    </a:cubicBezTo>
                    <a:cubicBezTo>
                      <a:pt x="-1" y="2195"/>
                      <a:pt x="51" y="1334"/>
                      <a:pt x="154" y="479"/>
                    </a:cubicBezTo>
                  </a:path>
                  <a:path w="43200" h="24657" stroke="0" extrusionOk="0">
                    <a:moveTo>
                      <a:pt x="42982" y="0"/>
                    </a:moveTo>
                    <a:cubicBezTo>
                      <a:pt x="43127" y="1012"/>
                      <a:pt x="43200" y="2034"/>
                      <a:pt x="43200" y="3057"/>
                    </a:cubicBezTo>
                    <a:cubicBezTo>
                      <a:pt x="43200" y="14986"/>
                      <a:pt x="33529" y="24657"/>
                      <a:pt x="21600" y="24657"/>
                    </a:cubicBezTo>
                    <a:cubicBezTo>
                      <a:pt x="9670" y="24657"/>
                      <a:pt x="0" y="14986"/>
                      <a:pt x="0" y="3057"/>
                    </a:cubicBezTo>
                    <a:cubicBezTo>
                      <a:pt x="-1" y="2195"/>
                      <a:pt x="51" y="1334"/>
                      <a:pt x="154" y="479"/>
                    </a:cubicBezTo>
                    <a:lnTo>
                      <a:pt x="21600" y="3057"/>
                    </a:lnTo>
                    <a:lnTo>
                      <a:pt x="42982" y="0"/>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77" name="Arc 10"/>
              <p:cNvSpPr>
                <a:spLocks/>
              </p:cNvSpPr>
              <p:nvPr/>
            </p:nvSpPr>
            <p:spPr bwMode="ltGray">
              <a:xfrm>
                <a:off x="1212" y="1759"/>
                <a:ext cx="3442" cy="887"/>
              </a:xfrm>
              <a:custGeom>
                <a:avLst/>
                <a:gdLst>
                  <a:gd name="T0" fmla="*/ 0 w 43031"/>
                  <a:gd name="T1" fmla="*/ 0 h 21600"/>
                  <a:gd name="T2" fmla="*/ 0 w 43031"/>
                  <a:gd name="T3" fmla="*/ 0 h 21600"/>
                  <a:gd name="T4" fmla="*/ 0 w 43031"/>
                  <a:gd name="T5" fmla="*/ 0 h 21600"/>
                  <a:gd name="T6" fmla="*/ 0 60000 65536"/>
                  <a:gd name="T7" fmla="*/ 0 60000 65536"/>
                  <a:gd name="T8" fmla="*/ 0 60000 65536"/>
                </a:gdLst>
                <a:ahLst/>
                <a:cxnLst>
                  <a:cxn ang="T6">
                    <a:pos x="T0" y="T1"/>
                  </a:cxn>
                  <a:cxn ang="T7">
                    <a:pos x="T2" y="T3"/>
                  </a:cxn>
                  <a:cxn ang="T8">
                    <a:pos x="T4" y="T5"/>
                  </a:cxn>
                </a:cxnLst>
                <a:rect l="0" t="0" r="r" b="b"/>
                <a:pathLst>
                  <a:path w="43031" h="21600" fill="none" extrusionOk="0">
                    <a:moveTo>
                      <a:pt x="43031" y="1391"/>
                    </a:moveTo>
                    <a:cubicBezTo>
                      <a:pt x="42297" y="12756"/>
                      <a:pt x="32865" y="21599"/>
                      <a:pt x="21476" y="21600"/>
                    </a:cubicBezTo>
                    <a:cubicBezTo>
                      <a:pt x="10439" y="21600"/>
                      <a:pt x="1178" y="13280"/>
                      <a:pt x="-1" y="2307"/>
                    </a:cubicBezTo>
                  </a:path>
                  <a:path w="43031" h="21600" stroke="0" extrusionOk="0">
                    <a:moveTo>
                      <a:pt x="43031" y="1391"/>
                    </a:moveTo>
                    <a:cubicBezTo>
                      <a:pt x="42297" y="12756"/>
                      <a:pt x="32865" y="21599"/>
                      <a:pt x="21476" y="21600"/>
                    </a:cubicBezTo>
                    <a:cubicBezTo>
                      <a:pt x="10439" y="21600"/>
                      <a:pt x="1178" y="13280"/>
                      <a:pt x="-1" y="2307"/>
                    </a:cubicBezTo>
                    <a:lnTo>
                      <a:pt x="21476" y="0"/>
                    </a:lnTo>
                    <a:lnTo>
                      <a:pt x="43031" y="1391"/>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78" name="Arc 11"/>
              <p:cNvSpPr>
                <a:spLocks/>
              </p:cNvSpPr>
              <p:nvPr/>
            </p:nvSpPr>
            <p:spPr bwMode="ltGray">
              <a:xfrm>
                <a:off x="1175" y="2160"/>
                <a:ext cx="3525" cy="904"/>
              </a:xfrm>
              <a:custGeom>
                <a:avLst/>
                <a:gdLst>
                  <a:gd name="T0" fmla="*/ 0 w 42699"/>
                  <a:gd name="T1" fmla="*/ 0 h 21600"/>
                  <a:gd name="T2" fmla="*/ 0 w 42699"/>
                  <a:gd name="T3" fmla="*/ 0 h 21600"/>
                  <a:gd name="T4" fmla="*/ 0 w 42699"/>
                  <a:gd name="T5" fmla="*/ 0 h 21600"/>
                  <a:gd name="T6" fmla="*/ 0 60000 65536"/>
                  <a:gd name="T7" fmla="*/ 0 60000 65536"/>
                  <a:gd name="T8" fmla="*/ 0 60000 65536"/>
                </a:gdLst>
                <a:ahLst/>
                <a:cxnLst>
                  <a:cxn ang="T6">
                    <a:pos x="T0" y="T1"/>
                  </a:cxn>
                  <a:cxn ang="T7">
                    <a:pos x="T2" y="T3"/>
                  </a:cxn>
                  <a:cxn ang="T8">
                    <a:pos x="T4" y="T5"/>
                  </a:cxn>
                </a:cxnLst>
                <a:rect l="0" t="0" r="r" b="b"/>
                <a:pathLst>
                  <a:path w="42699" h="21600" fill="none" extrusionOk="0">
                    <a:moveTo>
                      <a:pt x="42698" y="2285"/>
                    </a:moveTo>
                    <a:cubicBezTo>
                      <a:pt x="41529" y="13268"/>
                      <a:pt x="32264" y="21599"/>
                      <a:pt x="21220" y="21600"/>
                    </a:cubicBezTo>
                    <a:cubicBezTo>
                      <a:pt x="10845" y="21600"/>
                      <a:pt x="1936" y="14224"/>
                      <a:pt x="-1" y="4033"/>
                    </a:cubicBezTo>
                  </a:path>
                  <a:path w="42699" h="21600" stroke="0" extrusionOk="0">
                    <a:moveTo>
                      <a:pt x="42698" y="2285"/>
                    </a:moveTo>
                    <a:cubicBezTo>
                      <a:pt x="41529" y="13268"/>
                      <a:pt x="32264" y="21599"/>
                      <a:pt x="21220" y="21600"/>
                    </a:cubicBezTo>
                    <a:cubicBezTo>
                      <a:pt x="10845" y="21600"/>
                      <a:pt x="1936" y="14224"/>
                      <a:pt x="-1" y="4033"/>
                    </a:cubicBezTo>
                    <a:lnTo>
                      <a:pt x="21220" y="0"/>
                    </a:lnTo>
                    <a:lnTo>
                      <a:pt x="42698" y="2285"/>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79" name="Arc 12"/>
              <p:cNvSpPr>
                <a:spLocks/>
              </p:cNvSpPr>
              <p:nvPr/>
            </p:nvSpPr>
            <p:spPr bwMode="ltGray">
              <a:xfrm>
                <a:off x="1290" y="2448"/>
                <a:ext cx="3284" cy="978"/>
              </a:xfrm>
              <a:custGeom>
                <a:avLst/>
                <a:gdLst>
                  <a:gd name="T0" fmla="*/ 0 w 39783"/>
                  <a:gd name="T1" fmla="*/ 0 h 21600"/>
                  <a:gd name="T2" fmla="*/ 0 w 39783"/>
                  <a:gd name="T3" fmla="*/ 0 h 21600"/>
                  <a:gd name="T4" fmla="*/ 0 w 39783"/>
                  <a:gd name="T5" fmla="*/ 0 h 21600"/>
                  <a:gd name="T6" fmla="*/ 0 60000 65536"/>
                  <a:gd name="T7" fmla="*/ 0 60000 65536"/>
                  <a:gd name="T8" fmla="*/ 0 60000 65536"/>
                </a:gdLst>
                <a:ahLst/>
                <a:cxnLst>
                  <a:cxn ang="T6">
                    <a:pos x="T0" y="T1"/>
                  </a:cxn>
                  <a:cxn ang="T7">
                    <a:pos x="T2" y="T3"/>
                  </a:cxn>
                  <a:cxn ang="T8">
                    <a:pos x="T4" y="T5"/>
                  </a:cxn>
                </a:cxnLst>
                <a:rect l="0" t="0" r="r" b="b"/>
                <a:pathLst>
                  <a:path w="39783" h="21600" fill="none" extrusionOk="0">
                    <a:moveTo>
                      <a:pt x="39783" y="8265"/>
                    </a:moveTo>
                    <a:cubicBezTo>
                      <a:pt x="36440" y="16336"/>
                      <a:pt x="28563" y="21599"/>
                      <a:pt x="19827" y="21600"/>
                    </a:cubicBezTo>
                    <a:cubicBezTo>
                      <a:pt x="11210" y="21600"/>
                      <a:pt x="3417" y="16478"/>
                      <a:pt x="-1" y="8569"/>
                    </a:cubicBezTo>
                  </a:path>
                  <a:path w="39783" h="21600" stroke="0" extrusionOk="0">
                    <a:moveTo>
                      <a:pt x="39783" y="8265"/>
                    </a:moveTo>
                    <a:cubicBezTo>
                      <a:pt x="36440" y="16336"/>
                      <a:pt x="28563" y="21599"/>
                      <a:pt x="19827" y="21600"/>
                    </a:cubicBezTo>
                    <a:cubicBezTo>
                      <a:pt x="11210" y="21600"/>
                      <a:pt x="3417" y="16478"/>
                      <a:pt x="-1" y="8569"/>
                    </a:cubicBezTo>
                    <a:lnTo>
                      <a:pt x="19827" y="0"/>
                    </a:lnTo>
                    <a:lnTo>
                      <a:pt x="39783" y="8265"/>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80" name="Arc 13"/>
              <p:cNvSpPr>
                <a:spLocks/>
              </p:cNvSpPr>
              <p:nvPr/>
            </p:nvSpPr>
            <p:spPr bwMode="ltGray">
              <a:xfrm>
                <a:off x="1648" y="2592"/>
                <a:ext cx="2587" cy="1113"/>
              </a:xfrm>
              <a:custGeom>
                <a:avLst/>
                <a:gdLst>
                  <a:gd name="T0" fmla="*/ 0 w 31345"/>
                  <a:gd name="T1" fmla="*/ 0 h 21600"/>
                  <a:gd name="T2" fmla="*/ 0 w 31345"/>
                  <a:gd name="T3" fmla="*/ 0 h 21600"/>
                  <a:gd name="T4" fmla="*/ 0 w 31345"/>
                  <a:gd name="T5" fmla="*/ 0 h 21600"/>
                  <a:gd name="T6" fmla="*/ 0 60000 65536"/>
                  <a:gd name="T7" fmla="*/ 0 60000 65536"/>
                  <a:gd name="T8" fmla="*/ 0 60000 65536"/>
                </a:gdLst>
                <a:ahLst/>
                <a:cxnLst>
                  <a:cxn ang="T6">
                    <a:pos x="T0" y="T1"/>
                  </a:cxn>
                  <a:cxn ang="T7">
                    <a:pos x="T2" y="T3"/>
                  </a:cxn>
                  <a:cxn ang="T8">
                    <a:pos x="T4" y="T5"/>
                  </a:cxn>
                </a:cxnLst>
                <a:rect l="0" t="0" r="r" b="b"/>
                <a:pathLst>
                  <a:path w="31345" h="21600" fill="none" extrusionOk="0">
                    <a:moveTo>
                      <a:pt x="31345" y="14659"/>
                    </a:moveTo>
                    <a:cubicBezTo>
                      <a:pt x="27256" y="19083"/>
                      <a:pt x="21505" y="21599"/>
                      <a:pt x="15481" y="21600"/>
                    </a:cubicBezTo>
                    <a:cubicBezTo>
                      <a:pt x="9649" y="21600"/>
                      <a:pt x="4066" y="19242"/>
                      <a:pt x="-1" y="15063"/>
                    </a:cubicBezTo>
                  </a:path>
                  <a:path w="31345" h="21600" stroke="0" extrusionOk="0">
                    <a:moveTo>
                      <a:pt x="31345" y="14659"/>
                    </a:moveTo>
                    <a:cubicBezTo>
                      <a:pt x="27256" y="19083"/>
                      <a:pt x="21505" y="21599"/>
                      <a:pt x="15481" y="21600"/>
                    </a:cubicBezTo>
                    <a:cubicBezTo>
                      <a:pt x="9649" y="21600"/>
                      <a:pt x="4066" y="19242"/>
                      <a:pt x="-1" y="15063"/>
                    </a:cubicBezTo>
                    <a:lnTo>
                      <a:pt x="15481" y="0"/>
                    </a:lnTo>
                    <a:lnTo>
                      <a:pt x="31345" y="14659"/>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81" name="Arc 14"/>
              <p:cNvSpPr>
                <a:spLocks/>
              </p:cNvSpPr>
              <p:nvPr/>
            </p:nvSpPr>
            <p:spPr bwMode="ltGray">
              <a:xfrm>
                <a:off x="2248" y="2757"/>
                <a:ext cx="1441" cy="1112"/>
              </a:xfrm>
              <a:custGeom>
                <a:avLst/>
                <a:gdLst>
                  <a:gd name="T0" fmla="*/ 0 w 17455"/>
                  <a:gd name="T1" fmla="*/ 0 h 21600"/>
                  <a:gd name="T2" fmla="*/ 0 w 17455"/>
                  <a:gd name="T3" fmla="*/ 0 h 21600"/>
                  <a:gd name="T4" fmla="*/ 0 w 17455"/>
                  <a:gd name="T5" fmla="*/ 0 h 21600"/>
                  <a:gd name="T6" fmla="*/ 0 60000 65536"/>
                  <a:gd name="T7" fmla="*/ 0 60000 65536"/>
                  <a:gd name="T8" fmla="*/ 0 60000 65536"/>
                </a:gdLst>
                <a:ahLst/>
                <a:cxnLst>
                  <a:cxn ang="T6">
                    <a:pos x="T0" y="T1"/>
                  </a:cxn>
                  <a:cxn ang="T7">
                    <a:pos x="T2" y="T3"/>
                  </a:cxn>
                  <a:cxn ang="T8">
                    <a:pos x="T4" y="T5"/>
                  </a:cxn>
                </a:cxnLst>
                <a:rect l="0" t="0" r="r" b="b"/>
                <a:pathLst>
                  <a:path w="17455" h="21600" fill="none" extrusionOk="0">
                    <a:moveTo>
                      <a:pt x="17454" y="19445"/>
                    </a:moveTo>
                    <a:cubicBezTo>
                      <a:pt x="14522" y="20863"/>
                      <a:pt x="11307" y="21599"/>
                      <a:pt x="8051" y="21600"/>
                    </a:cubicBezTo>
                    <a:cubicBezTo>
                      <a:pt x="5292" y="21600"/>
                      <a:pt x="2559" y="21071"/>
                      <a:pt x="0" y="20043"/>
                    </a:cubicBezTo>
                  </a:path>
                  <a:path w="17455" h="21600" stroke="0" extrusionOk="0">
                    <a:moveTo>
                      <a:pt x="17454" y="19445"/>
                    </a:moveTo>
                    <a:cubicBezTo>
                      <a:pt x="14522" y="20863"/>
                      <a:pt x="11307" y="21599"/>
                      <a:pt x="8051" y="21600"/>
                    </a:cubicBezTo>
                    <a:cubicBezTo>
                      <a:pt x="5292" y="21600"/>
                      <a:pt x="2559" y="21071"/>
                      <a:pt x="0" y="20043"/>
                    </a:cubicBezTo>
                    <a:lnTo>
                      <a:pt x="8051" y="0"/>
                    </a:lnTo>
                    <a:lnTo>
                      <a:pt x="17454" y="19445"/>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182" name="Group 15"/>
              <p:cNvGrpSpPr>
                <a:grpSpLocks/>
              </p:cNvGrpSpPr>
              <p:nvPr/>
            </p:nvGrpSpPr>
            <p:grpSpPr bwMode="auto">
              <a:xfrm>
                <a:off x="864" y="480"/>
                <a:ext cx="2016" cy="3448"/>
                <a:chOff x="864" y="480"/>
                <a:chExt cx="2016" cy="3448"/>
              </a:xfrm>
            </p:grpSpPr>
            <p:sp>
              <p:nvSpPr>
                <p:cNvPr id="196" name="Freeform 16"/>
                <p:cNvSpPr>
                  <a:spLocks/>
                </p:cNvSpPr>
                <p:nvPr/>
              </p:nvSpPr>
              <p:spPr bwMode="ltGray">
                <a:xfrm>
                  <a:off x="2327" y="816"/>
                  <a:ext cx="553" cy="3112"/>
                </a:xfrm>
                <a:custGeom>
                  <a:avLst/>
                  <a:gdLst>
                    <a:gd name="T0" fmla="*/ 553 w 553"/>
                    <a:gd name="T1" fmla="*/ 0 h 3112"/>
                    <a:gd name="T2" fmla="*/ 345 w 553"/>
                    <a:gd name="T3" fmla="*/ 3112 h 3112"/>
                    <a:gd name="T4" fmla="*/ 0 60000 65536"/>
                    <a:gd name="T5" fmla="*/ 0 60000 65536"/>
                  </a:gdLst>
                  <a:ahLst/>
                  <a:cxnLst>
                    <a:cxn ang="T4">
                      <a:pos x="T0" y="T1"/>
                    </a:cxn>
                    <a:cxn ang="T5">
                      <a:pos x="T2" y="T3"/>
                    </a:cxn>
                  </a:cxnLst>
                  <a:rect l="0" t="0" r="r" b="b"/>
                  <a:pathLst>
                    <a:path w="553" h="3112">
                      <a:moveTo>
                        <a:pt x="553" y="0"/>
                      </a:moveTo>
                      <a:cubicBezTo>
                        <a:pt x="155" y="839"/>
                        <a:pt x="0" y="2702"/>
                        <a:pt x="345" y="311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7" name="Freeform 17"/>
                <p:cNvSpPr>
                  <a:spLocks/>
                </p:cNvSpPr>
                <p:nvPr/>
              </p:nvSpPr>
              <p:spPr bwMode="ltGray">
                <a:xfrm>
                  <a:off x="1800" y="786"/>
                  <a:ext cx="1032" cy="3072"/>
                </a:xfrm>
                <a:custGeom>
                  <a:avLst/>
                  <a:gdLst>
                    <a:gd name="T0" fmla="*/ 1032 w 1032"/>
                    <a:gd name="T1" fmla="*/ 0 h 3072"/>
                    <a:gd name="T2" fmla="*/ 570 w 1032"/>
                    <a:gd name="T3" fmla="*/ 3072 h 3072"/>
                    <a:gd name="T4" fmla="*/ 0 60000 65536"/>
                    <a:gd name="T5" fmla="*/ 0 60000 65536"/>
                  </a:gdLst>
                  <a:ahLst/>
                  <a:cxnLst>
                    <a:cxn ang="T4">
                      <a:pos x="T0" y="T1"/>
                    </a:cxn>
                    <a:cxn ang="T5">
                      <a:pos x="T2" y="T3"/>
                    </a:cxn>
                  </a:cxnLst>
                  <a:rect l="0" t="0" r="r" b="b"/>
                  <a:pathLst>
                    <a:path w="1032" h="3072">
                      <a:moveTo>
                        <a:pt x="1032" y="0"/>
                      </a:moveTo>
                      <a:cubicBezTo>
                        <a:pt x="258" y="846"/>
                        <a:pt x="0" y="2694"/>
                        <a:pt x="570" y="307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8" name="Freeform 18"/>
                <p:cNvSpPr>
                  <a:spLocks/>
                </p:cNvSpPr>
                <p:nvPr/>
              </p:nvSpPr>
              <p:spPr bwMode="ltGray">
                <a:xfrm>
                  <a:off x="1494" y="774"/>
                  <a:ext cx="1296" cy="2934"/>
                </a:xfrm>
                <a:custGeom>
                  <a:avLst/>
                  <a:gdLst>
                    <a:gd name="T0" fmla="*/ 1296 w 1296"/>
                    <a:gd name="T1" fmla="*/ 0 h 2934"/>
                    <a:gd name="T2" fmla="*/ 570 w 1296"/>
                    <a:gd name="T3" fmla="*/ 2934 h 2934"/>
                    <a:gd name="T4" fmla="*/ 0 60000 65536"/>
                    <a:gd name="T5" fmla="*/ 0 60000 65536"/>
                  </a:gdLst>
                  <a:ahLst/>
                  <a:cxnLst>
                    <a:cxn ang="T4">
                      <a:pos x="T0" y="T1"/>
                    </a:cxn>
                    <a:cxn ang="T5">
                      <a:pos x="T2" y="T3"/>
                    </a:cxn>
                  </a:cxnLst>
                  <a:rect l="0" t="0" r="r" b="b"/>
                  <a:pathLst>
                    <a:path w="1296" h="2934">
                      <a:moveTo>
                        <a:pt x="1296" y="0"/>
                      </a:moveTo>
                      <a:cubicBezTo>
                        <a:pt x="54" y="864"/>
                        <a:pt x="0" y="2556"/>
                        <a:pt x="570" y="293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9" name="Freeform 19"/>
                <p:cNvSpPr>
                  <a:spLocks/>
                </p:cNvSpPr>
                <p:nvPr/>
              </p:nvSpPr>
              <p:spPr bwMode="ltGray">
                <a:xfrm>
                  <a:off x="1092" y="756"/>
                  <a:ext cx="1674" cy="2688"/>
                </a:xfrm>
                <a:custGeom>
                  <a:avLst/>
                  <a:gdLst>
                    <a:gd name="T0" fmla="*/ 1674 w 1674"/>
                    <a:gd name="T1" fmla="*/ 0 h 2688"/>
                    <a:gd name="T2" fmla="*/ 624 w 1674"/>
                    <a:gd name="T3" fmla="*/ 2688 h 2688"/>
                    <a:gd name="T4" fmla="*/ 0 60000 65536"/>
                    <a:gd name="T5" fmla="*/ 0 60000 65536"/>
                  </a:gdLst>
                  <a:ahLst/>
                  <a:cxnLst>
                    <a:cxn ang="T4">
                      <a:pos x="T0" y="T1"/>
                    </a:cxn>
                    <a:cxn ang="T5">
                      <a:pos x="T2" y="T3"/>
                    </a:cxn>
                  </a:cxnLst>
                  <a:rect l="0" t="0" r="r" b="b"/>
                  <a:pathLst>
                    <a:path w="1674" h="2688">
                      <a:moveTo>
                        <a:pt x="1674" y="0"/>
                      </a:moveTo>
                      <a:cubicBezTo>
                        <a:pt x="0" y="756"/>
                        <a:pt x="210" y="2382"/>
                        <a:pt x="624" y="2688"/>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0" name="Freeform 20"/>
                <p:cNvSpPr>
                  <a:spLocks/>
                </p:cNvSpPr>
                <p:nvPr/>
              </p:nvSpPr>
              <p:spPr bwMode="ltGray">
                <a:xfrm>
                  <a:off x="864" y="733"/>
                  <a:ext cx="1902" cy="2155"/>
                </a:xfrm>
                <a:custGeom>
                  <a:avLst/>
                  <a:gdLst>
                    <a:gd name="T0" fmla="*/ 1902 w 1902"/>
                    <a:gd name="T1" fmla="*/ 0 h 2154"/>
                    <a:gd name="T2" fmla="*/ 456 w 1902"/>
                    <a:gd name="T3" fmla="*/ 2168 h 2154"/>
                    <a:gd name="T4" fmla="*/ 0 60000 65536"/>
                    <a:gd name="T5" fmla="*/ 0 60000 65536"/>
                  </a:gdLst>
                  <a:ahLst/>
                  <a:cxnLst>
                    <a:cxn ang="T4">
                      <a:pos x="T0" y="T1"/>
                    </a:cxn>
                    <a:cxn ang="T5">
                      <a:pos x="T2" y="T3"/>
                    </a:cxn>
                  </a:cxnLst>
                  <a:rect l="0" t="0" r="r" b="b"/>
                  <a:pathLst>
                    <a:path w="1902" h="2154">
                      <a:moveTo>
                        <a:pt x="1902" y="0"/>
                      </a:moveTo>
                      <a:cubicBezTo>
                        <a:pt x="0" y="508"/>
                        <a:pt x="400" y="2092"/>
                        <a:pt x="456" y="215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1" name="Freeform 21"/>
                <p:cNvSpPr>
                  <a:spLocks/>
                </p:cNvSpPr>
                <p:nvPr/>
              </p:nvSpPr>
              <p:spPr bwMode="ltGray">
                <a:xfrm>
                  <a:off x="1208" y="696"/>
                  <a:ext cx="1544" cy="1176"/>
                </a:xfrm>
                <a:custGeom>
                  <a:avLst/>
                  <a:gdLst>
                    <a:gd name="T0" fmla="*/ 1544 w 1544"/>
                    <a:gd name="T1" fmla="*/ 0 h 1176"/>
                    <a:gd name="T2" fmla="*/ 0 w 1544"/>
                    <a:gd name="T3" fmla="*/ 1176 h 1176"/>
                    <a:gd name="T4" fmla="*/ 0 60000 65536"/>
                    <a:gd name="T5" fmla="*/ 0 60000 65536"/>
                  </a:gdLst>
                  <a:ahLst/>
                  <a:cxnLst>
                    <a:cxn ang="T4">
                      <a:pos x="T0" y="T1"/>
                    </a:cxn>
                    <a:cxn ang="T5">
                      <a:pos x="T2" y="T3"/>
                    </a:cxn>
                  </a:cxnLst>
                  <a:rect l="0" t="0" r="r" b="b"/>
                  <a:pathLst>
                    <a:path w="1544" h="1176">
                      <a:moveTo>
                        <a:pt x="1544" y="0"/>
                      </a:moveTo>
                      <a:cubicBezTo>
                        <a:pt x="440" y="112"/>
                        <a:pt x="0" y="992"/>
                        <a:pt x="0" y="1176"/>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2" name="Freeform 22"/>
                <p:cNvSpPr>
                  <a:spLocks/>
                </p:cNvSpPr>
                <p:nvPr/>
              </p:nvSpPr>
              <p:spPr bwMode="ltGray">
                <a:xfrm>
                  <a:off x="1552" y="671"/>
                  <a:ext cx="1200" cy="473"/>
                </a:xfrm>
                <a:custGeom>
                  <a:avLst/>
                  <a:gdLst>
                    <a:gd name="T0" fmla="*/ 1200 w 1200"/>
                    <a:gd name="T1" fmla="*/ 0 h 472"/>
                    <a:gd name="T2" fmla="*/ 0 w 1200"/>
                    <a:gd name="T3" fmla="*/ 486 h 472"/>
                    <a:gd name="T4" fmla="*/ 0 60000 65536"/>
                    <a:gd name="T5" fmla="*/ 0 60000 65536"/>
                  </a:gdLst>
                  <a:ahLst/>
                  <a:cxnLst>
                    <a:cxn ang="T4">
                      <a:pos x="T0" y="T1"/>
                    </a:cxn>
                    <a:cxn ang="T5">
                      <a:pos x="T2" y="T3"/>
                    </a:cxn>
                  </a:cxnLst>
                  <a:rect l="0" t="0" r="r" b="b"/>
                  <a:pathLst>
                    <a:path w="1200" h="472">
                      <a:moveTo>
                        <a:pt x="1200" y="0"/>
                      </a:moveTo>
                      <a:cubicBezTo>
                        <a:pt x="584" y="24"/>
                        <a:pt x="264" y="192"/>
                        <a:pt x="0" y="47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3" name="Freeform 23"/>
                <p:cNvSpPr>
                  <a:spLocks/>
                </p:cNvSpPr>
                <p:nvPr/>
              </p:nvSpPr>
              <p:spPr bwMode="ltGray">
                <a:xfrm>
                  <a:off x="1784" y="600"/>
                  <a:ext cx="984" cy="280"/>
                </a:xfrm>
                <a:custGeom>
                  <a:avLst/>
                  <a:gdLst>
                    <a:gd name="T0" fmla="*/ 984 w 984"/>
                    <a:gd name="T1" fmla="*/ 56 h 280"/>
                    <a:gd name="T2" fmla="*/ 0 w 984"/>
                    <a:gd name="T3" fmla="*/ 280 h 280"/>
                    <a:gd name="T4" fmla="*/ 0 60000 65536"/>
                    <a:gd name="T5" fmla="*/ 0 60000 65536"/>
                  </a:gdLst>
                  <a:ahLst/>
                  <a:cxnLst>
                    <a:cxn ang="T4">
                      <a:pos x="T0" y="T1"/>
                    </a:cxn>
                    <a:cxn ang="T5">
                      <a:pos x="T2" y="T3"/>
                    </a:cxn>
                  </a:cxnLst>
                  <a:rect l="0" t="0" r="r" b="b"/>
                  <a:pathLst>
                    <a:path w="984" h="280">
                      <a:moveTo>
                        <a:pt x="984" y="56"/>
                      </a:moveTo>
                      <a:cubicBezTo>
                        <a:pt x="568" y="0"/>
                        <a:pt x="192" y="104"/>
                        <a:pt x="0" y="280"/>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4" name="Freeform 24"/>
                <p:cNvSpPr>
                  <a:spLocks/>
                </p:cNvSpPr>
                <p:nvPr/>
              </p:nvSpPr>
              <p:spPr bwMode="ltGray">
                <a:xfrm>
                  <a:off x="2168" y="554"/>
                  <a:ext cx="640" cy="87"/>
                </a:xfrm>
                <a:custGeom>
                  <a:avLst/>
                  <a:gdLst>
                    <a:gd name="T0" fmla="*/ 640 w 640"/>
                    <a:gd name="T1" fmla="*/ 74 h 88"/>
                    <a:gd name="T2" fmla="*/ 0 w 640"/>
                    <a:gd name="T3" fmla="*/ 64 h 88"/>
                    <a:gd name="T4" fmla="*/ 0 60000 65536"/>
                    <a:gd name="T5" fmla="*/ 0 60000 65536"/>
                  </a:gdLst>
                  <a:ahLst/>
                  <a:cxnLst>
                    <a:cxn ang="T4">
                      <a:pos x="T0" y="T1"/>
                    </a:cxn>
                    <a:cxn ang="T5">
                      <a:pos x="T2" y="T3"/>
                    </a:cxn>
                  </a:cxnLst>
                  <a:rect l="0" t="0" r="r" b="b"/>
                  <a:pathLst>
                    <a:path w="640" h="88">
                      <a:moveTo>
                        <a:pt x="640" y="88"/>
                      </a:moveTo>
                      <a:cubicBezTo>
                        <a:pt x="400" y="0"/>
                        <a:pt x="112" y="30"/>
                        <a:pt x="0" y="78"/>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5" name="Freeform 25"/>
                <p:cNvSpPr>
                  <a:spLocks/>
                </p:cNvSpPr>
                <p:nvPr/>
              </p:nvSpPr>
              <p:spPr bwMode="ltGray">
                <a:xfrm>
                  <a:off x="2508" y="503"/>
                  <a:ext cx="330" cy="125"/>
                </a:xfrm>
                <a:custGeom>
                  <a:avLst/>
                  <a:gdLst>
                    <a:gd name="T0" fmla="*/ 330 w 330"/>
                    <a:gd name="T1" fmla="*/ 112 h 126"/>
                    <a:gd name="T2" fmla="*/ 0 w 330"/>
                    <a:gd name="T3" fmla="*/ 0 h 126"/>
                    <a:gd name="T4" fmla="*/ 0 60000 65536"/>
                    <a:gd name="T5" fmla="*/ 0 60000 65536"/>
                  </a:gdLst>
                  <a:ahLst/>
                  <a:cxnLst>
                    <a:cxn ang="T4">
                      <a:pos x="T0" y="T1"/>
                    </a:cxn>
                    <a:cxn ang="T5">
                      <a:pos x="T2" y="T3"/>
                    </a:cxn>
                  </a:cxnLst>
                  <a:rect l="0" t="0" r="r" b="b"/>
                  <a:pathLst>
                    <a:path w="330" h="126">
                      <a:moveTo>
                        <a:pt x="330" y="126"/>
                      </a:moveTo>
                      <a:cubicBezTo>
                        <a:pt x="186" y="48"/>
                        <a:pt x="78" y="18"/>
                        <a:pt x="0" y="0"/>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6" name="Freeform 26"/>
                <p:cNvSpPr>
                  <a:spLocks/>
                </p:cNvSpPr>
                <p:nvPr/>
              </p:nvSpPr>
              <p:spPr bwMode="ltGray">
                <a:xfrm>
                  <a:off x="2736" y="480"/>
                  <a:ext cx="144" cy="145"/>
                </a:xfrm>
                <a:custGeom>
                  <a:avLst/>
                  <a:gdLst>
                    <a:gd name="T0" fmla="*/ 0 w 144"/>
                    <a:gd name="T1" fmla="*/ 0 h 144"/>
                    <a:gd name="T2" fmla="*/ 144 w 144"/>
                    <a:gd name="T3" fmla="*/ 158 h 144"/>
                    <a:gd name="T4" fmla="*/ 0 60000 65536"/>
                    <a:gd name="T5" fmla="*/ 0 60000 65536"/>
                  </a:gdLst>
                  <a:ahLst/>
                  <a:cxnLst>
                    <a:cxn ang="T4">
                      <a:pos x="T0" y="T1"/>
                    </a:cxn>
                    <a:cxn ang="T5">
                      <a:pos x="T2" y="T3"/>
                    </a:cxn>
                  </a:cxnLst>
                  <a:rect l="0" t="0" r="r" b="b"/>
                  <a:pathLst>
                    <a:path w="144" h="144">
                      <a:moveTo>
                        <a:pt x="0" y="0"/>
                      </a:moveTo>
                      <a:cubicBezTo>
                        <a:pt x="24" y="24"/>
                        <a:pt x="132" y="102"/>
                        <a:pt x="144" y="14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183" name="Line 27"/>
              <p:cNvSpPr>
                <a:spLocks noChangeShapeType="1"/>
              </p:cNvSpPr>
              <p:nvPr/>
            </p:nvSpPr>
            <p:spPr bwMode="ltGray">
              <a:xfrm flipV="1">
                <a:off x="2928" y="480"/>
                <a:ext cx="0" cy="14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84" name="Group 28"/>
              <p:cNvGrpSpPr>
                <a:grpSpLocks/>
              </p:cNvGrpSpPr>
              <p:nvPr/>
            </p:nvGrpSpPr>
            <p:grpSpPr bwMode="auto">
              <a:xfrm flipH="1">
                <a:off x="2976" y="480"/>
                <a:ext cx="2016" cy="3448"/>
                <a:chOff x="864" y="480"/>
                <a:chExt cx="2016" cy="3448"/>
              </a:xfrm>
            </p:grpSpPr>
            <p:sp>
              <p:nvSpPr>
                <p:cNvPr id="185" name="Freeform 29"/>
                <p:cNvSpPr>
                  <a:spLocks/>
                </p:cNvSpPr>
                <p:nvPr/>
              </p:nvSpPr>
              <p:spPr bwMode="ltGray">
                <a:xfrm>
                  <a:off x="2327" y="816"/>
                  <a:ext cx="553" cy="3112"/>
                </a:xfrm>
                <a:custGeom>
                  <a:avLst/>
                  <a:gdLst>
                    <a:gd name="T0" fmla="*/ 553 w 553"/>
                    <a:gd name="T1" fmla="*/ 0 h 3112"/>
                    <a:gd name="T2" fmla="*/ 345 w 553"/>
                    <a:gd name="T3" fmla="*/ 3112 h 3112"/>
                    <a:gd name="T4" fmla="*/ 0 60000 65536"/>
                    <a:gd name="T5" fmla="*/ 0 60000 65536"/>
                  </a:gdLst>
                  <a:ahLst/>
                  <a:cxnLst>
                    <a:cxn ang="T4">
                      <a:pos x="T0" y="T1"/>
                    </a:cxn>
                    <a:cxn ang="T5">
                      <a:pos x="T2" y="T3"/>
                    </a:cxn>
                  </a:cxnLst>
                  <a:rect l="0" t="0" r="r" b="b"/>
                  <a:pathLst>
                    <a:path w="553" h="3112">
                      <a:moveTo>
                        <a:pt x="553" y="0"/>
                      </a:moveTo>
                      <a:cubicBezTo>
                        <a:pt x="155" y="839"/>
                        <a:pt x="0" y="2702"/>
                        <a:pt x="345" y="311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86" name="Freeform 30"/>
                <p:cNvSpPr>
                  <a:spLocks/>
                </p:cNvSpPr>
                <p:nvPr/>
              </p:nvSpPr>
              <p:spPr bwMode="ltGray">
                <a:xfrm>
                  <a:off x="1800" y="786"/>
                  <a:ext cx="1032" cy="3072"/>
                </a:xfrm>
                <a:custGeom>
                  <a:avLst/>
                  <a:gdLst>
                    <a:gd name="T0" fmla="*/ 1032 w 1032"/>
                    <a:gd name="T1" fmla="*/ 0 h 3072"/>
                    <a:gd name="T2" fmla="*/ 570 w 1032"/>
                    <a:gd name="T3" fmla="*/ 3072 h 3072"/>
                    <a:gd name="T4" fmla="*/ 0 60000 65536"/>
                    <a:gd name="T5" fmla="*/ 0 60000 65536"/>
                  </a:gdLst>
                  <a:ahLst/>
                  <a:cxnLst>
                    <a:cxn ang="T4">
                      <a:pos x="T0" y="T1"/>
                    </a:cxn>
                    <a:cxn ang="T5">
                      <a:pos x="T2" y="T3"/>
                    </a:cxn>
                  </a:cxnLst>
                  <a:rect l="0" t="0" r="r" b="b"/>
                  <a:pathLst>
                    <a:path w="1032" h="3072">
                      <a:moveTo>
                        <a:pt x="1032" y="0"/>
                      </a:moveTo>
                      <a:cubicBezTo>
                        <a:pt x="258" y="846"/>
                        <a:pt x="0" y="2694"/>
                        <a:pt x="570" y="307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87" name="Freeform 31"/>
                <p:cNvSpPr>
                  <a:spLocks/>
                </p:cNvSpPr>
                <p:nvPr/>
              </p:nvSpPr>
              <p:spPr bwMode="ltGray">
                <a:xfrm>
                  <a:off x="1494" y="774"/>
                  <a:ext cx="1296" cy="2934"/>
                </a:xfrm>
                <a:custGeom>
                  <a:avLst/>
                  <a:gdLst>
                    <a:gd name="T0" fmla="*/ 1296 w 1296"/>
                    <a:gd name="T1" fmla="*/ 0 h 2934"/>
                    <a:gd name="T2" fmla="*/ 570 w 1296"/>
                    <a:gd name="T3" fmla="*/ 2934 h 2934"/>
                    <a:gd name="T4" fmla="*/ 0 60000 65536"/>
                    <a:gd name="T5" fmla="*/ 0 60000 65536"/>
                  </a:gdLst>
                  <a:ahLst/>
                  <a:cxnLst>
                    <a:cxn ang="T4">
                      <a:pos x="T0" y="T1"/>
                    </a:cxn>
                    <a:cxn ang="T5">
                      <a:pos x="T2" y="T3"/>
                    </a:cxn>
                  </a:cxnLst>
                  <a:rect l="0" t="0" r="r" b="b"/>
                  <a:pathLst>
                    <a:path w="1296" h="2934">
                      <a:moveTo>
                        <a:pt x="1296" y="0"/>
                      </a:moveTo>
                      <a:cubicBezTo>
                        <a:pt x="54" y="864"/>
                        <a:pt x="0" y="2556"/>
                        <a:pt x="570" y="293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88" name="Freeform 32"/>
                <p:cNvSpPr>
                  <a:spLocks/>
                </p:cNvSpPr>
                <p:nvPr/>
              </p:nvSpPr>
              <p:spPr bwMode="ltGray">
                <a:xfrm>
                  <a:off x="1092" y="756"/>
                  <a:ext cx="1674" cy="2688"/>
                </a:xfrm>
                <a:custGeom>
                  <a:avLst/>
                  <a:gdLst>
                    <a:gd name="T0" fmla="*/ 1674 w 1674"/>
                    <a:gd name="T1" fmla="*/ 0 h 2688"/>
                    <a:gd name="T2" fmla="*/ 624 w 1674"/>
                    <a:gd name="T3" fmla="*/ 2688 h 2688"/>
                    <a:gd name="T4" fmla="*/ 0 60000 65536"/>
                    <a:gd name="T5" fmla="*/ 0 60000 65536"/>
                  </a:gdLst>
                  <a:ahLst/>
                  <a:cxnLst>
                    <a:cxn ang="T4">
                      <a:pos x="T0" y="T1"/>
                    </a:cxn>
                    <a:cxn ang="T5">
                      <a:pos x="T2" y="T3"/>
                    </a:cxn>
                  </a:cxnLst>
                  <a:rect l="0" t="0" r="r" b="b"/>
                  <a:pathLst>
                    <a:path w="1674" h="2688">
                      <a:moveTo>
                        <a:pt x="1674" y="0"/>
                      </a:moveTo>
                      <a:cubicBezTo>
                        <a:pt x="0" y="756"/>
                        <a:pt x="210" y="2382"/>
                        <a:pt x="624" y="2688"/>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89" name="Freeform 33"/>
                <p:cNvSpPr>
                  <a:spLocks/>
                </p:cNvSpPr>
                <p:nvPr/>
              </p:nvSpPr>
              <p:spPr bwMode="ltGray">
                <a:xfrm>
                  <a:off x="864" y="733"/>
                  <a:ext cx="1902" cy="2155"/>
                </a:xfrm>
                <a:custGeom>
                  <a:avLst/>
                  <a:gdLst>
                    <a:gd name="T0" fmla="*/ 1902 w 1902"/>
                    <a:gd name="T1" fmla="*/ 0 h 2154"/>
                    <a:gd name="T2" fmla="*/ 456 w 1902"/>
                    <a:gd name="T3" fmla="*/ 2168 h 2154"/>
                    <a:gd name="T4" fmla="*/ 0 60000 65536"/>
                    <a:gd name="T5" fmla="*/ 0 60000 65536"/>
                  </a:gdLst>
                  <a:ahLst/>
                  <a:cxnLst>
                    <a:cxn ang="T4">
                      <a:pos x="T0" y="T1"/>
                    </a:cxn>
                    <a:cxn ang="T5">
                      <a:pos x="T2" y="T3"/>
                    </a:cxn>
                  </a:cxnLst>
                  <a:rect l="0" t="0" r="r" b="b"/>
                  <a:pathLst>
                    <a:path w="1902" h="2154">
                      <a:moveTo>
                        <a:pt x="1902" y="0"/>
                      </a:moveTo>
                      <a:cubicBezTo>
                        <a:pt x="0" y="508"/>
                        <a:pt x="400" y="2092"/>
                        <a:pt x="456" y="215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0" name="Freeform 34"/>
                <p:cNvSpPr>
                  <a:spLocks/>
                </p:cNvSpPr>
                <p:nvPr/>
              </p:nvSpPr>
              <p:spPr bwMode="ltGray">
                <a:xfrm>
                  <a:off x="1208" y="696"/>
                  <a:ext cx="1544" cy="1176"/>
                </a:xfrm>
                <a:custGeom>
                  <a:avLst/>
                  <a:gdLst>
                    <a:gd name="T0" fmla="*/ 1544 w 1544"/>
                    <a:gd name="T1" fmla="*/ 0 h 1176"/>
                    <a:gd name="T2" fmla="*/ 0 w 1544"/>
                    <a:gd name="T3" fmla="*/ 1176 h 1176"/>
                    <a:gd name="T4" fmla="*/ 0 60000 65536"/>
                    <a:gd name="T5" fmla="*/ 0 60000 65536"/>
                  </a:gdLst>
                  <a:ahLst/>
                  <a:cxnLst>
                    <a:cxn ang="T4">
                      <a:pos x="T0" y="T1"/>
                    </a:cxn>
                    <a:cxn ang="T5">
                      <a:pos x="T2" y="T3"/>
                    </a:cxn>
                  </a:cxnLst>
                  <a:rect l="0" t="0" r="r" b="b"/>
                  <a:pathLst>
                    <a:path w="1544" h="1176">
                      <a:moveTo>
                        <a:pt x="1544" y="0"/>
                      </a:moveTo>
                      <a:cubicBezTo>
                        <a:pt x="440" y="112"/>
                        <a:pt x="0" y="992"/>
                        <a:pt x="0" y="1176"/>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1" name="Freeform 35"/>
                <p:cNvSpPr>
                  <a:spLocks/>
                </p:cNvSpPr>
                <p:nvPr/>
              </p:nvSpPr>
              <p:spPr bwMode="ltGray">
                <a:xfrm>
                  <a:off x="1552" y="671"/>
                  <a:ext cx="1200" cy="473"/>
                </a:xfrm>
                <a:custGeom>
                  <a:avLst/>
                  <a:gdLst>
                    <a:gd name="T0" fmla="*/ 1200 w 1200"/>
                    <a:gd name="T1" fmla="*/ 0 h 472"/>
                    <a:gd name="T2" fmla="*/ 0 w 1200"/>
                    <a:gd name="T3" fmla="*/ 486 h 472"/>
                    <a:gd name="T4" fmla="*/ 0 60000 65536"/>
                    <a:gd name="T5" fmla="*/ 0 60000 65536"/>
                  </a:gdLst>
                  <a:ahLst/>
                  <a:cxnLst>
                    <a:cxn ang="T4">
                      <a:pos x="T0" y="T1"/>
                    </a:cxn>
                    <a:cxn ang="T5">
                      <a:pos x="T2" y="T3"/>
                    </a:cxn>
                  </a:cxnLst>
                  <a:rect l="0" t="0" r="r" b="b"/>
                  <a:pathLst>
                    <a:path w="1200" h="472">
                      <a:moveTo>
                        <a:pt x="1200" y="0"/>
                      </a:moveTo>
                      <a:cubicBezTo>
                        <a:pt x="584" y="24"/>
                        <a:pt x="264" y="192"/>
                        <a:pt x="0" y="47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2" name="Freeform 36"/>
                <p:cNvSpPr>
                  <a:spLocks/>
                </p:cNvSpPr>
                <p:nvPr/>
              </p:nvSpPr>
              <p:spPr bwMode="ltGray">
                <a:xfrm>
                  <a:off x="1784" y="600"/>
                  <a:ext cx="984" cy="280"/>
                </a:xfrm>
                <a:custGeom>
                  <a:avLst/>
                  <a:gdLst>
                    <a:gd name="T0" fmla="*/ 984 w 984"/>
                    <a:gd name="T1" fmla="*/ 56 h 280"/>
                    <a:gd name="T2" fmla="*/ 0 w 984"/>
                    <a:gd name="T3" fmla="*/ 280 h 280"/>
                    <a:gd name="T4" fmla="*/ 0 60000 65536"/>
                    <a:gd name="T5" fmla="*/ 0 60000 65536"/>
                  </a:gdLst>
                  <a:ahLst/>
                  <a:cxnLst>
                    <a:cxn ang="T4">
                      <a:pos x="T0" y="T1"/>
                    </a:cxn>
                    <a:cxn ang="T5">
                      <a:pos x="T2" y="T3"/>
                    </a:cxn>
                  </a:cxnLst>
                  <a:rect l="0" t="0" r="r" b="b"/>
                  <a:pathLst>
                    <a:path w="984" h="280">
                      <a:moveTo>
                        <a:pt x="984" y="56"/>
                      </a:moveTo>
                      <a:cubicBezTo>
                        <a:pt x="568" y="0"/>
                        <a:pt x="192" y="104"/>
                        <a:pt x="0" y="280"/>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3" name="Freeform 37"/>
                <p:cNvSpPr>
                  <a:spLocks/>
                </p:cNvSpPr>
                <p:nvPr/>
              </p:nvSpPr>
              <p:spPr bwMode="ltGray">
                <a:xfrm>
                  <a:off x="2168" y="554"/>
                  <a:ext cx="640" cy="87"/>
                </a:xfrm>
                <a:custGeom>
                  <a:avLst/>
                  <a:gdLst>
                    <a:gd name="T0" fmla="*/ 640 w 640"/>
                    <a:gd name="T1" fmla="*/ 74 h 88"/>
                    <a:gd name="T2" fmla="*/ 0 w 640"/>
                    <a:gd name="T3" fmla="*/ 64 h 88"/>
                    <a:gd name="T4" fmla="*/ 0 60000 65536"/>
                    <a:gd name="T5" fmla="*/ 0 60000 65536"/>
                  </a:gdLst>
                  <a:ahLst/>
                  <a:cxnLst>
                    <a:cxn ang="T4">
                      <a:pos x="T0" y="T1"/>
                    </a:cxn>
                    <a:cxn ang="T5">
                      <a:pos x="T2" y="T3"/>
                    </a:cxn>
                  </a:cxnLst>
                  <a:rect l="0" t="0" r="r" b="b"/>
                  <a:pathLst>
                    <a:path w="640" h="88">
                      <a:moveTo>
                        <a:pt x="640" y="88"/>
                      </a:moveTo>
                      <a:cubicBezTo>
                        <a:pt x="400" y="0"/>
                        <a:pt x="112" y="30"/>
                        <a:pt x="0" y="78"/>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4" name="Freeform 38"/>
                <p:cNvSpPr>
                  <a:spLocks/>
                </p:cNvSpPr>
                <p:nvPr/>
              </p:nvSpPr>
              <p:spPr bwMode="ltGray">
                <a:xfrm>
                  <a:off x="2508" y="503"/>
                  <a:ext cx="330" cy="125"/>
                </a:xfrm>
                <a:custGeom>
                  <a:avLst/>
                  <a:gdLst>
                    <a:gd name="T0" fmla="*/ 330 w 330"/>
                    <a:gd name="T1" fmla="*/ 112 h 126"/>
                    <a:gd name="T2" fmla="*/ 0 w 330"/>
                    <a:gd name="T3" fmla="*/ 0 h 126"/>
                    <a:gd name="T4" fmla="*/ 0 60000 65536"/>
                    <a:gd name="T5" fmla="*/ 0 60000 65536"/>
                  </a:gdLst>
                  <a:ahLst/>
                  <a:cxnLst>
                    <a:cxn ang="T4">
                      <a:pos x="T0" y="T1"/>
                    </a:cxn>
                    <a:cxn ang="T5">
                      <a:pos x="T2" y="T3"/>
                    </a:cxn>
                  </a:cxnLst>
                  <a:rect l="0" t="0" r="r" b="b"/>
                  <a:pathLst>
                    <a:path w="330" h="126">
                      <a:moveTo>
                        <a:pt x="330" y="126"/>
                      </a:moveTo>
                      <a:cubicBezTo>
                        <a:pt x="186" y="48"/>
                        <a:pt x="78" y="18"/>
                        <a:pt x="0" y="0"/>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95" name="Freeform 39"/>
                <p:cNvSpPr>
                  <a:spLocks/>
                </p:cNvSpPr>
                <p:nvPr/>
              </p:nvSpPr>
              <p:spPr bwMode="ltGray">
                <a:xfrm>
                  <a:off x="2736" y="480"/>
                  <a:ext cx="144" cy="145"/>
                </a:xfrm>
                <a:custGeom>
                  <a:avLst/>
                  <a:gdLst>
                    <a:gd name="T0" fmla="*/ 0 w 144"/>
                    <a:gd name="T1" fmla="*/ 0 h 144"/>
                    <a:gd name="T2" fmla="*/ 144 w 144"/>
                    <a:gd name="T3" fmla="*/ 158 h 144"/>
                    <a:gd name="T4" fmla="*/ 0 60000 65536"/>
                    <a:gd name="T5" fmla="*/ 0 60000 65536"/>
                  </a:gdLst>
                  <a:ahLst/>
                  <a:cxnLst>
                    <a:cxn ang="T4">
                      <a:pos x="T0" y="T1"/>
                    </a:cxn>
                    <a:cxn ang="T5">
                      <a:pos x="T2" y="T3"/>
                    </a:cxn>
                  </a:cxnLst>
                  <a:rect l="0" t="0" r="r" b="b"/>
                  <a:pathLst>
                    <a:path w="144" h="144">
                      <a:moveTo>
                        <a:pt x="0" y="0"/>
                      </a:moveTo>
                      <a:cubicBezTo>
                        <a:pt x="24" y="24"/>
                        <a:pt x="132" y="102"/>
                        <a:pt x="144" y="14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grpSp>
          <p:nvGrpSpPr>
            <p:cNvPr id="7" name="Group 40"/>
            <p:cNvGrpSpPr>
              <a:grpSpLocks/>
            </p:cNvGrpSpPr>
            <p:nvPr/>
          </p:nvGrpSpPr>
          <p:grpSpPr bwMode="auto">
            <a:xfrm>
              <a:off x="496" y="804"/>
              <a:ext cx="2570" cy="2611"/>
              <a:chOff x="496" y="804"/>
              <a:chExt cx="2570" cy="2611"/>
            </a:xfrm>
          </p:grpSpPr>
          <p:grpSp>
            <p:nvGrpSpPr>
              <p:cNvPr id="8" name="Group 41"/>
              <p:cNvGrpSpPr>
                <a:grpSpLocks/>
              </p:cNvGrpSpPr>
              <p:nvPr/>
            </p:nvGrpSpPr>
            <p:grpSpPr bwMode="auto">
              <a:xfrm>
                <a:off x="502" y="822"/>
                <a:ext cx="2564" cy="2593"/>
                <a:chOff x="1194" y="483"/>
                <a:chExt cx="3318" cy="3405"/>
              </a:xfrm>
            </p:grpSpPr>
            <p:sp>
              <p:nvSpPr>
                <p:cNvPr id="91" name="Freeform 42"/>
                <p:cNvSpPr>
                  <a:spLocks/>
                </p:cNvSpPr>
                <p:nvPr/>
              </p:nvSpPr>
              <p:spPr bwMode="ltGray">
                <a:xfrm>
                  <a:off x="2187" y="2874"/>
                  <a:ext cx="292" cy="273"/>
                </a:xfrm>
                <a:custGeom>
                  <a:avLst/>
                  <a:gdLst>
                    <a:gd name="T0" fmla="*/ 69 w 292"/>
                    <a:gd name="T1" fmla="*/ 73 h 274"/>
                    <a:gd name="T2" fmla="*/ 102 w 292"/>
                    <a:gd name="T3" fmla="*/ 79 h 274"/>
                    <a:gd name="T4" fmla="*/ 177 w 292"/>
                    <a:gd name="T5" fmla="*/ 34 h 274"/>
                    <a:gd name="T6" fmla="*/ 195 w 292"/>
                    <a:gd name="T7" fmla="*/ 22 h 274"/>
                    <a:gd name="T8" fmla="*/ 204 w 292"/>
                    <a:gd name="T9" fmla="*/ 16 h 274"/>
                    <a:gd name="T10" fmla="*/ 210 w 292"/>
                    <a:gd name="T11" fmla="*/ 7 h 274"/>
                    <a:gd name="T12" fmla="*/ 228 w 292"/>
                    <a:gd name="T13" fmla="*/ 1 h 274"/>
                    <a:gd name="T14" fmla="*/ 255 w 292"/>
                    <a:gd name="T15" fmla="*/ 22 h 274"/>
                    <a:gd name="T16" fmla="*/ 267 w 292"/>
                    <a:gd name="T17" fmla="*/ 25 h 274"/>
                    <a:gd name="T18" fmla="*/ 285 w 292"/>
                    <a:gd name="T19" fmla="*/ 31 h 274"/>
                    <a:gd name="T20" fmla="*/ 291 w 292"/>
                    <a:gd name="T21" fmla="*/ 40 h 274"/>
                    <a:gd name="T22" fmla="*/ 282 w 292"/>
                    <a:gd name="T23" fmla="*/ 43 h 274"/>
                    <a:gd name="T24" fmla="*/ 252 w 292"/>
                    <a:gd name="T25" fmla="*/ 70 h 274"/>
                    <a:gd name="T26" fmla="*/ 240 w 292"/>
                    <a:gd name="T27" fmla="*/ 97 h 274"/>
                    <a:gd name="T28" fmla="*/ 249 w 292"/>
                    <a:gd name="T29" fmla="*/ 124 h 274"/>
                    <a:gd name="T30" fmla="*/ 270 w 292"/>
                    <a:gd name="T31" fmla="*/ 137 h 274"/>
                    <a:gd name="T32" fmla="*/ 252 w 292"/>
                    <a:gd name="T33" fmla="*/ 155 h 274"/>
                    <a:gd name="T34" fmla="*/ 237 w 292"/>
                    <a:gd name="T35" fmla="*/ 182 h 274"/>
                    <a:gd name="T36" fmla="*/ 219 w 292"/>
                    <a:gd name="T37" fmla="*/ 191 h 274"/>
                    <a:gd name="T38" fmla="*/ 201 w 292"/>
                    <a:gd name="T39" fmla="*/ 242 h 274"/>
                    <a:gd name="T40" fmla="*/ 165 w 292"/>
                    <a:gd name="T41" fmla="*/ 260 h 274"/>
                    <a:gd name="T42" fmla="*/ 156 w 292"/>
                    <a:gd name="T43" fmla="*/ 257 h 274"/>
                    <a:gd name="T44" fmla="*/ 153 w 292"/>
                    <a:gd name="T45" fmla="*/ 248 h 274"/>
                    <a:gd name="T46" fmla="*/ 135 w 292"/>
                    <a:gd name="T47" fmla="*/ 242 h 274"/>
                    <a:gd name="T48" fmla="*/ 120 w 292"/>
                    <a:gd name="T49" fmla="*/ 227 h 274"/>
                    <a:gd name="T50" fmla="*/ 102 w 292"/>
                    <a:gd name="T51" fmla="*/ 233 h 274"/>
                    <a:gd name="T52" fmla="*/ 81 w 292"/>
                    <a:gd name="T53" fmla="*/ 227 h 274"/>
                    <a:gd name="T54" fmla="*/ 78 w 292"/>
                    <a:gd name="T55" fmla="*/ 218 h 274"/>
                    <a:gd name="T56" fmla="*/ 69 w 292"/>
                    <a:gd name="T57" fmla="*/ 212 h 274"/>
                    <a:gd name="T58" fmla="*/ 42 w 292"/>
                    <a:gd name="T59" fmla="*/ 209 h 274"/>
                    <a:gd name="T60" fmla="*/ 33 w 292"/>
                    <a:gd name="T61" fmla="*/ 161 h 274"/>
                    <a:gd name="T62" fmla="*/ 15 w 292"/>
                    <a:gd name="T63" fmla="*/ 155 h 274"/>
                    <a:gd name="T64" fmla="*/ 0 w 292"/>
                    <a:gd name="T65" fmla="*/ 118 h 274"/>
                    <a:gd name="T66" fmla="*/ 18 w 292"/>
                    <a:gd name="T67" fmla="*/ 82 h 274"/>
                    <a:gd name="T68" fmla="*/ 57 w 292"/>
                    <a:gd name="T69" fmla="*/ 100 h 274"/>
                    <a:gd name="T70" fmla="*/ 69 w 292"/>
                    <a:gd name="T71" fmla="*/ 73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274">
                      <a:moveTo>
                        <a:pt x="69" y="73"/>
                      </a:moveTo>
                      <a:cubicBezTo>
                        <a:pt x="83" y="82"/>
                        <a:pt x="85" y="82"/>
                        <a:pt x="102" y="79"/>
                      </a:cubicBezTo>
                      <a:cubicBezTo>
                        <a:pt x="129" y="61"/>
                        <a:pt x="143" y="39"/>
                        <a:pt x="177" y="34"/>
                      </a:cubicBezTo>
                      <a:cubicBezTo>
                        <a:pt x="183" y="30"/>
                        <a:pt x="189" y="26"/>
                        <a:pt x="195" y="22"/>
                      </a:cubicBezTo>
                      <a:cubicBezTo>
                        <a:pt x="198" y="20"/>
                        <a:pt x="204" y="16"/>
                        <a:pt x="204" y="16"/>
                      </a:cubicBezTo>
                      <a:cubicBezTo>
                        <a:pt x="206" y="13"/>
                        <a:pt x="207" y="9"/>
                        <a:pt x="210" y="7"/>
                      </a:cubicBezTo>
                      <a:cubicBezTo>
                        <a:pt x="215" y="4"/>
                        <a:pt x="228" y="1"/>
                        <a:pt x="228" y="1"/>
                      </a:cubicBezTo>
                      <a:cubicBezTo>
                        <a:pt x="250" y="5"/>
                        <a:pt x="240" y="0"/>
                        <a:pt x="255" y="22"/>
                      </a:cubicBezTo>
                      <a:cubicBezTo>
                        <a:pt x="257" y="25"/>
                        <a:pt x="263" y="24"/>
                        <a:pt x="267" y="25"/>
                      </a:cubicBezTo>
                      <a:cubicBezTo>
                        <a:pt x="273" y="27"/>
                        <a:pt x="285" y="31"/>
                        <a:pt x="285" y="31"/>
                      </a:cubicBezTo>
                      <a:cubicBezTo>
                        <a:pt x="287" y="34"/>
                        <a:pt x="292" y="37"/>
                        <a:pt x="291" y="40"/>
                      </a:cubicBezTo>
                      <a:cubicBezTo>
                        <a:pt x="290" y="43"/>
                        <a:pt x="284" y="41"/>
                        <a:pt x="282" y="43"/>
                      </a:cubicBezTo>
                      <a:cubicBezTo>
                        <a:pt x="266" y="59"/>
                        <a:pt x="273" y="63"/>
                        <a:pt x="252" y="70"/>
                      </a:cubicBezTo>
                      <a:cubicBezTo>
                        <a:pt x="247" y="78"/>
                        <a:pt x="240" y="97"/>
                        <a:pt x="240" y="97"/>
                      </a:cubicBezTo>
                      <a:cubicBezTo>
                        <a:pt x="254" y="118"/>
                        <a:pt x="254" y="108"/>
                        <a:pt x="249" y="124"/>
                      </a:cubicBezTo>
                      <a:cubicBezTo>
                        <a:pt x="252" y="133"/>
                        <a:pt x="270" y="145"/>
                        <a:pt x="270" y="145"/>
                      </a:cubicBezTo>
                      <a:cubicBezTo>
                        <a:pt x="278" y="170"/>
                        <a:pt x="277" y="164"/>
                        <a:pt x="252" y="169"/>
                      </a:cubicBezTo>
                      <a:cubicBezTo>
                        <a:pt x="247" y="176"/>
                        <a:pt x="244" y="190"/>
                        <a:pt x="237" y="196"/>
                      </a:cubicBezTo>
                      <a:cubicBezTo>
                        <a:pt x="232" y="200"/>
                        <a:pt x="225" y="201"/>
                        <a:pt x="219" y="205"/>
                      </a:cubicBezTo>
                      <a:cubicBezTo>
                        <a:pt x="209" y="220"/>
                        <a:pt x="207" y="238"/>
                        <a:pt x="201" y="256"/>
                      </a:cubicBezTo>
                      <a:cubicBezTo>
                        <a:pt x="199" y="262"/>
                        <a:pt x="171" y="272"/>
                        <a:pt x="165" y="274"/>
                      </a:cubicBezTo>
                      <a:cubicBezTo>
                        <a:pt x="162" y="273"/>
                        <a:pt x="158" y="273"/>
                        <a:pt x="156" y="271"/>
                      </a:cubicBezTo>
                      <a:cubicBezTo>
                        <a:pt x="154" y="269"/>
                        <a:pt x="156" y="264"/>
                        <a:pt x="153" y="262"/>
                      </a:cubicBezTo>
                      <a:cubicBezTo>
                        <a:pt x="148" y="258"/>
                        <a:pt x="135" y="256"/>
                        <a:pt x="135" y="256"/>
                      </a:cubicBezTo>
                      <a:cubicBezTo>
                        <a:pt x="132" y="252"/>
                        <a:pt x="127" y="241"/>
                        <a:pt x="120" y="241"/>
                      </a:cubicBezTo>
                      <a:cubicBezTo>
                        <a:pt x="114" y="241"/>
                        <a:pt x="102" y="247"/>
                        <a:pt x="102" y="247"/>
                      </a:cubicBezTo>
                      <a:cubicBezTo>
                        <a:pt x="95" y="245"/>
                        <a:pt x="87" y="246"/>
                        <a:pt x="81" y="241"/>
                      </a:cubicBezTo>
                      <a:cubicBezTo>
                        <a:pt x="79" y="239"/>
                        <a:pt x="80" y="234"/>
                        <a:pt x="78" y="232"/>
                      </a:cubicBezTo>
                      <a:cubicBezTo>
                        <a:pt x="76" y="229"/>
                        <a:pt x="72" y="228"/>
                        <a:pt x="69" y="226"/>
                      </a:cubicBezTo>
                      <a:cubicBezTo>
                        <a:pt x="60" y="229"/>
                        <a:pt x="42" y="223"/>
                        <a:pt x="42" y="223"/>
                      </a:cubicBezTo>
                      <a:cubicBezTo>
                        <a:pt x="33" y="210"/>
                        <a:pt x="44" y="187"/>
                        <a:pt x="33" y="175"/>
                      </a:cubicBezTo>
                      <a:cubicBezTo>
                        <a:pt x="29" y="170"/>
                        <a:pt x="15" y="169"/>
                        <a:pt x="15" y="169"/>
                      </a:cubicBezTo>
                      <a:cubicBezTo>
                        <a:pt x="9" y="151"/>
                        <a:pt x="3" y="137"/>
                        <a:pt x="0" y="118"/>
                      </a:cubicBezTo>
                      <a:cubicBezTo>
                        <a:pt x="3" y="102"/>
                        <a:pt x="2" y="87"/>
                        <a:pt x="18" y="82"/>
                      </a:cubicBezTo>
                      <a:cubicBezTo>
                        <a:pt x="34" y="93"/>
                        <a:pt x="40" y="94"/>
                        <a:pt x="57" y="100"/>
                      </a:cubicBezTo>
                      <a:cubicBezTo>
                        <a:pt x="52" y="86"/>
                        <a:pt x="53" y="73"/>
                        <a:pt x="69" y="7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2" name="Freeform 43"/>
                <p:cNvSpPr>
                  <a:spLocks/>
                </p:cNvSpPr>
                <p:nvPr/>
              </p:nvSpPr>
              <p:spPr bwMode="ltGray">
                <a:xfrm>
                  <a:off x="2096" y="3137"/>
                  <a:ext cx="386" cy="146"/>
                </a:xfrm>
                <a:custGeom>
                  <a:avLst/>
                  <a:gdLst>
                    <a:gd name="T0" fmla="*/ 0 w 384"/>
                    <a:gd name="T1" fmla="*/ 12 h 144"/>
                    <a:gd name="T2" fmla="*/ 48 w 384"/>
                    <a:gd name="T3" fmla="*/ 12 h 144"/>
                    <a:gd name="T4" fmla="*/ 75 w 384"/>
                    <a:gd name="T5" fmla="*/ 21 h 144"/>
                    <a:gd name="T6" fmla="*/ 122 w 384"/>
                    <a:gd name="T7" fmla="*/ 59 h 144"/>
                    <a:gd name="T8" fmla="*/ 140 w 384"/>
                    <a:gd name="T9" fmla="*/ 65 h 144"/>
                    <a:gd name="T10" fmla="*/ 167 w 384"/>
                    <a:gd name="T11" fmla="*/ 62 h 144"/>
                    <a:gd name="T12" fmla="*/ 215 w 384"/>
                    <a:gd name="T13" fmla="*/ 80 h 144"/>
                    <a:gd name="T14" fmla="*/ 242 w 384"/>
                    <a:gd name="T15" fmla="*/ 92 h 144"/>
                    <a:gd name="T16" fmla="*/ 248 w 384"/>
                    <a:gd name="T17" fmla="*/ 118 h 144"/>
                    <a:gd name="T18" fmla="*/ 325 w 384"/>
                    <a:gd name="T19" fmla="*/ 145 h 144"/>
                    <a:gd name="T20" fmla="*/ 352 w 384"/>
                    <a:gd name="T21" fmla="*/ 154 h 144"/>
                    <a:gd name="T22" fmla="*/ 412 w 384"/>
                    <a:gd name="T23" fmla="*/ 163 h 144"/>
                    <a:gd name="T24" fmla="*/ 370 w 384"/>
                    <a:gd name="T25" fmla="*/ 163 h 144"/>
                    <a:gd name="T26" fmla="*/ 281 w 384"/>
                    <a:gd name="T27" fmla="*/ 145 h 144"/>
                    <a:gd name="T28" fmla="*/ 254 w 384"/>
                    <a:gd name="T29" fmla="*/ 130 h 144"/>
                    <a:gd name="T30" fmla="*/ 203 w 384"/>
                    <a:gd name="T31" fmla="*/ 124 h 144"/>
                    <a:gd name="T32" fmla="*/ 158 w 384"/>
                    <a:gd name="T33" fmla="*/ 101 h 144"/>
                    <a:gd name="T34" fmla="*/ 75 w 384"/>
                    <a:gd name="T35" fmla="*/ 77 h 144"/>
                    <a:gd name="T36" fmla="*/ 0 w 384"/>
                    <a:gd name="T37" fmla="*/ 12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4" h="144">
                      <a:moveTo>
                        <a:pt x="0" y="12"/>
                      </a:moveTo>
                      <a:cubicBezTo>
                        <a:pt x="18" y="0"/>
                        <a:pt x="27" y="5"/>
                        <a:pt x="48" y="12"/>
                      </a:cubicBezTo>
                      <a:cubicBezTo>
                        <a:pt x="57" y="15"/>
                        <a:pt x="75" y="21"/>
                        <a:pt x="75" y="21"/>
                      </a:cubicBezTo>
                      <a:cubicBezTo>
                        <a:pt x="83" y="33"/>
                        <a:pt x="95" y="39"/>
                        <a:pt x="108" y="45"/>
                      </a:cubicBezTo>
                      <a:cubicBezTo>
                        <a:pt x="114" y="48"/>
                        <a:pt x="126" y="51"/>
                        <a:pt x="126" y="51"/>
                      </a:cubicBezTo>
                      <a:cubicBezTo>
                        <a:pt x="138" y="43"/>
                        <a:pt x="141" y="40"/>
                        <a:pt x="153" y="48"/>
                      </a:cubicBezTo>
                      <a:cubicBezTo>
                        <a:pt x="164" y="65"/>
                        <a:pt x="182" y="64"/>
                        <a:pt x="201" y="66"/>
                      </a:cubicBezTo>
                      <a:cubicBezTo>
                        <a:pt x="222" y="73"/>
                        <a:pt x="214" y="68"/>
                        <a:pt x="228" y="78"/>
                      </a:cubicBezTo>
                      <a:cubicBezTo>
                        <a:pt x="214" y="88"/>
                        <a:pt x="222" y="91"/>
                        <a:pt x="234" y="99"/>
                      </a:cubicBezTo>
                      <a:cubicBezTo>
                        <a:pt x="261" y="95"/>
                        <a:pt x="273" y="109"/>
                        <a:pt x="297" y="117"/>
                      </a:cubicBezTo>
                      <a:cubicBezTo>
                        <a:pt x="306" y="120"/>
                        <a:pt x="324" y="126"/>
                        <a:pt x="324" y="126"/>
                      </a:cubicBezTo>
                      <a:cubicBezTo>
                        <a:pt x="344" y="121"/>
                        <a:pt x="364" y="128"/>
                        <a:pt x="384" y="135"/>
                      </a:cubicBezTo>
                      <a:cubicBezTo>
                        <a:pt x="370" y="144"/>
                        <a:pt x="359" y="137"/>
                        <a:pt x="342" y="135"/>
                      </a:cubicBezTo>
                      <a:cubicBezTo>
                        <a:pt x="328" y="140"/>
                        <a:pt x="281" y="126"/>
                        <a:pt x="267" y="117"/>
                      </a:cubicBezTo>
                      <a:cubicBezTo>
                        <a:pt x="259" y="112"/>
                        <a:pt x="240" y="105"/>
                        <a:pt x="240" y="105"/>
                      </a:cubicBezTo>
                      <a:cubicBezTo>
                        <a:pt x="226" y="110"/>
                        <a:pt x="203" y="103"/>
                        <a:pt x="189" y="102"/>
                      </a:cubicBezTo>
                      <a:cubicBezTo>
                        <a:pt x="174" y="107"/>
                        <a:pt x="158" y="94"/>
                        <a:pt x="144" y="87"/>
                      </a:cubicBezTo>
                      <a:cubicBezTo>
                        <a:pt x="122" y="76"/>
                        <a:pt x="99" y="68"/>
                        <a:pt x="75" y="63"/>
                      </a:cubicBezTo>
                      <a:cubicBezTo>
                        <a:pt x="51" y="47"/>
                        <a:pt x="10" y="43"/>
                        <a:pt x="0" y="1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3" name="Freeform 44"/>
                <p:cNvSpPr>
                  <a:spLocks/>
                </p:cNvSpPr>
                <p:nvPr/>
              </p:nvSpPr>
              <p:spPr bwMode="ltGray">
                <a:xfrm>
                  <a:off x="2141" y="3069"/>
                  <a:ext cx="30" cy="25"/>
                </a:xfrm>
                <a:custGeom>
                  <a:avLst/>
                  <a:gdLst>
                    <a:gd name="T0" fmla="*/ 18 w 30"/>
                    <a:gd name="T1" fmla="*/ 40 h 24"/>
                    <a:gd name="T2" fmla="*/ 9 w 30"/>
                    <a:gd name="T3" fmla="*/ 0 h 24"/>
                    <a:gd name="T4" fmla="*/ 18 w 30"/>
                    <a:gd name="T5" fmla="*/ 40 h 24"/>
                    <a:gd name="T6" fmla="*/ 0 60000 65536"/>
                    <a:gd name="T7" fmla="*/ 0 60000 65536"/>
                    <a:gd name="T8" fmla="*/ 0 60000 65536"/>
                  </a:gdLst>
                  <a:ahLst/>
                  <a:cxnLst>
                    <a:cxn ang="T6">
                      <a:pos x="T0" y="T1"/>
                    </a:cxn>
                    <a:cxn ang="T7">
                      <a:pos x="T2" y="T3"/>
                    </a:cxn>
                    <a:cxn ang="T8">
                      <a:pos x="T4" y="T5"/>
                    </a:cxn>
                  </a:cxnLst>
                  <a:rect l="0" t="0" r="r" b="b"/>
                  <a:pathLst>
                    <a:path w="30" h="24">
                      <a:moveTo>
                        <a:pt x="18" y="24"/>
                      </a:moveTo>
                      <a:cubicBezTo>
                        <a:pt x="6" y="16"/>
                        <a:pt x="0" y="13"/>
                        <a:pt x="9" y="0"/>
                      </a:cubicBezTo>
                      <a:cubicBezTo>
                        <a:pt x="23" y="3"/>
                        <a:pt x="30" y="12"/>
                        <a:pt x="18"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4" name="Freeform 45"/>
                <p:cNvSpPr>
                  <a:spLocks/>
                </p:cNvSpPr>
                <p:nvPr/>
              </p:nvSpPr>
              <p:spPr bwMode="ltGray">
                <a:xfrm>
                  <a:off x="2436" y="2753"/>
                  <a:ext cx="75" cy="63"/>
                </a:xfrm>
                <a:custGeom>
                  <a:avLst/>
                  <a:gdLst>
                    <a:gd name="T0" fmla="*/ 8 w 75"/>
                    <a:gd name="T1" fmla="*/ 51 h 63"/>
                    <a:gd name="T2" fmla="*/ 50 w 75"/>
                    <a:gd name="T3" fmla="*/ 0 h 63"/>
                    <a:gd name="T4" fmla="*/ 44 w 75"/>
                    <a:gd name="T5" fmla="*/ 30 h 63"/>
                    <a:gd name="T6" fmla="*/ 11 w 75"/>
                    <a:gd name="T7" fmla="*/ 57 h 63"/>
                    <a:gd name="T8" fmla="*/ 2 w 75"/>
                    <a:gd name="T9" fmla="*/ 60 h 63"/>
                    <a:gd name="T10" fmla="*/ 8 w 75"/>
                    <a:gd name="T11" fmla="*/ 5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63">
                      <a:moveTo>
                        <a:pt x="8" y="51"/>
                      </a:moveTo>
                      <a:cubicBezTo>
                        <a:pt x="27" y="38"/>
                        <a:pt x="43" y="22"/>
                        <a:pt x="50" y="0"/>
                      </a:cubicBezTo>
                      <a:cubicBezTo>
                        <a:pt x="75" y="6"/>
                        <a:pt x="57" y="21"/>
                        <a:pt x="44" y="30"/>
                      </a:cubicBezTo>
                      <a:cubicBezTo>
                        <a:pt x="36" y="43"/>
                        <a:pt x="23" y="49"/>
                        <a:pt x="11" y="57"/>
                      </a:cubicBezTo>
                      <a:cubicBezTo>
                        <a:pt x="8" y="59"/>
                        <a:pt x="3" y="63"/>
                        <a:pt x="2" y="60"/>
                      </a:cubicBezTo>
                      <a:cubicBezTo>
                        <a:pt x="0" y="57"/>
                        <a:pt x="6" y="54"/>
                        <a:pt x="8" y="5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5" name="Freeform 46"/>
                <p:cNvSpPr>
                  <a:spLocks/>
                </p:cNvSpPr>
                <p:nvPr/>
              </p:nvSpPr>
              <p:spPr bwMode="ltGray">
                <a:xfrm>
                  <a:off x="2506" y="2546"/>
                  <a:ext cx="162" cy="280"/>
                </a:xfrm>
                <a:custGeom>
                  <a:avLst/>
                  <a:gdLst>
                    <a:gd name="T0" fmla="*/ 31 w 163"/>
                    <a:gd name="T1" fmla="*/ 126 h 279"/>
                    <a:gd name="T2" fmla="*/ 19 w 163"/>
                    <a:gd name="T3" fmla="*/ 105 h 279"/>
                    <a:gd name="T4" fmla="*/ 16 w 163"/>
                    <a:gd name="T5" fmla="*/ 72 h 279"/>
                    <a:gd name="T6" fmla="*/ 46 w 163"/>
                    <a:gd name="T7" fmla="*/ 0 h 279"/>
                    <a:gd name="T8" fmla="*/ 76 w 163"/>
                    <a:gd name="T9" fmla="*/ 15 h 279"/>
                    <a:gd name="T10" fmla="*/ 64 w 163"/>
                    <a:gd name="T11" fmla="*/ 81 h 279"/>
                    <a:gd name="T12" fmla="*/ 49 w 163"/>
                    <a:gd name="T13" fmla="*/ 99 h 279"/>
                    <a:gd name="T14" fmla="*/ 43 w 163"/>
                    <a:gd name="T15" fmla="*/ 117 h 279"/>
                    <a:gd name="T16" fmla="*/ 64 w 163"/>
                    <a:gd name="T17" fmla="*/ 135 h 279"/>
                    <a:gd name="T18" fmla="*/ 86 w 163"/>
                    <a:gd name="T19" fmla="*/ 158 h 279"/>
                    <a:gd name="T20" fmla="*/ 101 w 163"/>
                    <a:gd name="T21" fmla="*/ 155 h 279"/>
                    <a:gd name="T22" fmla="*/ 110 w 163"/>
                    <a:gd name="T23" fmla="*/ 167 h 279"/>
                    <a:gd name="T24" fmla="*/ 92 w 163"/>
                    <a:gd name="T25" fmla="*/ 170 h 279"/>
                    <a:gd name="T26" fmla="*/ 131 w 163"/>
                    <a:gd name="T27" fmla="*/ 200 h 279"/>
                    <a:gd name="T28" fmla="*/ 149 w 163"/>
                    <a:gd name="T29" fmla="*/ 224 h 279"/>
                    <a:gd name="T30" fmla="*/ 134 w 163"/>
                    <a:gd name="T31" fmla="*/ 245 h 279"/>
                    <a:gd name="T32" fmla="*/ 110 w 163"/>
                    <a:gd name="T33" fmla="*/ 242 h 279"/>
                    <a:gd name="T34" fmla="*/ 113 w 163"/>
                    <a:gd name="T35" fmla="*/ 272 h 279"/>
                    <a:gd name="T36" fmla="*/ 86 w 163"/>
                    <a:gd name="T37" fmla="*/ 266 h 279"/>
                    <a:gd name="T38" fmla="*/ 83 w 163"/>
                    <a:gd name="T39" fmla="*/ 278 h 279"/>
                    <a:gd name="T40" fmla="*/ 79 w 163"/>
                    <a:gd name="T41" fmla="*/ 284 h 279"/>
                    <a:gd name="T42" fmla="*/ 81 w 163"/>
                    <a:gd name="T43" fmla="*/ 248 h 279"/>
                    <a:gd name="T44" fmla="*/ 95 w 163"/>
                    <a:gd name="T45" fmla="*/ 242 h 279"/>
                    <a:gd name="T46" fmla="*/ 122 w 163"/>
                    <a:gd name="T47" fmla="*/ 233 h 279"/>
                    <a:gd name="T48" fmla="*/ 125 w 163"/>
                    <a:gd name="T49" fmla="*/ 224 h 279"/>
                    <a:gd name="T50" fmla="*/ 113 w 163"/>
                    <a:gd name="T51" fmla="*/ 206 h 279"/>
                    <a:gd name="T52" fmla="*/ 104 w 163"/>
                    <a:gd name="T53" fmla="*/ 209 h 279"/>
                    <a:gd name="T54" fmla="*/ 107 w 163"/>
                    <a:gd name="T55" fmla="*/ 218 h 279"/>
                    <a:gd name="T56" fmla="*/ 81 w 163"/>
                    <a:gd name="T57" fmla="*/ 209 h 279"/>
                    <a:gd name="T58" fmla="*/ 76 w 163"/>
                    <a:gd name="T59" fmla="*/ 170 h 279"/>
                    <a:gd name="T60" fmla="*/ 49 w 163"/>
                    <a:gd name="T61" fmla="*/ 164 h 279"/>
                    <a:gd name="T62" fmla="*/ 40 w 163"/>
                    <a:gd name="T63" fmla="*/ 194 h 279"/>
                    <a:gd name="T64" fmla="*/ 13 w 163"/>
                    <a:gd name="T65" fmla="*/ 176 h 279"/>
                    <a:gd name="T66" fmla="*/ 16 w 163"/>
                    <a:gd name="T67" fmla="*/ 164 h 279"/>
                    <a:gd name="T68" fmla="*/ 25 w 163"/>
                    <a:gd name="T69" fmla="*/ 155 h 279"/>
                    <a:gd name="T70" fmla="*/ 28 w 163"/>
                    <a:gd name="T71" fmla="*/ 123 h 279"/>
                    <a:gd name="T72" fmla="*/ 31 w 163"/>
                    <a:gd name="T73" fmla="*/ 126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3" h="279">
                      <a:moveTo>
                        <a:pt x="31" y="126"/>
                      </a:moveTo>
                      <a:cubicBezTo>
                        <a:pt x="18" y="122"/>
                        <a:pt x="15" y="118"/>
                        <a:pt x="19" y="105"/>
                      </a:cubicBezTo>
                      <a:cubicBezTo>
                        <a:pt x="0" y="99"/>
                        <a:pt x="0" y="83"/>
                        <a:pt x="16" y="72"/>
                      </a:cubicBezTo>
                      <a:cubicBezTo>
                        <a:pt x="24" y="47"/>
                        <a:pt x="31" y="22"/>
                        <a:pt x="46" y="0"/>
                      </a:cubicBezTo>
                      <a:cubicBezTo>
                        <a:pt x="60" y="3"/>
                        <a:pt x="71" y="1"/>
                        <a:pt x="76" y="15"/>
                      </a:cubicBezTo>
                      <a:cubicBezTo>
                        <a:pt x="74" y="32"/>
                        <a:pt x="75" y="65"/>
                        <a:pt x="64" y="81"/>
                      </a:cubicBezTo>
                      <a:cubicBezTo>
                        <a:pt x="55" y="95"/>
                        <a:pt x="56" y="84"/>
                        <a:pt x="49" y="99"/>
                      </a:cubicBezTo>
                      <a:cubicBezTo>
                        <a:pt x="46" y="105"/>
                        <a:pt x="43" y="117"/>
                        <a:pt x="43" y="117"/>
                      </a:cubicBezTo>
                      <a:cubicBezTo>
                        <a:pt x="47" y="129"/>
                        <a:pt x="53" y="128"/>
                        <a:pt x="64" y="135"/>
                      </a:cubicBezTo>
                      <a:cubicBezTo>
                        <a:pt x="79" y="130"/>
                        <a:pt x="86" y="139"/>
                        <a:pt x="100" y="144"/>
                      </a:cubicBezTo>
                      <a:cubicBezTo>
                        <a:pt x="105" y="143"/>
                        <a:pt x="110" y="141"/>
                        <a:pt x="115" y="141"/>
                      </a:cubicBezTo>
                      <a:cubicBezTo>
                        <a:pt x="117" y="141"/>
                        <a:pt x="140" y="144"/>
                        <a:pt x="124" y="153"/>
                      </a:cubicBezTo>
                      <a:cubicBezTo>
                        <a:pt x="119" y="156"/>
                        <a:pt x="112" y="155"/>
                        <a:pt x="106" y="156"/>
                      </a:cubicBezTo>
                      <a:cubicBezTo>
                        <a:pt x="117" y="173"/>
                        <a:pt x="126" y="181"/>
                        <a:pt x="145" y="186"/>
                      </a:cubicBezTo>
                      <a:cubicBezTo>
                        <a:pt x="155" y="193"/>
                        <a:pt x="159" y="198"/>
                        <a:pt x="163" y="210"/>
                      </a:cubicBezTo>
                      <a:cubicBezTo>
                        <a:pt x="156" y="231"/>
                        <a:pt x="163" y="226"/>
                        <a:pt x="148" y="231"/>
                      </a:cubicBezTo>
                      <a:cubicBezTo>
                        <a:pt x="142" y="267"/>
                        <a:pt x="143" y="234"/>
                        <a:pt x="124" y="228"/>
                      </a:cubicBezTo>
                      <a:cubicBezTo>
                        <a:pt x="116" y="241"/>
                        <a:pt x="109" y="252"/>
                        <a:pt x="127" y="258"/>
                      </a:cubicBezTo>
                      <a:cubicBezTo>
                        <a:pt x="120" y="279"/>
                        <a:pt x="111" y="256"/>
                        <a:pt x="100" y="252"/>
                      </a:cubicBezTo>
                      <a:cubicBezTo>
                        <a:pt x="99" y="256"/>
                        <a:pt x="100" y="261"/>
                        <a:pt x="97" y="264"/>
                      </a:cubicBezTo>
                      <a:cubicBezTo>
                        <a:pt x="92" y="268"/>
                        <a:pt x="79" y="270"/>
                        <a:pt x="79" y="270"/>
                      </a:cubicBezTo>
                      <a:cubicBezTo>
                        <a:pt x="74" y="256"/>
                        <a:pt x="80" y="246"/>
                        <a:pt x="88" y="234"/>
                      </a:cubicBezTo>
                      <a:cubicBezTo>
                        <a:pt x="120" y="240"/>
                        <a:pt x="91" y="239"/>
                        <a:pt x="109" y="228"/>
                      </a:cubicBezTo>
                      <a:cubicBezTo>
                        <a:pt x="117" y="223"/>
                        <a:pt x="136" y="219"/>
                        <a:pt x="136" y="219"/>
                      </a:cubicBezTo>
                      <a:cubicBezTo>
                        <a:pt x="137" y="216"/>
                        <a:pt x="140" y="213"/>
                        <a:pt x="139" y="210"/>
                      </a:cubicBezTo>
                      <a:cubicBezTo>
                        <a:pt x="137" y="203"/>
                        <a:pt x="127" y="192"/>
                        <a:pt x="127" y="192"/>
                      </a:cubicBezTo>
                      <a:cubicBezTo>
                        <a:pt x="124" y="193"/>
                        <a:pt x="119" y="192"/>
                        <a:pt x="118" y="195"/>
                      </a:cubicBezTo>
                      <a:cubicBezTo>
                        <a:pt x="117" y="198"/>
                        <a:pt x="124" y="203"/>
                        <a:pt x="121" y="204"/>
                      </a:cubicBezTo>
                      <a:cubicBezTo>
                        <a:pt x="111" y="209"/>
                        <a:pt x="88" y="195"/>
                        <a:pt x="88" y="195"/>
                      </a:cubicBezTo>
                      <a:cubicBezTo>
                        <a:pt x="95" y="173"/>
                        <a:pt x="106" y="166"/>
                        <a:pt x="76" y="156"/>
                      </a:cubicBezTo>
                      <a:cubicBezTo>
                        <a:pt x="64" y="160"/>
                        <a:pt x="61" y="154"/>
                        <a:pt x="49" y="150"/>
                      </a:cubicBezTo>
                      <a:cubicBezTo>
                        <a:pt x="42" y="172"/>
                        <a:pt x="45" y="162"/>
                        <a:pt x="40" y="180"/>
                      </a:cubicBezTo>
                      <a:cubicBezTo>
                        <a:pt x="25" y="176"/>
                        <a:pt x="25" y="170"/>
                        <a:pt x="13" y="162"/>
                      </a:cubicBezTo>
                      <a:cubicBezTo>
                        <a:pt x="14" y="158"/>
                        <a:pt x="14" y="154"/>
                        <a:pt x="16" y="150"/>
                      </a:cubicBezTo>
                      <a:cubicBezTo>
                        <a:pt x="18" y="146"/>
                        <a:pt x="23" y="145"/>
                        <a:pt x="25" y="141"/>
                      </a:cubicBezTo>
                      <a:cubicBezTo>
                        <a:pt x="27" y="135"/>
                        <a:pt x="26" y="129"/>
                        <a:pt x="28" y="123"/>
                      </a:cubicBezTo>
                      <a:cubicBezTo>
                        <a:pt x="29" y="122"/>
                        <a:pt x="30" y="125"/>
                        <a:pt x="31" y="12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6" name="Freeform 47"/>
                <p:cNvSpPr>
                  <a:spLocks/>
                </p:cNvSpPr>
                <p:nvPr/>
              </p:nvSpPr>
              <p:spPr bwMode="ltGray">
                <a:xfrm>
                  <a:off x="2548" y="2824"/>
                  <a:ext cx="154" cy="97"/>
                </a:xfrm>
                <a:custGeom>
                  <a:avLst/>
                  <a:gdLst>
                    <a:gd name="T0" fmla="*/ 3 w 153"/>
                    <a:gd name="T1" fmla="*/ 40 h 99"/>
                    <a:gd name="T2" fmla="*/ 36 w 153"/>
                    <a:gd name="T3" fmla="*/ 24 h 99"/>
                    <a:gd name="T4" fmla="*/ 63 w 153"/>
                    <a:gd name="T5" fmla="*/ 24 h 99"/>
                    <a:gd name="T6" fmla="*/ 69 w 153"/>
                    <a:gd name="T7" fmla="*/ 24 h 99"/>
                    <a:gd name="T8" fmla="*/ 119 w 153"/>
                    <a:gd name="T9" fmla="*/ 12 h 99"/>
                    <a:gd name="T10" fmla="*/ 137 w 153"/>
                    <a:gd name="T11" fmla="*/ 0 h 99"/>
                    <a:gd name="T12" fmla="*/ 161 w 153"/>
                    <a:gd name="T13" fmla="*/ 24 h 99"/>
                    <a:gd name="T14" fmla="*/ 146 w 153"/>
                    <a:gd name="T15" fmla="*/ 65 h 99"/>
                    <a:gd name="T16" fmla="*/ 116 w 153"/>
                    <a:gd name="T17" fmla="*/ 72 h 99"/>
                    <a:gd name="T18" fmla="*/ 75 w 153"/>
                    <a:gd name="T19" fmla="*/ 65 h 99"/>
                    <a:gd name="T20" fmla="*/ 63 w 153"/>
                    <a:gd name="T21" fmla="*/ 34 h 99"/>
                    <a:gd name="T22" fmla="*/ 45 w 153"/>
                    <a:gd name="T23" fmla="*/ 43 h 99"/>
                    <a:gd name="T24" fmla="*/ 27 w 153"/>
                    <a:gd name="T25" fmla="*/ 37 h 99"/>
                    <a:gd name="T26" fmla="*/ 0 w 153"/>
                    <a:gd name="T27" fmla="*/ 52 h 99"/>
                    <a:gd name="T28" fmla="*/ 3 w 153"/>
                    <a:gd name="T29" fmla="*/ 4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 h="99">
                      <a:moveTo>
                        <a:pt x="3" y="54"/>
                      </a:moveTo>
                      <a:cubicBezTo>
                        <a:pt x="9" y="35"/>
                        <a:pt x="17" y="34"/>
                        <a:pt x="36" y="30"/>
                      </a:cubicBezTo>
                      <a:cubicBezTo>
                        <a:pt x="47" y="23"/>
                        <a:pt x="51" y="20"/>
                        <a:pt x="63" y="24"/>
                      </a:cubicBezTo>
                      <a:cubicBezTo>
                        <a:pt x="65" y="27"/>
                        <a:pt x="66" y="32"/>
                        <a:pt x="69" y="33"/>
                      </a:cubicBezTo>
                      <a:cubicBezTo>
                        <a:pt x="69" y="33"/>
                        <a:pt x="100" y="15"/>
                        <a:pt x="105" y="12"/>
                      </a:cubicBezTo>
                      <a:cubicBezTo>
                        <a:pt x="111" y="8"/>
                        <a:pt x="123" y="0"/>
                        <a:pt x="123" y="0"/>
                      </a:cubicBezTo>
                      <a:cubicBezTo>
                        <a:pt x="136" y="9"/>
                        <a:pt x="134" y="21"/>
                        <a:pt x="147" y="30"/>
                      </a:cubicBezTo>
                      <a:cubicBezTo>
                        <a:pt x="153" y="47"/>
                        <a:pt x="142" y="69"/>
                        <a:pt x="132" y="84"/>
                      </a:cubicBezTo>
                      <a:cubicBezTo>
                        <a:pt x="116" y="60"/>
                        <a:pt x="114" y="91"/>
                        <a:pt x="102" y="99"/>
                      </a:cubicBezTo>
                      <a:cubicBezTo>
                        <a:pt x="92" y="96"/>
                        <a:pt x="75" y="84"/>
                        <a:pt x="75" y="84"/>
                      </a:cubicBezTo>
                      <a:cubicBezTo>
                        <a:pt x="70" y="70"/>
                        <a:pt x="82" y="54"/>
                        <a:pt x="63" y="48"/>
                      </a:cubicBezTo>
                      <a:cubicBezTo>
                        <a:pt x="57" y="50"/>
                        <a:pt x="52" y="57"/>
                        <a:pt x="45" y="57"/>
                      </a:cubicBezTo>
                      <a:cubicBezTo>
                        <a:pt x="39" y="57"/>
                        <a:pt x="27" y="51"/>
                        <a:pt x="27" y="51"/>
                      </a:cubicBezTo>
                      <a:cubicBezTo>
                        <a:pt x="16" y="55"/>
                        <a:pt x="11" y="62"/>
                        <a:pt x="0" y="66"/>
                      </a:cubicBezTo>
                      <a:cubicBezTo>
                        <a:pt x="0" y="65"/>
                        <a:pt x="11" y="29"/>
                        <a:pt x="3" y="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7" name="Freeform 48"/>
                <p:cNvSpPr>
                  <a:spLocks/>
                </p:cNvSpPr>
                <p:nvPr/>
              </p:nvSpPr>
              <p:spPr bwMode="ltGray">
                <a:xfrm>
                  <a:off x="2561" y="2743"/>
                  <a:ext cx="31" cy="43"/>
                </a:xfrm>
                <a:custGeom>
                  <a:avLst/>
                  <a:gdLst>
                    <a:gd name="T0" fmla="*/ 1 w 29"/>
                    <a:gd name="T1" fmla="*/ 34 h 43"/>
                    <a:gd name="T2" fmla="*/ 57 w 29"/>
                    <a:gd name="T3" fmla="*/ 13 h 43"/>
                    <a:gd name="T4" fmla="*/ 47 w 29"/>
                    <a:gd name="T5" fmla="*/ 31 h 43"/>
                    <a:gd name="T6" fmla="*/ 1 w 29"/>
                    <a:gd name="T7" fmla="*/ 34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3">
                      <a:moveTo>
                        <a:pt x="1" y="34"/>
                      </a:moveTo>
                      <a:cubicBezTo>
                        <a:pt x="4" y="13"/>
                        <a:pt x="2" y="0"/>
                        <a:pt x="22" y="13"/>
                      </a:cubicBezTo>
                      <a:cubicBezTo>
                        <a:pt x="24" y="20"/>
                        <a:pt x="29" y="25"/>
                        <a:pt x="19" y="31"/>
                      </a:cubicBezTo>
                      <a:cubicBezTo>
                        <a:pt x="0" y="43"/>
                        <a:pt x="1" y="42"/>
                        <a:pt x="1" y="3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8" name="Freeform 49"/>
                <p:cNvSpPr>
                  <a:spLocks/>
                </p:cNvSpPr>
                <p:nvPr/>
              </p:nvSpPr>
              <p:spPr bwMode="ltGray">
                <a:xfrm>
                  <a:off x="2720" y="3027"/>
                  <a:ext cx="48" cy="79"/>
                </a:xfrm>
                <a:custGeom>
                  <a:avLst/>
                  <a:gdLst>
                    <a:gd name="T0" fmla="*/ 24 w 48"/>
                    <a:gd name="T1" fmla="*/ 56 h 81"/>
                    <a:gd name="T2" fmla="*/ 0 w 48"/>
                    <a:gd name="T3" fmla="*/ 47 h 81"/>
                    <a:gd name="T4" fmla="*/ 0 w 48"/>
                    <a:gd name="T5" fmla="*/ 20 h 81"/>
                    <a:gd name="T6" fmla="*/ 12 w 48"/>
                    <a:gd name="T7" fmla="*/ 0 h 81"/>
                    <a:gd name="T8" fmla="*/ 21 w 48"/>
                    <a:gd name="T9" fmla="*/ 20 h 81"/>
                    <a:gd name="T10" fmla="*/ 24 w 48"/>
                    <a:gd name="T11" fmla="*/ 28 h 81"/>
                    <a:gd name="T12" fmla="*/ 24 w 48"/>
                    <a:gd name="T13" fmla="*/ 46 h 81"/>
                    <a:gd name="T14" fmla="*/ 24 w 48"/>
                    <a:gd name="T15" fmla="*/ 56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81">
                      <a:moveTo>
                        <a:pt x="24" y="81"/>
                      </a:moveTo>
                      <a:cubicBezTo>
                        <a:pt x="13" y="77"/>
                        <a:pt x="10" y="70"/>
                        <a:pt x="0" y="63"/>
                      </a:cubicBezTo>
                      <a:cubicBezTo>
                        <a:pt x="4" y="50"/>
                        <a:pt x="23" y="41"/>
                        <a:pt x="0" y="33"/>
                      </a:cubicBezTo>
                      <a:cubicBezTo>
                        <a:pt x="3" y="19"/>
                        <a:pt x="4" y="11"/>
                        <a:pt x="12" y="0"/>
                      </a:cubicBezTo>
                      <a:cubicBezTo>
                        <a:pt x="25" y="4"/>
                        <a:pt x="25" y="9"/>
                        <a:pt x="21" y="21"/>
                      </a:cubicBezTo>
                      <a:cubicBezTo>
                        <a:pt x="43" y="25"/>
                        <a:pt x="46" y="35"/>
                        <a:pt x="24" y="42"/>
                      </a:cubicBezTo>
                      <a:cubicBezTo>
                        <a:pt x="15" y="69"/>
                        <a:pt x="48" y="44"/>
                        <a:pt x="24" y="60"/>
                      </a:cubicBezTo>
                      <a:cubicBezTo>
                        <a:pt x="21" y="70"/>
                        <a:pt x="24" y="71"/>
                        <a:pt x="24" y="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9" name="Freeform 50"/>
                <p:cNvSpPr>
                  <a:spLocks/>
                </p:cNvSpPr>
                <p:nvPr/>
              </p:nvSpPr>
              <p:spPr bwMode="ltGray">
                <a:xfrm>
                  <a:off x="2677" y="3164"/>
                  <a:ext cx="39" cy="17"/>
                </a:xfrm>
                <a:custGeom>
                  <a:avLst/>
                  <a:gdLst>
                    <a:gd name="T0" fmla="*/ 38 w 38"/>
                    <a:gd name="T1" fmla="*/ 86 h 15"/>
                    <a:gd name="T2" fmla="*/ 18 w 38"/>
                    <a:gd name="T3" fmla="*/ 0 h 15"/>
                    <a:gd name="T4" fmla="*/ 47 w 38"/>
                    <a:gd name="T5" fmla="*/ 69 h 15"/>
                    <a:gd name="T6" fmla="*/ 38 w 38"/>
                    <a:gd name="T7" fmla="*/ 8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5">
                      <a:moveTo>
                        <a:pt x="24" y="15"/>
                      </a:moveTo>
                      <a:cubicBezTo>
                        <a:pt x="13" y="12"/>
                        <a:pt x="0" y="6"/>
                        <a:pt x="18" y="0"/>
                      </a:cubicBezTo>
                      <a:cubicBezTo>
                        <a:pt x="21" y="1"/>
                        <a:pt x="38" y="1"/>
                        <a:pt x="33" y="12"/>
                      </a:cubicBezTo>
                      <a:cubicBezTo>
                        <a:pt x="32" y="15"/>
                        <a:pt x="24" y="15"/>
                        <a:pt x="24" y="1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0" name="Freeform 51"/>
                <p:cNvSpPr>
                  <a:spLocks/>
                </p:cNvSpPr>
                <p:nvPr/>
              </p:nvSpPr>
              <p:spPr bwMode="ltGray">
                <a:xfrm>
                  <a:off x="2734" y="3155"/>
                  <a:ext cx="75" cy="26"/>
                </a:xfrm>
                <a:custGeom>
                  <a:avLst/>
                  <a:gdLst>
                    <a:gd name="T0" fmla="*/ 9 w 75"/>
                    <a:gd name="T1" fmla="*/ 18 h 26"/>
                    <a:gd name="T2" fmla="*/ 24 w 75"/>
                    <a:gd name="T3" fmla="*/ 12 h 26"/>
                    <a:gd name="T4" fmla="*/ 42 w 75"/>
                    <a:gd name="T5" fmla="*/ 6 h 26"/>
                    <a:gd name="T6" fmla="*/ 75 w 75"/>
                    <a:gd name="T7" fmla="*/ 21 h 26"/>
                    <a:gd name="T8" fmla="*/ 48 w 75"/>
                    <a:gd name="T9" fmla="*/ 18 h 26"/>
                    <a:gd name="T10" fmla="*/ 39 w 75"/>
                    <a:gd name="T11" fmla="*/ 15 h 26"/>
                    <a:gd name="T12" fmla="*/ 9 w 75"/>
                    <a:gd name="T13" fmla="*/ 1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26">
                      <a:moveTo>
                        <a:pt x="9" y="18"/>
                      </a:moveTo>
                      <a:cubicBezTo>
                        <a:pt x="21" y="0"/>
                        <a:pt x="8" y="14"/>
                        <a:pt x="24" y="12"/>
                      </a:cubicBezTo>
                      <a:cubicBezTo>
                        <a:pt x="30" y="11"/>
                        <a:pt x="42" y="6"/>
                        <a:pt x="42" y="6"/>
                      </a:cubicBezTo>
                      <a:cubicBezTo>
                        <a:pt x="59" y="9"/>
                        <a:pt x="66" y="7"/>
                        <a:pt x="75" y="21"/>
                      </a:cubicBezTo>
                      <a:cubicBezTo>
                        <a:pt x="60" y="26"/>
                        <a:pt x="69" y="25"/>
                        <a:pt x="48" y="18"/>
                      </a:cubicBezTo>
                      <a:cubicBezTo>
                        <a:pt x="45" y="17"/>
                        <a:pt x="39" y="15"/>
                        <a:pt x="39" y="15"/>
                      </a:cubicBezTo>
                      <a:cubicBezTo>
                        <a:pt x="30" y="18"/>
                        <a:pt x="0" y="9"/>
                        <a:pt x="9"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1" name="Freeform 52"/>
                <p:cNvSpPr>
                  <a:spLocks/>
                </p:cNvSpPr>
                <p:nvPr/>
              </p:nvSpPr>
              <p:spPr bwMode="ltGray">
                <a:xfrm>
                  <a:off x="2475" y="3031"/>
                  <a:ext cx="184" cy="180"/>
                </a:xfrm>
                <a:custGeom>
                  <a:avLst/>
                  <a:gdLst>
                    <a:gd name="T0" fmla="*/ 21 w 184"/>
                    <a:gd name="T1" fmla="*/ 12 h 180"/>
                    <a:gd name="T2" fmla="*/ 51 w 184"/>
                    <a:gd name="T3" fmla="*/ 0 h 180"/>
                    <a:gd name="T4" fmla="*/ 117 w 184"/>
                    <a:gd name="T5" fmla="*/ 27 h 180"/>
                    <a:gd name="T6" fmla="*/ 150 w 184"/>
                    <a:gd name="T7" fmla="*/ 18 h 180"/>
                    <a:gd name="T8" fmla="*/ 171 w 184"/>
                    <a:gd name="T9" fmla="*/ 0 h 180"/>
                    <a:gd name="T10" fmla="*/ 162 w 184"/>
                    <a:gd name="T11" fmla="*/ 21 h 180"/>
                    <a:gd name="T12" fmla="*/ 147 w 184"/>
                    <a:gd name="T13" fmla="*/ 45 h 180"/>
                    <a:gd name="T14" fmla="*/ 105 w 184"/>
                    <a:gd name="T15" fmla="*/ 36 h 180"/>
                    <a:gd name="T16" fmla="*/ 78 w 184"/>
                    <a:gd name="T17" fmla="*/ 24 h 180"/>
                    <a:gd name="T18" fmla="*/ 69 w 184"/>
                    <a:gd name="T19" fmla="*/ 21 h 180"/>
                    <a:gd name="T20" fmla="*/ 33 w 184"/>
                    <a:gd name="T21" fmla="*/ 33 h 180"/>
                    <a:gd name="T22" fmla="*/ 27 w 184"/>
                    <a:gd name="T23" fmla="*/ 42 h 180"/>
                    <a:gd name="T24" fmla="*/ 63 w 184"/>
                    <a:gd name="T25" fmla="*/ 78 h 180"/>
                    <a:gd name="T26" fmla="*/ 120 w 184"/>
                    <a:gd name="T27" fmla="*/ 72 h 180"/>
                    <a:gd name="T28" fmla="*/ 93 w 184"/>
                    <a:gd name="T29" fmla="*/ 81 h 180"/>
                    <a:gd name="T30" fmla="*/ 75 w 184"/>
                    <a:gd name="T31" fmla="*/ 87 h 180"/>
                    <a:gd name="T32" fmla="*/ 84 w 184"/>
                    <a:gd name="T33" fmla="*/ 123 h 180"/>
                    <a:gd name="T34" fmla="*/ 99 w 184"/>
                    <a:gd name="T35" fmla="*/ 150 h 180"/>
                    <a:gd name="T36" fmla="*/ 78 w 184"/>
                    <a:gd name="T37" fmla="*/ 159 h 180"/>
                    <a:gd name="T38" fmla="*/ 66 w 184"/>
                    <a:gd name="T39" fmla="*/ 147 h 180"/>
                    <a:gd name="T40" fmla="*/ 54 w 184"/>
                    <a:gd name="T41" fmla="*/ 129 h 180"/>
                    <a:gd name="T42" fmla="*/ 36 w 184"/>
                    <a:gd name="T43" fmla="*/ 123 h 180"/>
                    <a:gd name="T44" fmla="*/ 18 w 184"/>
                    <a:gd name="T45" fmla="*/ 180 h 180"/>
                    <a:gd name="T46" fmla="*/ 21 w 184"/>
                    <a:gd name="T47" fmla="*/ 141 h 180"/>
                    <a:gd name="T48" fmla="*/ 0 w 184"/>
                    <a:gd name="T49" fmla="*/ 117 h 180"/>
                    <a:gd name="T50" fmla="*/ 9 w 184"/>
                    <a:gd name="T51" fmla="*/ 78 h 180"/>
                    <a:gd name="T52" fmla="*/ 18 w 184"/>
                    <a:gd name="T53" fmla="*/ 51 h 180"/>
                    <a:gd name="T54" fmla="*/ 21 w 184"/>
                    <a:gd name="T55" fmla="*/ 12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4" h="180">
                      <a:moveTo>
                        <a:pt x="21" y="12"/>
                      </a:moveTo>
                      <a:cubicBezTo>
                        <a:pt x="32" y="9"/>
                        <a:pt x="40" y="4"/>
                        <a:pt x="51" y="0"/>
                      </a:cubicBezTo>
                      <a:cubicBezTo>
                        <a:pt x="69" y="12"/>
                        <a:pt x="96" y="20"/>
                        <a:pt x="117" y="27"/>
                      </a:cubicBezTo>
                      <a:cubicBezTo>
                        <a:pt x="144" y="20"/>
                        <a:pt x="133" y="24"/>
                        <a:pt x="150" y="18"/>
                      </a:cubicBezTo>
                      <a:cubicBezTo>
                        <a:pt x="154" y="6"/>
                        <a:pt x="159" y="4"/>
                        <a:pt x="171" y="0"/>
                      </a:cubicBezTo>
                      <a:cubicBezTo>
                        <a:pt x="184" y="13"/>
                        <a:pt x="178" y="17"/>
                        <a:pt x="162" y="21"/>
                      </a:cubicBezTo>
                      <a:cubicBezTo>
                        <a:pt x="151" y="37"/>
                        <a:pt x="166" y="35"/>
                        <a:pt x="147" y="45"/>
                      </a:cubicBezTo>
                      <a:cubicBezTo>
                        <a:pt x="133" y="42"/>
                        <a:pt x="105" y="36"/>
                        <a:pt x="105" y="36"/>
                      </a:cubicBezTo>
                      <a:cubicBezTo>
                        <a:pt x="91" y="26"/>
                        <a:pt x="99" y="31"/>
                        <a:pt x="78" y="24"/>
                      </a:cubicBezTo>
                      <a:cubicBezTo>
                        <a:pt x="75" y="23"/>
                        <a:pt x="69" y="21"/>
                        <a:pt x="69" y="21"/>
                      </a:cubicBezTo>
                      <a:cubicBezTo>
                        <a:pt x="56" y="25"/>
                        <a:pt x="44" y="25"/>
                        <a:pt x="33" y="33"/>
                      </a:cubicBezTo>
                      <a:cubicBezTo>
                        <a:pt x="31" y="36"/>
                        <a:pt x="28" y="38"/>
                        <a:pt x="27" y="42"/>
                      </a:cubicBezTo>
                      <a:cubicBezTo>
                        <a:pt x="26" y="49"/>
                        <a:pt x="56" y="76"/>
                        <a:pt x="63" y="78"/>
                      </a:cubicBezTo>
                      <a:lnTo>
                        <a:pt x="120" y="72"/>
                      </a:lnTo>
                      <a:cubicBezTo>
                        <a:pt x="120" y="72"/>
                        <a:pt x="93" y="81"/>
                        <a:pt x="93" y="81"/>
                      </a:cubicBezTo>
                      <a:cubicBezTo>
                        <a:pt x="87" y="83"/>
                        <a:pt x="75" y="87"/>
                        <a:pt x="75" y="87"/>
                      </a:cubicBezTo>
                      <a:cubicBezTo>
                        <a:pt x="79" y="108"/>
                        <a:pt x="88" y="101"/>
                        <a:pt x="84" y="123"/>
                      </a:cubicBezTo>
                      <a:cubicBezTo>
                        <a:pt x="88" y="137"/>
                        <a:pt x="95" y="137"/>
                        <a:pt x="99" y="150"/>
                      </a:cubicBezTo>
                      <a:cubicBezTo>
                        <a:pt x="94" y="164"/>
                        <a:pt x="91" y="155"/>
                        <a:pt x="78" y="159"/>
                      </a:cubicBezTo>
                      <a:cubicBezTo>
                        <a:pt x="63" y="154"/>
                        <a:pt x="73" y="160"/>
                        <a:pt x="66" y="147"/>
                      </a:cubicBezTo>
                      <a:cubicBezTo>
                        <a:pt x="62" y="141"/>
                        <a:pt x="54" y="129"/>
                        <a:pt x="54" y="129"/>
                      </a:cubicBezTo>
                      <a:cubicBezTo>
                        <a:pt x="50" y="114"/>
                        <a:pt x="46" y="108"/>
                        <a:pt x="36" y="123"/>
                      </a:cubicBezTo>
                      <a:cubicBezTo>
                        <a:pt x="41" y="137"/>
                        <a:pt x="30" y="172"/>
                        <a:pt x="18" y="180"/>
                      </a:cubicBezTo>
                      <a:cubicBezTo>
                        <a:pt x="13" y="166"/>
                        <a:pt x="18" y="155"/>
                        <a:pt x="21" y="141"/>
                      </a:cubicBezTo>
                      <a:cubicBezTo>
                        <a:pt x="7" y="120"/>
                        <a:pt x="15" y="127"/>
                        <a:pt x="0" y="117"/>
                      </a:cubicBezTo>
                      <a:cubicBezTo>
                        <a:pt x="3" y="104"/>
                        <a:pt x="6" y="91"/>
                        <a:pt x="9" y="78"/>
                      </a:cubicBezTo>
                      <a:cubicBezTo>
                        <a:pt x="11" y="69"/>
                        <a:pt x="18" y="51"/>
                        <a:pt x="18" y="51"/>
                      </a:cubicBezTo>
                      <a:cubicBezTo>
                        <a:pt x="9" y="37"/>
                        <a:pt x="8" y="25"/>
                        <a:pt x="21" y="1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2" name="Freeform 53"/>
                <p:cNvSpPr>
                  <a:spLocks/>
                </p:cNvSpPr>
                <p:nvPr/>
              </p:nvSpPr>
              <p:spPr bwMode="ltGray">
                <a:xfrm>
                  <a:off x="2475" y="3273"/>
                  <a:ext cx="114" cy="46"/>
                </a:xfrm>
                <a:custGeom>
                  <a:avLst/>
                  <a:gdLst>
                    <a:gd name="T0" fmla="*/ 27 w 114"/>
                    <a:gd name="T1" fmla="*/ 0 h 48"/>
                    <a:gd name="T2" fmla="*/ 45 w 114"/>
                    <a:gd name="T3" fmla="*/ 3 h 48"/>
                    <a:gd name="T4" fmla="*/ 63 w 114"/>
                    <a:gd name="T5" fmla="*/ 9 h 48"/>
                    <a:gd name="T6" fmla="*/ 114 w 114"/>
                    <a:gd name="T7" fmla="*/ 6 h 48"/>
                    <a:gd name="T8" fmla="*/ 111 w 114"/>
                    <a:gd name="T9" fmla="*/ 12 h 48"/>
                    <a:gd name="T10" fmla="*/ 93 w 114"/>
                    <a:gd name="T11" fmla="*/ 12 h 48"/>
                    <a:gd name="T12" fmla="*/ 51 w 114"/>
                    <a:gd name="T13" fmla="*/ 12 h 48"/>
                    <a:gd name="T14" fmla="*/ 39 w 114"/>
                    <a:gd name="T15" fmla="*/ 12 h 48"/>
                    <a:gd name="T16" fmla="*/ 48 w 114"/>
                    <a:gd name="T17" fmla="*/ 13 h 48"/>
                    <a:gd name="T18" fmla="*/ 33 w 114"/>
                    <a:gd name="T19" fmla="*/ 28 h 48"/>
                    <a:gd name="T20" fmla="*/ 0 w 114"/>
                    <a:gd name="T21" fmla="*/ 12 h 48"/>
                    <a:gd name="T22" fmla="*/ 24 w 114"/>
                    <a:gd name="T23" fmla="*/ 12 h 48"/>
                    <a:gd name="T24" fmla="*/ 27 w 11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48">
                      <a:moveTo>
                        <a:pt x="27" y="0"/>
                      </a:moveTo>
                      <a:cubicBezTo>
                        <a:pt x="33" y="1"/>
                        <a:pt x="39" y="2"/>
                        <a:pt x="45" y="3"/>
                      </a:cubicBezTo>
                      <a:cubicBezTo>
                        <a:pt x="51" y="5"/>
                        <a:pt x="63" y="9"/>
                        <a:pt x="63" y="9"/>
                      </a:cubicBezTo>
                      <a:cubicBezTo>
                        <a:pt x="81" y="5"/>
                        <a:pt x="96" y="2"/>
                        <a:pt x="114" y="6"/>
                      </a:cubicBezTo>
                      <a:cubicBezTo>
                        <a:pt x="113" y="9"/>
                        <a:pt x="114" y="13"/>
                        <a:pt x="111" y="15"/>
                      </a:cubicBezTo>
                      <a:cubicBezTo>
                        <a:pt x="106" y="19"/>
                        <a:pt x="93" y="21"/>
                        <a:pt x="93" y="21"/>
                      </a:cubicBezTo>
                      <a:cubicBezTo>
                        <a:pt x="79" y="20"/>
                        <a:pt x="65" y="18"/>
                        <a:pt x="51" y="18"/>
                      </a:cubicBezTo>
                      <a:cubicBezTo>
                        <a:pt x="47" y="18"/>
                        <a:pt x="40" y="17"/>
                        <a:pt x="39" y="21"/>
                      </a:cubicBezTo>
                      <a:cubicBezTo>
                        <a:pt x="38" y="24"/>
                        <a:pt x="45" y="25"/>
                        <a:pt x="48" y="27"/>
                      </a:cubicBezTo>
                      <a:cubicBezTo>
                        <a:pt x="53" y="42"/>
                        <a:pt x="47" y="44"/>
                        <a:pt x="33" y="48"/>
                      </a:cubicBezTo>
                      <a:cubicBezTo>
                        <a:pt x="20" y="39"/>
                        <a:pt x="15" y="29"/>
                        <a:pt x="0" y="24"/>
                      </a:cubicBezTo>
                      <a:cubicBezTo>
                        <a:pt x="14" y="15"/>
                        <a:pt x="15" y="26"/>
                        <a:pt x="24" y="12"/>
                      </a:cubicBezTo>
                      <a:cubicBezTo>
                        <a:pt x="20" y="1"/>
                        <a:pt x="18" y="4"/>
                        <a:pt x="27"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3" name="Freeform 54"/>
                <p:cNvSpPr>
                  <a:spLocks/>
                </p:cNvSpPr>
                <p:nvPr/>
              </p:nvSpPr>
              <p:spPr bwMode="ltGray">
                <a:xfrm>
                  <a:off x="2611" y="3280"/>
                  <a:ext cx="100" cy="56"/>
                </a:xfrm>
                <a:custGeom>
                  <a:avLst/>
                  <a:gdLst>
                    <a:gd name="T0" fmla="*/ 3 w 97"/>
                    <a:gd name="T1" fmla="*/ 50 h 56"/>
                    <a:gd name="T2" fmla="*/ 6 w 97"/>
                    <a:gd name="T3" fmla="*/ 35 h 56"/>
                    <a:gd name="T4" fmla="*/ 119 w 97"/>
                    <a:gd name="T5" fmla="*/ 8 h 56"/>
                    <a:gd name="T6" fmla="*/ 138 w 97"/>
                    <a:gd name="T7" fmla="*/ 2 h 56"/>
                    <a:gd name="T8" fmla="*/ 146 w 97"/>
                    <a:gd name="T9" fmla="*/ 20 h 56"/>
                    <a:gd name="T10" fmla="*/ 134 w 97"/>
                    <a:gd name="T11" fmla="*/ 23 h 56"/>
                    <a:gd name="T12" fmla="*/ 119 w 97"/>
                    <a:gd name="T13" fmla="*/ 29 h 56"/>
                    <a:gd name="T14" fmla="*/ 91 w 97"/>
                    <a:gd name="T15" fmla="*/ 35 h 56"/>
                    <a:gd name="T16" fmla="*/ 15 w 97"/>
                    <a:gd name="T17" fmla="*/ 56 h 56"/>
                    <a:gd name="T18" fmla="*/ 3 w 97"/>
                    <a:gd name="T19" fmla="*/ 53 h 56"/>
                    <a:gd name="T20" fmla="*/ 0 w 97"/>
                    <a:gd name="T21" fmla="*/ 44 h 56"/>
                    <a:gd name="T22" fmla="*/ 3 w 97"/>
                    <a:gd name="T23" fmla="*/ 5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56">
                      <a:moveTo>
                        <a:pt x="3" y="50"/>
                      </a:moveTo>
                      <a:cubicBezTo>
                        <a:pt x="4" y="45"/>
                        <a:pt x="3" y="39"/>
                        <a:pt x="6" y="35"/>
                      </a:cubicBezTo>
                      <a:cubicBezTo>
                        <a:pt x="11" y="26"/>
                        <a:pt x="67" y="10"/>
                        <a:pt x="78" y="8"/>
                      </a:cubicBezTo>
                      <a:cubicBezTo>
                        <a:pt x="56" y="1"/>
                        <a:pt x="84" y="0"/>
                        <a:pt x="90" y="2"/>
                      </a:cubicBezTo>
                      <a:cubicBezTo>
                        <a:pt x="92" y="8"/>
                        <a:pt x="94" y="14"/>
                        <a:pt x="96" y="20"/>
                      </a:cubicBezTo>
                      <a:cubicBezTo>
                        <a:pt x="97" y="23"/>
                        <a:pt x="90" y="22"/>
                        <a:pt x="87" y="23"/>
                      </a:cubicBezTo>
                      <a:cubicBezTo>
                        <a:pt x="84" y="25"/>
                        <a:pt x="81" y="28"/>
                        <a:pt x="78" y="29"/>
                      </a:cubicBezTo>
                      <a:cubicBezTo>
                        <a:pt x="72" y="32"/>
                        <a:pt x="66" y="33"/>
                        <a:pt x="60" y="35"/>
                      </a:cubicBezTo>
                      <a:cubicBezTo>
                        <a:pt x="44" y="40"/>
                        <a:pt x="31" y="51"/>
                        <a:pt x="15" y="56"/>
                      </a:cubicBezTo>
                      <a:cubicBezTo>
                        <a:pt x="11" y="55"/>
                        <a:pt x="6" y="56"/>
                        <a:pt x="3" y="53"/>
                      </a:cubicBezTo>
                      <a:cubicBezTo>
                        <a:pt x="1" y="51"/>
                        <a:pt x="0" y="47"/>
                        <a:pt x="0" y="44"/>
                      </a:cubicBezTo>
                      <a:cubicBezTo>
                        <a:pt x="0" y="42"/>
                        <a:pt x="2" y="48"/>
                        <a:pt x="3" y="5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4" name="Freeform 55"/>
                <p:cNvSpPr>
                  <a:spLocks/>
                </p:cNvSpPr>
                <p:nvPr/>
              </p:nvSpPr>
              <p:spPr bwMode="ltGray">
                <a:xfrm>
                  <a:off x="2830" y="3271"/>
                  <a:ext cx="22" cy="25"/>
                </a:xfrm>
                <a:custGeom>
                  <a:avLst/>
                  <a:gdLst>
                    <a:gd name="T0" fmla="*/ 7 w 22"/>
                    <a:gd name="T1" fmla="*/ 18 h 25"/>
                    <a:gd name="T2" fmla="*/ 22 w 22"/>
                    <a:gd name="T3" fmla="*/ 15 h 25"/>
                    <a:gd name="T4" fmla="*/ 7 w 22"/>
                    <a:gd name="T5" fmla="*/ 18 h 25"/>
                    <a:gd name="T6" fmla="*/ 0 60000 65536"/>
                    <a:gd name="T7" fmla="*/ 0 60000 65536"/>
                    <a:gd name="T8" fmla="*/ 0 60000 65536"/>
                  </a:gdLst>
                  <a:ahLst/>
                  <a:cxnLst>
                    <a:cxn ang="T6">
                      <a:pos x="T0" y="T1"/>
                    </a:cxn>
                    <a:cxn ang="T7">
                      <a:pos x="T2" y="T3"/>
                    </a:cxn>
                    <a:cxn ang="T8">
                      <a:pos x="T4" y="T5"/>
                    </a:cxn>
                  </a:cxnLst>
                  <a:rect l="0" t="0" r="r" b="b"/>
                  <a:pathLst>
                    <a:path w="22" h="25">
                      <a:moveTo>
                        <a:pt x="7" y="18"/>
                      </a:moveTo>
                      <a:cubicBezTo>
                        <a:pt x="11" y="7"/>
                        <a:pt x="17" y="0"/>
                        <a:pt x="22" y="15"/>
                      </a:cubicBezTo>
                      <a:cubicBezTo>
                        <a:pt x="3" y="21"/>
                        <a:pt x="0" y="25"/>
                        <a:pt x="7"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5" name="Freeform 56"/>
                <p:cNvSpPr>
                  <a:spLocks/>
                </p:cNvSpPr>
                <p:nvPr/>
              </p:nvSpPr>
              <p:spPr bwMode="ltGray">
                <a:xfrm>
                  <a:off x="2920" y="3220"/>
                  <a:ext cx="30" cy="33"/>
                </a:xfrm>
                <a:custGeom>
                  <a:avLst/>
                  <a:gdLst>
                    <a:gd name="T0" fmla="*/ 12 w 29"/>
                    <a:gd name="T1" fmla="*/ 28 h 33"/>
                    <a:gd name="T2" fmla="*/ 41 w 29"/>
                    <a:gd name="T3" fmla="*/ 22 h 33"/>
                    <a:gd name="T4" fmla="*/ 38 w 29"/>
                    <a:gd name="T5" fmla="*/ 31 h 33"/>
                    <a:gd name="T6" fmla="*/ 12 w 29"/>
                    <a:gd name="T7" fmla="*/ 28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33">
                      <a:moveTo>
                        <a:pt x="12" y="28"/>
                      </a:moveTo>
                      <a:cubicBezTo>
                        <a:pt x="10" y="23"/>
                        <a:pt x="0" y="0"/>
                        <a:pt x="27" y="22"/>
                      </a:cubicBezTo>
                      <a:cubicBezTo>
                        <a:pt x="29" y="24"/>
                        <a:pt x="27" y="30"/>
                        <a:pt x="24" y="31"/>
                      </a:cubicBezTo>
                      <a:cubicBezTo>
                        <a:pt x="20" y="33"/>
                        <a:pt x="16" y="29"/>
                        <a:pt x="12" y="2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6" name="Freeform 57"/>
                <p:cNvSpPr>
                  <a:spLocks/>
                </p:cNvSpPr>
                <p:nvPr/>
              </p:nvSpPr>
              <p:spPr bwMode="ltGray">
                <a:xfrm>
                  <a:off x="2903" y="3258"/>
                  <a:ext cx="31" cy="25"/>
                </a:xfrm>
                <a:custGeom>
                  <a:avLst/>
                  <a:gdLst>
                    <a:gd name="T0" fmla="*/ 10 w 33"/>
                    <a:gd name="T1" fmla="*/ 0 h 24"/>
                    <a:gd name="T2" fmla="*/ 10 w 33"/>
                    <a:gd name="T3" fmla="*/ 0 h 24"/>
                    <a:gd name="T4" fmla="*/ 0 60000 65536"/>
                    <a:gd name="T5" fmla="*/ 0 60000 65536"/>
                  </a:gdLst>
                  <a:ahLst/>
                  <a:cxnLst>
                    <a:cxn ang="T4">
                      <a:pos x="T0" y="T1"/>
                    </a:cxn>
                    <a:cxn ang="T5">
                      <a:pos x="T2" y="T3"/>
                    </a:cxn>
                  </a:cxnLst>
                  <a:rect l="0" t="0" r="r" b="b"/>
                  <a:pathLst>
                    <a:path w="33" h="24">
                      <a:moveTo>
                        <a:pt x="25" y="0"/>
                      </a:moveTo>
                      <a:cubicBezTo>
                        <a:pt x="33" y="24"/>
                        <a:pt x="0" y="17"/>
                        <a:pt x="2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7" name="Freeform 58"/>
                <p:cNvSpPr>
                  <a:spLocks/>
                </p:cNvSpPr>
                <p:nvPr/>
              </p:nvSpPr>
              <p:spPr bwMode="ltGray">
                <a:xfrm>
                  <a:off x="2823" y="3101"/>
                  <a:ext cx="606" cy="227"/>
                </a:xfrm>
                <a:custGeom>
                  <a:avLst/>
                  <a:gdLst>
                    <a:gd name="T0" fmla="*/ 238 w 607"/>
                    <a:gd name="T1" fmla="*/ 172 h 228"/>
                    <a:gd name="T2" fmla="*/ 217 w 607"/>
                    <a:gd name="T3" fmla="*/ 163 h 228"/>
                    <a:gd name="T4" fmla="*/ 223 w 607"/>
                    <a:gd name="T5" fmla="*/ 187 h 228"/>
                    <a:gd name="T6" fmla="*/ 244 w 607"/>
                    <a:gd name="T7" fmla="*/ 178 h 228"/>
                    <a:gd name="T8" fmla="*/ 262 w 607"/>
                    <a:gd name="T9" fmla="*/ 184 h 228"/>
                    <a:gd name="T10" fmla="*/ 320 w 607"/>
                    <a:gd name="T11" fmla="*/ 202 h 228"/>
                    <a:gd name="T12" fmla="*/ 368 w 607"/>
                    <a:gd name="T13" fmla="*/ 199 h 228"/>
                    <a:gd name="T14" fmla="*/ 371 w 607"/>
                    <a:gd name="T15" fmla="*/ 190 h 228"/>
                    <a:gd name="T16" fmla="*/ 353 w 607"/>
                    <a:gd name="T17" fmla="*/ 178 h 228"/>
                    <a:gd name="T18" fmla="*/ 347 w 607"/>
                    <a:gd name="T19" fmla="*/ 169 h 228"/>
                    <a:gd name="T20" fmla="*/ 365 w 607"/>
                    <a:gd name="T21" fmla="*/ 175 h 228"/>
                    <a:gd name="T22" fmla="*/ 419 w 607"/>
                    <a:gd name="T23" fmla="*/ 157 h 228"/>
                    <a:gd name="T24" fmla="*/ 455 w 607"/>
                    <a:gd name="T25" fmla="*/ 172 h 228"/>
                    <a:gd name="T26" fmla="*/ 497 w 607"/>
                    <a:gd name="T27" fmla="*/ 202 h 228"/>
                    <a:gd name="T28" fmla="*/ 524 w 607"/>
                    <a:gd name="T29" fmla="*/ 214 h 228"/>
                    <a:gd name="T30" fmla="*/ 563 w 607"/>
                    <a:gd name="T31" fmla="*/ 211 h 228"/>
                    <a:gd name="T32" fmla="*/ 587 w 607"/>
                    <a:gd name="T33" fmla="*/ 208 h 228"/>
                    <a:gd name="T34" fmla="*/ 578 w 607"/>
                    <a:gd name="T35" fmla="*/ 190 h 228"/>
                    <a:gd name="T36" fmla="*/ 557 w 607"/>
                    <a:gd name="T37" fmla="*/ 187 h 228"/>
                    <a:gd name="T38" fmla="*/ 539 w 607"/>
                    <a:gd name="T39" fmla="*/ 175 h 228"/>
                    <a:gd name="T40" fmla="*/ 521 w 607"/>
                    <a:gd name="T41" fmla="*/ 169 h 228"/>
                    <a:gd name="T42" fmla="*/ 491 w 607"/>
                    <a:gd name="T43" fmla="*/ 139 h 228"/>
                    <a:gd name="T44" fmla="*/ 488 w 607"/>
                    <a:gd name="T45" fmla="*/ 130 h 228"/>
                    <a:gd name="T46" fmla="*/ 497 w 607"/>
                    <a:gd name="T47" fmla="*/ 127 h 228"/>
                    <a:gd name="T48" fmla="*/ 488 w 607"/>
                    <a:gd name="T49" fmla="*/ 114 h 228"/>
                    <a:gd name="T50" fmla="*/ 461 w 607"/>
                    <a:gd name="T51" fmla="*/ 114 h 228"/>
                    <a:gd name="T52" fmla="*/ 452 w 607"/>
                    <a:gd name="T53" fmla="*/ 111 h 228"/>
                    <a:gd name="T54" fmla="*/ 341 w 607"/>
                    <a:gd name="T55" fmla="*/ 66 h 228"/>
                    <a:gd name="T56" fmla="*/ 280 w 607"/>
                    <a:gd name="T57" fmla="*/ 42 h 228"/>
                    <a:gd name="T58" fmla="*/ 241 w 607"/>
                    <a:gd name="T59" fmla="*/ 33 h 228"/>
                    <a:gd name="T60" fmla="*/ 223 w 607"/>
                    <a:gd name="T61" fmla="*/ 27 h 228"/>
                    <a:gd name="T62" fmla="*/ 178 w 607"/>
                    <a:gd name="T63" fmla="*/ 42 h 228"/>
                    <a:gd name="T64" fmla="*/ 166 w 607"/>
                    <a:gd name="T65" fmla="*/ 18 h 228"/>
                    <a:gd name="T66" fmla="*/ 142 w 607"/>
                    <a:gd name="T67" fmla="*/ 9 h 228"/>
                    <a:gd name="T68" fmla="*/ 142 w 607"/>
                    <a:gd name="T69" fmla="*/ 24 h 228"/>
                    <a:gd name="T70" fmla="*/ 166 w 607"/>
                    <a:gd name="T71" fmla="*/ 39 h 228"/>
                    <a:gd name="T72" fmla="*/ 172 w 607"/>
                    <a:gd name="T73" fmla="*/ 48 h 228"/>
                    <a:gd name="T74" fmla="*/ 163 w 607"/>
                    <a:gd name="T75" fmla="*/ 51 h 228"/>
                    <a:gd name="T76" fmla="*/ 151 w 607"/>
                    <a:gd name="T77" fmla="*/ 63 h 228"/>
                    <a:gd name="T78" fmla="*/ 124 w 607"/>
                    <a:gd name="T79" fmla="*/ 72 h 228"/>
                    <a:gd name="T80" fmla="*/ 109 w 607"/>
                    <a:gd name="T81" fmla="*/ 48 h 228"/>
                    <a:gd name="T82" fmla="*/ 88 w 607"/>
                    <a:gd name="T83" fmla="*/ 6 h 228"/>
                    <a:gd name="T84" fmla="*/ 61 w 607"/>
                    <a:gd name="T85" fmla="*/ 3 h 228"/>
                    <a:gd name="T86" fmla="*/ 52 w 607"/>
                    <a:gd name="T87" fmla="*/ 0 h 228"/>
                    <a:gd name="T88" fmla="*/ 13 w 607"/>
                    <a:gd name="T89" fmla="*/ 15 h 228"/>
                    <a:gd name="T90" fmla="*/ 34 w 607"/>
                    <a:gd name="T91" fmla="*/ 39 h 228"/>
                    <a:gd name="T92" fmla="*/ 49 w 607"/>
                    <a:gd name="T93" fmla="*/ 54 h 228"/>
                    <a:gd name="T94" fmla="*/ 67 w 607"/>
                    <a:gd name="T95" fmla="*/ 48 h 228"/>
                    <a:gd name="T96" fmla="*/ 94 w 607"/>
                    <a:gd name="T97" fmla="*/ 51 h 228"/>
                    <a:gd name="T98" fmla="*/ 76 w 607"/>
                    <a:gd name="T99" fmla="*/ 57 h 228"/>
                    <a:gd name="T100" fmla="*/ 49 w 607"/>
                    <a:gd name="T101" fmla="*/ 66 h 228"/>
                    <a:gd name="T102" fmla="*/ 70 w 607"/>
                    <a:gd name="T103" fmla="*/ 93 h 228"/>
                    <a:gd name="T104" fmla="*/ 97 w 607"/>
                    <a:gd name="T105" fmla="*/ 66 h 228"/>
                    <a:gd name="T106" fmla="*/ 97 w 607"/>
                    <a:gd name="T107" fmla="*/ 93 h 228"/>
                    <a:gd name="T108" fmla="*/ 115 w 607"/>
                    <a:gd name="T109" fmla="*/ 99 h 228"/>
                    <a:gd name="T110" fmla="*/ 133 w 607"/>
                    <a:gd name="T111" fmla="*/ 93 h 228"/>
                    <a:gd name="T112" fmla="*/ 136 w 607"/>
                    <a:gd name="T113" fmla="*/ 102 h 228"/>
                    <a:gd name="T114" fmla="*/ 220 w 607"/>
                    <a:gd name="T115" fmla="*/ 118 h 228"/>
                    <a:gd name="T116" fmla="*/ 238 w 607"/>
                    <a:gd name="T117" fmla="*/ 133 h 228"/>
                    <a:gd name="T118" fmla="*/ 274 w 607"/>
                    <a:gd name="T119" fmla="*/ 184 h 228"/>
                    <a:gd name="T120" fmla="*/ 238 w 607"/>
                    <a:gd name="T121" fmla="*/ 172 h 2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7" h="228">
                      <a:moveTo>
                        <a:pt x="238" y="186"/>
                      </a:moveTo>
                      <a:cubicBezTo>
                        <a:pt x="234" y="173"/>
                        <a:pt x="229" y="173"/>
                        <a:pt x="217" y="177"/>
                      </a:cubicBezTo>
                      <a:cubicBezTo>
                        <a:pt x="209" y="189"/>
                        <a:pt x="208" y="196"/>
                        <a:pt x="223" y="201"/>
                      </a:cubicBezTo>
                      <a:cubicBezTo>
                        <a:pt x="230" y="199"/>
                        <a:pt x="236" y="192"/>
                        <a:pt x="244" y="192"/>
                      </a:cubicBezTo>
                      <a:cubicBezTo>
                        <a:pt x="250" y="192"/>
                        <a:pt x="262" y="198"/>
                        <a:pt x="262" y="198"/>
                      </a:cubicBezTo>
                      <a:cubicBezTo>
                        <a:pt x="291" y="192"/>
                        <a:pt x="307" y="211"/>
                        <a:pt x="334" y="216"/>
                      </a:cubicBezTo>
                      <a:cubicBezTo>
                        <a:pt x="350" y="212"/>
                        <a:pt x="364" y="215"/>
                        <a:pt x="382" y="213"/>
                      </a:cubicBezTo>
                      <a:cubicBezTo>
                        <a:pt x="383" y="210"/>
                        <a:pt x="387" y="207"/>
                        <a:pt x="385" y="204"/>
                      </a:cubicBezTo>
                      <a:cubicBezTo>
                        <a:pt x="381" y="198"/>
                        <a:pt x="367" y="192"/>
                        <a:pt x="367" y="192"/>
                      </a:cubicBezTo>
                      <a:cubicBezTo>
                        <a:pt x="365" y="189"/>
                        <a:pt x="358" y="184"/>
                        <a:pt x="361" y="183"/>
                      </a:cubicBezTo>
                      <a:cubicBezTo>
                        <a:pt x="367" y="181"/>
                        <a:pt x="379" y="189"/>
                        <a:pt x="379" y="189"/>
                      </a:cubicBezTo>
                      <a:cubicBezTo>
                        <a:pt x="398" y="183"/>
                        <a:pt x="413" y="175"/>
                        <a:pt x="433" y="171"/>
                      </a:cubicBezTo>
                      <a:cubicBezTo>
                        <a:pt x="447" y="176"/>
                        <a:pt x="457" y="178"/>
                        <a:pt x="469" y="186"/>
                      </a:cubicBezTo>
                      <a:cubicBezTo>
                        <a:pt x="478" y="200"/>
                        <a:pt x="497" y="207"/>
                        <a:pt x="511" y="216"/>
                      </a:cubicBezTo>
                      <a:cubicBezTo>
                        <a:pt x="519" y="221"/>
                        <a:pt x="538" y="228"/>
                        <a:pt x="538" y="228"/>
                      </a:cubicBezTo>
                      <a:cubicBezTo>
                        <a:pt x="563" y="220"/>
                        <a:pt x="550" y="221"/>
                        <a:pt x="577" y="225"/>
                      </a:cubicBezTo>
                      <a:cubicBezTo>
                        <a:pt x="585" y="224"/>
                        <a:pt x="594" y="226"/>
                        <a:pt x="601" y="222"/>
                      </a:cubicBezTo>
                      <a:cubicBezTo>
                        <a:pt x="607" y="219"/>
                        <a:pt x="598" y="207"/>
                        <a:pt x="592" y="204"/>
                      </a:cubicBezTo>
                      <a:cubicBezTo>
                        <a:pt x="586" y="201"/>
                        <a:pt x="578" y="202"/>
                        <a:pt x="571" y="201"/>
                      </a:cubicBezTo>
                      <a:cubicBezTo>
                        <a:pt x="565" y="197"/>
                        <a:pt x="560" y="191"/>
                        <a:pt x="553" y="189"/>
                      </a:cubicBezTo>
                      <a:cubicBezTo>
                        <a:pt x="547" y="187"/>
                        <a:pt x="535" y="183"/>
                        <a:pt x="535" y="183"/>
                      </a:cubicBezTo>
                      <a:cubicBezTo>
                        <a:pt x="531" y="170"/>
                        <a:pt x="517" y="161"/>
                        <a:pt x="505" y="153"/>
                      </a:cubicBezTo>
                      <a:cubicBezTo>
                        <a:pt x="504" y="150"/>
                        <a:pt x="501" y="147"/>
                        <a:pt x="502" y="144"/>
                      </a:cubicBezTo>
                      <a:cubicBezTo>
                        <a:pt x="503" y="141"/>
                        <a:pt x="510" y="144"/>
                        <a:pt x="511" y="141"/>
                      </a:cubicBezTo>
                      <a:cubicBezTo>
                        <a:pt x="512" y="138"/>
                        <a:pt x="503" y="124"/>
                        <a:pt x="502" y="123"/>
                      </a:cubicBezTo>
                      <a:cubicBezTo>
                        <a:pt x="502" y="123"/>
                        <a:pt x="480" y="116"/>
                        <a:pt x="475" y="114"/>
                      </a:cubicBezTo>
                      <a:cubicBezTo>
                        <a:pt x="472" y="113"/>
                        <a:pt x="466" y="111"/>
                        <a:pt x="466" y="111"/>
                      </a:cubicBezTo>
                      <a:cubicBezTo>
                        <a:pt x="437" y="82"/>
                        <a:pt x="395" y="70"/>
                        <a:pt x="355" y="66"/>
                      </a:cubicBezTo>
                      <a:cubicBezTo>
                        <a:pt x="330" y="58"/>
                        <a:pt x="305" y="48"/>
                        <a:pt x="280" y="42"/>
                      </a:cubicBezTo>
                      <a:cubicBezTo>
                        <a:pt x="264" y="47"/>
                        <a:pt x="255" y="39"/>
                        <a:pt x="241" y="33"/>
                      </a:cubicBezTo>
                      <a:cubicBezTo>
                        <a:pt x="235" y="30"/>
                        <a:pt x="223" y="27"/>
                        <a:pt x="223" y="27"/>
                      </a:cubicBezTo>
                      <a:cubicBezTo>
                        <a:pt x="205" y="30"/>
                        <a:pt x="195" y="36"/>
                        <a:pt x="178" y="42"/>
                      </a:cubicBezTo>
                      <a:cubicBezTo>
                        <a:pt x="170" y="31"/>
                        <a:pt x="161" y="32"/>
                        <a:pt x="166" y="18"/>
                      </a:cubicBezTo>
                      <a:cubicBezTo>
                        <a:pt x="158" y="7"/>
                        <a:pt x="155" y="5"/>
                        <a:pt x="142" y="9"/>
                      </a:cubicBezTo>
                      <a:cubicBezTo>
                        <a:pt x="148" y="27"/>
                        <a:pt x="165" y="18"/>
                        <a:pt x="142" y="24"/>
                      </a:cubicBezTo>
                      <a:cubicBezTo>
                        <a:pt x="146" y="37"/>
                        <a:pt x="153" y="36"/>
                        <a:pt x="166" y="39"/>
                      </a:cubicBezTo>
                      <a:cubicBezTo>
                        <a:pt x="168" y="42"/>
                        <a:pt x="173" y="45"/>
                        <a:pt x="172" y="48"/>
                      </a:cubicBezTo>
                      <a:cubicBezTo>
                        <a:pt x="171" y="51"/>
                        <a:pt x="165" y="49"/>
                        <a:pt x="163" y="51"/>
                      </a:cubicBezTo>
                      <a:cubicBezTo>
                        <a:pt x="147" y="67"/>
                        <a:pt x="175" y="55"/>
                        <a:pt x="151" y="63"/>
                      </a:cubicBezTo>
                      <a:cubicBezTo>
                        <a:pt x="142" y="76"/>
                        <a:pt x="139" y="76"/>
                        <a:pt x="124" y="72"/>
                      </a:cubicBezTo>
                      <a:cubicBezTo>
                        <a:pt x="117" y="51"/>
                        <a:pt x="123" y="58"/>
                        <a:pt x="109" y="48"/>
                      </a:cubicBezTo>
                      <a:cubicBezTo>
                        <a:pt x="99" y="33"/>
                        <a:pt x="104" y="17"/>
                        <a:pt x="88" y="6"/>
                      </a:cubicBezTo>
                      <a:cubicBezTo>
                        <a:pt x="73" y="11"/>
                        <a:pt x="82" y="10"/>
                        <a:pt x="61" y="3"/>
                      </a:cubicBezTo>
                      <a:cubicBezTo>
                        <a:pt x="58" y="2"/>
                        <a:pt x="52" y="0"/>
                        <a:pt x="52" y="0"/>
                      </a:cubicBezTo>
                      <a:cubicBezTo>
                        <a:pt x="38" y="4"/>
                        <a:pt x="25" y="7"/>
                        <a:pt x="13" y="15"/>
                      </a:cubicBezTo>
                      <a:cubicBezTo>
                        <a:pt x="0" y="35"/>
                        <a:pt x="17" y="36"/>
                        <a:pt x="34" y="39"/>
                      </a:cubicBezTo>
                      <a:cubicBezTo>
                        <a:pt x="37" y="43"/>
                        <a:pt x="42" y="54"/>
                        <a:pt x="49" y="54"/>
                      </a:cubicBezTo>
                      <a:cubicBezTo>
                        <a:pt x="55" y="54"/>
                        <a:pt x="67" y="48"/>
                        <a:pt x="67" y="48"/>
                      </a:cubicBezTo>
                      <a:cubicBezTo>
                        <a:pt x="76" y="49"/>
                        <a:pt x="88" y="45"/>
                        <a:pt x="94" y="51"/>
                      </a:cubicBezTo>
                      <a:cubicBezTo>
                        <a:pt x="98" y="55"/>
                        <a:pt x="82" y="55"/>
                        <a:pt x="76" y="57"/>
                      </a:cubicBezTo>
                      <a:cubicBezTo>
                        <a:pt x="67" y="60"/>
                        <a:pt x="49" y="66"/>
                        <a:pt x="49" y="66"/>
                      </a:cubicBezTo>
                      <a:cubicBezTo>
                        <a:pt x="53" y="81"/>
                        <a:pt x="58" y="85"/>
                        <a:pt x="70" y="93"/>
                      </a:cubicBezTo>
                      <a:cubicBezTo>
                        <a:pt x="88" y="87"/>
                        <a:pt x="81" y="71"/>
                        <a:pt x="97" y="66"/>
                      </a:cubicBezTo>
                      <a:cubicBezTo>
                        <a:pt x="97" y="68"/>
                        <a:pt x="90" y="88"/>
                        <a:pt x="97" y="93"/>
                      </a:cubicBezTo>
                      <a:cubicBezTo>
                        <a:pt x="102" y="97"/>
                        <a:pt x="115" y="99"/>
                        <a:pt x="115" y="99"/>
                      </a:cubicBezTo>
                      <a:cubicBezTo>
                        <a:pt x="120" y="91"/>
                        <a:pt x="121" y="84"/>
                        <a:pt x="133" y="93"/>
                      </a:cubicBezTo>
                      <a:cubicBezTo>
                        <a:pt x="135" y="95"/>
                        <a:pt x="134" y="100"/>
                        <a:pt x="136" y="102"/>
                      </a:cubicBezTo>
                      <a:cubicBezTo>
                        <a:pt x="150" y="120"/>
                        <a:pt x="199" y="125"/>
                        <a:pt x="220" y="132"/>
                      </a:cubicBezTo>
                      <a:cubicBezTo>
                        <a:pt x="226" y="138"/>
                        <a:pt x="233" y="141"/>
                        <a:pt x="238" y="147"/>
                      </a:cubicBezTo>
                      <a:cubicBezTo>
                        <a:pt x="254" y="167"/>
                        <a:pt x="238" y="198"/>
                        <a:pt x="274" y="198"/>
                      </a:cubicBezTo>
                      <a:lnTo>
                        <a:pt x="238" y="18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8" name="Freeform 59"/>
                <p:cNvSpPr>
                  <a:spLocks/>
                </p:cNvSpPr>
                <p:nvPr/>
              </p:nvSpPr>
              <p:spPr bwMode="ltGray">
                <a:xfrm>
                  <a:off x="3290" y="3113"/>
                  <a:ext cx="60" cy="28"/>
                </a:xfrm>
                <a:custGeom>
                  <a:avLst/>
                  <a:gdLst>
                    <a:gd name="T0" fmla="*/ 6 w 58"/>
                    <a:gd name="T1" fmla="*/ 9 h 27"/>
                    <a:gd name="T2" fmla="*/ 38 w 58"/>
                    <a:gd name="T3" fmla="*/ 3 h 27"/>
                    <a:gd name="T4" fmla="*/ 50 w 58"/>
                    <a:gd name="T5" fmla="*/ 0 h 27"/>
                    <a:gd name="T6" fmla="*/ 12 w 58"/>
                    <a:gd name="T7" fmla="*/ 32 h 27"/>
                    <a:gd name="T8" fmla="*/ 3 w 58"/>
                    <a:gd name="T9" fmla="*/ 38 h 27"/>
                    <a:gd name="T10" fmla="*/ 6 w 58"/>
                    <a:gd name="T11" fmla="*/ 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6" y="9"/>
                      </a:moveTo>
                      <a:cubicBezTo>
                        <a:pt x="12" y="7"/>
                        <a:pt x="18" y="5"/>
                        <a:pt x="24" y="3"/>
                      </a:cubicBezTo>
                      <a:cubicBezTo>
                        <a:pt x="27" y="2"/>
                        <a:pt x="33" y="0"/>
                        <a:pt x="33" y="0"/>
                      </a:cubicBezTo>
                      <a:cubicBezTo>
                        <a:pt x="58" y="8"/>
                        <a:pt x="19" y="14"/>
                        <a:pt x="12" y="18"/>
                      </a:cubicBezTo>
                      <a:cubicBezTo>
                        <a:pt x="9" y="20"/>
                        <a:pt x="5" y="27"/>
                        <a:pt x="3" y="24"/>
                      </a:cubicBezTo>
                      <a:cubicBezTo>
                        <a:pt x="0" y="20"/>
                        <a:pt x="5" y="14"/>
                        <a:pt x="6"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09" name="Freeform 60"/>
                <p:cNvSpPr>
                  <a:spLocks/>
                </p:cNvSpPr>
                <p:nvPr/>
              </p:nvSpPr>
              <p:spPr bwMode="ltGray">
                <a:xfrm>
                  <a:off x="3404" y="3113"/>
                  <a:ext cx="13" cy="21"/>
                </a:xfrm>
                <a:custGeom>
                  <a:avLst/>
                  <a:gdLst>
                    <a:gd name="T0" fmla="*/ 0 w 13"/>
                    <a:gd name="T1" fmla="*/ 18 h 21"/>
                    <a:gd name="T2" fmla="*/ 9 w 13"/>
                    <a:gd name="T3" fmla="*/ 21 h 21"/>
                    <a:gd name="T4" fmla="*/ 0 w 13"/>
                    <a:gd name="T5" fmla="*/ 18 h 21"/>
                    <a:gd name="T6" fmla="*/ 0 60000 65536"/>
                    <a:gd name="T7" fmla="*/ 0 60000 65536"/>
                    <a:gd name="T8" fmla="*/ 0 60000 65536"/>
                  </a:gdLst>
                  <a:ahLst/>
                  <a:cxnLst>
                    <a:cxn ang="T6">
                      <a:pos x="T0" y="T1"/>
                    </a:cxn>
                    <a:cxn ang="T7">
                      <a:pos x="T2" y="T3"/>
                    </a:cxn>
                    <a:cxn ang="T8">
                      <a:pos x="T4" y="T5"/>
                    </a:cxn>
                  </a:cxnLst>
                  <a:rect l="0" t="0" r="r" b="b"/>
                  <a:pathLst>
                    <a:path w="13" h="21">
                      <a:moveTo>
                        <a:pt x="0" y="18"/>
                      </a:moveTo>
                      <a:cubicBezTo>
                        <a:pt x="5" y="0"/>
                        <a:pt x="13" y="5"/>
                        <a:pt x="9" y="21"/>
                      </a:cubicBezTo>
                      <a:cubicBezTo>
                        <a:pt x="6" y="20"/>
                        <a:pt x="0" y="18"/>
                        <a:pt x="0"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0" name="Freeform 61"/>
                <p:cNvSpPr>
                  <a:spLocks/>
                </p:cNvSpPr>
                <p:nvPr/>
              </p:nvSpPr>
              <p:spPr bwMode="ltGray">
                <a:xfrm>
                  <a:off x="3356" y="3120"/>
                  <a:ext cx="145" cy="108"/>
                </a:xfrm>
                <a:custGeom>
                  <a:avLst/>
                  <a:gdLst>
                    <a:gd name="T0" fmla="*/ 79 w 146"/>
                    <a:gd name="T1" fmla="*/ 20 h 107"/>
                    <a:gd name="T2" fmla="*/ 76 w 146"/>
                    <a:gd name="T3" fmla="*/ 2 h 107"/>
                    <a:gd name="T4" fmla="*/ 103 w 146"/>
                    <a:gd name="T5" fmla="*/ 20 h 107"/>
                    <a:gd name="T6" fmla="*/ 121 w 146"/>
                    <a:gd name="T7" fmla="*/ 32 h 107"/>
                    <a:gd name="T8" fmla="*/ 118 w 146"/>
                    <a:gd name="T9" fmla="*/ 70 h 107"/>
                    <a:gd name="T10" fmla="*/ 97 w 146"/>
                    <a:gd name="T11" fmla="*/ 44 h 107"/>
                    <a:gd name="T12" fmla="*/ 94 w 146"/>
                    <a:gd name="T13" fmla="*/ 76 h 107"/>
                    <a:gd name="T14" fmla="*/ 91 w 146"/>
                    <a:gd name="T15" fmla="*/ 91 h 107"/>
                    <a:gd name="T16" fmla="*/ 73 w 146"/>
                    <a:gd name="T17" fmla="*/ 100 h 107"/>
                    <a:gd name="T18" fmla="*/ 51 w 146"/>
                    <a:gd name="T19" fmla="*/ 121 h 107"/>
                    <a:gd name="T20" fmla="*/ 33 w 146"/>
                    <a:gd name="T21" fmla="*/ 115 h 107"/>
                    <a:gd name="T22" fmla="*/ 18 w 146"/>
                    <a:gd name="T23" fmla="*/ 112 h 107"/>
                    <a:gd name="T24" fmla="*/ 0 w 146"/>
                    <a:gd name="T25" fmla="*/ 106 h 107"/>
                    <a:gd name="T26" fmla="*/ 12 w 146"/>
                    <a:gd name="T27" fmla="*/ 91 h 107"/>
                    <a:gd name="T28" fmla="*/ 30 w 146"/>
                    <a:gd name="T29" fmla="*/ 97 h 107"/>
                    <a:gd name="T30" fmla="*/ 60 w 146"/>
                    <a:gd name="T31" fmla="*/ 94 h 107"/>
                    <a:gd name="T32" fmla="*/ 73 w 146"/>
                    <a:gd name="T33" fmla="*/ 73 h 107"/>
                    <a:gd name="T34" fmla="*/ 79 w 146"/>
                    <a:gd name="T35" fmla="*/ 2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107">
                      <a:moveTo>
                        <a:pt x="93" y="20"/>
                      </a:moveTo>
                      <a:cubicBezTo>
                        <a:pt x="90" y="16"/>
                        <a:pt x="78" y="0"/>
                        <a:pt x="90" y="2"/>
                      </a:cubicBezTo>
                      <a:cubicBezTo>
                        <a:pt x="90" y="2"/>
                        <a:pt x="112" y="17"/>
                        <a:pt x="117" y="20"/>
                      </a:cubicBezTo>
                      <a:cubicBezTo>
                        <a:pt x="123" y="24"/>
                        <a:pt x="135" y="32"/>
                        <a:pt x="135" y="32"/>
                      </a:cubicBezTo>
                      <a:cubicBezTo>
                        <a:pt x="142" y="53"/>
                        <a:pt x="146" y="46"/>
                        <a:pt x="132" y="56"/>
                      </a:cubicBezTo>
                      <a:cubicBezTo>
                        <a:pt x="120" y="48"/>
                        <a:pt x="125" y="39"/>
                        <a:pt x="111" y="44"/>
                      </a:cubicBezTo>
                      <a:cubicBezTo>
                        <a:pt x="117" y="61"/>
                        <a:pt x="114" y="46"/>
                        <a:pt x="108" y="62"/>
                      </a:cubicBezTo>
                      <a:cubicBezTo>
                        <a:pt x="106" y="67"/>
                        <a:pt x="108" y="73"/>
                        <a:pt x="105" y="77"/>
                      </a:cubicBezTo>
                      <a:cubicBezTo>
                        <a:pt x="101" y="84"/>
                        <a:pt x="92" y="83"/>
                        <a:pt x="87" y="86"/>
                      </a:cubicBezTo>
                      <a:cubicBezTo>
                        <a:pt x="76" y="92"/>
                        <a:pt x="62" y="100"/>
                        <a:pt x="51" y="107"/>
                      </a:cubicBezTo>
                      <a:cubicBezTo>
                        <a:pt x="45" y="105"/>
                        <a:pt x="39" y="102"/>
                        <a:pt x="33" y="101"/>
                      </a:cubicBezTo>
                      <a:cubicBezTo>
                        <a:pt x="28" y="100"/>
                        <a:pt x="23" y="99"/>
                        <a:pt x="18" y="98"/>
                      </a:cubicBezTo>
                      <a:cubicBezTo>
                        <a:pt x="12" y="96"/>
                        <a:pt x="0" y="92"/>
                        <a:pt x="0" y="92"/>
                      </a:cubicBezTo>
                      <a:cubicBezTo>
                        <a:pt x="2" y="86"/>
                        <a:pt x="3" y="77"/>
                        <a:pt x="12" y="77"/>
                      </a:cubicBezTo>
                      <a:cubicBezTo>
                        <a:pt x="18" y="77"/>
                        <a:pt x="30" y="83"/>
                        <a:pt x="30" y="83"/>
                      </a:cubicBezTo>
                      <a:cubicBezTo>
                        <a:pt x="45" y="79"/>
                        <a:pt x="47" y="71"/>
                        <a:pt x="60" y="80"/>
                      </a:cubicBezTo>
                      <a:cubicBezTo>
                        <a:pt x="71" y="76"/>
                        <a:pt x="87" y="59"/>
                        <a:pt x="87" y="59"/>
                      </a:cubicBezTo>
                      <a:cubicBezTo>
                        <a:pt x="93" y="30"/>
                        <a:pt x="103" y="54"/>
                        <a:pt x="93" y="2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1" name="Freeform 62"/>
                <p:cNvSpPr>
                  <a:spLocks/>
                </p:cNvSpPr>
                <p:nvPr/>
              </p:nvSpPr>
              <p:spPr bwMode="ltGray">
                <a:xfrm>
                  <a:off x="3539" y="3176"/>
                  <a:ext cx="34" cy="43"/>
                </a:xfrm>
                <a:custGeom>
                  <a:avLst/>
                  <a:gdLst>
                    <a:gd name="T0" fmla="*/ 13 w 34"/>
                    <a:gd name="T1" fmla="*/ 45 h 41"/>
                    <a:gd name="T2" fmla="*/ 13 w 34"/>
                    <a:gd name="T3" fmla="*/ 0 h 41"/>
                    <a:gd name="T4" fmla="*/ 34 w 34"/>
                    <a:gd name="T5" fmla="*/ 45 h 41"/>
                    <a:gd name="T6" fmla="*/ 13 w 34"/>
                    <a:gd name="T7" fmla="*/ 65 h 41"/>
                    <a:gd name="T8" fmla="*/ 13 w 34"/>
                    <a:gd name="T9" fmla="*/ 45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1">
                      <a:moveTo>
                        <a:pt x="13" y="24"/>
                      </a:moveTo>
                      <a:cubicBezTo>
                        <a:pt x="5" y="12"/>
                        <a:pt x="0" y="9"/>
                        <a:pt x="13" y="0"/>
                      </a:cubicBezTo>
                      <a:cubicBezTo>
                        <a:pt x="24" y="7"/>
                        <a:pt x="25" y="15"/>
                        <a:pt x="34" y="24"/>
                      </a:cubicBezTo>
                      <a:cubicBezTo>
                        <a:pt x="29" y="38"/>
                        <a:pt x="26" y="41"/>
                        <a:pt x="13" y="33"/>
                      </a:cubicBezTo>
                      <a:cubicBezTo>
                        <a:pt x="10" y="23"/>
                        <a:pt x="7" y="24"/>
                        <a:pt x="13"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2" name="Freeform 63"/>
                <p:cNvSpPr>
                  <a:spLocks/>
                </p:cNvSpPr>
                <p:nvPr/>
              </p:nvSpPr>
              <p:spPr bwMode="ltGray">
                <a:xfrm>
                  <a:off x="3580" y="3187"/>
                  <a:ext cx="39" cy="41"/>
                </a:xfrm>
                <a:custGeom>
                  <a:avLst/>
                  <a:gdLst>
                    <a:gd name="T0" fmla="*/ 7 w 39"/>
                    <a:gd name="T1" fmla="*/ 20 h 41"/>
                    <a:gd name="T2" fmla="*/ 31 w 39"/>
                    <a:gd name="T3" fmla="*/ 17 h 41"/>
                    <a:gd name="T4" fmla="*/ 1 w 39"/>
                    <a:gd name="T5" fmla="*/ 23 h 41"/>
                    <a:gd name="T6" fmla="*/ 7 w 39"/>
                    <a:gd name="T7" fmla="*/ 2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41">
                      <a:moveTo>
                        <a:pt x="7" y="20"/>
                      </a:moveTo>
                      <a:cubicBezTo>
                        <a:pt x="0" y="0"/>
                        <a:pt x="20" y="13"/>
                        <a:pt x="31" y="17"/>
                      </a:cubicBezTo>
                      <a:cubicBezTo>
                        <a:pt x="39" y="41"/>
                        <a:pt x="2" y="25"/>
                        <a:pt x="1" y="23"/>
                      </a:cubicBezTo>
                      <a:cubicBezTo>
                        <a:pt x="0" y="21"/>
                        <a:pt x="5" y="21"/>
                        <a:pt x="7" y="2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3" name="Freeform 64"/>
                <p:cNvSpPr>
                  <a:spLocks/>
                </p:cNvSpPr>
                <p:nvPr/>
              </p:nvSpPr>
              <p:spPr bwMode="ltGray">
                <a:xfrm>
                  <a:off x="3645" y="3203"/>
                  <a:ext cx="26" cy="25"/>
                </a:xfrm>
                <a:custGeom>
                  <a:avLst/>
                  <a:gdLst>
                    <a:gd name="T0" fmla="*/ 16 w 26"/>
                    <a:gd name="T1" fmla="*/ 35 h 24"/>
                    <a:gd name="T2" fmla="*/ 13 w 26"/>
                    <a:gd name="T3" fmla="*/ 0 h 24"/>
                    <a:gd name="T4" fmla="*/ 22 w 26"/>
                    <a:gd name="T5" fmla="*/ 40 h 24"/>
                    <a:gd name="T6" fmla="*/ 16 w 26"/>
                    <a:gd name="T7" fmla="*/ 3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4">
                      <a:moveTo>
                        <a:pt x="16" y="21"/>
                      </a:moveTo>
                      <a:cubicBezTo>
                        <a:pt x="4" y="13"/>
                        <a:pt x="0" y="9"/>
                        <a:pt x="13" y="0"/>
                      </a:cubicBezTo>
                      <a:cubicBezTo>
                        <a:pt x="24" y="8"/>
                        <a:pt x="26" y="11"/>
                        <a:pt x="22" y="24"/>
                      </a:cubicBezTo>
                      <a:cubicBezTo>
                        <a:pt x="8" y="21"/>
                        <a:pt x="6" y="21"/>
                        <a:pt x="16" y="2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4" name="Freeform 65"/>
                <p:cNvSpPr>
                  <a:spLocks/>
                </p:cNvSpPr>
                <p:nvPr/>
              </p:nvSpPr>
              <p:spPr bwMode="ltGray">
                <a:xfrm>
                  <a:off x="3679" y="3206"/>
                  <a:ext cx="27" cy="21"/>
                </a:xfrm>
                <a:custGeom>
                  <a:avLst/>
                  <a:gdLst>
                    <a:gd name="T0" fmla="*/ 14 w 28"/>
                    <a:gd name="T1" fmla="*/ 21 h 21"/>
                    <a:gd name="T2" fmla="*/ 13 w 28"/>
                    <a:gd name="T3" fmla="*/ 0 h 21"/>
                    <a:gd name="T4" fmla="*/ 14 w 28"/>
                    <a:gd name="T5" fmla="*/ 12 h 21"/>
                    <a:gd name="T6" fmla="*/ 14 w 28"/>
                    <a:gd name="T7" fmla="*/ 21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1">
                      <a:moveTo>
                        <a:pt x="16" y="21"/>
                      </a:moveTo>
                      <a:cubicBezTo>
                        <a:pt x="4" y="13"/>
                        <a:pt x="0" y="9"/>
                        <a:pt x="13" y="0"/>
                      </a:cubicBezTo>
                      <a:cubicBezTo>
                        <a:pt x="18" y="2"/>
                        <a:pt x="28" y="2"/>
                        <a:pt x="25" y="12"/>
                      </a:cubicBezTo>
                      <a:cubicBezTo>
                        <a:pt x="24" y="16"/>
                        <a:pt x="16" y="21"/>
                        <a:pt x="16" y="2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5" name="Freeform 66"/>
                <p:cNvSpPr>
                  <a:spLocks/>
                </p:cNvSpPr>
                <p:nvPr/>
              </p:nvSpPr>
              <p:spPr bwMode="ltGray">
                <a:xfrm>
                  <a:off x="3672" y="3233"/>
                  <a:ext cx="23" cy="21"/>
                </a:xfrm>
                <a:custGeom>
                  <a:avLst/>
                  <a:gdLst>
                    <a:gd name="T0" fmla="*/ 0 w 24"/>
                    <a:gd name="T1" fmla="*/ 8 h 20"/>
                    <a:gd name="T2" fmla="*/ 12 w 24"/>
                    <a:gd name="T3" fmla="*/ 28 h 20"/>
                    <a:gd name="T4" fmla="*/ 3 w 24"/>
                    <a:gd name="T5" fmla="*/ 28 h 20"/>
                    <a:gd name="T6" fmla="*/ 0 w 24"/>
                    <a:gd name="T7" fmla="*/ 8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0">
                      <a:moveTo>
                        <a:pt x="0" y="8"/>
                      </a:moveTo>
                      <a:cubicBezTo>
                        <a:pt x="13" y="0"/>
                        <a:pt x="16" y="2"/>
                        <a:pt x="24" y="14"/>
                      </a:cubicBezTo>
                      <a:cubicBezTo>
                        <a:pt x="17" y="16"/>
                        <a:pt x="11" y="20"/>
                        <a:pt x="3" y="14"/>
                      </a:cubicBezTo>
                      <a:cubicBezTo>
                        <a:pt x="0" y="11"/>
                        <a:pt x="0" y="0"/>
                        <a:pt x="0" y="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6" name="Freeform 67"/>
                <p:cNvSpPr>
                  <a:spLocks/>
                </p:cNvSpPr>
                <p:nvPr/>
              </p:nvSpPr>
              <p:spPr bwMode="ltGray">
                <a:xfrm>
                  <a:off x="3729" y="3442"/>
                  <a:ext cx="83" cy="54"/>
                </a:xfrm>
                <a:custGeom>
                  <a:avLst/>
                  <a:gdLst>
                    <a:gd name="T0" fmla="*/ 53 w 81"/>
                    <a:gd name="T1" fmla="*/ 27 h 54"/>
                    <a:gd name="T2" fmla="*/ 59 w 81"/>
                    <a:gd name="T3" fmla="*/ 6 h 54"/>
                    <a:gd name="T4" fmla="*/ 112 w 81"/>
                    <a:gd name="T5" fmla="*/ 33 h 54"/>
                    <a:gd name="T6" fmla="*/ 53 w 81"/>
                    <a:gd name="T7" fmla="*/ 27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54">
                      <a:moveTo>
                        <a:pt x="39" y="27"/>
                      </a:moveTo>
                      <a:cubicBezTo>
                        <a:pt x="27" y="9"/>
                        <a:pt x="0" y="0"/>
                        <a:pt x="45" y="6"/>
                      </a:cubicBezTo>
                      <a:cubicBezTo>
                        <a:pt x="59" y="15"/>
                        <a:pt x="70" y="22"/>
                        <a:pt x="81" y="33"/>
                      </a:cubicBezTo>
                      <a:cubicBezTo>
                        <a:pt x="74" y="54"/>
                        <a:pt x="50" y="38"/>
                        <a:pt x="39" y="2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7" name="Freeform 68"/>
                <p:cNvSpPr>
                  <a:spLocks/>
                </p:cNvSpPr>
                <p:nvPr/>
              </p:nvSpPr>
              <p:spPr bwMode="ltGray">
                <a:xfrm>
                  <a:off x="2360" y="3355"/>
                  <a:ext cx="1078" cy="485"/>
                </a:xfrm>
                <a:custGeom>
                  <a:avLst/>
                  <a:gdLst>
                    <a:gd name="T0" fmla="*/ 470 w 1079"/>
                    <a:gd name="T1" fmla="*/ 42 h 486"/>
                    <a:gd name="T2" fmla="*/ 497 w 1079"/>
                    <a:gd name="T3" fmla="*/ 12 h 486"/>
                    <a:gd name="T4" fmla="*/ 485 w 1079"/>
                    <a:gd name="T5" fmla="*/ 24 h 486"/>
                    <a:gd name="T6" fmla="*/ 521 w 1079"/>
                    <a:gd name="T7" fmla="*/ 15 h 486"/>
                    <a:gd name="T8" fmla="*/ 579 w 1079"/>
                    <a:gd name="T9" fmla="*/ 36 h 486"/>
                    <a:gd name="T10" fmla="*/ 594 w 1079"/>
                    <a:gd name="T11" fmla="*/ 84 h 486"/>
                    <a:gd name="T12" fmla="*/ 600 w 1079"/>
                    <a:gd name="T13" fmla="*/ 105 h 486"/>
                    <a:gd name="T14" fmla="*/ 675 w 1079"/>
                    <a:gd name="T15" fmla="*/ 129 h 486"/>
                    <a:gd name="T16" fmla="*/ 765 w 1079"/>
                    <a:gd name="T17" fmla="*/ 120 h 486"/>
                    <a:gd name="T18" fmla="*/ 816 w 1079"/>
                    <a:gd name="T19" fmla="*/ 30 h 486"/>
                    <a:gd name="T20" fmla="*/ 864 w 1079"/>
                    <a:gd name="T21" fmla="*/ 69 h 486"/>
                    <a:gd name="T22" fmla="*/ 888 w 1079"/>
                    <a:gd name="T23" fmla="*/ 123 h 486"/>
                    <a:gd name="T24" fmla="*/ 897 w 1079"/>
                    <a:gd name="T25" fmla="*/ 141 h 486"/>
                    <a:gd name="T26" fmla="*/ 966 w 1079"/>
                    <a:gd name="T27" fmla="*/ 189 h 486"/>
                    <a:gd name="T28" fmla="*/ 996 w 1079"/>
                    <a:gd name="T29" fmla="*/ 231 h 486"/>
                    <a:gd name="T30" fmla="*/ 1014 w 1079"/>
                    <a:gd name="T31" fmla="*/ 225 h 486"/>
                    <a:gd name="T32" fmla="*/ 1038 w 1079"/>
                    <a:gd name="T33" fmla="*/ 243 h 486"/>
                    <a:gd name="T34" fmla="*/ 1065 w 1079"/>
                    <a:gd name="T35" fmla="*/ 292 h 486"/>
                    <a:gd name="T36" fmla="*/ 990 w 1079"/>
                    <a:gd name="T37" fmla="*/ 385 h 486"/>
                    <a:gd name="T38" fmla="*/ 933 w 1079"/>
                    <a:gd name="T39" fmla="*/ 430 h 486"/>
                    <a:gd name="T40" fmla="*/ 828 w 1079"/>
                    <a:gd name="T41" fmla="*/ 451 h 486"/>
                    <a:gd name="T42" fmla="*/ 804 w 1079"/>
                    <a:gd name="T43" fmla="*/ 466 h 486"/>
                    <a:gd name="T44" fmla="*/ 708 w 1079"/>
                    <a:gd name="T45" fmla="*/ 466 h 486"/>
                    <a:gd name="T46" fmla="*/ 660 w 1079"/>
                    <a:gd name="T47" fmla="*/ 442 h 486"/>
                    <a:gd name="T48" fmla="*/ 663 w 1079"/>
                    <a:gd name="T49" fmla="*/ 388 h 486"/>
                    <a:gd name="T50" fmla="*/ 633 w 1079"/>
                    <a:gd name="T51" fmla="*/ 400 h 486"/>
                    <a:gd name="T52" fmla="*/ 588 w 1079"/>
                    <a:gd name="T53" fmla="*/ 427 h 486"/>
                    <a:gd name="T54" fmla="*/ 512 w 1079"/>
                    <a:gd name="T55" fmla="*/ 385 h 486"/>
                    <a:gd name="T56" fmla="*/ 416 w 1079"/>
                    <a:gd name="T57" fmla="*/ 388 h 486"/>
                    <a:gd name="T58" fmla="*/ 320 w 1079"/>
                    <a:gd name="T59" fmla="*/ 397 h 486"/>
                    <a:gd name="T60" fmla="*/ 239 w 1079"/>
                    <a:gd name="T61" fmla="*/ 391 h 486"/>
                    <a:gd name="T62" fmla="*/ 179 w 1079"/>
                    <a:gd name="T63" fmla="*/ 409 h 486"/>
                    <a:gd name="T64" fmla="*/ 116 w 1079"/>
                    <a:gd name="T65" fmla="*/ 364 h 486"/>
                    <a:gd name="T66" fmla="*/ 2 w 1079"/>
                    <a:gd name="T67" fmla="*/ 247 h 486"/>
                    <a:gd name="T68" fmla="*/ 17 w 1079"/>
                    <a:gd name="T69" fmla="*/ 243 h 486"/>
                    <a:gd name="T70" fmla="*/ 2 w 1079"/>
                    <a:gd name="T71" fmla="*/ 204 h 486"/>
                    <a:gd name="T72" fmla="*/ 20 w 1079"/>
                    <a:gd name="T73" fmla="*/ 198 h 486"/>
                    <a:gd name="T74" fmla="*/ 179 w 1079"/>
                    <a:gd name="T75" fmla="*/ 171 h 486"/>
                    <a:gd name="T76" fmla="*/ 233 w 1079"/>
                    <a:gd name="T77" fmla="*/ 123 h 486"/>
                    <a:gd name="T78" fmla="*/ 272 w 1079"/>
                    <a:gd name="T79" fmla="*/ 111 h 486"/>
                    <a:gd name="T80" fmla="*/ 317 w 1079"/>
                    <a:gd name="T81" fmla="*/ 69 h 486"/>
                    <a:gd name="T82" fmla="*/ 386 w 1079"/>
                    <a:gd name="T83" fmla="*/ 84 h 486"/>
                    <a:gd name="T84" fmla="*/ 404 w 1079"/>
                    <a:gd name="T85" fmla="*/ 90 h 486"/>
                    <a:gd name="T86" fmla="*/ 437 w 1079"/>
                    <a:gd name="T87" fmla="*/ 102 h 486"/>
                    <a:gd name="T88" fmla="*/ 449 w 1079"/>
                    <a:gd name="T89" fmla="*/ 60 h 4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9" h="486">
                      <a:moveTo>
                        <a:pt x="449" y="60"/>
                      </a:moveTo>
                      <a:cubicBezTo>
                        <a:pt x="453" y="48"/>
                        <a:pt x="458" y="46"/>
                        <a:pt x="470" y="42"/>
                      </a:cubicBezTo>
                      <a:cubicBezTo>
                        <a:pt x="474" y="30"/>
                        <a:pt x="471" y="26"/>
                        <a:pt x="464" y="15"/>
                      </a:cubicBezTo>
                      <a:cubicBezTo>
                        <a:pt x="487" y="7"/>
                        <a:pt x="476" y="8"/>
                        <a:pt x="497" y="12"/>
                      </a:cubicBezTo>
                      <a:cubicBezTo>
                        <a:pt x="496" y="15"/>
                        <a:pt x="496" y="19"/>
                        <a:pt x="494" y="21"/>
                      </a:cubicBezTo>
                      <a:cubicBezTo>
                        <a:pt x="492" y="23"/>
                        <a:pt x="486" y="21"/>
                        <a:pt x="485" y="24"/>
                      </a:cubicBezTo>
                      <a:cubicBezTo>
                        <a:pt x="480" y="33"/>
                        <a:pt x="494" y="35"/>
                        <a:pt x="497" y="36"/>
                      </a:cubicBezTo>
                      <a:cubicBezTo>
                        <a:pt x="535" y="31"/>
                        <a:pt x="514" y="37"/>
                        <a:pt x="521" y="15"/>
                      </a:cubicBezTo>
                      <a:cubicBezTo>
                        <a:pt x="534" y="19"/>
                        <a:pt x="544" y="26"/>
                        <a:pt x="557" y="30"/>
                      </a:cubicBezTo>
                      <a:cubicBezTo>
                        <a:pt x="569" y="34"/>
                        <a:pt x="593" y="36"/>
                        <a:pt x="593" y="36"/>
                      </a:cubicBezTo>
                      <a:cubicBezTo>
                        <a:pt x="607" y="31"/>
                        <a:pt x="619" y="35"/>
                        <a:pt x="632" y="39"/>
                      </a:cubicBezTo>
                      <a:cubicBezTo>
                        <a:pt x="628" y="55"/>
                        <a:pt x="622" y="74"/>
                        <a:pt x="608" y="84"/>
                      </a:cubicBezTo>
                      <a:cubicBezTo>
                        <a:pt x="604" y="96"/>
                        <a:pt x="599" y="98"/>
                        <a:pt x="587" y="102"/>
                      </a:cubicBezTo>
                      <a:cubicBezTo>
                        <a:pt x="598" y="106"/>
                        <a:pt x="603" y="101"/>
                        <a:pt x="614" y="105"/>
                      </a:cubicBezTo>
                      <a:cubicBezTo>
                        <a:pt x="625" y="122"/>
                        <a:pt x="643" y="121"/>
                        <a:pt x="662" y="123"/>
                      </a:cubicBezTo>
                      <a:cubicBezTo>
                        <a:pt x="673" y="130"/>
                        <a:pt x="677" y="133"/>
                        <a:pt x="689" y="129"/>
                      </a:cubicBezTo>
                      <a:cubicBezTo>
                        <a:pt x="701" y="133"/>
                        <a:pt x="711" y="134"/>
                        <a:pt x="722" y="141"/>
                      </a:cubicBezTo>
                      <a:cubicBezTo>
                        <a:pt x="756" y="138"/>
                        <a:pt x="755" y="136"/>
                        <a:pt x="779" y="120"/>
                      </a:cubicBezTo>
                      <a:cubicBezTo>
                        <a:pt x="789" y="91"/>
                        <a:pt x="773" y="13"/>
                        <a:pt x="812" y="0"/>
                      </a:cubicBezTo>
                      <a:cubicBezTo>
                        <a:pt x="828" y="5"/>
                        <a:pt x="822" y="18"/>
                        <a:pt x="830" y="30"/>
                      </a:cubicBezTo>
                      <a:cubicBezTo>
                        <a:pt x="839" y="43"/>
                        <a:pt x="849" y="53"/>
                        <a:pt x="857" y="66"/>
                      </a:cubicBezTo>
                      <a:cubicBezTo>
                        <a:pt x="863" y="111"/>
                        <a:pt x="856" y="76"/>
                        <a:pt x="878" y="69"/>
                      </a:cubicBezTo>
                      <a:cubicBezTo>
                        <a:pt x="881" y="70"/>
                        <a:pt x="885" y="69"/>
                        <a:pt x="887" y="72"/>
                      </a:cubicBezTo>
                      <a:cubicBezTo>
                        <a:pt x="897" y="86"/>
                        <a:pt x="896" y="108"/>
                        <a:pt x="902" y="123"/>
                      </a:cubicBezTo>
                      <a:cubicBezTo>
                        <a:pt x="903" y="126"/>
                        <a:pt x="906" y="129"/>
                        <a:pt x="908" y="132"/>
                      </a:cubicBezTo>
                      <a:cubicBezTo>
                        <a:pt x="909" y="135"/>
                        <a:pt x="910" y="138"/>
                        <a:pt x="911" y="141"/>
                      </a:cubicBezTo>
                      <a:cubicBezTo>
                        <a:pt x="911" y="141"/>
                        <a:pt x="916" y="161"/>
                        <a:pt x="917" y="162"/>
                      </a:cubicBezTo>
                      <a:cubicBezTo>
                        <a:pt x="930" y="175"/>
                        <a:pt x="962" y="177"/>
                        <a:pt x="980" y="189"/>
                      </a:cubicBezTo>
                      <a:cubicBezTo>
                        <a:pt x="987" y="199"/>
                        <a:pt x="992" y="203"/>
                        <a:pt x="998" y="213"/>
                      </a:cubicBezTo>
                      <a:cubicBezTo>
                        <a:pt x="1002" y="219"/>
                        <a:pt x="1006" y="225"/>
                        <a:pt x="1010" y="231"/>
                      </a:cubicBezTo>
                      <a:cubicBezTo>
                        <a:pt x="1012" y="234"/>
                        <a:pt x="1016" y="240"/>
                        <a:pt x="1016" y="240"/>
                      </a:cubicBezTo>
                      <a:cubicBezTo>
                        <a:pt x="1023" y="220"/>
                        <a:pt x="999" y="219"/>
                        <a:pt x="1028" y="225"/>
                      </a:cubicBezTo>
                      <a:cubicBezTo>
                        <a:pt x="1030" y="231"/>
                        <a:pt x="1032" y="237"/>
                        <a:pt x="1034" y="243"/>
                      </a:cubicBezTo>
                      <a:cubicBezTo>
                        <a:pt x="1036" y="249"/>
                        <a:pt x="1052" y="249"/>
                        <a:pt x="1052" y="249"/>
                      </a:cubicBezTo>
                      <a:cubicBezTo>
                        <a:pt x="1073" y="270"/>
                        <a:pt x="1063" y="262"/>
                        <a:pt x="1079" y="273"/>
                      </a:cubicBezTo>
                      <a:cubicBezTo>
                        <a:pt x="1072" y="310"/>
                        <a:pt x="1079" y="264"/>
                        <a:pt x="1079" y="306"/>
                      </a:cubicBezTo>
                      <a:cubicBezTo>
                        <a:pt x="1079" y="330"/>
                        <a:pt x="1061" y="353"/>
                        <a:pt x="1049" y="372"/>
                      </a:cubicBezTo>
                      <a:cubicBezTo>
                        <a:pt x="1044" y="380"/>
                        <a:pt x="1011" y="394"/>
                        <a:pt x="1004" y="399"/>
                      </a:cubicBezTo>
                      <a:cubicBezTo>
                        <a:pt x="996" y="404"/>
                        <a:pt x="977" y="411"/>
                        <a:pt x="977" y="411"/>
                      </a:cubicBezTo>
                      <a:cubicBezTo>
                        <a:pt x="966" y="422"/>
                        <a:pt x="960" y="435"/>
                        <a:pt x="947" y="444"/>
                      </a:cubicBezTo>
                      <a:cubicBezTo>
                        <a:pt x="930" y="469"/>
                        <a:pt x="885" y="463"/>
                        <a:pt x="860" y="480"/>
                      </a:cubicBezTo>
                      <a:cubicBezTo>
                        <a:pt x="854" y="476"/>
                        <a:pt x="850" y="465"/>
                        <a:pt x="842" y="465"/>
                      </a:cubicBezTo>
                      <a:cubicBezTo>
                        <a:pt x="838" y="465"/>
                        <a:pt x="839" y="472"/>
                        <a:pt x="836" y="474"/>
                      </a:cubicBezTo>
                      <a:cubicBezTo>
                        <a:pt x="831" y="477"/>
                        <a:pt x="818" y="480"/>
                        <a:pt x="818" y="480"/>
                      </a:cubicBezTo>
                      <a:cubicBezTo>
                        <a:pt x="799" y="474"/>
                        <a:pt x="758" y="486"/>
                        <a:pt x="758" y="486"/>
                      </a:cubicBezTo>
                      <a:cubicBezTo>
                        <a:pt x="741" y="480"/>
                        <a:pt x="743" y="476"/>
                        <a:pt x="722" y="480"/>
                      </a:cubicBezTo>
                      <a:cubicBezTo>
                        <a:pt x="710" y="476"/>
                        <a:pt x="707" y="468"/>
                        <a:pt x="698" y="459"/>
                      </a:cubicBezTo>
                      <a:cubicBezTo>
                        <a:pt x="693" y="440"/>
                        <a:pt x="687" y="447"/>
                        <a:pt x="674" y="456"/>
                      </a:cubicBezTo>
                      <a:cubicBezTo>
                        <a:pt x="658" y="455"/>
                        <a:pt x="622" y="451"/>
                        <a:pt x="653" y="441"/>
                      </a:cubicBezTo>
                      <a:cubicBezTo>
                        <a:pt x="656" y="431"/>
                        <a:pt x="669" y="407"/>
                        <a:pt x="677" y="402"/>
                      </a:cubicBezTo>
                      <a:cubicBezTo>
                        <a:pt x="674" y="388"/>
                        <a:pt x="677" y="377"/>
                        <a:pt x="662" y="387"/>
                      </a:cubicBezTo>
                      <a:cubicBezTo>
                        <a:pt x="657" y="403"/>
                        <a:pt x="661" y="393"/>
                        <a:pt x="647" y="414"/>
                      </a:cubicBezTo>
                      <a:cubicBezTo>
                        <a:pt x="643" y="420"/>
                        <a:pt x="629" y="426"/>
                        <a:pt x="629" y="426"/>
                      </a:cubicBezTo>
                      <a:cubicBezTo>
                        <a:pt x="620" y="439"/>
                        <a:pt x="619" y="445"/>
                        <a:pt x="602" y="441"/>
                      </a:cubicBezTo>
                      <a:cubicBezTo>
                        <a:pt x="596" y="423"/>
                        <a:pt x="562" y="414"/>
                        <a:pt x="545" y="408"/>
                      </a:cubicBezTo>
                      <a:cubicBezTo>
                        <a:pt x="534" y="404"/>
                        <a:pt x="512" y="399"/>
                        <a:pt x="512" y="399"/>
                      </a:cubicBezTo>
                      <a:cubicBezTo>
                        <a:pt x="500" y="403"/>
                        <a:pt x="492" y="399"/>
                        <a:pt x="479" y="396"/>
                      </a:cubicBezTo>
                      <a:cubicBezTo>
                        <a:pt x="457" y="400"/>
                        <a:pt x="438" y="397"/>
                        <a:pt x="416" y="402"/>
                      </a:cubicBezTo>
                      <a:cubicBezTo>
                        <a:pt x="400" y="398"/>
                        <a:pt x="385" y="401"/>
                        <a:pt x="368" y="399"/>
                      </a:cubicBezTo>
                      <a:cubicBezTo>
                        <a:pt x="352" y="403"/>
                        <a:pt x="336" y="406"/>
                        <a:pt x="320" y="411"/>
                      </a:cubicBezTo>
                      <a:cubicBezTo>
                        <a:pt x="314" y="413"/>
                        <a:pt x="302" y="417"/>
                        <a:pt x="302" y="417"/>
                      </a:cubicBezTo>
                      <a:cubicBezTo>
                        <a:pt x="275" y="408"/>
                        <a:pt x="271" y="408"/>
                        <a:pt x="239" y="405"/>
                      </a:cubicBezTo>
                      <a:cubicBezTo>
                        <a:pt x="227" y="407"/>
                        <a:pt x="206" y="420"/>
                        <a:pt x="206" y="420"/>
                      </a:cubicBezTo>
                      <a:cubicBezTo>
                        <a:pt x="197" y="417"/>
                        <a:pt x="179" y="423"/>
                        <a:pt x="179" y="423"/>
                      </a:cubicBezTo>
                      <a:cubicBezTo>
                        <a:pt x="158" y="420"/>
                        <a:pt x="154" y="417"/>
                        <a:pt x="137" y="411"/>
                      </a:cubicBezTo>
                      <a:cubicBezTo>
                        <a:pt x="97" y="371"/>
                        <a:pt x="132" y="412"/>
                        <a:pt x="116" y="378"/>
                      </a:cubicBezTo>
                      <a:cubicBezTo>
                        <a:pt x="101" y="346"/>
                        <a:pt x="67" y="310"/>
                        <a:pt x="38" y="291"/>
                      </a:cubicBezTo>
                      <a:cubicBezTo>
                        <a:pt x="31" y="271"/>
                        <a:pt x="18" y="272"/>
                        <a:pt x="2" y="261"/>
                      </a:cubicBezTo>
                      <a:cubicBezTo>
                        <a:pt x="3" y="258"/>
                        <a:pt x="3" y="254"/>
                        <a:pt x="5" y="252"/>
                      </a:cubicBezTo>
                      <a:cubicBezTo>
                        <a:pt x="8" y="249"/>
                        <a:pt x="17" y="253"/>
                        <a:pt x="17" y="249"/>
                      </a:cubicBezTo>
                      <a:cubicBezTo>
                        <a:pt x="17" y="242"/>
                        <a:pt x="5" y="231"/>
                        <a:pt x="5" y="231"/>
                      </a:cubicBezTo>
                      <a:cubicBezTo>
                        <a:pt x="8" y="222"/>
                        <a:pt x="2" y="204"/>
                        <a:pt x="2" y="204"/>
                      </a:cubicBezTo>
                      <a:cubicBezTo>
                        <a:pt x="5" y="196"/>
                        <a:pt x="0" y="178"/>
                        <a:pt x="8" y="180"/>
                      </a:cubicBezTo>
                      <a:cubicBezTo>
                        <a:pt x="15" y="181"/>
                        <a:pt x="20" y="198"/>
                        <a:pt x="20" y="198"/>
                      </a:cubicBezTo>
                      <a:cubicBezTo>
                        <a:pt x="43" y="190"/>
                        <a:pt x="64" y="179"/>
                        <a:pt x="89" y="174"/>
                      </a:cubicBezTo>
                      <a:cubicBezTo>
                        <a:pt x="137" y="176"/>
                        <a:pt x="142" y="178"/>
                        <a:pt x="179" y="171"/>
                      </a:cubicBezTo>
                      <a:cubicBezTo>
                        <a:pt x="193" y="168"/>
                        <a:pt x="218" y="153"/>
                        <a:pt x="218" y="153"/>
                      </a:cubicBezTo>
                      <a:cubicBezTo>
                        <a:pt x="227" y="140"/>
                        <a:pt x="215" y="129"/>
                        <a:pt x="233" y="123"/>
                      </a:cubicBezTo>
                      <a:cubicBezTo>
                        <a:pt x="255" y="91"/>
                        <a:pt x="249" y="118"/>
                        <a:pt x="260" y="135"/>
                      </a:cubicBezTo>
                      <a:cubicBezTo>
                        <a:pt x="269" y="121"/>
                        <a:pt x="258" y="120"/>
                        <a:pt x="272" y="111"/>
                      </a:cubicBezTo>
                      <a:cubicBezTo>
                        <a:pt x="276" y="99"/>
                        <a:pt x="280" y="94"/>
                        <a:pt x="290" y="87"/>
                      </a:cubicBezTo>
                      <a:cubicBezTo>
                        <a:pt x="308" y="93"/>
                        <a:pt x="302" y="74"/>
                        <a:pt x="317" y="69"/>
                      </a:cubicBezTo>
                      <a:cubicBezTo>
                        <a:pt x="335" y="73"/>
                        <a:pt x="334" y="68"/>
                        <a:pt x="350" y="63"/>
                      </a:cubicBezTo>
                      <a:cubicBezTo>
                        <a:pt x="371" y="68"/>
                        <a:pt x="369" y="73"/>
                        <a:pt x="386" y="84"/>
                      </a:cubicBezTo>
                      <a:cubicBezTo>
                        <a:pt x="388" y="87"/>
                        <a:pt x="395" y="100"/>
                        <a:pt x="401" y="99"/>
                      </a:cubicBezTo>
                      <a:cubicBezTo>
                        <a:pt x="404" y="98"/>
                        <a:pt x="402" y="92"/>
                        <a:pt x="404" y="90"/>
                      </a:cubicBezTo>
                      <a:cubicBezTo>
                        <a:pt x="406" y="88"/>
                        <a:pt x="410" y="88"/>
                        <a:pt x="413" y="87"/>
                      </a:cubicBezTo>
                      <a:cubicBezTo>
                        <a:pt x="425" y="91"/>
                        <a:pt x="425" y="98"/>
                        <a:pt x="437" y="102"/>
                      </a:cubicBezTo>
                      <a:cubicBezTo>
                        <a:pt x="440" y="93"/>
                        <a:pt x="434" y="75"/>
                        <a:pt x="434" y="75"/>
                      </a:cubicBezTo>
                      <a:cubicBezTo>
                        <a:pt x="438" y="69"/>
                        <a:pt x="449" y="60"/>
                        <a:pt x="449" y="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8" name="Freeform 69"/>
                <p:cNvSpPr>
                  <a:spLocks/>
                </p:cNvSpPr>
                <p:nvPr/>
              </p:nvSpPr>
              <p:spPr bwMode="ltGray">
                <a:xfrm>
                  <a:off x="3180" y="3846"/>
                  <a:ext cx="79" cy="42"/>
                </a:xfrm>
                <a:custGeom>
                  <a:avLst/>
                  <a:gdLst>
                    <a:gd name="T0" fmla="*/ 12 w 77"/>
                    <a:gd name="T1" fmla="*/ 3 h 42"/>
                    <a:gd name="T2" fmla="*/ 88 w 77"/>
                    <a:gd name="T3" fmla="*/ 0 h 42"/>
                    <a:gd name="T4" fmla="*/ 94 w 77"/>
                    <a:gd name="T5" fmla="*/ 30 h 42"/>
                    <a:gd name="T6" fmla="*/ 44 w 77"/>
                    <a:gd name="T7" fmla="*/ 42 h 42"/>
                    <a:gd name="T8" fmla="*/ 9 w 77"/>
                    <a:gd name="T9" fmla="*/ 33 h 42"/>
                    <a:gd name="T10" fmla="*/ 3 w 77"/>
                    <a:gd name="T11" fmla="*/ 15 h 42"/>
                    <a:gd name="T12" fmla="*/ 0 w 77"/>
                    <a:gd name="T13" fmla="*/ 6 h 42"/>
                    <a:gd name="T14" fmla="*/ 12 w 77"/>
                    <a:gd name="T15" fmla="*/ 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42">
                      <a:moveTo>
                        <a:pt x="12" y="3"/>
                      </a:moveTo>
                      <a:cubicBezTo>
                        <a:pt x="28" y="8"/>
                        <a:pt x="44" y="4"/>
                        <a:pt x="60" y="0"/>
                      </a:cubicBezTo>
                      <a:cubicBezTo>
                        <a:pt x="77" y="6"/>
                        <a:pt x="71" y="14"/>
                        <a:pt x="66" y="30"/>
                      </a:cubicBezTo>
                      <a:cubicBezTo>
                        <a:pt x="63" y="39"/>
                        <a:pt x="35" y="41"/>
                        <a:pt x="30" y="42"/>
                      </a:cubicBezTo>
                      <a:cubicBezTo>
                        <a:pt x="24" y="41"/>
                        <a:pt x="13" y="39"/>
                        <a:pt x="9" y="33"/>
                      </a:cubicBezTo>
                      <a:cubicBezTo>
                        <a:pt x="6" y="28"/>
                        <a:pt x="5" y="21"/>
                        <a:pt x="3" y="15"/>
                      </a:cubicBezTo>
                      <a:cubicBezTo>
                        <a:pt x="2" y="12"/>
                        <a:pt x="0" y="6"/>
                        <a:pt x="0" y="6"/>
                      </a:cubicBezTo>
                      <a:cubicBezTo>
                        <a:pt x="10" y="3"/>
                        <a:pt x="6" y="3"/>
                        <a:pt x="12" y="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9" name="Freeform 70"/>
                <p:cNvSpPr>
                  <a:spLocks/>
                </p:cNvSpPr>
                <p:nvPr/>
              </p:nvSpPr>
              <p:spPr bwMode="ltGray">
                <a:xfrm>
                  <a:off x="3868" y="3351"/>
                  <a:ext cx="31" cy="17"/>
                </a:xfrm>
                <a:custGeom>
                  <a:avLst/>
                  <a:gdLst>
                    <a:gd name="T0" fmla="*/ 2 w 29"/>
                    <a:gd name="T1" fmla="*/ 9 h 18"/>
                    <a:gd name="T2" fmla="*/ 28 w 29"/>
                    <a:gd name="T3" fmla="*/ 9 h 18"/>
                    <a:gd name="T4" fmla="*/ 2 w 29"/>
                    <a:gd name="T5" fmla="*/ 9 h 18"/>
                    <a:gd name="T6" fmla="*/ 0 60000 65536"/>
                    <a:gd name="T7" fmla="*/ 0 60000 65536"/>
                    <a:gd name="T8" fmla="*/ 0 60000 65536"/>
                  </a:gdLst>
                  <a:ahLst/>
                  <a:cxnLst>
                    <a:cxn ang="T6">
                      <a:pos x="T0" y="T1"/>
                    </a:cxn>
                    <a:cxn ang="T7">
                      <a:pos x="T2" y="T3"/>
                    </a:cxn>
                    <a:cxn ang="T8">
                      <a:pos x="T4" y="T5"/>
                    </a:cxn>
                  </a:cxnLst>
                  <a:rect l="0" t="0" r="r" b="b"/>
                  <a:pathLst>
                    <a:path w="29" h="18">
                      <a:moveTo>
                        <a:pt x="2" y="9"/>
                      </a:moveTo>
                      <a:cubicBezTo>
                        <a:pt x="14" y="1"/>
                        <a:pt x="29" y="0"/>
                        <a:pt x="11" y="18"/>
                      </a:cubicBezTo>
                      <a:cubicBezTo>
                        <a:pt x="0" y="14"/>
                        <a:pt x="2" y="18"/>
                        <a:pt x="2"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0" name="Freeform 71"/>
                <p:cNvSpPr>
                  <a:spLocks/>
                </p:cNvSpPr>
                <p:nvPr/>
              </p:nvSpPr>
              <p:spPr bwMode="ltGray">
                <a:xfrm>
                  <a:off x="3834" y="3305"/>
                  <a:ext cx="36" cy="51"/>
                </a:xfrm>
                <a:custGeom>
                  <a:avLst/>
                  <a:gdLst>
                    <a:gd name="T0" fmla="*/ 27 w 36"/>
                    <a:gd name="T1" fmla="*/ 84 h 49"/>
                    <a:gd name="T2" fmla="*/ 0 w 36"/>
                    <a:gd name="T3" fmla="*/ 33 h 49"/>
                    <a:gd name="T4" fmla="*/ 36 w 36"/>
                    <a:gd name="T5" fmla="*/ 27 h 49"/>
                    <a:gd name="T6" fmla="*/ 24 w 36"/>
                    <a:gd name="T7" fmla="*/ 53 h 49"/>
                    <a:gd name="T8" fmla="*/ 27 w 36"/>
                    <a:gd name="T9" fmla="*/ 84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9">
                      <a:moveTo>
                        <a:pt x="27" y="49"/>
                      </a:moveTo>
                      <a:cubicBezTo>
                        <a:pt x="3" y="44"/>
                        <a:pt x="11" y="36"/>
                        <a:pt x="0" y="19"/>
                      </a:cubicBezTo>
                      <a:cubicBezTo>
                        <a:pt x="6" y="0"/>
                        <a:pt x="21" y="10"/>
                        <a:pt x="36" y="13"/>
                      </a:cubicBezTo>
                      <a:cubicBezTo>
                        <a:pt x="21" y="35"/>
                        <a:pt x="17" y="4"/>
                        <a:pt x="24" y="31"/>
                      </a:cubicBezTo>
                      <a:cubicBezTo>
                        <a:pt x="20" y="43"/>
                        <a:pt x="19" y="37"/>
                        <a:pt x="27" y="4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1" name="Freeform 72"/>
                <p:cNvSpPr>
                  <a:spLocks/>
                </p:cNvSpPr>
                <p:nvPr/>
              </p:nvSpPr>
              <p:spPr bwMode="ltGray">
                <a:xfrm>
                  <a:off x="4068" y="3275"/>
                  <a:ext cx="39" cy="25"/>
                </a:xfrm>
                <a:custGeom>
                  <a:avLst/>
                  <a:gdLst>
                    <a:gd name="T0" fmla="*/ 9 w 39"/>
                    <a:gd name="T1" fmla="*/ 19 h 25"/>
                    <a:gd name="T2" fmla="*/ 39 w 39"/>
                    <a:gd name="T3" fmla="*/ 7 h 25"/>
                    <a:gd name="T4" fmla="*/ 18 w 39"/>
                    <a:gd name="T5" fmla="*/ 22 h 25"/>
                    <a:gd name="T6" fmla="*/ 9 w 39"/>
                    <a:gd name="T7" fmla="*/ 25 h 25"/>
                    <a:gd name="T8" fmla="*/ 9 w 39"/>
                    <a:gd name="T9" fmla="*/ 1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5">
                      <a:moveTo>
                        <a:pt x="9" y="19"/>
                      </a:moveTo>
                      <a:cubicBezTo>
                        <a:pt x="14" y="0"/>
                        <a:pt x="20" y="4"/>
                        <a:pt x="39" y="7"/>
                      </a:cubicBezTo>
                      <a:cubicBezTo>
                        <a:pt x="34" y="22"/>
                        <a:pt x="39" y="15"/>
                        <a:pt x="18" y="22"/>
                      </a:cubicBezTo>
                      <a:cubicBezTo>
                        <a:pt x="15" y="23"/>
                        <a:pt x="9" y="25"/>
                        <a:pt x="9" y="25"/>
                      </a:cubicBezTo>
                      <a:cubicBezTo>
                        <a:pt x="2" y="14"/>
                        <a:pt x="0" y="14"/>
                        <a:pt x="9" y="1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2" name="Freeform 73"/>
                <p:cNvSpPr>
                  <a:spLocks/>
                </p:cNvSpPr>
                <p:nvPr/>
              </p:nvSpPr>
              <p:spPr bwMode="ltGray">
                <a:xfrm>
                  <a:off x="4104" y="3225"/>
                  <a:ext cx="44" cy="33"/>
                </a:xfrm>
                <a:custGeom>
                  <a:avLst/>
                  <a:gdLst>
                    <a:gd name="T0" fmla="*/ 20 w 44"/>
                    <a:gd name="T1" fmla="*/ 33 h 33"/>
                    <a:gd name="T2" fmla="*/ 2 w 44"/>
                    <a:gd name="T3" fmla="*/ 21 h 33"/>
                    <a:gd name="T4" fmla="*/ 26 w 44"/>
                    <a:gd name="T5" fmla="*/ 0 h 33"/>
                    <a:gd name="T6" fmla="*/ 20 w 44"/>
                    <a:gd name="T7" fmla="*/ 33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3">
                      <a:moveTo>
                        <a:pt x="20" y="33"/>
                      </a:moveTo>
                      <a:cubicBezTo>
                        <a:pt x="13" y="32"/>
                        <a:pt x="0" y="33"/>
                        <a:pt x="2" y="21"/>
                      </a:cubicBezTo>
                      <a:cubicBezTo>
                        <a:pt x="4" y="11"/>
                        <a:pt x="26" y="0"/>
                        <a:pt x="26" y="0"/>
                      </a:cubicBezTo>
                      <a:cubicBezTo>
                        <a:pt x="44" y="6"/>
                        <a:pt x="35" y="33"/>
                        <a:pt x="20" y="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3" name="Freeform 74"/>
                <p:cNvSpPr>
                  <a:spLocks/>
                </p:cNvSpPr>
                <p:nvPr/>
              </p:nvSpPr>
              <p:spPr bwMode="ltGray">
                <a:xfrm>
                  <a:off x="4298" y="3158"/>
                  <a:ext cx="13" cy="26"/>
                </a:xfrm>
                <a:custGeom>
                  <a:avLst/>
                  <a:gdLst>
                    <a:gd name="T0" fmla="*/ 0 w 15"/>
                    <a:gd name="T1" fmla="*/ 38 h 25"/>
                    <a:gd name="T2" fmla="*/ 3 w 15"/>
                    <a:gd name="T3" fmla="*/ 32 h 25"/>
                    <a:gd name="T4" fmla="*/ 0 w 15"/>
                    <a:gd name="T5" fmla="*/ 38 h 25"/>
                    <a:gd name="T6" fmla="*/ 0 60000 65536"/>
                    <a:gd name="T7" fmla="*/ 0 60000 65536"/>
                    <a:gd name="T8" fmla="*/ 0 60000 65536"/>
                  </a:gdLst>
                  <a:ahLst/>
                  <a:cxnLst>
                    <a:cxn ang="T6">
                      <a:pos x="T0" y="T1"/>
                    </a:cxn>
                    <a:cxn ang="T7">
                      <a:pos x="T2" y="T3"/>
                    </a:cxn>
                    <a:cxn ang="T8">
                      <a:pos x="T4" y="T5"/>
                    </a:cxn>
                  </a:cxnLst>
                  <a:rect l="0" t="0" r="r" b="b"/>
                  <a:pathLst>
                    <a:path w="15" h="25">
                      <a:moveTo>
                        <a:pt x="0" y="24"/>
                      </a:moveTo>
                      <a:cubicBezTo>
                        <a:pt x="3" y="13"/>
                        <a:pt x="9" y="0"/>
                        <a:pt x="15" y="18"/>
                      </a:cubicBezTo>
                      <a:cubicBezTo>
                        <a:pt x="4" y="25"/>
                        <a:pt x="10" y="24"/>
                        <a:pt x="0"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4" name="Freeform 75"/>
                <p:cNvSpPr>
                  <a:spLocks/>
                </p:cNvSpPr>
                <p:nvPr/>
              </p:nvSpPr>
              <p:spPr bwMode="ltGray">
                <a:xfrm>
                  <a:off x="4406" y="1985"/>
                  <a:ext cx="23" cy="16"/>
                </a:xfrm>
                <a:custGeom>
                  <a:avLst/>
                  <a:gdLst>
                    <a:gd name="T0" fmla="*/ 5 w 23"/>
                    <a:gd name="T1" fmla="*/ 0 h 15"/>
                    <a:gd name="T2" fmla="*/ 8 w 23"/>
                    <a:gd name="T3" fmla="*/ 35 h 15"/>
                    <a:gd name="T4" fmla="*/ 5 w 23"/>
                    <a:gd name="T5" fmla="*/ 0 h 15"/>
                    <a:gd name="T6" fmla="*/ 0 60000 65536"/>
                    <a:gd name="T7" fmla="*/ 0 60000 65536"/>
                    <a:gd name="T8" fmla="*/ 0 60000 65536"/>
                  </a:gdLst>
                  <a:ahLst/>
                  <a:cxnLst>
                    <a:cxn ang="T6">
                      <a:pos x="T0" y="T1"/>
                    </a:cxn>
                    <a:cxn ang="T7">
                      <a:pos x="T2" y="T3"/>
                    </a:cxn>
                    <a:cxn ang="T8">
                      <a:pos x="T4" y="T5"/>
                    </a:cxn>
                  </a:cxnLst>
                  <a:rect l="0" t="0" r="r" b="b"/>
                  <a:pathLst>
                    <a:path w="23" h="15">
                      <a:moveTo>
                        <a:pt x="5" y="0"/>
                      </a:moveTo>
                      <a:cubicBezTo>
                        <a:pt x="16" y="4"/>
                        <a:pt x="23" y="10"/>
                        <a:pt x="8" y="15"/>
                      </a:cubicBezTo>
                      <a:cubicBezTo>
                        <a:pt x="1" y="4"/>
                        <a:pt x="0" y="9"/>
                        <a:pt x="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5" name="Freeform 76"/>
                <p:cNvSpPr>
                  <a:spLocks/>
                </p:cNvSpPr>
                <p:nvPr/>
              </p:nvSpPr>
              <p:spPr bwMode="ltGray">
                <a:xfrm>
                  <a:off x="4436" y="1977"/>
                  <a:ext cx="31" cy="21"/>
                </a:xfrm>
                <a:custGeom>
                  <a:avLst/>
                  <a:gdLst>
                    <a:gd name="T0" fmla="*/ 16 w 31"/>
                    <a:gd name="T1" fmla="*/ 29 h 20"/>
                    <a:gd name="T2" fmla="*/ 4 w 31"/>
                    <a:gd name="T3" fmla="*/ 0 h 20"/>
                    <a:gd name="T4" fmla="*/ 16 w 31"/>
                    <a:gd name="T5" fmla="*/ 29 h 20"/>
                    <a:gd name="T6" fmla="*/ 0 60000 65536"/>
                    <a:gd name="T7" fmla="*/ 0 60000 65536"/>
                    <a:gd name="T8" fmla="*/ 0 60000 65536"/>
                  </a:gdLst>
                  <a:ahLst/>
                  <a:cxnLst>
                    <a:cxn ang="T6">
                      <a:pos x="T0" y="T1"/>
                    </a:cxn>
                    <a:cxn ang="T7">
                      <a:pos x="T2" y="T3"/>
                    </a:cxn>
                    <a:cxn ang="T8">
                      <a:pos x="T4" y="T5"/>
                    </a:cxn>
                  </a:cxnLst>
                  <a:rect l="0" t="0" r="r" b="b"/>
                  <a:pathLst>
                    <a:path w="31" h="20">
                      <a:moveTo>
                        <a:pt x="16" y="15"/>
                      </a:moveTo>
                      <a:cubicBezTo>
                        <a:pt x="2" y="20"/>
                        <a:pt x="0" y="12"/>
                        <a:pt x="4" y="0"/>
                      </a:cubicBezTo>
                      <a:cubicBezTo>
                        <a:pt x="11" y="2"/>
                        <a:pt x="31" y="7"/>
                        <a:pt x="16" y="1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6" name="Freeform 77"/>
                <p:cNvSpPr>
                  <a:spLocks/>
                </p:cNvSpPr>
                <p:nvPr/>
              </p:nvSpPr>
              <p:spPr bwMode="ltGray">
                <a:xfrm>
                  <a:off x="4449" y="1977"/>
                  <a:ext cx="63" cy="51"/>
                </a:xfrm>
                <a:custGeom>
                  <a:avLst/>
                  <a:gdLst>
                    <a:gd name="T0" fmla="*/ 24 w 64"/>
                    <a:gd name="T1" fmla="*/ 15 h 51"/>
                    <a:gd name="T2" fmla="*/ 18 w 64"/>
                    <a:gd name="T3" fmla="*/ 0 h 51"/>
                    <a:gd name="T4" fmla="*/ 32 w 64"/>
                    <a:gd name="T5" fmla="*/ 12 h 51"/>
                    <a:gd name="T6" fmla="*/ 32 w 64"/>
                    <a:gd name="T7" fmla="*/ 51 h 51"/>
                    <a:gd name="T8" fmla="*/ 24 w 64"/>
                    <a:gd name="T9" fmla="*/ 15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51">
                      <a:moveTo>
                        <a:pt x="24" y="15"/>
                      </a:moveTo>
                      <a:cubicBezTo>
                        <a:pt x="13" y="12"/>
                        <a:pt x="0" y="6"/>
                        <a:pt x="18" y="0"/>
                      </a:cubicBezTo>
                      <a:cubicBezTo>
                        <a:pt x="28" y="3"/>
                        <a:pt x="35" y="9"/>
                        <a:pt x="45" y="12"/>
                      </a:cubicBezTo>
                      <a:cubicBezTo>
                        <a:pt x="56" y="28"/>
                        <a:pt x="64" y="43"/>
                        <a:pt x="39" y="51"/>
                      </a:cubicBezTo>
                      <a:cubicBezTo>
                        <a:pt x="26" y="42"/>
                        <a:pt x="24" y="30"/>
                        <a:pt x="24" y="1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7" name="Freeform 78"/>
                <p:cNvSpPr>
                  <a:spLocks/>
                </p:cNvSpPr>
                <p:nvPr/>
              </p:nvSpPr>
              <p:spPr bwMode="ltGray">
                <a:xfrm>
                  <a:off x="3457" y="673"/>
                  <a:ext cx="907" cy="629"/>
                </a:xfrm>
                <a:custGeom>
                  <a:avLst/>
                  <a:gdLst>
                    <a:gd name="T0" fmla="*/ 899 w 906"/>
                    <a:gd name="T1" fmla="*/ 490 h 630"/>
                    <a:gd name="T2" fmla="*/ 836 w 906"/>
                    <a:gd name="T3" fmla="*/ 463 h 630"/>
                    <a:gd name="T4" fmla="*/ 758 w 906"/>
                    <a:gd name="T5" fmla="*/ 403 h 630"/>
                    <a:gd name="T6" fmla="*/ 722 w 906"/>
                    <a:gd name="T7" fmla="*/ 376 h 630"/>
                    <a:gd name="T8" fmla="*/ 689 w 906"/>
                    <a:gd name="T9" fmla="*/ 349 h 630"/>
                    <a:gd name="T10" fmla="*/ 638 w 906"/>
                    <a:gd name="T11" fmla="*/ 316 h 630"/>
                    <a:gd name="T12" fmla="*/ 617 w 906"/>
                    <a:gd name="T13" fmla="*/ 309 h 630"/>
                    <a:gd name="T14" fmla="*/ 578 w 906"/>
                    <a:gd name="T15" fmla="*/ 303 h 630"/>
                    <a:gd name="T16" fmla="*/ 441 w 906"/>
                    <a:gd name="T17" fmla="*/ 294 h 630"/>
                    <a:gd name="T18" fmla="*/ 408 w 906"/>
                    <a:gd name="T19" fmla="*/ 273 h 630"/>
                    <a:gd name="T20" fmla="*/ 381 w 906"/>
                    <a:gd name="T21" fmla="*/ 291 h 630"/>
                    <a:gd name="T22" fmla="*/ 318 w 906"/>
                    <a:gd name="T23" fmla="*/ 316 h 630"/>
                    <a:gd name="T24" fmla="*/ 336 w 906"/>
                    <a:gd name="T25" fmla="*/ 367 h 630"/>
                    <a:gd name="T26" fmla="*/ 300 w 906"/>
                    <a:gd name="T27" fmla="*/ 337 h 630"/>
                    <a:gd name="T28" fmla="*/ 321 w 906"/>
                    <a:gd name="T29" fmla="*/ 361 h 630"/>
                    <a:gd name="T30" fmla="*/ 366 w 906"/>
                    <a:gd name="T31" fmla="*/ 394 h 630"/>
                    <a:gd name="T32" fmla="*/ 357 w 906"/>
                    <a:gd name="T33" fmla="*/ 424 h 630"/>
                    <a:gd name="T34" fmla="*/ 378 w 906"/>
                    <a:gd name="T35" fmla="*/ 496 h 630"/>
                    <a:gd name="T36" fmla="*/ 378 w 906"/>
                    <a:gd name="T37" fmla="*/ 532 h 630"/>
                    <a:gd name="T38" fmla="*/ 372 w 906"/>
                    <a:gd name="T39" fmla="*/ 577 h 630"/>
                    <a:gd name="T40" fmla="*/ 357 w 906"/>
                    <a:gd name="T41" fmla="*/ 616 h 630"/>
                    <a:gd name="T42" fmla="*/ 363 w 906"/>
                    <a:gd name="T43" fmla="*/ 571 h 630"/>
                    <a:gd name="T44" fmla="*/ 357 w 906"/>
                    <a:gd name="T45" fmla="*/ 523 h 630"/>
                    <a:gd name="T46" fmla="*/ 363 w 906"/>
                    <a:gd name="T47" fmla="*/ 487 h 630"/>
                    <a:gd name="T48" fmla="*/ 348 w 906"/>
                    <a:gd name="T49" fmla="*/ 448 h 630"/>
                    <a:gd name="T50" fmla="*/ 315 w 906"/>
                    <a:gd name="T51" fmla="*/ 424 h 630"/>
                    <a:gd name="T52" fmla="*/ 294 w 906"/>
                    <a:gd name="T53" fmla="*/ 454 h 630"/>
                    <a:gd name="T54" fmla="*/ 261 w 906"/>
                    <a:gd name="T55" fmla="*/ 430 h 630"/>
                    <a:gd name="T56" fmla="*/ 252 w 906"/>
                    <a:gd name="T57" fmla="*/ 442 h 630"/>
                    <a:gd name="T58" fmla="*/ 225 w 906"/>
                    <a:gd name="T59" fmla="*/ 442 h 630"/>
                    <a:gd name="T60" fmla="*/ 177 w 906"/>
                    <a:gd name="T61" fmla="*/ 406 h 630"/>
                    <a:gd name="T62" fmla="*/ 174 w 906"/>
                    <a:gd name="T63" fmla="*/ 370 h 630"/>
                    <a:gd name="T64" fmla="*/ 144 w 906"/>
                    <a:gd name="T65" fmla="*/ 355 h 630"/>
                    <a:gd name="T66" fmla="*/ 114 w 906"/>
                    <a:gd name="T67" fmla="*/ 370 h 630"/>
                    <a:gd name="T68" fmla="*/ 90 w 906"/>
                    <a:gd name="T69" fmla="*/ 352 h 630"/>
                    <a:gd name="T70" fmla="*/ 96 w 906"/>
                    <a:gd name="T71" fmla="*/ 315 h 630"/>
                    <a:gd name="T72" fmla="*/ 21 w 906"/>
                    <a:gd name="T73" fmla="*/ 315 h 630"/>
                    <a:gd name="T74" fmla="*/ 36 w 906"/>
                    <a:gd name="T75" fmla="*/ 222 h 630"/>
                    <a:gd name="T76" fmla="*/ 57 w 906"/>
                    <a:gd name="T77" fmla="*/ 207 h 630"/>
                    <a:gd name="T78" fmla="*/ 81 w 906"/>
                    <a:gd name="T79" fmla="*/ 174 h 630"/>
                    <a:gd name="T80" fmla="*/ 93 w 906"/>
                    <a:gd name="T81" fmla="*/ 135 h 630"/>
                    <a:gd name="T82" fmla="*/ 84 w 906"/>
                    <a:gd name="T83" fmla="*/ 87 h 630"/>
                    <a:gd name="T84" fmla="*/ 81 w 906"/>
                    <a:gd name="T85" fmla="*/ 51 h 630"/>
                    <a:gd name="T86" fmla="*/ 99 w 906"/>
                    <a:gd name="T87" fmla="*/ 6 h 630"/>
                    <a:gd name="T88" fmla="*/ 132 w 906"/>
                    <a:gd name="T89" fmla="*/ 39 h 630"/>
                    <a:gd name="T90" fmla="*/ 156 w 906"/>
                    <a:gd name="T91" fmla="*/ 84 h 630"/>
                    <a:gd name="T92" fmla="*/ 168 w 906"/>
                    <a:gd name="T93" fmla="*/ 108 h 630"/>
                    <a:gd name="T94" fmla="*/ 204 w 906"/>
                    <a:gd name="T95" fmla="*/ 99 h 630"/>
                    <a:gd name="T96" fmla="*/ 249 w 906"/>
                    <a:gd name="T97" fmla="*/ 84 h 630"/>
                    <a:gd name="T98" fmla="*/ 276 w 906"/>
                    <a:gd name="T99" fmla="*/ 114 h 630"/>
                    <a:gd name="T100" fmla="*/ 243 w 906"/>
                    <a:gd name="T101" fmla="*/ 66 h 630"/>
                    <a:gd name="T102" fmla="*/ 213 w 906"/>
                    <a:gd name="T103" fmla="*/ 30 h 630"/>
                    <a:gd name="T104" fmla="*/ 267 w 906"/>
                    <a:gd name="T105" fmla="*/ 3 h 630"/>
                    <a:gd name="T106" fmla="*/ 402 w 906"/>
                    <a:gd name="T107" fmla="*/ 69 h 630"/>
                    <a:gd name="T108" fmla="*/ 602 w 906"/>
                    <a:gd name="T109" fmla="*/ 198 h 630"/>
                    <a:gd name="T110" fmla="*/ 764 w 906"/>
                    <a:gd name="T111" fmla="*/ 331 h 630"/>
                    <a:gd name="T112" fmla="*/ 920 w 906"/>
                    <a:gd name="T113" fmla="*/ 517 h 6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06" h="630">
                      <a:moveTo>
                        <a:pt x="906" y="531"/>
                      </a:moveTo>
                      <a:cubicBezTo>
                        <a:pt x="901" y="524"/>
                        <a:pt x="892" y="508"/>
                        <a:pt x="885" y="504"/>
                      </a:cubicBezTo>
                      <a:cubicBezTo>
                        <a:pt x="877" y="499"/>
                        <a:pt x="866" y="500"/>
                        <a:pt x="858" y="495"/>
                      </a:cubicBezTo>
                      <a:cubicBezTo>
                        <a:pt x="847" y="488"/>
                        <a:pt x="834" y="481"/>
                        <a:pt x="822" y="477"/>
                      </a:cubicBezTo>
                      <a:cubicBezTo>
                        <a:pt x="812" y="462"/>
                        <a:pt x="793" y="460"/>
                        <a:pt x="780" y="447"/>
                      </a:cubicBezTo>
                      <a:cubicBezTo>
                        <a:pt x="757" y="424"/>
                        <a:pt x="769" y="434"/>
                        <a:pt x="744" y="417"/>
                      </a:cubicBezTo>
                      <a:cubicBezTo>
                        <a:pt x="712" y="396"/>
                        <a:pt x="761" y="429"/>
                        <a:pt x="726" y="402"/>
                      </a:cubicBezTo>
                      <a:cubicBezTo>
                        <a:pt x="720" y="398"/>
                        <a:pt x="708" y="390"/>
                        <a:pt x="708" y="390"/>
                      </a:cubicBezTo>
                      <a:cubicBezTo>
                        <a:pt x="698" y="375"/>
                        <a:pt x="705" y="383"/>
                        <a:pt x="684" y="369"/>
                      </a:cubicBezTo>
                      <a:cubicBezTo>
                        <a:pt x="681" y="367"/>
                        <a:pt x="675" y="363"/>
                        <a:pt x="675" y="363"/>
                      </a:cubicBezTo>
                      <a:cubicBezTo>
                        <a:pt x="669" y="354"/>
                        <a:pt x="652" y="341"/>
                        <a:pt x="642" y="336"/>
                      </a:cubicBezTo>
                      <a:cubicBezTo>
                        <a:pt x="636" y="333"/>
                        <a:pt x="624" y="330"/>
                        <a:pt x="624" y="330"/>
                      </a:cubicBezTo>
                      <a:cubicBezTo>
                        <a:pt x="613" y="314"/>
                        <a:pt x="618" y="304"/>
                        <a:pt x="597" y="297"/>
                      </a:cubicBezTo>
                      <a:cubicBezTo>
                        <a:pt x="588" y="325"/>
                        <a:pt x="596" y="289"/>
                        <a:pt x="603" y="309"/>
                      </a:cubicBezTo>
                      <a:cubicBezTo>
                        <a:pt x="605" y="314"/>
                        <a:pt x="601" y="319"/>
                        <a:pt x="600" y="324"/>
                      </a:cubicBezTo>
                      <a:cubicBezTo>
                        <a:pt x="582" y="320"/>
                        <a:pt x="581" y="311"/>
                        <a:pt x="564" y="303"/>
                      </a:cubicBezTo>
                      <a:cubicBezTo>
                        <a:pt x="543" y="294"/>
                        <a:pt x="520" y="294"/>
                        <a:pt x="498" y="291"/>
                      </a:cubicBezTo>
                      <a:cubicBezTo>
                        <a:pt x="479" y="294"/>
                        <a:pt x="459" y="288"/>
                        <a:pt x="441" y="294"/>
                      </a:cubicBezTo>
                      <a:cubicBezTo>
                        <a:pt x="435" y="290"/>
                        <a:pt x="432" y="283"/>
                        <a:pt x="426" y="279"/>
                      </a:cubicBezTo>
                      <a:cubicBezTo>
                        <a:pt x="421" y="276"/>
                        <a:pt x="414" y="275"/>
                        <a:pt x="408" y="273"/>
                      </a:cubicBezTo>
                      <a:cubicBezTo>
                        <a:pt x="405" y="272"/>
                        <a:pt x="402" y="269"/>
                        <a:pt x="399" y="267"/>
                      </a:cubicBezTo>
                      <a:cubicBezTo>
                        <a:pt x="392" y="278"/>
                        <a:pt x="394" y="287"/>
                        <a:pt x="381" y="291"/>
                      </a:cubicBezTo>
                      <a:cubicBezTo>
                        <a:pt x="368" y="287"/>
                        <a:pt x="362" y="290"/>
                        <a:pt x="351" y="297"/>
                      </a:cubicBezTo>
                      <a:cubicBezTo>
                        <a:pt x="344" y="317"/>
                        <a:pt x="338" y="323"/>
                        <a:pt x="318" y="330"/>
                      </a:cubicBezTo>
                      <a:cubicBezTo>
                        <a:pt x="314" y="343"/>
                        <a:pt x="317" y="347"/>
                        <a:pt x="330" y="351"/>
                      </a:cubicBezTo>
                      <a:cubicBezTo>
                        <a:pt x="333" y="364"/>
                        <a:pt x="340" y="369"/>
                        <a:pt x="336" y="381"/>
                      </a:cubicBezTo>
                      <a:cubicBezTo>
                        <a:pt x="321" y="376"/>
                        <a:pt x="327" y="369"/>
                        <a:pt x="318" y="360"/>
                      </a:cubicBezTo>
                      <a:cubicBezTo>
                        <a:pt x="313" y="355"/>
                        <a:pt x="306" y="355"/>
                        <a:pt x="300" y="351"/>
                      </a:cubicBezTo>
                      <a:cubicBezTo>
                        <a:pt x="301" y="355"/>
                        <a:pt x="300" y="360"/>
                        <a:pt x="303" y="363"/>
                      </a:cubicBezTo>
                      <a:cubicBezTo>
                        <a:pt x="308" y="368"/>
                        <a:pt x="321" y="375"/>
                        <a:pt x="321" y="375"/>
                      </a:cubicBezTo>
                      <a:cubicBezTo>
                        <a:pt x="330" y="388"/>
                        <a:pt x="326" y="392"/>
                        <a:pt x="342" y="396"/>
                      </a:cubicBezTo>
                      <a:cubicBezTo>
                        <a:pt x="349" y="407"/>
                        <a:pt x="352" y="413"/>
                        <a:pt x="366" y="408"/>
                      </a:cubicBezTo>
                      <a:cubicBezTo>
                        <a:pt x="380" y="417"/>
                        <a:pt x="386" y="437"/>
                        <a:pt x="366" y="444"/>
                      </a:cubicBezTo>
                      <a:cubicBezTo>
                        <a:pt x="363" y="442"/>
                        <a:pt x="359" y="435"/>
                        <a:pt x="357" y="438"/>
                      </a:cubicBezTo>
                      <a:cubicBezTo>
                        <a:pt x="355" y="442"/>
                        <a:pt x="370" y="487"/>
                        <a:pt x="372" y="492"/>
                      </a:cubicBezTo>
                      <a:cubicBezTo>
                        <a:pt x="374" y="498"/>
                        <a:pt x="378" y="510"/>
                        <a:pt x="378" y="510"/>
                      </a:cubicBezTo>
                      <a:cubicBezTo>
                        <a:pt x="376" y="516"/>
                        <a:pt x="370" y="522"/>
                        <a:pt x="372" y="528"/>
                      </a:cubicBezTo>
                      <a:cubicBezTo>
                        <a:pt x="374" y="534"/>
                        <a:pt x="376" y="540"/>
                        <a:pt x="378" y="546"/>
                      </a:cubicBezTo>
                      <a:cubicBezTo>
                        <a:pt x="379" y="549"/>
                        <a:pt x="381" y="555"/>
                        <a:pt x="381" y="555"/>
                      </a:cubicBezTo>
                      <a:cubicBezTo>
                        <a:pt x="373" y="579"/>
                        <a:pt x="376" y="567"/>
                        <a:pt x="372" y="591"/>
                      </a:cubicBezTo>
                      <a:cubicBezTo>
                        <a:pt x="377" y="607"/>
                        <a:pt x="393" y="603"/>
                        <a:pt x="375" y="609"/>
                      </a:cubicBezTo>
                      <a:cubicBezTo>
                        <a:pt x="368" y="620"/>
                        <a:pt x="369" y="626"/>
                        <a:pt x="357" y="630"/>
                      </a:cubicBezTo>
                      <a:cubicBezTo>
                        <a:pt x="347" y="616"/>
                        <a:pt x="350" y="624"/>
                        <a:pt x="357" y="603"/>
                      </a:cubicBezTo>
                      <a:cubicBezTo>
                        <a:pt x="359" y="597"/>
                        <a:pt x="363" y="585"/>
                        <a:pt x="363" y="585"/>
                      </a:cubicBezTo>
                      <a:cubicBezTo>
                        <a:pt x="355" y="573"/>
                        <a:pt x="350" y="570"/>
                        <a:pt x="363" y="561"/>
                      </a:cubicBezTo>
                      <a:cubicBezTo>
                        <a:pt x="361" y="553"/>
                        <a:pt x="356" y="545"/>
                        <a:pt x="357" y="537"/>
                      </a:cubicBezTo>
                      <a:cubicBezTo>
                        <a:pt x="358" y="531"/>
                        <a:pt x="363" y="519"/>
                        <a:pt x="363" y="519"/>
                      </a:cubicBezTo>
                      <a:cubicBezTo>
                        <a:pt x="355" y="495"/>
                        <a:pt x="363" y="525"/>
                        <a:pt x="363" y="501"/>
                      </a:cubicBezTo>
                      <a:cubicBezTo>
                        <a:pt x="363" y="492"/>
                        <a:pt x="354" y="483"/>
                        <a:pt x="351" y="474"/>
                      </a:cubicBezTo>
                      <a:cubicBezTo>
                        <a:pt x="350" y="470"/>
                        <a:pt x="351" y="465"/>
                        <a:pt x="348" y="462"/>
                      </a:cubicBezTo>
                      <a:cubicBezTo>
                        <a:pt x="344" y="457"/>
                        <a:pt x="336" y="457"/>
                        <a:pt x="330" y="453"/>
                      </a:cubicBezTo>
                      <a:cubicBezTo>
                        <a:pt x="323" y="432"/>
                        <a:pt x="330" y="433"/>
                        <a:pt x="315" y="438"/>
                      </a:cubicBezTo>
                      <a:cubicBezTo>
                        <a:pt x="311" y="450"/>
                        <a:pt x="309" y="455"/>
                        <a:pt x="297" y="459"/>
                      </a:cubicBezTo>
                      <a:cubicBezTo>
                        <a:pt x="296" y="462"/>
                        <a:pt x="296" y="466"/>
                        <a:pt x="294" y="468"/>
                      </a:cubicBezTo>
                      <a:cubicBezTo>
                        <a:pt x="280" y="486"/>
                        <a:pt x="278" y="453"/>
                        <a:pt x="270" y="447"/>
                      </a:cubicBezTo>
                      <a:cubicBezTo>
                        <a:pt x="268" y="445"/>
                        <a:pt x="264" y="445"/>
                        <a:pt x="261" y="444"/>
                      </a:cubicBezTo>
                      <a:cubicBezTo>
                        <a:pt x="257" y="445"/>
                        <a:pt x="251" y="444"/>
                        <a:pt x="249" y="447"/>
                      </a:cubicBezTo>
                      <a:cubicBezTo>
                        <a:pt x="247" y="450"/>
                        <a:pt x="252" y="453"/>
                        <a:pt x="252" y="456"/>
                      </a:cubicBezTo>
                      <a:cubicBezTo>
                        <a:pt x="252" y="465"/>
                        <a:pt x="243" y="474"/>
                        <a:pt x="240" y="483"/>
                      </a:cubicBezTo>
                      <a:cubicBezTo>
                        <a:pt x="225" y="473"/>
                        <a:pt x="234" y="469"/>
                        <a:pt x="225" y="456"/>
                      </a:cubicBezTo>
                      <a:cubicBezTo>
                        <a:pt x="220" y="448"/>
                        <a:pt x="198" y="444"/>
                        <a:pt x="198" y="444"/>
                      </a:cubicBezTo>
                      <a:cubicBezTo>
                        <a:pt x="184" y="423"/>
                        <a:pt x="192" y="430"/>
                        <a:pt x="177" y="420"/>
                      </a:cubicBezTo>
                      <a:cubicBezTo>
                        <a:pt x="175" y="416"/>
                        <a:pt x="167" y="407"/>
                        <a:pt x="168" y="402"/>
                      </a:cubicBezTo>
                      <a:cubicBezTo>
                        <a:pt x="169" y="396"/>
                        <a:pt x="174" y="384"/>
                        <a:pt x="174" y="384"/>
                      </a:cubicBezTo>
                      <a:cubicBezTo>
                        <a:pt x="170" y="372"/>
                        <a:pt x="165" y="370"/>
                        <a:pt x="153" y="366"/>
                      </a:cubicBezTo>
                      <a:cubicBezTo>
                        <a:pt x="150" y="367"/>
                        <a:pt x="146" y="366"/>
                        <a:pt x="144" y="369"/>
                      </a:cubicBezTo>
                      <a:cubicBezTo>
                        <a:pt x="140" y="374"/>
                        <a:pt x="138" y="387"/>
                        <a:pt x="138" y="387"/>
                      </a:cubicBezTo>
                      <a:cubicBezTo>
                        <a:pt x="130" y="386"/>
                        <a:pt x="121" y="388"/>
                        <a:pt x="114" y="384"/>
                      </a:cubicBezTo>
                      <a:cubicBezTo>
                        <a:pt x="111" y="382"/>
                        <a:pt x="119" y="377"/>
                        <a:pt x="117" y="375"/>
                      </a:cubicBezTo>
                      <a:cubicBezTo>
                        <a:pt x="110" y="368"/>
                        <a:pt x="90" y="366"/>
                        <a:pt x="90" y="366"/>
                      </a:cubicBezTo>
                      <a:cubicBezTo>
                        <a:pt x="86" y="350"/>
                        <a:pt x="85" y="343"/>
                        <a:pt x="102" y="339"/>
                      </a:cubicBezTo>
                      <a:cubicBezTo>
                        <a:pt x="110" y="326"/>
                        <a:pt x="108" y="323"/>
                        <a:pt x="96" y="315"/>
                      </a:cubicBezTo>
                      <a:cubicBezTo>
                        <a:pt x="82" y="336"/>
                        <a:pt x="91" y="337"/>
                        <a:pt x="60" y="327"/>
                      </a:cubicBezTo>
                      <a:cubicBezTo>
                        <a:pt x="31" y="337"/>
                        <a:pt x="38" y="321"/>
                        <a:pt x="21" y="315"/>
                      </a:cubicBezTo>
                      <a:cubicBezTo>
                        <a:pt x="14" y="294"/>
                        <a:pt x="7" y="273"/>
                        <a:pt x="0" y="252"/>
                      </a:cubicBezTo>
                      <a:cubicBezTo>
                        <a:pt x="5" y="227"/>
                        <a:pt x="14" y="229"/>
                        <a:pt x="36" y="222"/>
                      </a:cubicBezTo>
                      <a:cubicBezTo>
                        <a:pt x="37" y="219"/>
                        <a:pt x="36" y="215"/>
                        <a:pt x="39" y="213"/>
                      </a:cubicBezTo>
                      <a:cubicBezTo>
                        <a:pt x="44" y="209"/>
                        <a:pt x="57" y="207"/>
                        <a:pt x="57" y="207"/>
                      </a:cubicBezTo>
                      <a:cubicBezTo>
                        <a:pt x="61" y="195"/>
                        <a:pt x="67" y="190"/>
                        <a:pt x="78" y="183"/>
                      </a:cubicBezTo>
                      <a:cubicBezTo>
                        <a:pt x="79" y="180"/>
                        <a:pt x="78" y="176"/>
                        <a:pt x="81" y="174"/>
                      </a:cubicBezTo>
                      <a:cubicBezTo>
                        <a:pt x="86" y="170"/>
                        <a:pt x="99" y="168"/>
                        <a:pt x="99" y="168"/>
                      </a:cubicBezTo>
                      <a:cubicBezTo>
                        <a:pt x="105" y="150"/>
                        <a:pt x="112" y="148"/>
                        <a:pt x="93" y="135"/>
                      </a:cubicBezTo>
                      <a:cubicBezTo>
                        <a:pt x="98" y="121"/>
                        <a:pt x="92" y="118"/>
                        <a:pt x="81" y="111"/>
                      </a:cubicBezTo>
                      <a:cubicBezTo>
                        <a:pt x="74" y="90"/>
                        <a:pt x="70" y="97"/>
                        <a:pt x="84" y="87"/>
                      </a:cubicBezTo>
                      <a:cubicBezTo>
                        <a:pt x="82" y="81"/>
                        <a:pt x="75" y="76"/>
                        <a:pt x="75" y="69"/>
                      </a:cubicBezTo>
                      <a:cubicBezTo>
                        <a:pt x="75" y="63"/>
                        <a:pt x="81" y="51"/>
                        <a:pt x="81" y="51"/>
                      </a:cubicBezTo>
                      <a:cubicBezTo>
                        <a:pt x="93" y="55"/>
                        <a:pt x="98" y="55"/>
                        <a:pt x="102" y="42"/>
                      </a:cubicBezTo>
                      <a:cubicBezTo>
                        <a:pt x="101" y="30"/>
                        <a:pt x="97" y="18"/>
                        <a:pt x="99" y="6"/>
                      </a:cubicBezTo>
                      <a:cubicBezTo>
                        <a:pt x="100" y="2"/>
                        <a:pt x="105" y="9"/>
                        <a:pt x="108" y="12"/>
                      </a:cubicBezTo>
                      <a:cubicBezTo>
                        <a:pt x="117" y="21"/>
                        <a:pt x="132" y="39"/>
                        <a:pt x="132" y="39"/>
                      </a:cubicBezTo>
                      <a:cubicBezTo>
                        <a:pt x="136" y="52"/>
                        <a:pt x="147" y="64"/>
                        <a:pt x="159" y="72"/>
                      </a:cubicBezTo>
                      <a:cubicBezTo>
                        <a:pt x="158" y="76"/>
                        <a:pt x="159" y="81"/>
                        <a:pt x="156" y="84"/>
                      </a:cubicBezTo>
                      <a:cubicBezTo>
                        <a:pt x="154" y="86"/>
                        <a:pt x="148" y="84"/>
                        <a:pt x="147" y="87"/>
                      </a:cubicBezTo>
                      <a:cubicBezTo>
                        <a:pt x="143" y="96"/>
                        <a:pt x="168" y="108"/>
                        <a:pt x="168" y="108"/>
                      </a:cubicBezTo>
                      <a:cubicBezTo>
                        <a:pt x="174" y="127"/>
                        <a:pt x="177" y="110"/>
                        <a:pt x="186" y="105"/>
                      </a:cubicBezTo>
                      <a:cubicBezTo>
                        <a:pt x="191" y="102"/>
                        <a:pt x="204" y="99"/>
                        <a:pt x="204" y="99"/>
                      </a:cubicBezTo>
                      <a:cubicBezTo>
                        <a:pt x="184" y="85"/>
                        <a:pt x="211" y="77"/>
                        <a:pt x="225" y="72"/>
                      </a:cubicBezTo>
                      <a:cubicBezTo>
                        <a:pt x="230" y="87"/>
                        <a:pt x="234" y="88"/>
                        <a:pt x="249" y="84"/>
                      </a:cubicBezTo>
                      <a:cubicBezTo>
                        <a:pt x="265" y="89"/>
                        <a:pt x="256" y="84"/>
                        <a:pt x="270" y="105"/>
                      </a:cubicBezTo>
                      <a:cubicBezTo>
                        <a:pt x="272" y="108"/>
                        <a:pt x="276" y="114"/>
                        <a:pt x="276" y="114"/>
                      </a:cubicBezTo>
                      <a:cubicBezTo>
                        <a:pt x="283" y="104"/>
                        <a:pt x="289" y="94"/>
                        <a:pt x="282" y="81"/>
                      </a:cubicBezTo>
                      <a:cubicBezTo>
                        <a:pt x="275" y="70"/>
                        <a:pt x="253" y="72"/>
                        <a:pt x="243" y="66"/>
                      </a:cubicBezTo>
                      <a:cubicBezTo>
                        <a:pt x="237" y="62"/>
                        <a:pt x="225" y="54"/>
                        <a:pt x="225" y="54"/>
                      </a:cubicBezTo>
                      <a:cubicBezTo>
                        <a:pt x="221" y="48"/>
                        <a:pt x="203" y="37"/>
                        <a:pt x="213" y="30"/>
                      </a:cubicBezTo>
                      <a:cubicBezTo>
                        <a:pt x="221" y="24"/>
                        <a:pt x="240" y="20"/>
                        <a:pt x="249" y="15"/>
                      </a:cubicBezTo>
                      <a:cubicBezTo>
                        <a:pt x="255" y="11"/>
                        <a:pt x="260" y="5"/>
                        <a:pt x="267" y="3"/>
                      </a:cubicBezTo>
                      <a:cubicBezTo>
                        <a:pt x="270" y="2"/>
                        <a:pt x="276" y="0"/>
                        <a:pt x="276" y="0"/>
                      </a:cubicBezTo>
                      <a:lnTo>
                        <a:pt x="402" y="69"/>
                      </a:lnTo>
                      <a:lnTo>
                        <a:pt x="504" y="135"/>
                      </a:lnTo>
                      <a:lnTo>
                        <a:pt x="588" y="198"/>
                      </a:lnTo>
                      <a:lnTo>
                        <a:pt x="666" y="261"/>
                      </a:lnTo>
                      <a:lnTo>
                        <a:pt x="750" y="345"/>
                      </a:lnTo>
                      <a:lnTo>
                        <a:pt x="828" y="429"/>
                      </a:lnTo>
                      <a:cubicBezTo>
                        <a:pt x="854" y="463"/>
                        <a:pt x="906" y="531"/>
                        <a:pt x="906" y="53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8" name="Freeform 79"/>
                <p:cNvSpPr>
                  <a:spLocks/>
                </p:cNvSpPr>
                <p:nvPr/>
              </p:nvSpPr>
              <p:spPr bwMode="ltGray">
                <a:xfrm>
                  <a:off x="3145" y="494"/>
                  <a:ext cx="153" cy="101"/>
                </a:xfrm>
                <a:custGeom>
                  <a:avLst/>
                  <a:gdLst>
                    <a:gd name="T0" fmla="*/ 38 w 155"/>
                    <a:gd name="T1" fmla="*/ 66 h 100"/>
                    <a:gd name="T2" fmla="*/ 18 w 155"/>
                    <a:gd name="T3" fmla="*/ 28 h 100"/>
                    <a:gd name="T4" fmla="*/ 0 w 155"/>
                    <a:gd name="T5" fmla="*/ 22 h 100"/>
                    <a:gd name="T6" fmla="*/ 21 w 155"/>
                    <a:gd name="T7" fmla="*/ 16 h 100"/>
                    <a:gd name="T8" fmla="*/ 38 w 155"/>
                    <a:gd name="T9" fmla="*/ 28 h 100"/>
                    <a:gd name="T10" fmla="*/ 52 w 155"/>
                    <a:gd name="T11" fmla="*/ 10 h 100"/>
                    <a:gd name="T12" fmla="*/ 82 w 155"/>
                    <a:gd name="T13" fmla="*/ 37 h 100"/>
                    <a:gd name="T14" fmla="*/ 105 w 155"/>
                    <a:gd name="T15" fmla="*/ 84 h 100"/>
                    <a:gd name="T16" fmla="*/ 122 w 155"/>
                    <a:gd name="T17" fmla="*/ 93 h 100"/>
                    <a:gd name="T18" fmla="*/ 125 w 155"/>
                    <a:gd name="T19" fmla="*/ 102 h 100"/>
                    <a:gd name="T20" fmla="*/ 111 w 155"/>
                    <a:gd name="T21" fmla="*/ 114 h 100"/>
                    <a:gd name="T22" fmla="*/ 91 w 155"/>
                    <a:gd name="T23" fmla="*/ 114 h 100"/>
                    <a:gd name="T24" fmla="*/ 76 w 155"/>
                    <a:gd name="T25" fmla="*/ 96 h 100"/>
                    <a:gd name="T26" fmla="*/ 46 w 155"/>
                    <a:gd name="T27" fmla="*/ 81 h 100"/>
                    <a:gd name="T28" fmla="*/ 38 w 155"/>
                    <a:gd name="T29" fmla="*/ 6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0">
                      <a:moveTo>
                        <a:pt x="51" y="52"/>
                      </a:moveTo>
                      <a:cubicBezTo>
                        <a:pt x="43" y="40"/>
                        <a:pt x="31" y="34"/>
                        <a:pt x="18" y="28"/>
                      </a:cubicBezTo>
                      <a:cubicBezTo>
                        <a:pt x="12" y="25"/>
                        <a:pt x="0" y="22"/>
                        <a:pt x="0" y="22"/>
                      </a:cubicBezTo>
                      <a:cubicBezTo>
                        <a:pt x="4" y="10"/>
                        <a:pt x="1" y="8"/>
                        <a:pt x="21" y="16"/>
                      </a:cubicBezTo>
                      <a:cubicBezTo>
                        <a:pt x="28" y="19"/>
                        <a:pt x="39" y="28"/>
                        <a:pt x="39" y="28"/>
                      </a:cubicBezTo>
                      <a:cubicBezTo>
                        <a:pt x="33" y="0"/>
                        <a:pt x="42" y="2"/>
                        <a:pt x="66" y="10"/>
                      </a:cubicBezTo>
                      <a:cubicBezTo>
                        <a:pt x="72" y="27"/>
                        <a:pt x="79" y="33"/>
                        <a:pt x="96" y="37"/>
                      </a:cubicBezTo>
                      <a:cubicBezTo>
                        <a:pt x="101" y="57"/>
                        <a:pt x="105" y="58"/>
                        <a:pt x="123" y="70"/>
                      </a:cubicBezTo>
                      <a:cubicBezTo>
                        <a:pt x="131" y="75"/>
                        <a:pt x="150" y="79"/>
                        <a:pt x="150" y="79"/>
                      </a:cubicBezTo>
                      <a:cubicBezTo>
                        <a:pt x="151" y="82"/>
                        <a:pt x="155" y="85"/>
                        <a:pt x="153" y="88"/>
                      </a:cubicBezTo>
                      <a:cubicBezTo>
                        <a:pt x="149" y="94"/>
                        <a:pt x="135" y="100"/>
                        <a:pt x="135" y="100"/>
                      </a:cubicBezTo>
                      <a:cubicBezTo>
                        <a:pt x="123" y="92"/>
                        <a:pt x="119" y="96"/>
                        <a:pt x="105" y="100"/>
                      </a:cubicBezTo>
                      <a:cubicBezTo>
                        <a:pt x="91" y="97"/>
                        <a:pt x="80" y="97"/>
                        <a:pt x="90" y="82"/>
                      </a:cubicBezTo>
                      <a:cubicBezTo>
                        <a:pt x="80" y="75"/>
                        <a:pt x="70" y="74"/>
                        <a:pt x="60" y="67"/>
                      </a:cubicBezTo>
                      <a:cubicBezTo>
                        <a:pt x="56" y="60"/>
                        <a:pt x="39" y="52"/>
                        <a:pt x="51" y="5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9" name="Freeform 80"/>
                <p:cNvSpPr>
                  <a:spLocks/>
                </p:cNvSpPr>
                <p:nvPr/>
              </p:nvSpPr>
              <p:spPr bwMode="ltGray">
                <a:xfrm>
                  <a:off x="3209" y="601"/>
                  <a:ext cx="66" cy="54"/>
                </a:xfrm>
                <a:custGeom>
                  <a:avLst/>
                  <a:gdLst>
                    <a:gd name="T0" fmla="*/ 5 w 67"/>
                    <a:gd name="T1" fmla="*/ 17 h 53"/>
                    <a:gd name="T2" fmla="*/ 20 w 67"/>
                    <a:gd name="T3" fmla="*/ 5 h 53"/>
                    <a:gd name="T4" fmla="*/ 45 w 67"/>
                    <a:gd name="T5" fmla="*/ 14 h 53"/>
                    <a:gd name="T6" fmla="*/ 51 w 67"/>
                    <a:gd name="T7" fmla="*/ 23 h 53"/>
                    <a:gd name="T8" fmla="*/ 33 w 67"/>
                    <a:gd name="T9" fmla="*/ 49 h 53"/>
                    <a:gd name="T10" fmla="*/ 33 w 67"/>
                    <a:gd name="T11" fmla="*/ 67 h 53"/>
                    <a:gd name="T12" fmla="*/ 33 w 67"/>
                    <a:gd name="T13" fmla="*/ 49 h 53"/>
                    <a:gd name="T14" fmla="*/ 20 w 67"/>
                    <a:gd name="T15" fmla="*/ 43 h 53"/>
                    <a:gd name="T16" fmla="*/ 5 w 67"/>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53">
                      <a:moveTo>
                        <a:pt x="5" y="17"/>
                      </a:moveTo>
                      <a:cubicBezTo>
                        <a:pt x="0" y="3"/>
                        <a:pt x="8" y="1"/>
                        <a:pt x="20" y="5"/>
                      </a:cubicBezTo>
                      <a:cubicBezTo>
                        <a:pt x="36" y="0"/>
                        <a:pt x="44" y="9"/>
                        <a:pt x="59" y="14"/>
                      </a:cubicBezTo>
                      <a:cubicBezTo>
                        <a:pt x="61" y="17"/>
                        <a:pt x="67" y="20"/>
                        <a:pt x="65" y="23"/>
                      </a:cubicBezTo>
                      <a:cubicBezTo>
                        <a:pt x="61" y="29"/>
                        <a:pt x="47" y="35"/>
                        <a:pt x="47" y="35"/>
                      </a:cubicBezTo>
                      <a:cubicBezTo>
                        <a:pt x="47" y="35"/>
                        <a:pt x="55" y="53"/>
                        <a:pt x="47" y="53"/>
                      </a:cubicBezTo>
                      <a:cubicBezTo>
                        <a:pt x="40" y="53"/>
                        <a:pt x="41" y="37"/>
                        <a:pt x="38" y="35"/>
                      </a:cubicBezTo>
                      <a:cubicBezTo>
                        <a:pt x="33" y="31"/>
                        <a:pt x="20" y="29"/>
                        <a:pt x="20" y="29"/>
                      </a:cubicBezTo>
                      <a:cubicBezTo>
                        <a:pt x="9" y="18"/>
                        <a:pt x="15" y="22"/>
                        <a:pt x="5" y="1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0" name="Freeform 81"/>
                <p:cNvSpPr>
                  <a:spLocks/>
                </p:cNvSpPr>
                <p:nvPr/>
              </p:nvSpPr>
              <p:spPr bwMode="ltGray">
                <a:xfrm>
                  <a:off x="3202" y="642"/>
                  <a:ext cx="31" cy="29"/>
                </a:xfrm>
                <a:custGeom>
                  <a:avLst/>
                  <a:gdLst>
                    <a:gd name="T0" fmla="*/ 8 w 31"/>
                    <a:gd name="T1" fmla="*/ 7 h 31"/>
                    <a:gd name="T2" fmla="*/ 23 w 31"/>
                    <a:gd name="T3" fmla="*/ 7 h 31"/>
                    <a:gd name="T4" fmla="*/ 17 w 31"/>
                    <a:gd name="T5" fmla="*/ 13 h 31"/>
                    <a:gd name="T6" fmla="*/ 8 w 31"/>
                    <a:gd name="T7" fmla="*/ 7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8" y="16"/>
                      </a:moveTo>
                      <a:cubicBezTo>
                        <a:pt x="3" y="0"/>
                        <a:pt x="13" y="3"/>
                        <a:pt x="23" y="10"/>
                      </a:cubicBezTo>
                      <a:cubicBezTo>
                        <a:pt x="31" y="22"/>
                        <a:pt x="31" y="26"/>
                        <a:pt x="17" y="31"/>
                      </a:cubicBezTo>
                      <a:cubicBezTo>
                        <a:pt x="10" y="29"/>
                        <a:pt x="0" y="24"/>
                        <a:pt x="8" y="1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1" name="Freeform 82"/>
                <p:cNvSpPr>
                  <a:spLocks/>
                </p:cNvSpPr>
                <p:nvPr/>
              </p:nvSpPr>
              <p:spPr bwMode="ltGray">
                <a:xfrm>
                  <a:off x="3114" y="616"/>
                  <a:ext cx="71" cy="33"/>
                </a:xfrm>
                <a:custGeom>
                  <a:avLst/>
                  <a:gdLst>
                    <a:gd name="T0" fmla="*/ 24 w 70"/>
                    <a:gd name="T1" fmla="*/ 9 h 33"/>
                    <a:gd name="T2" fmla="*/ 77 w 70"/>
                    <a:gd name="T3" fmla="*/ 9 h 33"/>
                    <a:gd name="T4" fmla="*/ 83 w 70"/>
                    <a:gd name="T5" fmla="*/ 18 h 33"/>
                    <a:gd name="T6" fmla="*/ 56 w 70"/>
                    <a:gd name="T7" fmla="*/ 30 h 33"/>
                    <a:gd name="T8" fmla="*/ 33 w 70"/>
                    <a:gd name="T9" fmla="*/ 33 h 33"/>
                    <a:gd name="T10" fmla="*/ 18 w 70"/>
                    <a:gd name="T11" fmla="*/ 30 h 33"/>
                    <a:gd name="T12" fmla="*/ 9 w 70"/>
                    <a:gd name="T13" fmla="*/ 27 h 33"/>
                    <a:gd name="T14" fmla="*/ 24 w 70"/>
                    <a:gd name="T15" fmla="*/ 9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33">
                      <a:moveTo>
                        <a:pt x="24" y="9"/>
                      </a:moveTo>
                      <a:cubicBezTo>
                        <a:pt x="37" y="0"/>
                        <a:pt x="48" y="4"/>
                        <a:pt x="63" y="9"/>
                      </a:cubicBezTo>
                      <a:cubicBezTo>
                        <a:pt x="65" y="12"/>
                        <a:pt x="70" y="14"/>
                        <a:pt x="69" y="18"/>
                      </a:cubicBezTo>
                      <a:cubicBezTo>
                        <a:pt x="67" y="28"/>
                        <a:pt x="51" y="27"/>
                        <a:pt x="42" y="30"/>
                      </a:cubicBezTo>
                      <a:cubicBezTo>
                        <a:pt x="39" y="31"/>
                        <a:pt x="33" y="33"/>
                        <a:pt x="33" y="33"/>
                      </a:cubicBezTo>
                      <a:cubicBezTo>
                        <a:pt x="28" y="32"/>
                        <a:pt x="23" y="31"/>
                        <a:pt x="18" y="30"/>
                      </a:cubicBezTo>
                      <a:cubicBezTo>
                        <a:pt x="15" y="29"/>
                        <a:pt x="10" y="30"/>
                        <a:pt x="9" y="27"/>
                      </a:cubicBezTo>
                      <a:cubicBezTo>
                        <a:pt x="0" y="10"/>
                        <a:pt x="45" y="19"/>
                        <a:pt x="24"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2" name="Freeform 83"/>
                <p:cNvSpPr>
                  <a:spLocks/>
                </p:cNvSpPr>
                <p:nvPr/>
              </p:nvSpPr>
              <p:spPr bwMode="ltGray">
                <a:xfrm>
                  <a:off x="3012" y="578"/>
                  <a:ext cx="145" cy="75"/>
                </a:xfrm>
                <a:custGeom>
                  <a:avLst/>
                  <a:gdLst>
                    <a:gd name="T0" fmla="*/ 145 w 145"/>
                    <a:gd name="T1" fmla="*/ 19 h 77"/>
                    <a:gd name="T2" fmla="*/ 91 w 145"/>
                    <a:gd name="T3" fmla="*/ 21 h 77"/>
                    <a:gd name="T4" fmla="*/ 34 w 145"/>
                    <a:gd name="T5" fmla="*/ 27 h 77"/>
                    <a:gd name="T6" fmla="*/ 16 w 145"/>
                    <a:gd name="T7" fmla="*/ 39 h 77"/>
                    <a:gd name="T8" fmla="*/ 43 w 145"/>
                    <a:gd name="T9" fmla="*/ 48 h 77"/>
                    <a:gd name="T10" fmla="*/ 61 w 145"/>
                    <a:gd name="T11" fmla="*/ 50 h 77"/>
                    <a:gd name="T12" fmla="*/ 79 w 145"/>
                    <a:gd name="T13" fmla="*/ 53 h 77"/>
                    <a:gd name="T14" fmla="*/ 94 w 145"/>
                    <a:gd name="T15" fmla="*/ 42 h 77"/>
                    <a:gd name="T16" fmla="*/ 133 w 145"/>
                    <a:gd name="T17" fmla="*/ 27 h 77"/>
                    <a:gd name="T18" fmla="*/ 145 w 145"/>
                    <a:gd name="T19" fmla="*/ 19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77">
                      <a:moveTo>
                        <a:pt x="145" y="29"/>
                      </a:moveTo>
                      <a:cubicBezTo>
                        <a:pt x="138" y="0"/>
                        <a:pt x="110" y="30"/>
                        <a:pt x="91" y="35"/>
                      </a:cubicBezTo>
                      <a:cubicBezTo>
                        <a:pt x="75" y="30"/>
                        <a:pt x="49" y="31"/>
                        <a:pt x="34" y="41"/>
                      </a:cubicBezTo>
                      <a:cubicBezTo>
                        <a:pt x="28" y="45"/>
                        <a:pt x="16" y="53"/>
                        <a:pt x="16" y="53"/>
                      </a:cubicBezTo>
                      <a:cubicBezTo>
                        <a:pt x="0" y="76"/>
                        <a:pt x="22" y="70"/>
                        <a:pt x="43" y="68"/>
                      </a:cubicBezTo>
                      <a:cubicBezTo>
                        <a:pt x="49" y="69"/>
                        <a:pt x="55" y="70"/>
                        <a:pt x="61" y="71"/>
                      </a:cubicBezTo>
                      <a:cubicBezTo>
                        <a:pt x="67" y="73"/>
                        <a:pt x="79" y="77"/>
                        <a:pt x="79" y="77"/>
                      </a:cubicBezTo>
                      <a:cubicBezTo>
                        <a:pt x="94" y="72"/>
                        <a:pt x="87" y="77"/>
                        <a:pt x="94" y="56"/>
                      </a:cubicBezTo>
                      <a:cubicBezTo>
                        <a:pt x="97" y="46"/>
                        <a:pt x="123" y="43"/>
                        <a:pt x="133" y="41"/>
                      </a:cubicBezTo>
                      <a:cubicBezTo>
                        <a:pt x="137" y="29"/>
                        <a:pt x="133" y="33"/>
                        <a:pt x="145" y="2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3" name="Freeform 84"/>
                <p:cNvSpPr>
                  <a:spLocks/>
                </p:cNvSpPr>
                <p:nvPr/>
              </p:nvSpPr>
              <p:spPr bwMode="ltGray">
                <a:xfrm>
                  <a:off x="2718" y="483"/>
                  <a:ext cx="396" cy="156"/>
                </a:xfrm>
                <a:custGeom>
                  <a:avLst/>
                  <a:gdLst>
                    <a:gd name="T0" fmla="*/ 310 w 397"/>
                    <a:gd name="T1" fmla="*/ 3 h 156"/>
                    <a:gd name="T2" fmla="*/ 289 w 397"/>
                    <a:gd name="T3" fmla="*/ 27 h 156"/>
                    <a:gd name="T4" fmla="*/ 280 w 397"/>
                    <a:gd name="T5" fmla="*/ 33 h 156"/>
                    <a:gd name="T6" fmla="*/ 295 w 397"/>
                    <a:gd name="T7" fmla="*/ 57 h 156"/>
                    <a:gd name="T8" fmla="*/ 373 w 397"/>
                    <a:gd name="T9" fmla="*/ 90 h 156"/>
                    <a:gd name="T10" fmla="*/ 310 w 397"/>
                    <a:gd name="T11" fmla="*/ 117 h 156"/>
                    <a:gd name="T12" fmla="*/ 295 w 397"/>
                    <a:gd name="T13" fmla="*/ 132 h 156"/>
                    <a:gd name="T14" fmla="*/ 277 w 397"/>
                    <a:gd name="T15" fmla="*/ 138 h 156"/>
                    <a:gd name="T16" fmla="*/ 226 w 397"/>
                    <a:gd name="T17" fmla="*/ 129 h 156"/>
                    <a:gd name="T18" fmla="*/ 198 w 397"/>
                    <a:gd name="T19" fmla="*/ 147 h 156"/>
                    <a:gd name="T20" fmla="*/ 177 w 397"/>
                    <a:gd name="T21" fmla="*/ 156 h 156"/>
                    <a:gd name="T22" fmla="*/ 147 w 397"/>
                    <a:gd name="T23" fmla="*/ 147 h 156"/>
                    <a:gd name="T24" fmla="*/ 126 w 397"/>
                    <a:gd name="T25" fmla="*/ 123 h 156"/>
                    <a:gd name="T26" fmla="*/ 102 w 397"/>
                    <a:gd name="T27" fmla="*/ 153 h 156"/>
                    <a:gd name="T28" fmla="*/ 90 w 397"/>
                    <a:gd name="T29" fmla="*/ 129 h 156"/>
                    <a:gd name="T30" fmla="*/ 63 w 397"/>
                    <a:gd name="T31" fmla="*/ 111 h 156"/>
                    <a:gd name="T32" fmla="*/ 42 w 397"/>
                    <a:gd name="T33" fmla="*/ 87 h 156"/>
                    <a:gd name="T34" fmla="*/ 0 w 397"/>
                    <a:gd name="T35" fmla="*/ 60 h 156"/>
                    <a:gd name="T36" fmla="*/ 24 w 397"/>
                    <a:gd name="T37" fmla="*/ 42 h 156"/>
                    <a:gd name="T38" fmla="*/ 30 w 397"/>
                    <a:gd name="T39" fmla="*/ 21 h 156"/>
                    <a:gd name="T40" fmla="*/ 60 w 397"/>
                    <a:gd name="T41" fmla="*/ 27 h 156"/>
                    <a:gd name="T42" fmla="*/ 90 w 397"/>
                    <a:gd name="T43" fmla="*/ 6 h 156"/>
                    <a:gd name="T44" fmla="*/ 180 w 397"/>
                    <a:gd name="T45" fmla="*/ 3 h 156"/>
                    <a:gd name="T46" fmla="*/ 256 w 397"/>
                    <a:gd name="T47" fmla="*/ 0 h 156"/>
                    <a:gd name="T48" fmla="*/ 310 w 397"/>
                    <a:gd name="T49" fmla="*/ 3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7" h="156">
                      <a:moveTo>
                        <a:pt x="324" y="3"/>
                      </a:moveTo>
                      <a:cubicBezTo>
                        <a:pt x="319" y="22"/>
                        <a:pt x="324" y="13"/>
                        <a:pt x="303" y="27"/>
                      </a:cubicBezTo>
                      <a:cubicBezTo>
                        <a:pt x="300" y="29"/>
                        <a:pt x="294" y="33"/>
                        <a:pt x="294" y="33"/>
                      </a:cubicBezTo>
                      <a:cubicBezTo>
                        <a:pt x="301" y="54"/>
                        <a:pt x="295" y="47"/>
                        <a:pt x="309" y="57"/>
                      </a:cubicBezTo>
                      <a:cubicBezTo>
                        <a:pt x="330" y="88"/>
                        <a:pt x="353" y="82"/>
                        <a:pt x="387" y="90"/>
                      </a:cubicBezTo>
                      <a:cubicBezTo>
                        <a:pt x="397" y="119"/>
                        <a:pt x="337" y="116"/>
                        <a:pt x="324" y="117"/>
                      </a:cubicBezTo>
                      <a:cubicBezTo>
                        <a:pt x="319" y="125"/>
                        <a:pt x="318" y="128"/>
                        <a:pt x="309" y="132"/>
                      </a:cubicBezTo>
                      <a:cubicBezTo>
                        <a:pt x="303" y="135"/>
                        <a:pt x="291" y="138"/>
                        <a:pt x="291" y="138"/>
                      </a:cubicBezTo>
                      <a:cubicBezTo>
                        <a:pt x="273" y="132"/>
                        <a:pt x="259" y="131"/>
                        <a:pt x="240" y="129"/>
                      </a:cubicBezTo>
                      <a:cubicBezTo>
                        <a:pt x="202" y="116"/>
                        <a:pt x="224" y="137"/>
                        <a:pt x="207" y="147"/>
                      </a:cubicBezTo>
                      <a:cubicBezTo>
                        <a:pt x="202" y="150"/>
                        <a:pt x="184" y="154"/>
                        <a:pt x="177" y="156"/>
                      </a:cubicBezTo>
                      <a:cubicBezTo>
                        <a:pt x="157" y="143"/>
                        <a:pt x="176" y="128"/>
                        <a:pt x="147" y="147"/>
                      </a:cubicBezTo>
                      <a:cubicBezTo>
                        <a:pt x="137" y="137"/>
                        <a:pt x="139" y="127"/>
                        <a:pt x="126" y="123"/>
                      </a:cubicBezTo>
                      <a:cubicBezTo>
                        <a:pt x="122" y="134"/>
                        <a:pt x="112" y="147"/>
                        <a:pt x="102" y="153"/>
                      </a:cubicBezTo>
                      <a:cubicBezTo>
                        <a:pt x="91" y="146"/>
                        <a:pt x="85" y="143"/>
                        <a:pt x="90" y="129"/>
                      </a:cubicBezTo>
                      <a:cubicBezTo>
                        <a:pt x="81" y="120"/>
                        <a:pt x="75" y="115"/>
                        <a:pt x="63" y="111"/>
                      </a:cubicBezTo>
                      <a:cubicBezTo>
                        <a:pt x="56" y="101"/>
                        <a:pt x="49" y="97"/>
                        <a:pt x="42" y="87"/>
                      </a:cubicBezTo>
                      <a:cubicBezTo>
                        <a:pt x="50" y="62"/>
                        <a:pt x="17" y="66"/>
                        <a:pt x="0" y="60"/>
                      </a:cubicBezTo>
                      <a:cubicBezTo>
                        <a:pt x="11" y="53"/>
                        <a:pt x="20" y="55"/>
                        <a:pt x="24" y="42"/>
                      </a:cubicBezTo>
                      <a:cubicBezTo>
                        <a:pt x="16" y="30"/>
                        <a:pt x="16" y="26"/>
                        <a:pt x="30" y="21"/>
                      </a:cubicBezTo>
                      <a:cubicBezTo>
                        <a:pt x="42" y="29"/>
                        <a:pt x="45" y="31"/>
                        <a:pt x="60" y="27"/>
                      </a:cubicBezTo>
                      <a:cubicBezTo>
                        <a:pt x="85" y="35"/>
                        <a:pt x="77" y="19"/>
                        <a:pt x="90" y="6"/>
                      </a:cubicBezTo>
                      <a:lnTo>
                        <a:pt x="180" y="3"/>
                      </a:lnTo>
                      <a:lnTo>
                        <a:pt x="270" y="0"/>
                      </a:lnTo>
                      <a:lnTo>
                        <a:pt x="324"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4" name="Freeform 85"/>
                <p:cNvSpPr>
                  <a:spLocks/>
                </p:cNvSpPr>
                <p:nvPr/>
              </p:nvSpPr>
              <p:spPr bwMode="ltGray">
                <a:xfrm>
                  <a:off x="3292" y="604"/>
                  <a:ext cx="40" cy="29"/>
                </a:xfrm>
                <a:custGeom>
                  <a:avLst/>
                  <a:gdLst>
                    <a:gd name="T0" fmla="*/ 6 w 40"/>
                    <a:gd name="T1" fmla="*/ 6 h 30"/>
                    <a:gd name="T2" fmla="*/ 33 w 40"/>
                    <a:gd name="T3" fmla="*/ 15 h 30"/>
                    <a:gd name="T4" fmla="*/ 27 w 40"/>
                    <a:gd name="T5" fmla="*/ 16 h 30"/>
                    <a:gd name="T6" fmla="*/ 0 w 40"/>
                    <a:gd name="T7" fmla="*/ 15 h 30"/>
                    <a:gd name="T8" fmla="*/ 6 w 40"/>
                    <a:gd name="T9" fmla="*/ 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0">
                      <a:moveTo>
                        <a:pt x="6" y="6"/>
                      </a:moveTo>
                      <a:cubicBezTo>
                        <a:pt x="27" y="13"/>
                        <a:pt x="19" y="8"/>
                        <a:pt x="33" y="18"/>
                      </a:cubicBezTo>
                      <a:cubicBezTo>
                        <a:pt x="36" y="26"/>
                        <a:pt x="40" y="30"/>
                        <a:pt x="27" y="30"/>
                      </a:cubicBezTo>
                      <a:cubicBezTo>
                        <a:pt x="17" y="30"/>
                        <a:pt x="0" y="15"/>
                        <a:pt x="0" y="15"/>
                      </a:cubicBezTo>
                      <a:cubicBezTo>
                        <a:pt x="3" y="2"/>
                        <a:pt x="0" y="0"/>
                        <a:pt x="6" y="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5" name="Freeform 86"/>
                <p:cNvSpPr>
                  <a:spLocks/>
                </p:cNvSpPr>
                <p:nvPr/>
              </p:nvSpPr>
              <p:spPr bwMode="ltGray">
                <a:xfrm>
                  <a:off x="3279" y="646"/>
                  <a:ext cx="35" cy="13"/>
                </a:xfrm>
                <a:custGeom>
                  <a:avLst/>
                  <a:gdLst>
                    <a:gd name="T0" fmla="*/ 31 w 32"/>
                    <a:gd name="T1" fmla="*/ 0 h 15"/>
                    <a:gd name="T2" fmla="*/ 40 w 32"/>
                    <a:gd name="T3" fmla="*/ 3 h 15"/>
                    <a:gd name="T4" fmla="*/ 31 w 32"/>
                    <a:gd name="T5" fmla="*/ 0 h 15"/>
                    <a:gd name="T6" fmla="*/ 0 60000 65536"/>
                    <a:gd name="T7" fmla="*/ 0 60000 65536"/>
                    <a:gd name="T8" fmla="*/ 0 60000 65536"/>
                  </a:gdLst>
                  <a:ahLst/>
                  <a:cxnLst>
                    <a:cxn ang="T6">
                      <a:pos x="T0" y="T1"/>
                    </a:cxn>
                    <a:cxn ang="T7">
                      <a:pos x="T2" y="T3"/>
                    </a:cxn>
                    <a:cxn ang="T8">
                      <a:pos x="T4" y="T5"/>
                    </a:cxn>
                  </a:cxnLst>
                  <a:rect l="0" t="0" r="r" b="b"/>
                  <a:pathLst>
                    <a:path w="32" h="15">
                      <a:moveTo>
                        <a:pt x="9" y="0"/>
                      </a:moveTo>
                      <a:cubicBezTo>
                        <a:pt x="29" y="4"/>
                        <a:pt x="32" y="8"/>
                        <a:pt x="12" y="15"/>
                      </a:cubicBezTo>
                      <a:cubicBezTo>
                        <a:pt x="1" y="4"/>
                        <a:pt x="0" y="9"/>
                        <a:pt x="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6" name="Freeform 87"/>
                <p:cNvSpPr>
                  <a:spLocks/>
                </p:cNvSpPr>
                <p:nvPr/>
              </p:nvSpPr>
              <p:spPr bwMode="ltGray">
                <a:xfrm>
                  <a:off x="3305" y="660"/>
                  <a:ext cx="70" cy="68"/>
                </a:xfrm>
                <a:custGeom>
                  <a:avLst/>
                  <a:gdLst>
                    <a:gd name="T0" fmla="*/ 9 w 69"/>
                    <a:gd name="T1" fmla="*/ 9 h 66"/>
                    <a:gd name="T2" fmla="*/ 59 w 69"/>
                    <a:gd name="T3" fmla="*/ 12 h 66"/>
                    <a:gd name="T4" fmla="*/ 65 w 69"/>
                    <a:gd name="T5" fmla="*/ 44 h 66"/>
                    <a:gd name="T6" fmla="*/ 83 w 69"/>
                    <a:gd name="T7" fmla="*/ 74 h 66"/>
                    <a:gd name="T8" fmla="*/ 50 w 69"/>
                    <a:gd name="T9" fmla="*/ 82 h 66"/>
                    <a:gd name="T10" fmla="*/ 0 w 69"/>
                    <a:gd name="T11" fmla="*/ 56 h 66"/>
                    <a:gd name="T12" fmla="*/ 21 w 69"/>
                    <a:gd name="T13" fmla="*/ 44 h 66"/>
                    <a:gd name="T14" fmla="*/ 0 w 69"/>
                    <a:gd name="T15" fmla="*/ 32 h 66"/>
                    <a:gd name="T16" fmla="*/ 9 w 69"/>
                    <a:gd name="T17" fmla="*/ 9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66">
                      <a:moveTo>
                        <a:pt x="9" y="9"/>
                      </a:moveTo>
                      <a:cubicBezTo>
                        <a:pt x="23" y="0"/>
                        <a:pt x="32" y="3"/>
                        <a:pt x="45" y="12"/>
                      </a:cubicBezTo>
                      <a:cubicBezTo>
                        <a:pt x="47" y="18"/>
                        <a:pt x="47" y="26"/>
                        <a:pt x="51" y="30"/>
                      </a:cubicBezTo>
                      <a:cubicBezTo>
                        <a:pt x="57" y="36"/>
                        <a:pt x="69" y="48"/>
                        <a:pt x="69" y="48"/>
                      </a:cubicBezTo>
                      <a:cubicBezTo>
                        <a:pt x="63" y="66"/>
                        <a:pt x="51" y="59"/>
                        <a:pt x="36" y="54"/>
                      </a:cubicBezTo>
                      <a:cubicBezTo>
                        <a:pt x="27" y="40"/>
                        <a:pt x="15" y="43"/>
                        <a:pt x="0" y="39"/>
                      </a:cubicBezTo>
                      <a:cubicBezTo>
                        <a:pt x="4" y="26"/>
                        <a:pt x="9" y="26"/>
                        <a:pt x="21" y="30"/>
                      </a:cubicBezTo>
                      <a:cubicBezTo>
                        <a:pt x="41" y="23"/>
                        <a:pt x="9" y="21"/>
                        <a:pt x="0" y="18"/>
                      </a:cubicBezTo>
                      <a:cubicBezTo>
                        <a:pt x="3" y="15"/>
                        <a:pt x="9" y="9"/>
                        <a:pt x="9"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7" name="Freeform 88"/>
                <p:cNvSpPr>
                  <a:spLocks/>
                </p:cNvSpPr>
                <p:nvPr/>
              </p:nvSpPr>
              <p:spPr bwMode="ltGray">
                <a:xfrm>
                  <a:off x="3393" y="690"/>
                  <a:ext cx="89" cy="59"/>
                </a:xfrm>
                <a:custGeom>
                  <a:avLst/>
                  <a:gdLst>
                    <a:gd name="T0" fmla="*/ 0 w 90"/>
                    <a:gd name="T1" fmla="*/ 28 h 60"/>
                    <a:gd name="T2" fmla="*/ 45 w 90"/>
                    <a:gd name="T3" fmla="*/ 30 h 60"/>
                    <a:gd name="T4" fmla="*/ 70 w 90"/>
                    <a:gd name="T5" fmla="*/ 32 h 60"/>
                    <a:gd name="T6" fmla="*/ 73 w 90"/>
                    <a:gd name="T7" fmla="*/ 41 h 60"/>
                    <a:gd name="T8" fmla="*/ 3 w 90"/>
                    <a:gd name="T9" fmla="*/ 30 h 60"/>
                    <a:gd name="T10" fmla="*/ 0 w 90"/>
                    <a:gd name="T11" fmla="*/ 28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60">
                      <a:moveTo>
                        <a:pt x="0" y="28"/>
                      </a:moveTo>
                      <a:cubicBezTo>
                        <a:pt x="9" y="0"/>
                        <a:pt x="34" y="29"/>
                        <a:pt x="57" y="37"/>
                      </a:cubicBezTo>
                      <a:cubicBezTo>
                        <a:pt x="66" y="40"/>
                        <a:pt x="84" y="46"/>
                        <a:pt x="84" y="46"/>
                      </a:cubicBezTo>
                      <a:cubicBezTo>
                        <a:pt x="85" y="49"/>
                        <a:pt x="90" y="54"/>
                        <a:pt x="87" y="55"/>
                      </a:cubicBezTo>
                      <a:cubicBezTo>
                        <a:pt x="64" y="60"/>
                        <a:pt x="26" y="43"/>
                        <a:pt x="3" y="40"/>
                      </a:cubicBezTo>
                      <a:cubicBezTo>
                        <a:pt x="0" y="30"/>
                        <a:pt x="0" y="34"/>
                        <a:pt x="0" y="2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8" name="Freeform 89"/>
                <p:cNvSpPr>
                  <a:spLocks/>
                </p:cNvSpPr>
                <p:nvPr/>
              </p:nvSpPr>
              <p:spPr bwMode="ltGray">
                <a:xfrm>
                  <a:off x="3386" y="652"/>
                  <a:ext cx="162" cy="80"/>
                </a:xfrm>
                <a:custGeom>
                  <a:avLst/>
                  <a:gdLst>
                    <a:gd name="T0" fmla="*/ 30 w 162"/>
                    <a:gd name="T1" fmla="*/ 30 h 81"/>
                    <a:gd name="T2" fmla="*/ 0 w 162"/>
                    <a:gd name="T3" fmla="*/ 15 h 81"/>
                    <a:gd name="T4" fmla="*/ 3 w 162"/>
                    <a:gd name="T5" fmla="*/ 6 h 81"/>
                    <a:gd name="T6" fmla="*/ 21 w 162"/>
                    <a:gd name="T7" fmla="*/ 12 h 81"/>
                    <a:gd name="T8" fmla="*/ 48 w 162"/>
                    <a:gd name="T9" fmla="*/ 0 h 81"/>
                    <a:gd name="T10" fmla="*/ 141 w 162"/>
                    <a:gd name="T11" fmla="*/ 27 h 81"/>
                    <a:gd name="T12" fmla="*/ 132 w 162"/>
                    <a:gd name="T13" fmla="*/ 40 h 81"/>
                    <a:gd name="T14" fmla="*/ 120 w 162"/>
                    <a:gd name="T15" fmla="*/ 67 h 81"/>
                    <a:gd name="T16" fmla="*/ 93 w 162"/>
                    <a:gd name="T17" fmla="*/ 40 h 81"/>
                    <a:gd name="T18" fmla="*/ 78 w 162"/>
                    <a:gd name="T19" fmla="*/ 58 h 81"/>
                    <a:gd name="T20" fmla="*/ 63 w 162"/>
                    <a:gd name="T21" fmla="*/ 46 h 81"/>
                    <a:gd name="T22" fmla="*/ 30 w 162"/>
                    <a:gd name="T23" fmla="*/ 3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81">
                      <a:moveTo>
                        <a:pt x="30" y="30"/>
                      </a:moveTo>
                      <a:cubicBezTo>
                        <a:pt x="25" y="15"/>
                        <a:pt x="16" y="18"/>
                        <a:pt x="0" y="15"/>
                      </a:cubicBezTo>
                      <a:cubicBezTo>
                        <a:pt x="1" y="12"/>
                        <a:pt x="0" y="6"/>
                        <a:pt x="3" y="6"/>
                      </a:cubicBezTo>
                      <a:cubicBezTo>
                        <a:pt x="9" y="5"/>
                        <a:pt x="21" y="12"/>
                        <a:pt x="21" y="12"/>
                      </a:cubicBezTo>
                      <a:cubicBezTo>
                        <a:pt x="31" y="9"/>
                        <a:pt x="38" y="3"/>
                        <a:pt x="48" y="0"/>
                      </a:cubicBezTo>
                      <a:cubicBezTo>
                        <a:pt x="82" y="3"/>
                        <a:pt x="109" y="16"/>
                        <a:pt x="141" y="27"/>
                      </a:cubicBezTo>
                      <a:cubicBezTo>
                        <a:pt x="156" y="49"/>
                        <a:pt x="162" y="47"/>
                        <a:pt x="132" y="54"/>
                      </a:cubicBezTo>
                      <a:cubicBezTo>
                        <a:pt x="129" y="64"/>
                        <a:pt x="123" y="71"/>
                        <a:pt x="120" y="81"/>
                      </a:cubicBezTo>
                      <a:cubicBezTo>
                        <a:pt x="92" y="75"/>
                        <a:pt x="107" y="66"/>
                        <a:pt x="93" y="45"/>
                      </a:cubicBezTo>
                      <a:cubicBezTo>
                        <a:pt x="89" y="58"/>
                        <a:pt x="90" y="64"/>
                        <a:pt x="78" y="72"/>
                      </a:cubicBezTo>
                      <a:cubicBezTo>
                        <a:pt x="60" y="66"/>
                        <a:pt x="77" y="74"/>
                        <a:pt x="63" y="60"/>
                      </a:cubicBezTo>
                      <a:cubicBezTo>
                        <a:pt x="39" y="36"/>
                        <a:pt x="42" y="65"/>
                        <a:pt x="30" y="3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9" name="Freeform 90"/>
                <p:cNvSpPr>
                  <a:spLocks/>
                </p:cNvSpPr>
                <p:nvPr/>
              </p:nvSpPr>
              <p:spPr bwMode="ltGray">
                <a:xfrm>
                  <a:off x="3340" y="616"/>
                  <a:ext cx="57" cy="33"/>
                </a:xfrm>
                <a:custGeom>
                  <a:avLst/>
                  <a:gdLst>
                    <a:gd name="T0" fmla="*/ 14 w 59"/>
                    <a:gd name="T1" fmla="*/ 0 h 36"/>
                    <a:gd name="T2" fmla="*/ 33 w 59"/>
                    <a:gd name="T3" fmla="*/ 6 h 36"/>
                    <a:gd name="T4" fmla="*/ 30 w 59"/>
                    <a:gd name="T5" fmla="*/ 12 h 36"/>
                    <a:gd name="T6" fmla="*/ 14 w 59"/>
                    <a:gd name="T7" fmla="*/ 8 h 36"/>
                    <a:gd name="T8" fmla="*/ 8 w 59"/>
                    <a:gd name="T9" fmla="*/ 7 h 36"/>
                    <a:gd name="T10" fmla="*/ 14 w 59"/>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36">
                      <a:moveTo>
                        <a:pt x="14" y="0"/>
                      </a:moveTo>
                      <a:cubicBezTo>
                        <a:pt x="26" y="2"/>
                        <a:pt x="38" y="5"/>
                        <a:pt x="50" y="9"/>
                      </a:cubicBezTo>
                      <a:cubicBezTo>
                        <a:pt x="59" y="22"/>
                        <a:pt x="55" y="25"/>
                        <a:pt x="44" y="36"/>
                      </a:cubicBezTo>
                      <a:cubicBezTo>
                        <a:pt x="35" y="33"/>
                        <a:pt x="26" y="30"/>
                        <a:pt x="17" y="27"/>
                      </a:cubicBezTo>
                      <a:cubicBezTo>
                        <a:pt x="14" y="26"/>
                        <a:pt x="8" y="24"/>
                        <a:pt x="8" y="24"/>
                      </a:cubicBezTo>
                      <a:cubicBezTo>
                        <a:pt x="0" y="11"/>
                        <a:pt x="2" y="8"/>
                        <a:pt x="14"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0" name="Freeform 91"/>
                <p:cNvSpPr>
                  <a:spLocks/>
                </p:cNvSpPr>
                <p:nvPr/>
              </p:nvSpPr>
              <p:spPr bwMode="ltGray">
                <a:xfrm>
                  <a:off x="3369" y="541"/>
                  <a:ext cx="383" cy="226"/>
                </a:xfrm>
                <a:custGeom>
                  <a:avLst/>
                  <a:gdLst>
                    <a:gd name="T0" fmla="*/ 11 w 383"/>
                    <a:gd name="T1" fmla="*/ 0 h 225"/>
                    <a:gd name="T2" fmla="*/ 41 w 383"/>
                    <a:gd name="T3" fmla="*/ 36 h 225"/>
                    <a:gd name="T4" fmla="*/ 77 w 383"/>
                    <a:gd name="T5" fmla="*/ 39 h 225"/>
                    <a:gd name="T6" fmla="*/ 71 w 383"/>
                    <a:gd name="T7" fmla="*/ 60 h 225"/>
                    <a:gd name="T8" fmla="*/ 20 w 383"/>
                    <a:gd name="T9" fmla="*/ 45 h 225"/>
                    <a:gd name="T10" fmla="*/ 23 w 383"/>
                    <a:gd name="T11" fmla="*/ 60 h 225"/>
                    <a:gd name="T12" fmla="*/ 5 w 383"/>
                    <a:gd name="T13" fmla="*/ 63 h 225"/>
                    <a:gd name="T14" fmla="*/ 14 w 383"/>
                    <a:gd name="T15" fmla="*/ 81 h 225"/>
                    <a:gd name="T16" fmla="*/ 53 w 383"/>
                    <a:gd name="T17" fmla="*/ 84 h 225"/>
                    <a:gd name="T18" fmla="*/ 98 w 383"/>
                    <a:gd name="T19" fmla="*/ 78 h 225"/>
                    <a:gd name="T20" fmla="*/ 122 w 383"/>
                    <a:gd name="T21" fmla="*/ 93 h 225"/>
                    <a:gd name="T22" fmla="*/ 98 w 383"/>
                    <a:gd name="T23" fmla="*/ 102 h 225"/>
                    <a:gd name="T24" fmla="*/ 125 w 383"/>
                    <a:gd name="T25" fmla="*/ 131 h 225"/>
                    <a:gd name="T26" fmla="*/ 155 w 383"/>
                    <a:gd name="T27" fmla="*/ 146 h 225"/>
                    <a:gd name="T28" fmla="*/ 185 w 383"/>
                    <a:gd name="T29" fmla="*/ 149 h 225"/>
                    <a:gd name="T30" fmla="*/ 200 w 383"/>
                    <a:gd name="T31" fmla="*/ 182 h 225"/>
                    <a:gd name="T32" fmla="*/ 239 w 383"/>
                    <a:gd name="T33" fmla="*/ 218 h 225"/>
                    <a:gd name="T34" fmla="*/ 227 w 383"/>
                    <a:gd name="T35" fmla="*/ 221 h 225"/>
                    <a:gd name="T36" fmla="*/ 245 w 383"/>
                    <a:gd name="T37" fmla="*/ 227 h 225"/>
                    <a:gd name="T38" fmla="*/ 293 w 383"/>
                    <a:gd name="T39" fmla="*/ 239 h 225"/>
                    <a:gd name="T40" fmla="*/ 296 w 383"/>
                    <a:gd name="T41" fmla="*/ 212 h 225"/>
                    <a:gd name="T42" fmla="*/ 299 w 383"/>
                    <a:gd name="T43" fmla="*/ 182 h 225"/>
                    <a:gd name="T44" fmla="*/ 383 w 383"/>
                    <a:gd name="T45" fmla="*/ 161 h 225"/>
                    <a:gd name="T46" fmla="*/ 260 w 383"/>
                    <a:gd name="T47" fmla="*/ 81 h 225"/>
                    <a:gd name="T48" fmla="*/ 134 w 383"/>
                    <a:gd name="T49" fmla="*/ 36 h 225"/>
                    <a:gd name="T50" fmla="*/ 59 w 383"/>
                    <a:gd name="T51" fmla="*/ 12 h 225"/>
                    <a:gd name="T52" fmla="*/ 11 w 383"/>
                    <a:gd name="T53" fmla="*/ 0 h 2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83" h="225">
                      <a:moveTo>
                        <a:pt x="11" y="0"/>
                      </a:moveTo>
                      <a:cubicBezTo>
                        <a:pt x="17" y="19"/>
                        <a:pt x="20" y="29"/>
                        <a:pt x="41" y="36"/>
                      </a:cubicBezTo>
                      <a:cubicBezTo>
                        <a:pt x="54" y="32"/>
                        <a:pt x="64" y="35"/>
                        <a:pt x="77" y="39"/>
                      </a:cubicBezTo>
                      <a:cubicBezTo>
                        <a:pt x="85" y="51"/>
                        <a:pt x="85" y="55"/>
                        <a:pt x="71" y="60"/>
                      </a:cubicBezTo>
                      <a:cubicBezTo>
                        <a:pt x="54" y="54"/>
                        <a:pt x="37" y="51"/>
                        <a:pt x="20" y="45"/>
                      </a:cubicBezTo>
                      <a:cubicBezTo>
                        <a:pt x="5" y="50"/>
                        <a:pt x="12" y="56"/>
                        <a:pt x="23" y="60"/>
                      </a:cubicBezTo>
                      <a:cubicBezTo>
                        <a:pt x="17" y="61"/>
                        <a:pt x="10" y="59"/>
                        <a:pt x="5" y="63"/>
                      </a:cubicBezTo>
                      <a:cubicBezTo>
                        <a:pt x="0" y="67"/>
                        <a:pt x="8" y="79"/>
                        <a:pt x="14" y="81"/>
                      </a:cubicBezTo>
                      <a:cubicBezTo>
                        <a:pt x="27" y="84"/>
                        <a:pt x="40" y="83"/>
                        <a:pt x="53" y="84"/>
                      </a:cubicBezTo>
                      <a:cubicBezTo>
                        <a:pt x="78" y="92"/>
                        <a:pt x="75" y="86"/>
                        <a:pt x="98" y="78"/>
                      </a:cubicBezTo>
                      <a:cubicBezTo>
                        <a:pt x="102" y="91"/>
                        <a:pt x="109" y="90"/>
                        <a:pt x="122" y="93"/>
                      </a:cubicBezTo>
                      <a:cubicBezTo>
                        <a:pt x="113" y="107"/>
                        <a:pt x="112" y="97"/>
                        <a:pt x="98" y="102"/>
                      </a:cubicBezTo>
                      <a:cubicBezTo>
                        <a:pt x="107" y="108"/>
                        <a:pt x="116" y="111"/>
                        <a:pt x="125" y="117"/>
                      </a:cubicBezTo>
                      <a:cubicBezTo>
                        <a:pt x="133" y="129"/>
                        <a:pt x="142" y="128"/>
                        <a:pt x="155" y="132"/>
                      </a:cubicBezTo>
                      <a:cubicBezTo>
                        <a:pt x="167" y="128"/>
                        <a:pt x="174" y="131"/>
                        <a:pt x="185" y="135"/>
                      </a:cubicBezTo>
                      <a:cubicBezTo>
                        <a:pt x="189" y="146"/>
                        <a:pt x="200" y="161"/>
                        <a:pt x="200" y="168"/>
                      </a:cubicBezTo>
                      <a:cubicBezTo>
                        <a:pt x="213" y="180"/>
                        <a:pt x="229" y="189"/>
                        <a:pt x="239" y="204"/>
                      </a:cubicBezTo>
                      <a:cubicBezTo>
                        <a:pt x="241" y="207"/>
                        <a:pt x="225" y="204"/>
                        <a:pt x="227" y="207"/>
                      </a:cubicBezTo>
                      <a:cubicBezTo>
                        <a:pt x="231" y="212"/>
                        <a:pt x="245" y="213"/>
                        <a:pt x="245" y="213"/>
                      </a:cubicBezTo>
                      <a:cubicBezTo>
                        <a:pt x="262" y="207"/>
                        <a:pt x="279" y="216"/>
                        <a:pt x="293" y="225"/>
                      </a:cubicBezTo>
                      <a:cubicBezTo>
                        <a:pt x="311" y="219"/>
                        <a:pt x="311" y="208"/>
                        <a:pt x="296" y="198"/>
                      </a:cubicBezTo>
                      <a:cubicBezTo>
                        <a:pt x="285" y="182"/>
                        <a:pt x="277" y="175"/>
                        <a:pt x="299" y="168"/>
                      </a:cubicBezTo>
                      <a:cubicBezTo>
                        <a:pt x="319" y="182"/>
                        <a:pt x="366" y="164"/>
                        <a:pt x="383" y="147"/>
                      </a:cubicBezTo>
                      <a:lnTo>
                        <a:pt x="260" y="81"/>
                      </a:lnTo>
                      <a:lnTo>
                        <a:pt x="134" y="36"/>
                      </a:lnTo>
                      <a:lnTo>
                        <a:pt x="59" y="12"/>
                      </a:lnTo>
                      <a:lnTo>
                        <a:pt x="1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1" name="Freeform 92"/>
                <p:cNvSpPr>
                  <a:spLocks/>
                </p:cNvSpPr>
                <p:nvPr/>
              </p:nvSpPr>
              <p:spPr bwMode="ltGray">
                <a:xfrm>
                  <a:off x="2515" y="522"/>
                  <a:ext cx="82" cy="38"/>
                </a:xfrm>
                <a:custGeom>
                  <a:avLst/>
                  <a:gdLst>
                    <a:gd name="T0" fmla="*/ 18 w 81"/>
                    <a:gd name="T1" fmla="*/ 19 h 39"/>
                    <a:gd name="T2" fmla="*/ 74 w 81"/>
                    <a:gd name="T3" fmla="*/ 0 h 39"/>
                    <a:gd name="T4" fmla="*/ 95 w 81"/>
                    <a:gd name="T5" fmla="*/ 18 h 39"/>
                    <a:gd name="T6" fmla="*/ 68 w 81"/>
                    <a:gd name="T7" fmla="*/ 19 h 39"/>
                    <a:gd name="T8" fmla="*/ 27 w 81"/>
                    <a:gd name="T9" fmla="*/ 25 h 39"/>
                    <a:gd name="T10" fmla="*/ 18 w 81"/>
                    <a:gd name="T11" fmla="*/ 19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39">
                      <a:moveTo>
                        <a:pt x="18" y="33"/>
                      </a:moveTo>
                      <a:cubicBezTo>
                        <a:pt x="0" y="6"/>
                        <a:pt x="43" y="6"/>
                        <a:pt x="60" y="0"/>
                      </a:cubicBezTo>
                      <a:cubicBezTo>
                        <a:pt x="72" y="4"/>
                        <a:pt x="77" y="6"/>
                        <a:pt x="81" y="18"/>
                      </a:cubicBezTo>
                      <a:cubicBezTo>
                        <a:pt x="70" y="25"/>
                        <a:pt x="66" y="28"/>
                        <a:pt x="54" y="24"/>
                      </a:cubicBezTo>
                      <a:cubicBezTo>
                        <a:pt x="44" y="27"/>
                        <a:pt x="27" y="39"/>
                        <a:pt x="27" y="39"/>
                      </a:cubicBezTo>
                      <a:cubicBezTo>
                        <a:pt x="18" y="36"/>
                        <a:pt x="4" y="19"/>
                        <a:pt x="18" y="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2" name="Freeform 93"/>
                <p:cNvSpPr>
                  <a:spLocks/>
                </p:cNvSpPr>
                <p:nvPr/>
              </p:nvSpPr>
              <p:spPr bwMode="ltGray">
                <a:xfrm>
                  <a:off x="2576" y="658"/>
                  <a:ext cx="92" cy="41"/>
                </a:xfrm>
                <a:custGeom>
                  <a:avLst/>
                  <a:gdLst>
                    <a:gd name="T0" fmla="*/ 15 w 93"/>
                    <a:gd name="T1" fmla="*/ 50 h 40"/>
                    <a:gd name="T2" fmla="*/ 46 w 93"/>
                    <a:gd name="T3" fmla="*/ 6 h 40"/>
                    <a:gd name="T4" fmla="*/ 55 w 93"/>
                    <a:gd name="T5" fmla="*/ 0 h 40"/>
                    <a:gd name="T6" fmla="*/ 79 w 93"/>
                    <a:gd name="T7" fmla="*/ 15 h 40"/>
                    <a:gd name="T8" fmla="*/ 42 w 93"/>
                    <a:gd name="T9" fmla="*/ 53 h 40"/>
                    <a:gd name="T10" fmla="*/ 9 w 93"/>
                    <a:gd name="T11" fmla="*/ 50 h 40"/>
                    <a:gd name="T12" fmla="*/ 12 w 93"/>
                    <a:gd name="T13" fmla="*/ 41 h 40"/>
                    <a:gd name="T14" fmla="*/ 15 w 93"/>
                    <a:gd name="T15" fmla="*/ 5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40">
                      <a:moveTo>
                        <a:pt x="15" y="36"/>
                      </a:moveTo>
                      <a:cubicBezTo>
                        <a:pt x="0" y="14"/>
                        <a:pt x="36" y="10"/>
                        <a:pt x="51" y="6"/>
                      </a:cubicBezTo>
                      <a:cubicBezTo>
                        <a:pt x="57" y="4"/>
                        <a:pt x="69" y="0"/>
                        <a:pt x="69" y="0"/>
                      </a:cubicBezTo>
                      <a:cubicBezTo>
                        <a:pt x="82" y="3"/>
                        <a:pt x="89" y="2"/>
                        <a:pt x="93" y="15"/>
                      </a:cubicBezTo>
                      <a:cubicBezTo>
                        <a:pt x="59" y="24"/>
                        <a:pt x="65" y="16"/>
                        <a:pt x="42" y="39"/>
                      </a:cubicBezTo>
                      <a:cubicBezTo>
                        <a:pt x="31" y="38"/>
                        <a:pt x="19" y="40"/>
                        <a:pt x="9" y="36"/>
                      </a:cubicBezTo>
                      <a:cubicBezTo>
                        <a:pt x="6" y="35"/>
                        <a:pt x="9" y="27"/>
                        <a:pt x="12" y="27"/>
                      </a:cubicBezTo>
                      <a:cubicBezTo>
                        <a:pt x="15" y="27"/>
                        <a:pt x="14" y="33"/>
                        <a:pt x="15" y="3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3" name="Freeform 94"/>
                <p:cNvSpPr>
                  <a:spLocks/>
                </p:cNvSpPr>
                <p:nvPr/>
              </p:nvSpPr>
              <p:spPr bwMode="ltGray">
                <a:xfrm>
                  <a:off x="2627" y="681"/>
                  <a:ext cx="53" cy="30"/>
                </a:xfrm>
                <a:custGeom>
                  <a:avLst/>
                  <a:gdLst>
                    <a:gd name="T0" fmla="*/ 14 w 53"/>
                    <a:gd name="T1" fmla="*/ 15 h 31"/>
                    <a:gd name="T2" fmla="*/ 35 w 53"/>
                    <a:gd name="T3" fmla="*/ 1 h 31"/>
                    <a:gd name="T4" fmla="*/ 47 w 53"/>
                    <a:gd name="T5" fmla="*/ 4 h 31"/>
                    <a:gd name="T6" fmla="*/ 32 w 53"/>
                    <a:gd name="T7" fmla="*/ 15 h 31"/>
                    <a:gd name="T8" fmla="*/ 23 w 53"/>
                    <a:gd name="T9" fmla="*/ 17 h 31"/>
                    <a:gd name="T10" fmla="*/ 14 w 53"/>
                    <a:gd name="T11" fmla="*/ 15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31">
                      <a:moveTo>
                        <a:pt x="14" y="25"/>
                      </a:moveTo>
                      <a:cubicBezTo>
                        <a:pt x="8" y="6"/>
                        <a:pt x="19" y="5"/>
                        <a:pt x="35" y="1"/>
                      </a:cubicBezTo>
                      <a:cubicBezTo>
                        <a:pt x="39" y="2"/>
                        <a:pt x="46" y="0"/>
                        <a:pt x="47" y="4"/>
                      </a:cubicBezTo>
                      <a:cubicBezTo>
                        <a:pt x="53" y="24"/>
                        <a:pt x="41" y="21"/>
                        <a:pt x="32" y="25"/>
                      </a:cubicBezTo>
                      <a:cubicBezTo>
                        <a:pt x="29" y="27"/>
                        <a:pt x="26" y="29"/>
                        <a:pt x="23" y="31"/>
                      </a:cubicBezTo>
                      <a:cubicBezTo>
                        <a:pt x="14" y="28"/>
                        <a:pt x="0" y="11"/>
                        <a:pt x="14" y="2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4" name="Freeform 95"/>
                <p:cNvSpPr>
                  <a:spLocks/>
                </p:cNvSpPr>
                <p:nvPr/>
              </p:nvSpPr>
              <p:spPr bwMode="ltGray">
                <a:xfrm>
                  <a:off x="2630" y="746"/>
                  <a:ext cx="62" cy="21"/>
                </a:xfrm>
                <a:custGeom>
                  <a:avLst/>
                  <a:gdLst>
                    <a:gd name="T0" fmla="*/ 25 w 62"/>
                    <a:gd name="T1" fmla="*/ 21 h 21"/>
                    <a:gd name="T2" fmla="*/ 31 w 62"/>
                    <a:gd name="T3" fmla="*/ 0 h 21"/>
                    <a:gd name="T4" fmla="*/ 25 w 62"/>
                    <a:gd name="T5" fmla="*/ 21 h 21"/>
                    <a:gd name="T6" fmla="*/ 0 60000 65536"/>
                    <a:gd name="T7" fmla="*/ 0 60000 65536"/>
                    <a:gd name="T8" fmla="*/ 0 60000 65536"/>
                  </a:gdLst>
                  <a:ahLst/>
                  <a:cxnLst>
                    <a:cxn ang="T6">
                      <a:pos x="T0" y="T1"/>
                    </a:cxn>
                    <a:cxn ang="T7">
                      <a:pos x="T2" y="T3"/>
                    </a:cxn>
                    <a:cxn ang="T8">
                      <a:pos x="T4" y="T5"/>
                    </a:cxn>
                  </a:cxnLst>
                  <a:rect l="0" t="0" r="r" b="b"/>
                  <a:pathLst>
                    <a:path w="62" h="21">
                      <a:moveTo>
                        <a:pt x="25" y="21"/>
                      </a:moveTo>
                      <a:cubicBezTo>
                        <a:pt x="0" y="4"/>
                        <a:pt x="10" y="5"/>
                        <a:pt x="31" y="0"/>
                      </a:cubicBezTo>
                      <a:cubicBezTo>
                        <a:pt x="62" y="6"/>
                        <a:pt x="40" y="16"/>
                        <a:pt x="25" y="2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5" name="Freeform 96"/>
                <p:cNvSpPr>
                  <a:spLocks/>
                </p:cNvSpPr>
                <p:nvPr/>
              </p:nvSpPr>
              <p:spPr bwMode="ltGray">
                <a:xfrm>
                  <a:off x="2642" y="777"/>
                  <a:ext cx="47" cy="30"/>
                </a:xfrm>
                <a:custGeom>
                  <a:avLst/>
                  <a:gdLst>
                    <a:gd name="T0" fmla="*/ 0 w 45"/>
                    <a:gd name="T1" fmla="*/ 12 h 31"/>
                    <a:gd name="T2" fmla="*/ 81 w 45"/>
                    <a:gd name="T3" fmla="*/ 15 h 31"/>
                    <a:gd name="T4" fmla="*/ 29 w 45"/>
                    <a:gd name="T5" fmla="*/ 15 h 31"/>
                    <a:gd name="T6" fmla="*/ 0 w 45"/>
                    <a:gd name="T7" fmla="*/ 12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1">
                      <a:moveTo>
                        <a:pt x="0" y="12"/>
                      </a:moveTo>
                      <a:cubicBezTo>
                        <a:pt x="17" y="0"/>
                        <a:pt x="29" y="4"/>
                        <a:pt x="45" y="15"/>
                      </a:cubicBezTo>
                      <a:cubicBezTo>
                        <a:pt x="34" y="31"/>
                        <a:pt x="29" y="20"/>
                        <a:pt x="15" y="15"/>
                      </a:cubicBezTo>
                      <a:cubicBezTo>
                        <a:pt x="10" y="13"/>
                        <a:pt x="0" y="12"/>
                        <a:pt x="0" y="1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6" name="Freeform 97"/>
                <p:cNvSpPr>
                  <a:spLocks/>
                </p:cNvSpPr>
                <p:nvPr/>
              </p:nvSpPr>
              <p:spPr bwMode="ltGray">
                <a:xfrm>
                  <a:off x="2734" y="828"/>
                  <a:ext cx="56" cy="30"/>
                </a:xfrm>
                <a:custGeom>
                  <a:avLst/>
                  <a:gdLst>
                    <a:gd name="T0" fmla="*/ 0 w 54"/>
                    <a:gd name="T1" fmla="*/ 24 h 30"/>
                    <a:gd name="T2" fmla="*/ 32 w 54"/>
                    <a:gd name="T3" fmla="*/ 30 h 30"/>
                    <a:gd name="T4" fmla="*/ 0 w 54"/>
                    <a:gd name="T5" fmla="*/ 24 h 30"/>
                    <a:gd name="T6" fmla="*/ 0 60000 65536"/>
                    <a:gd name="T7" fmla="*/ 0 60000 65536"/>
                    <a:gd name="T8" fmla="*/ 0 60000 65536"/>
                  </a:gdLst>
                  <a:ahLst/>
                  <a:cxnLst>
                    <a:cxn ang="T6">
                      <a:pos x="T0" y="T1"/>
                    </a:cxn>
                    <a:cxn ang="T7">
                      <a:pos x="T2" y="T3"/>
                    </a:cxn>
                    <a:cxn ang="T8">
                      <a:pos x="T4" y="T5"/>
                    </a:cxn>
                  </a:cxnLst>
                  <a:rect l="0" t="0" r="r" b="b"/>
                  <a:pathLst>
                    <a:path w="54" h="30">
                      <a:moveTo>
                        <a:pt x="0" y="24"/>
                      </a:moveTo>
                      <a:cubicBezTo>
                        <a:pt x="16" y="0"/>
                        <a:pt x="54" y="18"/>
                        <a:pt x="18" y="30"/>
                      </a:cubicBezTo>
                      <a:cubicBezTo>
                        <a:pt x="13" y="28"/>
                        <a:pt x="0" y="18"/>
                        <a:pt x="0"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7" name="Freeform 98"/>
                <p:cNvSpPr>
                  <a:spLocks/>
                </p:cNvSpPr>
                <p:nvPr/>
              </p:nvSpPr>
              <p:spPr bwMode="ltGray">
                <a:xfrm>
                  <a:off x="2715" y="864"/>
                  <a:ext cx="39" cy="25"/>
                </a:xfrm>
                <a:custGeom>
                  <a:avLst/>
                  <a:gdLst>
                    <a:gd name="T0" fmla="*/ 6 w 40"/>
                    <a:gd name="T1" fmla="*/ 10 h 24"/>
                    <a:gd name="T2" fmla="*/ 20 w 40"/>
                    <a:gd name="T3" fmla="*/ 4 h 24"/>
                    <a:gd name="T4" fmla="*/ 12 w 40"/>
                    <a:gd name="T5" fmla="*/ 33 h 24"/>
                    <a:gd name="T6" fmla="*/ 6 w 40"/>
                    <a:gd name="T7" fmla="*/ 1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4">
                      <a:moveTo>
                        <a:pt x="6" y="10"/>
                      </a:moveTo>
                      <a:cubicBezTo>
                        <a:pt x="17" y="3"/>
                        <a:pt x="21" y="0"/>
                        <a:pt x="33" y="4"/>
                      </a:cubicBezTo>
                      <a:cubicBezTo>
                        <a:pt x="40" y="24"/>
                        <a:pt x="33" y="22"/>
                        <a:pt x="12" y="19"/>
                      </a:cubicBezTo>
                      <a:cubicBezTo>
                        <a:pt x="2" y="12"/>
                        <a:pt x="0" y="16"/>
                        <a:pt x="6" y="1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8" name="Freeform 99"/>
                <p:cNvSpPr>
                  <a:spLocks/>
                </p:cNvSpPr>
                <p:nvPr/>
              </p:nvSpPr>
              <p:spPr bwMode="ltGray">
                <a:xfrm>
                  <a:off x="2729" y="898"/>
                  <a:ext cx="30" cy="21"/>
                </a:xfrm>
                <a:custGeom>
                  <a:avLst/>
                  <a:gdLst>
                    <a:gd name="T0" fmla="*/ 3 w 30"/>
                    <a:gd name="T1" fmla="*/ 5 h 20"/>
                    <a:gd name="T2" fmla="*/ 30 w 30"/>
                    <a:gd name="T3" fmla="*/ 28 h 20"/>
                    <a:gd name="T4" fmla="*/ 12 w 30"/>
                    <a:gd name="T5" fmla="*/ 28 h 20"/>
                    <a:gd name="T6" fmla="*/ 3 w 30"/>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0">
                      <a:moveTo>
                        <a:pt x="3" y="5"/>
                      </a:moveTo>
                      <a:cubicBezTo>
                        <a:pt x="16" y="1"/>
                        <a:pt x="25" y="0"/>
                        <a:pt x="30" y="14"/>
                      </a:cubicBezTo>
                      <a:cubicBezTo>
                        <a:pt x="23" y="16"/>
                        <a:pt x="19" y="20"/>
                        <a:pt x="12" y="14"/>
                      </a:cubicBezTo>
                      <a:cubicBezTo>
                        <a:pt x="0" y="4"/>
                        <a:pt x="11" y="5"/>
                        <a:pt x="3" y="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9" name="Freeform 100"/>
                <p:cNvSpPr>
                  <a:spLocks/>
                </p:cNvSpPr>
                <p:nvPr/>
              </p:nvSpPr>
              <p:spPr bwMode="ltGray">
                <a:xfrm>
                  <a:off x="2953" y="974"/>
                  <a:ext cx="61" cy="42"/>
                </a:xfrm>
                <a:custGeom>
                  <a:avLst/>
                  <a:gdLst>
                    <a:gd name="T0" fmla="*/ 35 w 62"/>
                    <a:gd name="T1" fmla="*/ 18 h 41"/>
                    <a:gd name="T2" fmla="*/ 4 w 62"/>
                    <a:gd name="T3" fmla="*/ 35 h 41"/>
                    <a:gd name="T4" fmla="*/ 16 w 62"/>
                    <a:gd name="T5" fmla="*/ 0 h 41"/>
                    <a:gd name="T6" fmla="*/ 32 w 62"/>
                    <a:gd name="T7" fmla="*/ 3 h 41"/>
                    <a:gd name="T8" fmla="*/ 47 w 62"/>
                    <a:gd name="T9" fmla="*/ 18 h 41"/>
                    <a:gd name="T10" fmla="*/ 35 w 62"/>
                    <a:gd name="T11" fmla="*/ 18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41">
                      <a:moveTo>
                        <a:pt x="49" y="18"/>
                      </a:moveTo>
                      <a:cubicBezTo>
                        <a:pt x="41" y="41"/>
                        <a:pt x="20" y="31"/>
                        <a:pt x="4" y="21"/>
                      </a:cubicBezTo>
                      <a:cubicBezTo>
                        <a:pt x="0" y="8"/>
                        <a:pt x="3" y="4"/>
                        <a:pt x="16" y="0"/>
                      </a:cubicBezTo>
                      <a:cubicBezTo>
                        <a:pt x="27" y="4"/>
                        <a:pt x="34" y="7"/>
                        <a:pt x="46" y="3"/>
                      </a:cubicBezTo>
                      <a:cubicBezTo>
                        <a:pt x="49" y="5"/>
                        <a:pt x="62" y="12"/>
                        <a:pt x="61" y="18"/>
                      </a:cubicBezTo>
                      <a:cubicBezTo>
                        <a:pt x="58" y="29"/>
                        <a:pt x="51" y="20"/>
                        <a:pt x="49"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0" name="Freeform 101"/>
                <p:cNvSpPr>
                  <a:spLocks/>
                </p:cNvSpPr>
                <p:nvPr/>
              </p:nvSpPr>
              <p:spPr bwMode="ltGray">
                <a:xfrm>
                  <a:off x="3021" y="981"/>
                  <a:ext cx="44" cy="17"/>
                </a:xfrm>
                <a:custGeom>
                  <a:avLst/>
                  <a:gdLst>
                    <a:gd name="T0" fmla="*/ 22 w 45"/>
                    <a:gd name="T1" fmla="*/ 9 h 18"/>
                    <a:gd name="T2" fmla="*/ 16 w 45"/>
                    <a:gd name="T3" fmla="*/ 0 h 18"/>
                    <a:gd name="T4" fmla="*/ 22 w 45"/>
                    <a:gd name="T5" fmla="*/ 9 h 18"/>
                    <a:gd name="T6" fmla="*/ 22 w 45"/>
                    <a:gd name="T7" fmla="*/ 9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8">
                      <a:moveTo>
                        <a:pt x="25" y="15"/>
                      </a:moveTo>
                      <a:cubicBezTo>
                        <a:pt x="13" y="11"/>
                        <a:pt x="0" y="10"/>
                        <a:pt x="16" y="0"/>
                      </a:cubicBezTo>
                      <a:cubicBezTo>
                        <a:pt x="31" y="3"/>
                        <a:pt x="45" y="2"/>
                        <a:pt x="34" y="18"/>
                      </a:cubicBezTo>
                      <a:cubicBezTo>
                        <a:pt x="31" y="17"/>
                        <a:pt x="25" y="15"/>
                        <a:pt x="25" y="1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1" name="Freeform 102"/>
                <p:cNvSpPr>
                  <a:spLocks/>
                </p:cNvSpPr>
                <p:nvPr/>
              </p:nvSpPr>
              <p:spPr bwMode="ltGray">
                <a:xfrm>
                  <a:off x="2975" y="1015"/>
                  <a:ext cx="44" cy="22"/>
                </a:xfrm>
                <a:custGeom>
                  <a:avLst/>
                  <a:gdLst>
                    <a:gd name="T0" fmla="*/ 8 w 45"/>
                    <a:gd name="T1" fmla="*/ 8 h 23"/>
                    <a:gd name="T2" fmla="*/ 24 w 45"/>
                    <a:gd name="T3" fmla="*/ 8 h 23"/>
                    <a:gd name="T4" fmla="*/ 17 w 45"/>
                    <a:gd name="T5" fmla="*/ 11 h 23"/>
                    <a:gd name="T6" fmla="*/ 8 w 45"/>
                    <a:gd name="T7" fmla="*/ 8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23">
                      <a:moveTo>
                        <a:pt x="8" y="8"/>
                      </a:moveTo>
                      <a:cubicBezTo>
                        <a:pt x="18" y="5"/>
                        <a:pt x="27" y="0"/>
                        <a:pt x="38" y="8"/>
                      </a:cubicBezTo>
                      <a:cubicBezTo>
                        <a:pt x="45" y="13"/>
                        <a:pt x="17" y="23"/>
                        <a:pt x="17" y="23"/>
                      </a:cubicBezTo>
                      <a:cubicBezTo>
                        <a:pt x="10" y="21"/>
                        <a:pt x="0" y="16"/>
                        <a:pt x="8" y="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2" name="Freeform 103"/>
                <p:cNvSpPr>
                  <a:spLocks/>
                </p:cNvSpPr>
                <p:nvPr/>
              </p:nvSpPr>
              <p:spPr bwMode="ltGray">
                <a:xfrm>
                  <a:off x="3325" y="985"/>
                  <a:ext cx="52" cy="26"/>
                </a:xfrm>
                <a:custGeom>
                  <a:avLst/>
                  <a:gdLst>
                    <a:gd name="T0" fmla="*/ 36 w 50"/>
                    <a:gd name="T1" fmla="*/ 2 h 26"/>
                    <a:gd name="T2" fmla="*/ 64 w 50"/>
                    <a:gd name="T3" fmla="*/ 14 h 26"/>
                    <a:gd name="T4" fmla="*/ 10 w 50"/>
                    <a:gd name="T5" fmla="*/ 26 h 26"/>
                    <a:gd name="T6" fmla="*/ 36 w 50"/>
                    <a:gd name="T7" fmla="*/ 2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6">
                      <a:moveTo>
                        <a:pt x="22" y="2"/>
                      </a:moveTo>
                      <a:cubicBezTo>
                        <a:pt x="29" y="0"/>
                        <a:pt x="50" y="1"/>
                        <a:pt x="37" y="14"/>
                      </a:cubicBezTo>
                      <a:cubicBezTo>
                        <a:pt x="32" y="19"/>
                        <a:pt x="17" y="24"/>
                        <a:pt x="10" y="26"/>
                      </a:cubicBezTo>
                      <a:cubicBezTo>
                        <a:pt x="4" y="8"/>
                        <a:pt x="0" y="2"/>
                        <a:pt x="22" y="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3" name="Freeform 104"/>
                <p:cNvSpPr>
                  <a:spLocks/>
                </p:cNvSpPr>
                <p:nvPr/>
              </p:nvSpPr>
              <p:spPr bwMode="ltGray">
                <a:xfrm>
                  <a:off x="3578" y="1091"/>
                  <a:ext cx="26" cy="17"/>
                </a:xfrm>
                <a:custGeom>
                  <a:avLst/>
                  <a:gdLst>
                    <a:gd name="T0" fmla="*/ 0 w 24"/>
                    <a:gd name="T1" fmla="*/ 13 h 17"/>
                    <a:gd name="T2" fmla="*/ 74 w 24"/>
                    <a:gd name="T3" fmla="*/ 4 h 17"/>
                    <a:gd name="T4" fmla="*/ 0 w 24"/>
                    <a:gd name="T5" fmla="*/ 13 h 17"/>
                    <a:gd name="T6" fmla="*/ 0 60000 65536"/>
                    <a:gd name="T7" fmla="*/ 0 60000 65536"/>
                    <a:gd name="T8" fmla="*/ 0 60000 65536"/>
                  </a:gdLst>
                  <a:ahLst/>
                  <a:cxnLst>
                    <a:cxn ang="T6">
                      <a:pos x="T0" y="T1"/>
                    </a:cxn>
                    <a:cxn ang="T7">
                      <a:pos x="T2" y="T3"/>
                    </a:cxn>
                    <a:cxn ang="T8">
                      <a:pos x="T4" y="T5"/>
                    </a:cxn>
                  </a:cxnLst>
                  <a:rect l="0" t="0" r="r" b="b"/>
                  <a:pathLst>
                    <a:path w="24" h="17">
                      <a:moveTo>
                        <a:pt x="0" y="13"/>
                      </a:moveTo>
                      <a:cubicBezTo>
                        <a:pt x="8" y="2"/>
                        <a:pt x="11" y="0"/>
                        <a:pt x="24" y="4"/>
                      </a:cubicBezTo>
                      <a:cubicBezTo>
                        <a:pt x="16" y="15"/>
                        <a:pt x="13" y="17"/>
                        <a:pt x="0" y="1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4" name="Freeform 105"/>
                <p:cNvSpPr>
                  <a:spLocks/>
                </p:cNvSpPr>
                <p:nvPr/>
              </p:nvSpPr>
              <p:spPr bwMode="ltGray">
                <a:xfrm>
                  <a:off x="1234" y="639"/>
                  <a:ext cx="2307" cy="2298"/>
                </a:xfrm>
                <a:custGeom>
                  <a:avLst/>
                  <a:gdLst>
                    <a:gd name="T0" fmla="*/ 844 w 2308"/>
                    <a:gd name="T1" fmla="*/ 111 h 2297"/>
                    <a:gd name="T2" fmla="*/ 871 w 2308"/>
                    <a:gd name="T3" fmla="*/ 201 h 2297"/>
                    <a:gd name="T4" fmla="*/ 925 w 2308"/>
                    <a:gd name="T5" fmla="*/ 90 h 2297"/>
                    <a:gd name="T6" fmla="*/ 1126 w 2308"/>
                    <a:gd name="T7" fmla="*/ 30 h 2297"/>
                    <a:gd name="T8" fmla="*/ 1030 w 2308"/>
                    <a:gd name="T9" fmla="*/ 129 h 2297"/>
                    <a:gd name="T10" fmla="*/ 1000 w 2308"/>
                    <a:gd name="T11" fmla="*/ 195 h 2297"/>
                    <a:gd name="T12" fmla="*/ 1117 w 2308"/>
                    <a:gd name="T13" fmla="*/ 258 h 2297"/>
                    <a:gd name="T14" fmla="*/ 1226 w 2308"/>
                    <a:gd name="T15" fmla="*/ 273 h 2297"/>
                    <a:gd name="T16" fmla="*/ 1105 w 2308"/>
                    <a:gd name="T17" fmla="*/ 366 h 2297"/>
                    <a:gd name="T18" fmla="*/ 1205 w 2308"/>
                    <a:gd name="T19" fmla="*/ 312 h 2297"/>
                    <a:gd name="T20" fmla="*/ 1292 w 2308"/>
                    <a:gd name="T21" fmla="*/ 294 h 2297"/>
                    <a:gd name="T22" fmla="*/ 1484 w 2308"/>
                    <a:gd name="T23" fmla="*/ 288 h 2297"/>
                    <a:gd name="T24" fmla="*/ 1592 w 2308"/>
                    <a:gd name="T25" fmla="*/ 393 h 2297"/>
                    <a:gd name="T26" fmla="*/ 1736 w 2308"/>
                    <a:gd name="T27" fmla="*/ 420 h 2297"/>
                    <a:gd name="T28" fmla="*/ 1850 w 2308"/>
                    <a:gd name="T29" fmla="*/ 426 h 2297"/>
                    <a:gd name="T30" fmla="*/ 2051 w 2308"/>
                    <a:gd name="T31" fmla="*/ 441 h 2297"/>
                    <a:gd name="T32" fmla="*/ 2246 w 2308"/>
                    <a:gd name="T33" fmla="*/ 408 h 2297"/>
                    <a:gd name="T34" fmla="*/ 2231 w 2308"/>
                    <a:gd name="T35" fmla="*/ 516 h 2297"/>
                    <a:gd name="T36" fmla="*/ 2168 w 2308"/>
                    <a:gd name="T37" fmla="*/ 641 h 2297"/>
                    <a:gd name="T38" fmla="*/ 2138 w 2308"/>
                    <a:gd name="T39" fmla="*/ 749 h 2297"/>
                    <a:gd name="T40" fmla="*/ 2134 w 2308"/>
                    <a:gd name="T41" fmla="*/ 861 h 2297"/>
                    <a:gd name="T42" fmla="*/ 2060 w 2308"/>
                    <a:gd name="T43" fmla="*/ 977 h 2297"/>
                    <a:gd name="T44" fmla="*/ 2044 w 2308"/>
                    <a:gd name="T45" fmla="*/ 769 h 2297"/>
                    <a:gd name="T46" fmla="*/ 2080 w 2308"/>
                    <a:gd name="T47" fmla="*/ 623 h 2297"/>
                    <a:gd name="T48" fmla="*/ 1998 w 2308"/>
                    <a:gd name="T49" fmla="*/ 717 h 2297"/>
                    <a:gd name="T50" fmla="*/ 1702 w 2308"/>
                    <a:gd name="T51" fmla="*/ 861 h 2297"/>
                    <a:gd name="T52" fmla="*/ 1748 w 2308"/>
                    <a:gd name="T53" fmla="*/ 1127 h 2297"/>
                    <a:gd name="T54" fmla="*/ 1570 w 2308"/>
                    <a:gd name="T55" fmla="*/ 1277 h 2297"/>
                    <a:gd name="T56" fmla="*/ 1546 w 2308"/>
                    <a:gd name="T57" fmla="*/ 1459 h 2297"/>
                    <a:gd name="T58" fmla="*/ 1462 w 2308"/>
                    <a:gd name="T59" fmla="*/ 1343 h 2297"/>
                    <a:gd name="T60" fmla="*/ 1400 w 2308"/>
                    <a:gd name="T61" fmla="*/ 1265 h 2297"/>
                    <a:gd name="T62" fmla="*/ 1318 w 2308"/>
                    <a:gd name="T63" fmla="*/ 1363 h 2297"/>
                    <a:gd name="T64" fmla="*/ 1328 w 2308"/>
                    <a:gd name="T65" fmla="*/ 1397 h 2297"/>
                    <a:gd name="T66" fmla="*/ 1334 w 2308"/>
                    <a:gd name="T67" fmla="*/ 1531 h 2297"/>
                    <a:gd name="T68" fmla="*/ 1286 w 2308"/>
                    <a:gd name="T69" fmla="*/ 1677 h 2297"/>
                    <a:gd name="T70" fmla="*/ 1118 w 2308"/>
                    <a:gd name="T71" fmla="*/ 1783 h 2297"/>
                    <a:gd name="T72" fmla="*/ 940 w 2308"/>
                    <a:gd name="T73" fmla="*/ 1787 h 2297"/>
                    <a:gd name="T74" fmla="*/ 972 w 2308"/>
                    <a:gd name="T75" fmla="*/ 2045 h 2297"/>
                    <a:gd name="T76" fmla="*/ 840 w 2308"/>
                    <a:gd name="T77" fmla="*/ 2105 h 2297"/>
                    <a:gd name="T78" fmla="*/ 736 w 2308"/>
                    <a:gd name="T79" fmla="*/ 1957 h 2297"/>
                    <a:gd name="T80" fmla="*/ 800 w 2308"/>
                    <a:gd name="T81" fmla="*/ 2261 h 2297"/>
                    <a:gd name="T82" fmla="*/ 694 w 2308"/>
                    <a:gd name="T83" fmla="*/ 2099 h 2297"/>
                    <a:gd name="T84" fmla="*/ 690 w 2308"/>
                    <a:gd name="T85" fmla="*/ 1821 h 2297"/>
                    <a:gd name="T86" fmla="*/ 598 w 2308"/>
                    <a:gd name="T87" fmla="*/ 1579 h 2297"/>
                    <a:gd name="T88" fmla="*/ 434 w 2308"/>
                    <a:gd name="T89" fmla="*/ 1641 h 2297"/>
                    <a:gd name="T90" fmla="*/ 282 w 2308"/>
                    <a:gd name="T91" fmla="*/ 1843 h 2297"/>
                    <a:gd name="T92" fmla="*/ 252 w 2308"/>
                    <a:gd name="T93" fmla="*/ 1481 h 2297"/>
                    <a:gd name="T94" fmla="*/ 232 w 2308"/>
                    <a:gd name="T95" fmla="*/ 1371 h 2297"/>
                    <a:gd name="T96" fmla="*/ 176 w 2308"/>
                    <a:gd name="T97" fmla="*/ 1163 h 2297"/>
                    <a:gd name="T98" fmla="*/ 138 w 2308"/>
                    <a:gd name="T99" fmla="*/ 1021 h 2297"/>
                    <a:gd name="T100" fmla="*/ 132 w 2308"/>
                    <a:gd name="T101" fmla="*/ 1267 h 2297"/>
                    <a:gd name="T102" fmla="*/ 22 w 2308"/>
                    <a:gd name="T103" fmla="*/ 1165 h 2297"/>
                    <a:gd name="T104" fmla="*/ 206 w 2308"/>
                    <a:gd name="T105" fmla="*/ 681 h 2297"/>
                    <a:gd name="T106" fmla="*/ 404 w 2308"/>
                    <a:gd name="T107" fmla="*/ 515 h 2297"/>
                    <a:gd name="T108" fmla="*/ 386 w 2308"/>
                    <a:gd name="T109" fmla="*/ 673 h 2297"/>
                    <a:gd name="T110" fmla="*/ 378 w 2308"/>
                    <a:gd name="T111" fmla="*/ 733 h 2297"/>
                    <a:gd name="T112" fmla="*/ 498 w 2308"/>
                    <a:gd name="T113" fmla="*/ 599 h 2297"/>
                    <a:gd name="T114" fmla="*/ 494 w 2308"/>
                    <a:gd name="T115" fmla="*/ 411 h 2297"/>
                    <a:gd name="T116" fmla="*/ 500 w 2308"/>
                    <a:gd name="T117" fmla="*/ 375 h 22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8" h="2297">
                      <a:moveTo>
                        <a:pt x="847" y="63"/>
                      </a:moveTo>
                      <a:cubicBezTo>
                        <a:pt x="856" y="89"/>
                        <a:pt x="868" y="59"/>
                        <a:pt x="883" y="54"/>
                      </a:cubicBezTo>
                      <a:cubicBezTo>
                        <a:pt x="892" y="51"/>
                        <a:pt x="901" y="48"/>
                        <a:pt x="910" y="45"/>
                      </a:cubicBezTo>
                      <a:cubicBezTo>
                        <a:pt x="913" y="44"/>
                        <a:pt x="919" y="42"/>
                        <a:pt x="919" y="42"/>
                      </a:cubicBezTo>
                      <a:cubicBezTo>
                        <a:pt x="922" y="43"/>
                        <a:pt x="951" y="46"/>
                        <a:pt x="934" y="60"/>
                      </a:cubicBezTo>
                      <a:cubicBezTo>
                        <a:pt x="930" y="63"/>
                        <a:pt x="924" y="62"/>
                        <a:pt x="919" y="63"/>
                      </a:cubicBezTo>
                      <a:cubicBezTo>
                        <a:pt x="899" y="56"/>
                        <a:pt x="879" y="70"/>
                        <a:pt x="865" y="84"/>
                      </a:cubicBezTo>
                      <a:cubicBezTo>
                        <a:pt x="863" y="102"/>
                        <a:pt x="865" y="118"/>
                        <a:pt x="844" y="111"/>
                      </a:cubicBezTo>
                      <a:cubicBezTo>
                        <a:pt x="818" y="114"/>
                        <a:pt x="807" y="111"/>
                        <a:pt x="799" y="135"/>
                      </a:cubicBezTo>
                      <a:cubicBezTo>
                        <a:pt x="800" y="139"/>
                        <a:pt x="799" y="144"/>
                        <a:pt x="802" y="147"/>
                      </a:cubicBezTo>
                      <a:cubicBezTo>
                        <a:pt x="807" y="151"/>
                        <a:pt x="820" y="153"/>
                        <a:pt x="820" y="153"/>
                      </a:cubicBezTo>
                      <a:cubicBezTo>
                        <a:pt x="840" y="149"/>
                        <a:pt x="846" y="140"/>
                        <a:pt x="862" y="129"/>
                      </a:cubicBezTo>
                      <a:cubicBezTo>
                        <a:pt x="866" y="132"/>
                        <a:pt x="877" y="136"/>
                        <a:pt x="874" y="144"/>
                      </a:cubicBezTo>
                      <a:cubicBezTo>
                        <a:pt x="872" y="151"/>
                        <a:pt x="867" y="157"/>
                        <a:pt x="862" y="162"/>
                      </a:cubicBezTo>
                      <a:cubicBezTo>
                        <a:pt x="856" y="168"/>
                        <a:pt x="844" y="180"/>
                        <a:pt x="844" y="180"/>
                      </a:cubicBezTo>
                      <a:cubicBezTo>
                        <a:pt x="848" y="202"/>
                        <a:pt x="849" y="205"/>
                        <a:pt x="871" y="201"/>
                      </a:cubicBezTo>
                      <a:cubicBezTo>
                        <a:pt x="882" y="194"/>
                        <a:pt x="888" y="189"/>
                        <a:pt x="892" y="177"/>
                      </a:cubicBezTo>
                      <a:cubicBezTo>
                        <a:pt x="890" y="170"/>
                        <a:pt x="884" y="164"/>
                        <a:pt x="883" y="156"/>
                      </a:cubicBezTo>
                      <a:cubicBezTo>
                        <a:pt x="878" y="102"/>
                        <a:pt x="934" y="96"/>
                        <a:pt x="973" y="90"/>
                      </a:cubicBezTo>
                      <a:cubicBezTo>
                        <a:pt x="992" y="96"/>
                        <a:pt x="1006" y="97"/>
                        <a:pt x="1027" y="99"/>
                      </a:cubicBezTo>
                      <a:cubicBezTo>
                        <a:pt x="1029" y="100"/>
                        <a:pt x="1051" y="110"/>
                        <a:pt x="1042" y="93"/>
                      </a:cubicBezTo>
                      <a:cubicBezTo>
                        <a:pt x="1034" y="79"/>
                        <a:pt x="1013" y="80"/>
                        <a:pt x="1000" y="78"/>
                      </a:cubicBezTo>
                      <a:cubicBezTo>
                        <a:pt x="981" y="72"/>
                        <a:pt x="985" y="69"/>
                        <a:pt x="961" y="72"/>
                      </a:cubicBezTo>
                      <a:cubicBezTo>
                        <a:pt x="948" y="76"/>
                        <a:pt x="938" y="86"/>
                        <a:pt x="925" y="90"/>
                      </a:cubicBezTo>
                      <a:cubicBezTo>
                        <a:pt x="919" y="73"/>
                        <a:pt x="932" y="70"/>
                        <a:pt x="946" y="60"/>
                      </a:cubicBezTo>
                      <a:cubicBezTo>
                        <a:pt x="952" y="56"/>
                        <a:pt x="964" y="48"/>
                        <a:pt x="964" y="48"/>
                      </a:cubicBezTo>
                      <a:cubicBezTo>
                        <a:pt x="967" y="43"/>
                        <a:pt x="978" y="25"/>
                        <a:pt x="985" y="21"/>
                      </a:cubicBezTo>
                      <a:cubicBezTo>
                        <a:pt x="993" y="16"/>
                        <a:pt x="1004" y="17"/>
                        <a:pt x="1012" y="12"/>
                      </a:cubicBezTo>
                      <a:cubicBezTo>
                        <a:pt x="1020" y="7"/>
                        <a:pt x="1039" y="0"/>
                        <a:pt x="1039" y="0"/>
                      </a:cubicBezTo>
                      <a:cubicBezTo>
                        <a:pt x="1060" y="2"/>
                        <a:pt x="1068" y="1"/>
                        <a:pt x="1084" y="12"/>
                      </a:cubicBezTo>
                      <a:cubicBezTo>
                        <a:pt x="1091" y="33"/>
                        <a:pt x="1084" y="28"/>
                        <a:pt x="1099" y="33"/>
                      </a:cubicBezTo>
                      <a:cubicBezTo>
                        <a:pt x="1110" y="29"/>
                        <a:pt x="1115" y="34"/>
                        <a:pt x="1126" y="30"/>
                      </a:cubicBezTo>
                      <a:cubicBezTo>
                        <a:pt x="1140" y="34"/>
                        <a:pt x="1150" y="32"/>
                        <a:pt x="1159" y="45"/>
                      </a:cubicBezTo>
                      <a:cubicBezTo>
                        <a:pt x="1167" y="78"/>
                        <a:pt x="1154" y="97"/>
                        <a:pt x="1123" y="105"/>
                      </a:cubicBezTo>
                      <a:cubicBezTo>
                        <a:pt x="1110" y="114"/>
                        <a:pt x="1106" y="126"/>
                        <a:pt x="1093" y="135"/>
                      </a:cubicBezTo>
                      <a:cubicBezTo>
                        <a:pt x="1086" y="146"/>
                        <a:pt x="1039" y="169"/>
                        <a:pt x="1024" y="174"/>
                      </a:cubicBezTo>
                      <a:cubicBezTo>
                        <a:pt x="1015" y="188"/>
                        <a:pt x="1011" y="186"/>
                        <a:pt x="994" y="183"/>
                      </a:cubicBezTo>
                      <a:cubicBezTo>
                        <a:pt x="991" y="180"/>
                        <a:pt x="986" y="178"/>
                        <a:pt x="985" y="174"/>
                      </a:cubicBezTo>
                      <a:cubicBezTo>
                        <a:pt x="983" y="163"/>
                        <a:pt x="1004" y="150"/>
                        <a:pt x="1012" y="147"/>
                      </a:cubicBezTo>
                      <a:cubicBezTo>
                        <a:pt x="1018" y="141"/>
                        <a:pt x="1024" y="135"/>
                        <a:pt x="1030" y="129"/>
                      </a:cubicBezTo>
                      <a:cubicBezTo>
                        <a:pt x="1034" y="125"/>
                        <a:pt x="1018" y="133"/>
                        <a:pt x="1012" y="135"/>
                      </a:cubicBezTo>
                      <a:cubicBezTo>
                        <a:pt x="1006" y="137"/>
                        <a:pt x="1000" y="141"/>
                        <a:pt x="994" y="144"/>
                      </a:cubicBezTo>
                      <a:cubicBezTo>
                        <a:pt x="988" y="148"/>
                        <a:pt x="976" y="156"/>
                        <a:pt x="976" y="156"/>
                      </a:cubicBezTo>
                      <a:cubicBezTo>
                        <a:pt x="969" y="167"/>
                        <a:pt x="963" y="167"/>
                        <a:pt x="952" y="174"/>
                      </a:cubicBezTo>
                      <a:cubicBezTo>
                        <a:pt x="938" y="195"/>
                        <a:pt x="936" y="186"/>
                        <a:pt x="946" y="201"/>
                      </a:cubicBezTo>
                      <a:cubicBezTo>
                        <a:pt x="952" y="199"/>
                        <a:pt x="958" y="197"/>
                        <a:pt x="964" y="195"/>
                      </a:cubicBezTo>
                      <a:cubicBezTo>
                        <a:pt x="967" y="194"/>
                        <a:pt x="973" y="192"/>
                        <a:pt x="973" y="192"/>
                      </a:cubicBezTo>
                      <a:cubicBezTo>
                        <a:pt x="994" y="199"/>
                        <a:pt x="985" y="200"/>
                        <a:pt x="1000" y="195"/>
                      </a:cubicBezTo>
                      <a:cubicBezTo>
                        <a:pt x="1018" y="222"/>
                        <a:pt x="982" y="200"/>
                        <a:pt x="1006" y="216"/>
                      </a:cubicBezTo>
                      <a:cubicBezTo>
                        <a:pt x="1019" y="212"/>
                        <a:pt x="1031" y="221"/>
                        <a:pt x="1042" y="228"/>
                      </a:cubicBezTo>
                      <a:cubicBezTo>
                        <a:pt x="1050" y="216"/>
                        <a:pt x="1053" y="210"/>
                        <a:pt x="1066" y="219"/>
                      </a:cubicBezTo>
                      <a:cubicBezTo>
                        <a:pt x="1076" y="234"/>
                        <a:pt x="1073" y="223"/>
                        <a:pt x="1063" y="234"/>
                      </a:cubicBezTo>
                      <a:cubicBezTo>
                        <a:pt x="1058" y="239"/>
                        <a:pt x="1051" y="252"/>
                        <a:pt x="1051" y="252"/>
                      </a:cubicBezTo>
                      <a:cubicBezTo>
                        <a:pt x="1063" y="260"/>
                        <a:pt x="1076" y="262"/>
                        <a:pt x="1090" y="267"/>
                      </a:cubicBezTo>
                      <a:cubicBezTo>
                        <a:pt x="1096" y="265"/>
                        <a:pt x="1102" y="263"/>
                        <a:pt x="1108" y="261"/>
                      </a:cubicBezTo>
                      <a:cubicBezTo>
                        <a:pt x="1111" y="260"/>
                        <a:pt x="1117" y="258"/>
                        <a:pt x="1117" y="258"/>
                      </a:cubicBezTo>
                      <a:cubicBezTo>
                        <a:pt x="1119" y="264"/>
                        <a:pt x="1121" y="270"/>
                        <a:pt x="1123" y="276"/>
                      </a:cubicBezTo>
                      <a:cubicBezTo>
                        <a:pt x="1124" y="279"/>
                        <a:pt x="1126" y="285"/>
                        <a:pt x="1126" y="285"/>
                      </a:cubicBezTo>
                      <a:cubicBezTo>
                        <a:pt x="1113" y="289"/>
                        <a:pt x="1114" y="296"/>
                        <a:pt x="1111" y="309"/>
                      </a:cubicBezTo>
                      <a:cubicBezTo>
                        <a:pt x="1112" y="314"/>
                        <a:pt x="1110" y="320"/>
                        <a:pt x="1114" y="324"/>
                      </a:cubicBezTo>
                      <a:cubicBezTo>
                        <a:pt x="1124" y="334"/>
                        <a:pt x="1133" y="301"/>
                        <a:pt x="1138" y="294"/>
                      </a:cubicBezTo>
                      <a:cubicBezTo>
                        <a:pt x="1144" y="286"/>
                        <a:pt x="1156" y="286"/>
                        <a:pt x="1165" y="285"/>
                      </a:cubicBezTo>
                      <a:cubicBezTo>
                        <a:pt x="1180" y="275"/>
                        <a:pt x="1199" y="271"/>
                        <a:pt x="1216" y="267"/>
                      </a:cubicBezTo>
                      <a:cubicBezTo>
                        <a:pt x="1228" y="259"/>
                        <a:pt x="1235" y="258"/>
                        <a:pt x="1240" y="273"/>
                      </a:cubicBezTo>
                      <a:cubicBezTo>
                        <a:pt x="1230" y="283"/>
                        <a:pt x="1224" y="287"/>
                        <a:pt x="1210" y="291"/>
                      </a:cubicBezTo>
                      <a:cubicBezTo>
                        <a:pt x="1202" y="296"/>
                        <a:pt x="1183" y="303"/>
                        <a:pt x="1183" y="303"/>
                      </a:cubicBezTo>
                      <a:cubicBezTo>
                        <a:pt x="1167" y="328"/>
                        <a:pt x="1163" y="332"/>
                        <a:pt x="1135" y="339"/>
                      </a:cubicBezTo>
                      <a:cubicBezTo>
                        <a:pt x="1125" y="349"/>
                        <a:pt x="1119" y="350"/>
                        <a:pt x="1105" y="354"/>
                      </a:cubicBezTo>
                      <a:cubicBezTo>
                        <a:pt x="1085" y="347"/>
                        <a:pt x="1075" y="345"/>
                        <a:pt x="1054" y="342"/>
                      </a:cubicBezTo>
                      <a:cubicBezTo>
                        <a:pt x="1054" y="342"/>
                        <a:pt x="1062" y="355"/>
                        <a:pt x="1069" y="357"/>
                      </a:cubicBezTo>
                      <a:cubicBezTo>
                        <a:pt x="1075" y="359"/>
                        <a:pt x="1081" y="359"/>
                        <a:pt x="1087" y="360"/>
                      </a:cubicBezTo>
                      <a:cubicBezTo>
                        <a:pt x="1093" y="362"/>
                        <a:pt x="1105" y="366"/>
                        <a:pt x="1105" y="366"/>
                      </a:cubicBezTo>
                      <a:cubicBezTo>
                        <a:pt x="1116" y="362"/>
                        <a:pt x="1123" y="359"/>
                        <a:pt x="1135" y="363"/>
                      </a:cubicBezTo>
                      <a:cubicBezTo>
                        <a:pt x="1138" y="360"/>
                        <a:pt x="1140" y="356"/>
                        <a:pt x="1144" y="354"/>
                      </a:cubicBezTo>
                      <a:cubicBezTo>
                        <a:pt x="1147" y="352"/>
                        <a:pt x="1152" y="348"/>
                        <a:pt x="1153" y="351"/>
                      </a:cubicBezTo>
                      <a:cubicBezTo>
                        <a:pt x="1154" y="357"/>
                        <a:pt x="1147" y="369"/>
                        <a:pt x="1147" y="369"/>
                      </a:cubicBezTo>
                      <a:cubicBezTo>
                        <a:pt x="1148" y="373"/>
                        <a:pt x="1146" y="380"/>
                        <a:pt x="1150" y="381"/>
                      </a:cubicBezTo>
                      <a:cubicBezTo>
                        <a:pt x="1162" y="384"/>
                        <a:pt x="1162" y="348"/>
                        <a:pt x="1165" y="345"/>
                      </a:cubicBezTo>
                      <a:cubicBezTo>
                        <a:pt x="1166" y="343"/>
                        <a:pt x="1195" y="321"/>
                        <a:pt x="1201" y="318"/>
                      </a:cubicBezTo>
                      <a:cubicBezTo>
                        <a:pt x="1207" y="315"/>
                        <a:pt x="1219" y="312"/>
                        <a:pt x="1219" y="312"/>
                      </a:cubicBezTo>
                      <a:cubicBezTo>
                        <a:pt x="1220" y="318"/>
                        <a:pt x="1219" y="325"/>
                        <a:pt x="1222" y="330"/>
                      </a:cubicBezTo>
                      <a:cubicBezTo>
                        <a:pt x="1224" y="333"/>
                        <a:pt x="1223" y="324"/>
                        <a:pt x="1225" y="321"/>
                      </a:cubicBezTo>
                      <a:cubicBezTo>
                        <a:pt x="1227" y="317"/>
                        <a:pt x="1230" y="314"/>
                        <a:pt x="1234" y="312"/>
                      </a:cubicBezTo>
                      <a:cubicBezTo>
                        <a:pt x="1240" y="309"/>
                        <a:pt x="1252" y="306"/>
                        <a:pt x="1252" y="306"/>
                      </a:cubicBezTo>
                      <a:cubicBezTo>
                        <a:pt x="1268" y="310"/>
                        <a:pt x="1273" y="324"/>
                        <a:pt x="1258" y="336"/>
                      </a:cubicBezTo>
                      <a:cubicBezTo>
                        <a:pt x="1253" y="340"/>
                        <a:pt x="1246" y="341"/>
                        <a:pt x="1240" y="345"/>
                      </a:cubicBezTo>
                      <a:cubicBezTo>
                        <a:pt x="1225" y="368"/>
                        <a:pt x="1262" y="342"/>
                        <a:pt x="1270" y="339"/>
                      </a:cubicBezTo>
                      <a:cubicBezTo>
                        <a:pt x="1277" y="317"/>
                        <a:pt x="1282" y="302"/>
                        <a:pt x="1306" y="294"/>
                      </a:cubicBezTo>
                      <a:cubicBezTo>
                        <a:pt x="1320" y="298"/>
                        <a:pt x="1320" y="305"/>
                        <a:pt x="1333" y="309"/>
                      </a:cubicBezTo>
                      <a:cubicBezTo>
                        <a:pt x="1365" y="301"/>
                        <a:pt x="1327" y="312"/>
                        <a:pt x="1354" y="300"/>
                      </a:cubicBezTo>
                      <a:cubicBezTo>
                        <a:pt x="1360" y="297"/>
                        <a:pt x="1372" y="294"/>
                        <a:pt x="1372" y="294"/>
                      </a:cubicBezTo>
                      <a:cubicBezTo>
                        <a:pt x="1387" y="299"/>
                        <a:pt x="1378" y="298"/>
                        <a:pt x="1399" y="291"/>
                      </a:cubicBezTo>
                      <a:cubicBezTo>
                        <a:pt x="1405" y="289"/>
                        <a:pt x="1417" y="285"/>
                        <a:pt x="1417" y="285"/>
                      </a:cubicBezTo>
                      <a:cubicBezTo>
                        <a:pt x="1424" y="287"/>
                        <a:pt x="1431" y="288"/>
                        <a:pt x="1438" y="291"/>
                      </a:cubicBezTo>
                      <a:cubicBezTo>
                        <a:pt x="1444" y="294"/>
                        <a:pt x="1456" y="303"/>
                        <a:pt x="1456" y="303"/>
                      </a:cubicBezTo>
                      <a:cubicBezTo>
                        <a:pt x="1475" y="284"/>
                        <a:pt x="1464" y="284"/>
                        <a:pt x="1498" y="288"/>
                      </a:cubicBezTo>
                      <a:cubicBezTo>
                        <a:pt x="1513" y="293"/>
                        <a:pt x="1524" y="300"/>
                        <a:pt x="1540" y="303"/>
                      </a:cubicBezTo>
                      <a:cubicBezTo>
                        <a:pt x="1553" y="322"/>
                        <a:pt x="1536" y="347"/>
                        <a:pt x="1516" y="354"/>
                      </a:cubicBezTo>
                      <a:cubicBezTo>
                        <a:pt x="1500" y="349"/>
                        <a:pt x="1511" y="359"/>
                        <a:pt x="1495" y="363"/>
                      </a:cubicBezTo>
                      <a:cubicBezTo>
                        <a:pt x="1474" y="368"/>
                        <a:pt x="1453" y="376"/>
                        <a:pt x="1432" y="381"/>
                      </a:cubicBezTo>
                      <a:cubicBezTo>
                        <a:pt x="1443" y="385"/>
                        <a:pt x="1485" y="376"/>
                        <a:pt x="1495" y="375"/>
                      </a:cubicBezTo>
                      <a:cubicBezTo>
                        <a:pt x="1511" y="370"/>
                        <a:pt x="1524" y="376"/>
                        <a:pt x="1540" y="381"/>
                      </a:cubicBezTo>
                      <a:cubicBezTo>
                        <a:pt x="1549" y="384"/>
                        <a:pt x="1567" y="390"/>
                        <a:pt x="1567" y="390"/>
                      </a:cubicBezTo>
                      <a:cubicBezTo>
                        <a:pt x="1577" y="406"/>
                        <a:pt x="1590" y="398"/>
                        <a:pt x="1606" y="393"/>
                      </a:cubicBezTo>
                      <a:cubicBezTo>
                        <a:pt x="1608" y="386"/>
                        <a:pt x="1608" y="380"/>
                        <a:pt x="1618" y="381"/>
                      </a:cubicBezTo>
                      <a:cubicBezTo>
                        <a:pt x="1624" y="382"/>
                        <a:pt x="1636" y="387"/>
                        <a:pt x="1636" y="387"/>
                      </a:cubicBezTo>
                      <a:cubicBezTo>
                        <a:pt x="1650" y="408"/>
                        <a:pt x="1650" y="398"/>
                        <a:pt x="1645" y="414"/>
                      </a:cubicBezTo>
                      <a:cubicBezTo>
                        <a:pt x="1650" y="428"/>
                        <a:pt x="1652" y="438"/>
                        <a:pt x="1660" y="450"/>
                      </a:cubicBezTo>
                      <a:cubicBezTo>
                        <a:pt x="1671" y="443"/>
                        <a:pt x="1669" y="436"/>
                        <a:pt x="1681" y="432"/>
                      </a:cubicBezTo>
                      <a:cubicBezTo>
                        <a:pt x="1694" y="435"/>
                        <a:pt x="1702" y="439"/>
                        <a:pt x="1714" y="435"/>
                      </a:cubicBezTo>
                      <a:cubicBezTo>
                        <a:pt x="1724" y="438"/>
                        <a:pt x="1731" y="444"/>
                        <a:pt x="1741" y="447"/>
                      </a:cubicBezTo>
                      <a:cubicBezTo>
                        <a:pt x="1760" y="441"/>
                        <a:pt x="1761" y="437"/>
                        <a:pt x="1750" y="420"/>
                      </a:cubicBezTo>
                      <a:cubicBezTo>
                        <a:pt x="1751" y="417"/>
                        <a:pt x="1750" y="413"/>
                        <a:pt x="1753" y="411"/>
                      </a:cubicBezTo>
                      <a:cubicBezTo>
                        <a:pt x="1758" y="407"/>
                        <a:pt x="1771" y="405"/>
                        <a:pt x="1771" y="405"/>
                      </a:cubicBezTo>
                      <a:cubicBezTo>
                        <a:pt x="1786" y="407"/>
                        <a:pt x="1808" y="404"/>
                        <a:pt x="1813" y="420"/>
                      </a:cubicBezTo>
                      <a:cubicBezTo>
                        <a:pt x="1810" y="423"/>
                        <a:pt x="1804" y="425"/>
                        <a:pt x="1804" y="429"/>
                      </a:cubicBezTo>
                      <a:cubicBezTo>
                        <a:pt x="1804" y="433"/>
                        <a:pt x="1810" y="436"/>
                        <a:pt x="1813" y="435"/>
                      </a:cubicBezTo>
                      <a:cubicBezTo>
                        <a:pt x="1820" y="433"/>
                        <a:pt x="1816" y="420"/>
                        <a:pt x="1822" y="417"/>
                      </a:cubicBezTo>
                      <a:cubicBezTo>
                        <a:pt x="1826" y="414"/>
                        <a:pt x="1832" y="415"/>
                        <a:pt x="1837" y="414"/>
                      </a:cubicBezTo>
                      <a:cubicBezTo>
                        <a:pt x="1858" y="421"/>
                        <a:pt x="1850" y="416"/>
                        <a:pt x="1864" y="426"/>
                      </a:cubicBezTo>
                      <a:cubicBezTo>
                        <a:pt x="1874" y="440"/>
                        <a:pt x="1867" y="436"/>
                        <a:pt x="1888" y="429"/>
                      </a:cubicBezTo>
                      <a:cubicBezTo>
                        <a:pt x="1894" y="427"/>
                        <a:pt x="1906" y="423"/>
                        <a:pt x="1906" y="423"/>
                      </a:cubicBezTo>
                      <a:cubicBezTo>
                        <a:pt x="1927" y="427"/>
                        <a:pt x="1916" y="424"/>
                        <a:pt x="1939" y="432"/>
                      </a:cubicBezTo>
                      <a:cubicBezTo>
                        <a:pt x="1942" y="433"/>
                        <a:pt x="1948" y="435"/>
                        <a:pt x="1948" y="435"/>
                      </a:cubicBezTo>
                      <a:cubicBezTo>
                        <a:pt x="1954" y="444"/>
                        <a:pt x="1972" y="456"/>
                        <a:pt x="1972" y="456"/>
                      </a:cubicBezTo>
                      <a:cubicBezTo>
                        <a:pt x="1984" y="453"/>
                        <a:pt x="1991" y="449"/>
                        <a:pt x="2002" y="444"/>
                      </a:cubicBezTo>
                      <a:cubicBezTo>
                        <a:pt x="2008" y="441"/>
                        <a:pt x="2020" y="438"/>
                        <a:pt x="2020" y="438"/>
                      </a:cubicBezTo>
                      <a:cubicBezTo>
                        <a:pt x="2036" y="441"/>
                        <a:pt x="2049" y="445"/>
                        <a:pt x="2065" y="441"/>
                      </a:cubicBezTo>
                      <a:cubicBezTo>
                        <a:pt x="2059" y="423"/>
                        <a:pt x="2065" y="423"/>
                        <a:pt x="2083" y="417"/>
                      </a:cubicBezTo>
                      <a:cubicBezTo>
                        <a:pt x="2090" y="415"/>
                        <a:pt x="2095" y="409"/>
                        <a:pt x="2101" y="405"/>
                      </a:cubicBezTo>
                      <a:cubicBezTo>
                        <a:pt x="2104" y="403"/>
                        <a:pt x="2110" y="399"/>
                        <a:pt x="2110" y="399"/>
                      </a:cubicBezTo>
                      <a:cubicBezTo>
                        <a:pt x="2119" y="400"/>
                        <a:pt x="2136" y="402"/>
                        <a:pt x="2146" y="405"/>
                      </a:cubicBezTo>
                      <a:cubicBezTo>
                        <a:pt x="2155" y="407"/>
                        <a:pt x="2173" y="414"/>
                        <a:pt x="2173" y="414"/>
                      </a:cubicBezTo>
                      <a:cubicBezTo>
                        <a:pt x="2189" y="403"/>
                        <a:pt x="2197" y="405"/>
                        <a:pt x="2215" y="411"/>
                      </a:cubicBezTo>
                      <a:cubicBezTo>
                        <a:pt x="2222" y="413"/>
                        <a:pt x="2233" y="423"/>
                        <a:pt x="2233" y="423"/>
                      </a:cubicBezTo>
                      <a:cubicBezTo>
                        <a:pt x="2244" y="419"/>
                        <a:pt x="2249" y="412"/>
                        <a:pt x="2260" y="408"/>
                      </a:cubicBezTo>
                      <a:cubicBezTo>
                        <a:pt x="2271" y="412"/>
                        <a:pt x="2280" y="413"/>
                        <a:pt x="2290" y="420"/>
                      </a:cubicBezTo>
                      <a:cubicBezTo>
                        <a:pt x="2287" y="434"/>
                        <a:pt x="2284" y="442"/>
                        <a:pt x="2299" y="447"/>
                      </a:cubicBezTo>
                      <a:cubicBezTo>
                        <a:pt x="2308" y="460"/>
                        <a:pt x="2304" y="463"/>
                        <a:pt x="2293" y="474"/>
                      </a:cubicBezTo>
                      <a:cubicBezTo>
                        <a:pt x="2284" y="471"/>
                        <a:pt x="2275" y="468"/>
                        <a:pt x="2266" y="465"/>
                      </a:cubicBezTo>
                      <a:cubicBezTo>
                        <a:pt x="2263" y="464"/>
                        <a:pt x="2257" y="462"/>
                        <a:pt x="2257" y="462"/>
                      </a:cubicBezTo>
                      <a:cubicBezTo>
                        <a:pt x="2242" y="465"/>
                        <a:pt x="2235" y="462"/>
                        <a:pt x="2221" y="465"/>
                      </a:cubicBezTo>
                      <a:cubicBezTo>
                        <a:pt x="2229" y="477"/>
                        <a:pt x="2234" y="480"/>
                        <a:pt x="2221" y="489"/>
                      </a:cubicBezTo>
                      <a:cubicBezTo>
                        <a:pt x="2214" y="509"/>
                        <a:pt x="2227" y="512"/>
                        <a:pt x="2245" y="516"/>
                      </a:cubicBezTo>
                      <a:cubicBezTo>
                        <a:pt x="2248" y="518"/>
                        <a:pt x="2252" y="519"/>
                        <a:pt x="2254" y="522"/>
                      </a:cubicBezTo>
                      <a:cubicBezTo>
                        <a:pt x="2257" y="527"/>
                        <a:pt x="2260" y="540"/>
                        <a:pt x="2260" y="540"/>
                      </a:cubicBezTo>
                      <a:cubicBezTo>
                        <a:pt x="2253" y="550"/>
                        <a:pt x="2248" y="554"/>
                        <a:pt x="2236" y="558"/>
                      </a:cubicBezTo>
                      <a:cubicBezTo>
                        <a:pt x="2230" y="567"/>
                        <a:pt x="2228" y="575"/>
                        <a:pt x="2221" y="582"/>
                      </a:cubicBezTo>
                      <a:lnTo>
                        <a:pt x="2212" y="623"/>
                      </a:lnTo>
                      <a:lnTo>
                        <a:pt x="2218" y="643"/>
                      </a:lnTo>
                      <a:lnTo>
                        <a:pt x="2198" y="631"/>
                      </a:lnTo>
                      <a:lnTo>
                        <a:pt x="2182" y="641"/>
                      </a:lnTo>
                      <a:lnTo>
                        <a:pt x="2176" y="655"/>
                      </a:lnTo>
                      <a:lnTo>
                        <a:pt x="2156" y="659"/>
                      </a:lnTo>
                      <a:lnTo>
                        <a:pt x="2146" y="673"/>
                      </a:lnTo>
                      <a:lnTo>
                        <a:pt x="2132" y="687"/>
                      </a:lnTo>
                      <a:lnTo>
                        <a:pt x="2132" y="709"/>
                      </a:lnTo>
                      <a:lnTo>
                        <a:pt x="2136" y="727"/>
                      </a:lnTo>
                      <a:lnTo>
                        <a:pt x="2150" y="729"/>
                      </a:lnTo>
                      <a:lnTo>
                        <a:pt x="2152" y="749"/>
                      </a:lnTo>
                      <a:lnTo>
                        <a:pt x="2176" y="763"/>
                      </a:lnTo>
                      <a:lnTo>
                        <a:pt x="2180" y="779"/>
                      </a:lnTo>
                      <a:lnTo>
                        <a:pt x="2158" y="769"/>
                      </a:lnTo>
                      <a:lnTo>
                        <a:pt x="2152" y="789"/>
                      </a:lnTo>
                      <a:lnTo>
                        <a:pt x="2166" y="807"/>
                      </a:lnTo>
                      <a:lnTo>
                        <a:pt x="2152" y="821"/>
                      </a:lnTo>
                      <a:lnTo>
                        <a:pt x="2146" y="839"/>
                      </a:lnTo>
                      <a:lnTo>
                        <a:pt x="2148" y="861"/>
                      </a:lnTo>
                      <a:lnTo>
                        <a:pt x="2132" y="879"/>
                      </a:lnTo>
                      <a:lnTo>
                        <a:pt x="2128" y="907"/>
                      </a:lnTo>
                      <a:lnTo>
                        <a:pt x="2118" y="925"/>
                      </a:lnTo>
                      <a:lnTo>
                        <a:pt x="2118" y="945"/>
                      </a:lnTo>
                      <a:lnTo>
                        <a:pt x="2100" y="963"/>
                      </a:lnTo>
                      <a:lnTo>
                        <a:pt x="2100" y="979"/>
                      </a:lnTo>
                      <a:lnTo>
                        <a:pt x="2088" y="983"/>
                      </a:lnTo>
                      <a:lnTo>
                        <a:pt x="2074" y="977"/>
                      </a:lnTo>
                      <a:lnTo>
                        <a:pt x="2086" y="961"/>
                      </a:lnTo>
                      <a:lnTo>
                        <a:pt x="2104" y="945"/>
                      </a:lnTo>
                      <a:lnTo>
                        <a:pt x="2110" y="925"/>
                      </a:lnTo>
                      <a:lnTo>
                        <a:pt x="2106" y="893"/>
                      </a:lnTo>
                      <a:lnTo>
                        <a:pt x="2090" y="865"/>
                      </a:lnTo>
                      <a:lnTo>
                        <a:pt x="2070" y="837"/>
                      </a:lnTo>
                      <a:lnTo>
                        <a:pt x="2056" y="797"/>
                      </a:lnTo>
                      <a:lnTo>
                        <a:pt x="2058" y="769"/>
                      </a:lnTo>
                      <a:lnTo>
                        <a:pt x="2062" y="745"/>
                      </a:lnTo>
                      <a:lnTo>
                        <a:pt x="2080" y="731"/>
                      </a:lnTo>
                      <a:lnTo>
                        <a:pt x="2098" y="701"/>
                      </a:lnTo>
                      <a:lnTo>
                        <a:pt x="2108" y="677"/>
                      </a:lnTo>
                      <a:lnTo>
                        <a:pt x="2106" y="663"/>
                      </a:lnTo>
                      <a:lnTo>
                        <a:pt x="2116" y="623"/>
                      </a:lnTo>
                      <a:lnTo>
                        <a:pt x="2106" y="603"/>
                      </a:lnTo>
                      <a:lnTo>
                        <a:pt x="2094" y="623"/>
                      </a:lnTo>
                      <a:lnTo>
                        <a:pt x="2100" y="641"/>
                      </a:lnTo>
                      <a:lnTo>
                        <a:pt x="2076" y="665"/>
                      </a:lnTo>
                      <a:lnTo>
                        <a:pt x="2060" y="659"/>
                      </a:lnTo>
                      <a:lnTo>
                        <a:pt x="2060" y="639"/>
                      </a:lnTo>
                      <a:lnTo>
                        <a:pt x="2022" y="657"/>
                      </a:lnTo>
                      <a:lnTo>
                        <a:pt x="2020" y="679"/>
                      </a:lnTo>
                      <a:lnTo>
                        <a:pt x="2004" y="703"/>
                      </a:lnTo>
                      <a:lnTo>
                        <a:pt x="2012" y="717"/>
                      </a:lnTo>
                      <a:lnTo>
                        <a:pt x="1968" y="731"/>
                      </a:lnTo>
                      <a:lnTo>
                        <a:pt x="1962" y="711"/>
                      </a:lnTo>
                      <a:lnTo>
                        <a:pt x="1934" y="719"/>
                      </a:lnTo>
                      <a:lnTo>
                        <a:pt x="1906" y="735"/>
                      </a:lnTo>
                      <a:lnTo>
                        <a:pt x="1854" y="737"/>
                      </a:lnTo>
                      <a:lnTo>
                        <a:pt x="1814" y="753"/>
                      </a:lnTo>
                      <a:lnTo>
                        <a:pt x="1810" y="767"/>
                      </a:lnTo>
                      <a:lnTo>
                        <a:pt x="1716" y="861"/>
                      </a:lnTo>
                      <a:lnTo>
                        <a:pt x="1738" y="877"/>
                      </a:lnTo>
                      <a:lnTo>
                        <a:pt x="1762" y="889"/>
                      </a:lnTo>
                      <a:lnTo>
                        <a:pt x="1794" y="875"/>
                      </a:lnTo>
                      <a:lnTo>
                        <a:pt x="1820" y="905"/>
                      </a:lnTo>
                      <a:lnTo>
                        <a:pt x="1826" y="953"/>
                      </a:lnTo>
                      <a:lnTo>
                        <a:pt x="1820" y="1021"/>
                      </a:lnTo>
                      <a:lnTo>
                        <a:pt x="1800" y="1059"/>
                      </a:lnTo>
                      <a:lnTo>
                        <a:pt x="1762" y="1127"/>
                      </a:lnTo>
                      <a:lnTo>
                        <a:pt x="1734" y="1151"/>
                      </a:lnTo>
                      <a:lnTo>
                        <a:pt x="1706" y="1191"/>
                      </a:lnTo>
                      <a:lnTo>
                        <a:pt x="1670" y="1207"/>
                      </a:lnTo>
                      <a:lnTo>
                        <a:pt x="1648" y="1209"/>
                      </a:lnTo>
                      <a:lnTo>
                        <a:pt x="1636" y="1193"/>
                      </a:lnTo>
                      <a:lnTo>
                        <a:pt x="1620" y="1215"/>
                      </a:lnTo>
                      <a:lnTo>
                        <a:pt x="1592" y="1239"/>
                      </a:lnTo>
                      <a:lnTo>
                        <a:pt x="1584" y="1263"/>
                      </a:lnTo>
                      <a:lnTo>
                        <a:pt x="1564" y="1281"/>
                      </a:lnTo>
                      <a:lnTo>
                        <a:pt x="1534" y="1295"/>
                      </a:lnTo>
                      <a:lnTo>
                        <a:pt x="1536" y="1317"/>
                      </a:lnTo>
                      <a:lnTo>
                        <a:pt x="1560" y="1337"/>
                      </a:lnTo>
                      <a:lnTo>
                        <a:pt x="1574" y="1375"/>
                      </a:lnTo>
                      <a:lnTo>
                        <a:pt x="1580" y="1409"/>
                      </a:lnTo>
                      <a:lnTo>
                        <a:pt x="1574" y="1427"/>
                      </a:lnTo>
                      <a:lnTo>
                        <a:pt x="1560" y="1445"/>
                      </a:lnTo>
                      <a:lnTo>
                        <a:pt x="1526" y="1449"/>
                      </a:lnTo>
                      <a:lnTo>
                        <a:pt x="1500" y="1445"/>
                      </a:lnTo>
                      <a:lnTo>
                        <a:pt x="1506" y="1393"/>
                      </a:lnTo>
                      <a:lnTo>
                        <a:pt x="1500" y="1377"/>
                      </a:lnTo>
                      <a:lnTo>
                        <a:pt x="1510" y="1369"/>
                      </a:lnTo>
                      <a:lnTo>
                        <a:pt x="1506" y="1355"/>
                      </a:lnTo>
                      <a:lnTo>
                        <a:pt x="1478" y="1341"/>
                      </a:lnTo>
                      <a:lnTo>
                        <a:pt x="1476" y="1329"/>
                      </a:lnTo>
                      <a:lnTo>
                        <a:pt x="1488" y="1315"/>
                      </a:lnTo>
                      <a:lnTo>
                        <a:pt x="1482" y="1295"/>
                      </a:lnTo>
                      <a:lnTo>
                        <a:pt x="1460" y="1281"/>
                      </a:lnTo>
                      <a:lnTo>
                        <a:pt x="1436" y="1279"/>
                      </a:lnTo>
                      <a:lnTo>
                        <a:pt x="1416" y="1299"/>
                      </a:lnTo>
                      <a:lnTo>
                        <a:pt x="1402" y="1299"/>
                      </a:lnTo>
                      <a:lnTo>
                        <a:pt x="1398" y="1283"/>
                      </a:lnTo>
                      <a:lnTo>
                        <a:pt x="1414" y="1251"/>
                      </a:lnTo>
                      <a:lnTo>
                        <a:pt x="1396" y="1243"/>
                      </a:lnTo>
                      <a:lnTo>
                        <a:pt x="1368" y="1269"/>
                      </a:lnTo>
                      <a:lnTo>
                        <a:pt x="1336" y="1283"/>
                      </a:lnTo>
                      <a:lnTo>
                        <a:pt x="1326" y="1293"/>
                      </a:lnTo>
                      <a:lnTo>
                        <a:pt x="1306" y="1295"/>
                      </a:lnTo>
                      <a:lnTo>
                        <a:pt x="1308" y="1323"/>
                      </a:lnTo>
                      <a:lnTo>
                        <a:pt x="1328" y="1325"/>
                      </a:lnTo>
                      <a:lnTo>
                        <a:pt x="1332" y="1349"/>
                      </a:lnTo>
                      <a:lnTo>
                        <a:pt x="1346" y="1353"/>
                      </a:lnTo>
                      <a:lnTo>
                        <a:pt x="1376" y="1337"/>
                      </a:lnTo>
                      <a:lnTo>
                        <a:pt x="1392" y="1345"/>
                      </a:lnTo>
                      <a:lnTo>
                        <a:pt x="1410" y="1357"/>
                      </a:lnTo>
                      <a:lnTo>
                        <a:pt x="1408" y="1367"/>
                      </a:lnTo>
                      <a:lnTo>
                        <a:pt x="1380" y="1365"/>
                      </a:lnTo>
                      <a:lnTo>
                        <a:pt x="1358" y="1379"/>
                      </a:lnTo>
                      <a:lnTo>
                        <a:pt x="1342" y="1383"/>
                      </a:lnTo>
                      <a:lnTo>
                        <a:pt x="1342" y="1397"/>
                      </a:lnTo>
                      <a:lnTo>
                        <a:pt x="1322" y="1411"/>
                      </a:lnTo>
                      <a:lnTo>
                        <a:pt x="1326" y="1425"/>
                      </a:lnTo>
                      <a:lnTo>
                        <a:pt x="1350" y="1439"/>
                      </a:lnTo>
                      <a:lnTo>
                        <a:pt x="1354" y="1475"/>
                      </a:lnTo>
                      <a:lnTo>
                        <a:pt x="1370" y="1507"/>
                      </a:lnTo>
                      <a:lnTo>
                        <a:pt x="1378" y="1519"/>
                      </a:lnTo>
                      <a:lnTo>
                        <a:pt x="1348" y="1517"/>
                      </a:lnTo>
                      <a:lnTo>
                        <a:pt x="1366" y="1537"/>
                      </a:lnTo>
                      <a:lnTo>
                        <a:pt x="1366" y="1547"/>
                      </a:lnTo>
                      <a:lnTo>
                        <a:pt x="1344" y="1565"/>
                      </a:lnTo>
                      <a:lnTo>
                        <a:pt x="1364" y="1581"/>
                      </a:lnTo>
                      <a:lnTo>
                        <a:pt x="1368" y="1601"/>
                      </a:lnTo>
                      <a:lnTo>
                        <a:pt x="1352" y="1619"/>
                      </a:lnTo>
                      <a:lnTo>
                        <a:pt x="1334" y="1635"/>
                      </a:lnTo>
                      <a:lnTo>
                        <a:pt x="1300" y="1663"/>
                      </a:lnTo>
                      <a:lnTo>
                        <a:pt x="1290" y="1693"/>
                      </a:lnTo>
                      <a:lnTo>
                        <a:pt x="1258" y="1725"/>
                      </a:lnTo>
                      <a:lnTo>
                        <a:pt x="1220" y="1747"/>
                      </a:lnTo>
                      <a:lnTo>
                        <a:pt x="1198" y="1765"/>
                      </a:lnTo>
                      <a:lnTo>
                        <a:pt x="1172" y="1765"/>
                      </a:lnTo>
                      <a:lnTo>
                        <a:pt x="1140" y="1763"/>
                      </a:lnTo>
                      <a:lnTo>
                        <a:pt x="1124" y="1753"/>
                      </a:lnTo>
                      <a:lnTo>
                        <a:pt x="1118" y="1769"/>
                      </a:lnTo>
                      <a:lnTo>
                        <a:pt x="1088" y="1779"/>
                      </a:lnTo>
                      <a:lnTo>
                        <a:pt x="1046" y="1783"/>
                      </a:lnTo>
                      <a:lnTo>
                        <a:pt x="1030" y="1801"/>
                      </a:lnTo>
                      <a:lnTo>
                        <a:pt x="1016" y="1793"/>
                      </a:lnTo>
                      <a:lnTo>
                        <a:pt x="1014" y="1767"/>
                      </a:lnTo>
                      <a:lnTo>
                        <a:pt x="992" y="1757"/>
                      </a:lnTo>
                      <a:lnTo>
                        <a:pt x="968" y="1761"/>
                      </a:lnTo>
                      <a:lnTo>
                        <a:pt x="940" y="1773"/>
                      </a:lnTo>
                      <a:lnTo>
                        <a:pt x="912" y="1783"/>
                      </a:lnTo>
                      <a:lnTo>
                        <a:pt x="890" y="1815"/>
                      </a:lnTo>
                      <a:lnTo>
                        <a:pt x="908" y="1849"/>
                      </a:lnTo>
                      <a:lnTo>
                        <a:pt x="924" y="1875"/>
                      </a:lnTo>
                      <a:lnTo>
                        <a:pt x="946" y="1909"/>
                      </a:lnTo>
                      <a:lnTo>
                        <a:pt x="970" y="1955"/>
                      </a:lnTo>
                      <a:lnTo>
                        <a:pt x="972" y="1989"/>
                      </a:lnTo>
                      <a:lnTo>
                        <a:pt x="972" y="2031"/>
                      </a:lnTo>
                      <a:lnTo>
                        <a:pt x="966" y="2051"/>
                      </a:lnTo>
                      <a:lnTo>
                        <a:pt x="952" y="2071"/>
                      </a:lnTo>
                      <a:lnTo>
                        <a:pt x="932" y="2071"/>
                      </a:lnTo>
                      <a:lnTo>
                        <a:pt x="906" y="2077"/>
                      </a:lnTo>
                      <a:lnTo>
                        <a:pt x="878" y="2091"/>
                      </a:lnTo>
                      <a:lnTo>
                        <a:pt x="862" y="2103"/>
                      </a:lnTo>
                      <a:lnTo>
                        <a:pt x="850" y="2101"/>
                      </a:lnTo>
                      <a:lnTo>
                        <a:pt x="840" y="2091"/>
                      </a:lnTo>
                      <a:lnTo>
                        <a:pt x="852" y="2067"/>
                      </a:lnTo>
                      <a:lnTo>
                        <a:pt x="822" y="2047"/>
                      </a:lnTo>
                      <a:lnTo>
                        <a:pt x="806" y="2019"/>
                      </a:lnTo>
                      <a:lnTo>
                        <a:pt x="802" y="1997"/>
                      </a:lnTo>
                      <a:lnTo>
                        <a:pt x="782" y="1977"/>
                      </a:lnTo>
                      <a:lnTo>
                        <a:pt x="760" y="1963"/>
                      </a:lnTo>
                      <a:lnTo>
                        <a:pt x="756" y="1937"/>
                      </a:lnTo>
                      <a:lnTo>
                        <a:pt x="736" y="1943"/>
                      </a:lnTo>
                      <a:lnTo>
                        <a:pt x="736" y="1977"/>
                      </a:lnTo>
                      <a:lnTo>
                        <a:pt x="724" y="2007"/>
                      </a:lnTo>
                      <a:lnTo>
                        <a:pt x="708" y="2033"/>
                      </a:lnTo>
                      <a:lnTo>
                        <a:pt x="726" y="2067"/>
                      </a:lnTo>
                      <a:lnTo>
                        <a:pt x="734" y="2113"/>
                      </a:lnTo>
                      <a:lnTo>
                        <a:pt x="752" y="2129"/>
                      </a:lnTo>
                      <a:lnTo>
                        <a:pt x="798" y="2197"/>
                      </a:lnTo>
                      <a:lnTo>
                        <a:pt x="800" y="2247"/>
                      </a:lnTo>
                      <a:lnTo>
                        <a:pt x="818" y="2293"/>
                      </a:lnTo>
                      <a:lnTo>
                        <a:pt x="806" y="2297"/>
                      </a:lnTo>
                      <a:lnTo>
                        <a:pt x="774" y="2259"/>
                      </a:lnTo>
                      <a:lnTo>
                        <a:pt x="744" y="2225"/>
                      </a:lnTo>
                      <a:lnTo>
                        <a:pt x="732" y="2193"/>
                      </a:lnTo>
                      <a:lnTo>
                        <a:pt x="728" y="2151"/>
                      </a:lnTo>
                      <a:lnTo>
                        <a:pt x="716" y="2125"/>
                      </a:lnTo>
                      <a:lnTo>
                        <a:pt x="694" y="2085"/>
                      </a:lnTo>
                      <a:lnTo>
                        <a:pt x="676" y="2055"/>
                      </a:lnTo>
                      <a:lnTo>
                        <a:pt x="688" y="2021"/>
                      </a:lnTo>
                      <a:lnTo>
                        <a:pt x="702" y="1985"/>
                      </a:lnTo>
                      <a:lnTo>
                        <a:pt x="702" y="1947"/>
                      </a:lnTo>
                      <a:lnTo>
                        <a:pt x="688" y="1919"/>
                      </a:lnTo>
                      <a:lnTo>
                        <a:pt x="698" y="1885"/>
                      </a:lnTo>
                      <a:lnTo>
                        <a:pt x="690" y="1841"/>
                      </a:lnTo>
                      <a:lnTo>
                        <a:pt x="690" y="1807"/>
                      </a:lnTo>
                      <a:lnTo>
                        <a:pt x="656" y="1825"/>
                      </a:lnTo>
                      <a:lnTo>
                        <a:pt x="630" y="1829"/>
                      </a:lnTo>
                      <a:lnTo>
                        <a:pt x="620" y="1819"/>
                      </a:lnTo>
                      <a:lnTo>
                        <a:pt x="628" y="1763"/>
                      </a:lnTo>
                      <a:lnTo>
                        <a:pt x="624" y="1715"/>
                      </a:lnTo>
                      <a:lnTo>
                        <a:pt x="600" y="1641"/>
                      </a:lnTo>
                      <a:lnTo>
                        <a:pt x="598" y="1585"/>
                      </a:lnTo>
                      <a:lnTo>
                        <a:pt x="598" y="1565"/>
                      </a:lnTo>
                      <a:lnTo>
                        <a:pt x="582" y="1563"/>
                      </a:lnTo>
                      <a:lnTo>
                        <a:pt x="580" y="1595"/>
                      </a:lnTo>
                      <a:lnTo>
                        <a:pt x="548" y="1597"/>
                      </a:lnTo>
                      <a:lnTo>
                        <a:pt x="536" y="1583"/>
                      </a:lnTo>
                      <a:lnTo>
                        <a:pt x="502" y="1587"/>
                      </a:lnTo>
                      <a:lnTo>
                        <a:pt x="490" y="1607"/>
                      </a:lnTo>
                      <a:lnTo>
                        <a:pt x="470" y="1625"/>
                      </a:lnTo>
                      <a:lnTo>
                        <a:pt x="434" y="1627"/>
                      </a:lnTo>
                      <a:lnTo>
                        <a:pt x="394" y="1659"/>
                      </a:lnTo>
                      <a:lnTo>
                        <a:pt x="348" y="1671"/>
                      </a:lnTo>
                      <a:lnTo>
                        <a:pt x="322" y="1691"/>
                      </a:lnTo>
                      <a:lnTo>
                        <a:pt x="322" y="1749"/>
                      </a:lnTo>
                      <a:lnTo>
                        <a:pt x="300" y="1779"/>
                      </a:lnTo>
                      <a:lnTo>
                        <a:pt x="300" y="1805"/>
                      </a:lnTo>
                      <a:lnTo>
                        <a:pt x="286" y="1813"/>
                      </a:lnTo>
                      <a:lnTo>
                        <a:pt x="282" y="1829"/>
                      </a:lnTo>
                      <a:lnTo>
                        <a:pt x="264" y="1839"/>
                      </a:lnTo>
                      <a:lnTo>
                        <a:pt x="248" y="1835"/>
                      </a:lnTo>
                      <a:lnTo>
                        <a:pt x="238" y="1815"/>
                      </a:lnTo>
                      <a:lnTo>
                        <a:pt x="238" y="1769"/>
                      </a:lnTo>
                      <a:lnTo>
                        <a:pt x="234" y="1695"/>
                      </a:lnTo>
                      <a:lnTo>
                        <a:pt x="232" y="1607"/>
                      </a:lnTo>
                      <a:lnTo>
                        <a:pt x="240" y="1531"/>
                      </a:lnTo>
                      <a:lnTo>
                        <a:pt x="252" y="1467"/>
                      </a:lnTo>
                      <a:lnTo>
                        <a:pt x="270" y="1451"/>
                      </a:lnTo>
                      <a:lnTo>
                        <a:pt x="268" y="1425"/>
                      </a:lnTo>
                      <a:lnTo>
                        <a:pt x="276" y="1409"/>
                      </a:lnTo>
                      <a:lnTo>
                        <a:pt x="262" y="1397"/>
                      </a:lnTo>
                      <a:lnTo>
                        <a:pt x="244" y="1415"/>
                      </a:lnTo>
                      <a:lnTo>
                        <a:pt x="234" y="1405"/>
                      </a:lnTo>
                      <a:lnTo>
                        <a:pt x="228" y="1377"/>
                      </a:lnTo>
                      <a:lnTo>
                        <a:pt x="232" y="1357"/>
                      </a:lnTo>
                      <a:lnTo>
                        <a:pt x="254" y="1359"/>
                      </a:lnTo>
                      <a:lnTo>
                        <a:pt x="240" y="1337"/>
                      </a:lnTo>
                      <a:lnTo>
                        <a:pt x="256" y="1333"/>
                      </a:lnTo>
                      <a:lnTo>
                        <a:pt x="228" y="1307"/>
                      </a:lnTo>
                      <a:lnTo>
                        <a:pt x="236" y="1265"/>
                      </a:lnTo>
                      <a:lnTo>
                        <a:pt x="244" y="1237"/>
                      </a:lnTo>
                      <a:lnTo>
                        <a:pt x="208" y="1207"/>
                      </a:lnTo>
                      <a:lnTo>
                        <a:pt x="176" y="1149"/>
                      </a:lnTo>
                      <a:lnTo>
                        <a:pt x="168" y="1101"/>
                      </a:lnTo>
                      <a:lnTo>
                        <a:pt x="180" y="1075"/>
                      </a:lnTo>
                      <a:lnTo>
                        <a:pt x="164" y="1051"/>
                      </a:lnTo>
                      <a:lnTo>
                        <a:pt x="170" y="971"/>
                      </a:lnTo>
                      <a:lnTo>
                        <a:pt x="196" y="921"/>
                      </a:lnTo>
                      <a:lnTo>
                        <a:pt x="186" y="895"/>
                      </a:lnTo>
                      <a:lnTo>
                        <a:pt x="152" y="975"/>
                      </a:lnTo>
                      <a:lnTo>
                        <a:pt x="138" y="1021"/>
                      </a:lnTo>
                      <a:lnTo>
                        <a:pt x="148" y="1037"/>
                      </a:lnTo>
                      <a:lnTo>
                        <a:pt x="126" y="1055"/>
                      </a:lnTo>
                      <a:lnTo>
                        <a:pt x="130" y="1107"/>
                      </a:lnTo>
                      <a:lnTo>
                        <a:pt x="158" y="1087"/>
                      </a:lnTo>
                      <a:lnTo>
                        <a:pt x="150" y="1133"/>
                      </a:lnTo>
                      <a:lnTo>
                        <a:pt x="146" y="1217"/>
                      </a:lnTo>
                      <a:lnTo>
                        <a:pt x="144" y="1233"/>
                      </a:lnTo>
                      <a:lnTo>
                        <a:pt x="132" y="1253"/>
                      </a:lnTo>
                      <a:lnTo>
                        <a:pt x="110" y="1255"/>
                      </a:lnTo>
                      <a:lnTo>
                        <a:pt x="96" y="1285"/>
                      </a:lnTo>
                      <a:lnTo>
                        <a:pt x="76" y="1281"/>
                      </a:lnTo>
                      <a:lnTo>
                        <a:pt x="50" y="1293"/>
                      </a:lnTo>
                      <a:lnTo>
                        <a:pt x="18" y="1291"/>
                      </a:lnTo>
                      <a:lnTo>
                        <a:pt x="0" y="1251"/>
                      </a:lnTo>
                      <a:lnTo>
                        <a:pt x="2" y="1209"/>
                      </a:lnTo>
                      <a:lnTo>
                        <a:pt x="22" y="1151"/>
                      </a:lnTo>
                      <a:lnTo>
                        <a:pt x="52" y="1081"/>
                      </a:lnTo>
                      <a:lnTo>
                        <a:pt x="84" y="1019"/>
                      </a:lnTo>
                      <a:lnTo>
                        <a:pt x="108" y="973"/>
                      </a:lnTo>
                      <a:lnTo>
                        <a:pt x="124" y="945"/>
                      </a:lnTo>
                      <a:lnTo>
                        <a:pt x="150" y="891"/>
                      </a:lnTo>
                      <a:lnTo>
                        <a:pt x="176" y="855"/>
                      </a:lnTo>
                      <a:lnTo>
                        <a:pt x="186" y="765"/>
                      </a:lnTo>
                      <a:lnTo>
                        <a:pt x="206" y="681"/>
                      </a:lnTo>
                      <a:lnTo>
                        <a:pt x="268" y="593"/>
                      </a:lnTo>
                      <a:lnTo>
                        <a:pt x="328" y="513"/>
                      </a:lnTo>
                      <a:lnTo>
                        <a:pt x="380" y="457"/>
                      </a:lnTo>
                      <a:lnTo>
                        <a:pt x="422" y="403"/>
                      </a:lnTo>
                      <a:lnTo>
                        <a:pt x="430" y="431"/>
                      </a:lnTo>
                      <a:lnTo>
                        <a:pt x="434" y="471"/>
                      </a:lnTo>
                      <a:lnTo>
                        <a:pt x="404" y="493"/>
                      </a:lnTo>
                      <a:lnTo>
                        <a:pt x="404" y="515"/>
                      </a:lnTo>
                      <a:lnTo>
                        <a:pt x="396" y="557"/>
                      </a:lnTo>
                      <a:lnTo>
                        <a:pt x="464" y="475"/>
                      </a:lnTo>
                      <a:lnTo>
                        <a:pt x="438" y="531"/>
                      </a:lnTo>
                      <a:lnTo>
                        <a:pt x="464" y="549"/>
                      </a:lnTo>
                      <a:lnTo>
                        <a:pt x="450" y="575"/>
                      </a:lnTo>
                      <a:lnTo>
                        <a:pt x="426" y="607"/>
                      </a:lnTo>
                      <a:lnTo>
                        <a:pt x="406" y="635"/>
                      </a:lnTo>
                      <a:lnTo>
                        <a:pt x="386" y="673"/>
                      </a:lnTo>
                      <a:lnTo>
                        <a:pt x="354" y="693"/>
                      </a:lnTo>
                      <a:lnTo>
                        <a:pt x="322" y="727"/>
                      </a:lnTo>
                      <a:lnTo>
                        <a:pt x="320" y="759"/>
                      </a:lnTo>
                      <a:lnTo>
                        <a:pt x="308" y="785"/>
                      </a:lnTo>
                      <a:lnTo>
                        <a:pt x="328" y="803"/>
                      </a:lnTo>
                      <a:lnTo>
                        <a:pt x="358" y="759"/>
                      </a:lnTo>
                      <a:lnTo>
                        <a:pt x="362" y="741"/>
                      </a:lnTo>
                      <a:lnTo>
                        <a:pt x="378" y="733"/>
                      </a:lnTo>
                      <a:lnTo>
                        <a:pt x="390" y="703"/>
                      </a:lnTo>
                      <a:lnTo>
                        <a:pt x="414" y="709"/>
                      </a:lnTo>
                      <a:lnTo>
                        <a:pt x="420" y="695"/>
                      </a:lnTo>
                      <a:lnTo>
                        <a:pt x="408" y="679"/>
                      </a:lnTo>
                      <a:lnTo>
                        <a:pt x="430" y="655"/>
                      </a:lnTo>
                      <a:lnTo>
                        <a:pt x="438" y="629"/>
                      </a:lnTo>
                      <a:lnTo>
                        <a:pt x="478" y="593"/>
                      </a:lnTo>
                      <a:lnTo>
                        <a:pt x="498" y="599"/>
                      </a:lnTo>
                      <a:lnTo>
                        <a:pt x="518" y="585"/>
                      </a:lnTo>
                      <a:lnTo>
                        <a:pt x="522" y="563"/>
                      </a:lnTo>
                      <a:lnTo>
                        <a:pt x="502" y="549"/>
                      </a:lnTo>
                      <a:lnTo>
                        <a:pt x="466" y="551"/>
                      </a:lnTo>
                      <a:lnTo>
                        <a:pt x="446" y="525"/>
                      </a:lnTo>
                      <a:lnTo>
                        <a:pt x="462" y="473"/>
                      </a:lnTo>
                      <a:lnTo>
                        <a:pt x="480" y="433"/>
                      </a:lnTo>
                      <a:lnTo>
                        <a:pt x="494" y="411"/>
                      </a:lnTo>
                      <a:lnTo>
                        <a:pt x="494" y="441"/>
                      </a:lnTo>
                      <a:lnTo>
                        <a:pt x="510" y="439"/>
                      </a:lnTo>
                      <a:lnTo>
                        <a:pt x="520" y="419"/>
                      </a:lnTo>
                      <a:lnTo>
                        <a:pt x="512" y="377"/>
                      </a:lnTo>
                      <a:lnTo>
                        <a:pt x="534" y="369"/>
                      </a:lnTo>
                      <a:lnTo>
                        <a:pt x="536" y="355"/>
                      </a:lnTo>
                      <a:lnTo>
                        <a:pt x="522" y="347"/>
                      </a:lnTo>
                      <a:lnTo>
                        <a:pt x="500" y="375"/>
                      </a:lnTo>
                      <a:lnTo>
                        <a:pt x="490" y="391"/>
                      </a:lnTo>
                      <a:lnTo>
                        <a:pt x="438" y="419"/>
                      </a:lnTo>
                      <a:lnTo>
                        <a:pt x="438" y="391"/>
                      </a:lnTo>
                      <a:lnTo>
                        <a:pt x="494" y="331"/>
                      </a:lnTo>
                      <a:lnTo>
                        <a:pt x="608" y="231"/>
                      </a:lnTo>
                      <a:lnTo>
                        <a:pt x="704" y="157"/>
                      </a:lnTo>
                      <a:lnTo>
                        <a:pt x="847" y="6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5" name="Freeform 106"/>
                <p:cNvSpPr>
                  <a:spLocks/>
                </p:cNvSpPr>
                <p:nvPr/>
              </p:nvSpPr>
              <p:spPr bwMode="ltGray">
                <a:xfrm>
                  <a:off x="2810" y="2103"/>
                  <a:ext cx="58" cy="88"/>
                </a:xfrm>
                <a:custGeom>
                  <a:avLst/>
                  <a:gdLst>
                    <a:gd name="T0" fmla="*/ 0 w 58"/>
                    <a:gd name="T1" fmla="*/ 23 h 87"/>
                    <a:gd name="T2" fmla="*/ 2 w 58"/>
                    <a:gd name="T3" fmla="*/ 17 h 87"/>
                    <a:gd name="T4" fmla="*/ 14 w 58"/>
                    <a:gd name="T5" fmla="*/ 13 h 87"/>
                    <a:gd name="T6" fmla="*/ 36 w 58"/>
                    <a:gd name="T7" fmla="*/ 5 h 87"/>
                    <a:gd name="T8" fmla="*/ 46 w 58"/>
                    <a:gd name="T9" fmla="*/ 19 h 87"/>
                    <a:gd name="T10" fmla="*/ 58 w 58"/>
                    <a:gd name="T11" fmla="*/ 33 h 87"/>
                    <a:gd name="T12" fmla="*/ 40 w 58"/>
                    <a:gd name="T13" fmla="*/ 85 h 87"/>
                    <a:gd name="T14" fmla="*/ 38 w 58"/>
                    <a:gd name="T15" fmla="*/ 97 h 87"/>
                    <a:gd name="T16" fmla="*/ 26 w 58"/>
                    <a:gd name="T17" fmla="*/ 101 h 87"/>
                    <a:gd name="T18" fmla="*/ 12 w 58"/>
                    <a:gd name="T19" fmla="*/ 89 h 87"/>
                    <a:gd name="T20" fmla="*/ 18 w 58"/>
                    <a:gd name="T21" fmla="*/ 43 h 87"/>
                    <a:gd name="T22" fmla="*/ 6 w 58"/>
                    <a:gd name="T23" fmla="*/ 41 h 87"/>
                    <a:gd name="T24" fmla="*/ 0 w 58"/>
                    <a:gd name="T25" fmla="*/ 23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87">
                      <a:moveTo>
                        <a:pt x="0" y="23"/>
                      </a:moveTo>
                      <a:cubicBezTo>
                        <a:pt x="1" y="21"/>
                        <a:pt x="0" y="18"/>
                        <a:pt x="2" y="17"/>
                      </a:cubicBezTo>
                      <a:cubicBezTo>
                        <a:pt x="5" y="15"/>
                        <a:pt x="14" y="13"/>
                        <a:pt x="14" y="13"/>
                      </a:cubicBezTo>
                      <a:cubicBezTo>
                        <a:pt x="18" y="0"/>
                        <a:pt x="23" y="3"/>
                        <a:pt x="36" y="5"/>
                      </a:cubicBezTo>
                      <a:cubicBezTo>
                        <a:pt x="52" y="2"/>
                        <a:pt x="55" y="5"/>
                        <a:pt x="46" y="19"/>
                      </a:cubicBezTo>
                      <a:cubicBezTo>
                        <a:pt x="51" y="26"/>
                        <a:pt x="55" y="25"/>
                        <a:pt x="58" y="33"/>
                      </a:cubicBezTo>
                      <a:cubicBezTo>
                        <a:pt x="49" y="47"/>
                        <a:pt x="45" y="55"/>
                        <a:pt x="40" y="71"/>
                      </a:cubicBezTo>
                      <a:cubicBezTo>
                        <a:pt x="42" y="76"/>
                        <a:pt x="44" y="79"/>
                        <a:pt x="38" y="83"/>
                      </a:cubicBezTo>
                      <a:cubicBezTo>
                        <a:pt x="34" y="85"/>
                        <a:pt x="26" y="87"/>
                        <a:pt x="26" y="87"/>
                      </a:cubicBezTo>
                      <a:cubicBezTo>
                        <a:pt x="23" y="79"/>
                        <a:pt x="20" y="78"/>
                        <a:pt x="12" y="75"/>
                      </a:cubicBezTo>
                      <a:cubicBezTo>
                        <a:pt x="15" y="64"/>
                        <a:pt x="15" y="54"/>
                        <a:pt x="18" y="43"/>
                      </a:cubicBezTo>
                      <a:cubicBezTo>
                        <a:pt x="15" y="34"/>
                        <a:pt x="12" y="33"/>
                        <a:pt x="6" y="41"/>
                      </a:cubicBezTo>
                      <a:cubicBezTo>
                        <a:pt x="2" y="34"/>
                        <a:pt x="0" y="31"/>
                        <a:pt x="0" y="2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6" name="Freeform 107"/>
                <p:cNvSpPr>
                  <a:spLocks/>
                </p:cNvSpPr>
                <p:nvPr/>
              </p:nvSpPr>
              <p:spPr bwMode="ltGray">
                <a:xfrm>
                  <a:off x="2839" y="1842"/>
                  <a:ext cx="281" cy="305"/>
                </a:xfrm>
                <a:custGeom>
                  <a:avLst/>
                  <a:gdLst>
                    <a:gd name="T0" fmla="*/ 44 w 279"/>
                    <a:gd name="T1" fmla="*/ 226 h 307"/>
                    <a:gd name="T2" fmla="*/ 28 w 279"/>
                    <a:gd name="T3" fmla="*/ 237 h 307"/>
                    <a:gd name="T4" fmla="*/ 10 w 279"/>
                    <a:gd name="T5" fmla="*/ 243 h 307"/>
                    <a:gd name="T6" fmla="*/ 4 w 279"/>
                    <a:gd name="T7" fmla="*/ 241 h 307"/>
                    <a:gd name="T8" fmla="*/ 0 w 279"/>
                    <a:gd name="T9" fmla="*/ 229 h 307"/>
                    <a:gd name="T10" fmla="*/ 22 w 279"/>
                    <a:gd name="T11" fmla="*/ 221 h 307"/>
                    <a:gd name="T12" fmla="*/ 34 w 279"/>
                    <a:gd name="T13" fmla="*/ 219 h 307"/>
                    <a:gd name="T14" fmla="*/ 48 w 279"/>
                    <a:gd name="T15" fmla="*/ 209 h 307"/>
                    <a:gd name="T16" fmla="*/ 66 w 279"/>
                    <a:gd name="T17" fmla="*/ 203 h 307"/>
                    <a:gd name="T18" fmla="*/ 96 w 279"/>
                    <a:gd name="T19" fmla="*/ 205 h 307"/>
                    <a:gd name="T20" fmla="*/ 108 w 279"/>
                    <a:gd name="T21" fmla="*/ 201 h 307"/>
                    <a:gd name="T22" fmla="*/ 118 w 279"/>
                    <a:gd name="T23" fmla="*/ 191 h 307"/>
                    <a:gd name="T24" fmla="*/ 136 w 279"/>
                    <a:gd name="T25" fmla="*/ 197 h 307"/>
                    <a:gd name="T26" fmla="*/ 142 w 279"/>
                    <a:gd name="T27" fmla="*/ 181 h 307"/>
                    <a:gd name="T28" fmla="*/ 160 w 279"/>
                    <a:gd name="T29" fmla="*/ 169 h 307"/>
                    <a:gd name="T30" fmla="*/ 156 w 279"/>
                    <a:gd name="T31" fmla="*/ 151 h 307"/>
                    <a:gd name="T32" fmla="*/ 168 w 279"/>
                    <a:gd name="T33" fmla="*/ 147 h 307"/>
                    <a:gd name="T34" fmla="*/ 180 w 279"/>
                    <a:gd name="T35" fmla="*/ 149 h 307"/>
                    <a:gd name="T36" fmla="*/ 184 w 279"/>
                    <a:gd name="T37" fmla="*/ 169 h 307"/>
                    <a:gd name="T38" fmla="*/ 208 w 279"/>
                    <a:gd name="T39" fmla="*/ 149 h 307"/>
                    <a:gd name="T40" fmla="*/ 194 w 279"/>
                    <a:gd name="T41" fmla="*/ 135 h 307"/>
                    <a:gd name="T42" fmla="*/ 206 w 279"/>
                    <a:gd name="T43" fmla="*/ 117 h 307"/>
                    <a:gd name="T44" fmla="*/ 234 w 279"/>
                    <a:gd name="T45" fmla="*/ 131 h 307"/>
                    <a:gd name="T46" fmla="*/ 256 w 279"/>
                    <a:gd name="T47" fmla="*/ 107 h 307"/>
                    <a:gd name="T48" fmla="*/ 252 w 279"/>
                    <a:gd name="T49" fmla="*/ 81 h 307"/>
                    <a:gd name="T50" fmla="*/ 260 w 279"/>
                    <a:gd name="T51" fmla="*/ 55 h 307"/>
                    <a:gd name="T52" fmla="*/ 258 w 279"/>
                    <a:gd name="T53" fmla="*/ 37 h 307"/>
                    <a:gd name="T54" fmla="*/ 250 w 279"/>
                    <a:gd name="T55" fmla="*/ 25 h 307"/>
                    <a:gd name="T56" fmla="*/ 246 w 279"/>
                    <a:gd name="T57" fmla="*/ 13 h 307"/>
                    <a:gd name="T58" fmla="*/ 258 w 279"/>
                    <a:gd name="T59" fmla="*/ 3 h 307"/>
                    <a:gd name="T60" fmla="*/ 272 w 279"/>
                    <a:gd name="T61" fmla="*/ 17 h 307"/>
                    <a:gd name="T62" fmla="*/ 274 w 279"/>
                    <a:gd name="T63" fmla="*/ 31 h 307"/>
                    <a:gd name="T64" fmla="*/ 282 w 279"/>
                    <a:gd name="T65" fmla="*/ 53 h 307"/>
                    <a:gd name="T66" fmla="*/ 294 w 279"/>
                    <a:gd name="T67" fmla="*/ 69 h 307"/>
                    <a:gd name="T68" fmla="*/ 304 w 279"/>
                    <a:gd name="T69" fmla="*/ 79 h 307"/>
                    <a:gd name="T70" fmla="*/ 290 w 279"/>
                    <a:gd name="T71" fmla="*/ 123 h 307"/>
                    <a:gd name="T72" fmla="*/ 274 w 279"/>
                    <a:gd name="T73" fmla="*/ 163 h 307"/>
                    <a:gd name="T74" fmla="*/ 268 w 279"/>
                    <a:gd name="T75" fmla="*/ 216 h 307"/>
                    <a:gd name="T76" fmla="*/ 248 w 279"/>
                    <a:gd name="T77" fmla="*/ 215 h 307"/>
                    <a:gd name="T78" fmla="*/ 230 w 279"/>
                    <a:gd name="T79" fmla="*/ 219 h 307"/>
                    <a:gd name="T80" fmla="*/ 202 w 279"/>
                    <a:gd name="T81" fmla="*/ 220 h 307"/>
                    <a:gd name="T82" fmla="*/ 182 w 279"/>
                    <a:gd name="T83" fmla="*/ 223 h 307"/>
                    <a:gd name="T84" fmla="*/ 164 w 279"/>
                    <a:gd name="T85" fmla="*/ 220 h 307"/>
                    <a:gd name="T86" fmla="*/ 154 w 279"/>
                    <a:gd name="T87" fmla="*/ 239 h 307"/>
                    <a:gd name="T88" fmla="*/ 144 w 279"/>
                    <a:gd name="T89" fmla="*/ 253 h 307"/>
                    <a:gd name="T90" fmla="*/ 124 w 279"/>
                    <a:gd name="T91" fmla="*/ 243 h 307"/>
                    <a:gd name="T92" fmla="*/ 118 w 279"/>
                    <a:gd name="T93" fmla="*/ 222 h 307"/>
                    <a:gd name="T94" fmla="*/ 96 w 279"/>
                    <a:gd name="T95" fmla="*/ 227 h 307"/>
                    <a:gd name="T96" fmla="*/ 64 w 279"/>
                    <a:gd name="T97" fmla="*/ 228 h 307"/>
                    <a:gd name="T98" fmla="*/ 50 w 279"/>
                    <a:gd name="T99" fmla="*/ 228 h 307"/>
                    <a:gd name="T100" fmla="*/ 52 w 279"/>
                    <a:gd name="T101" fmla="*/ 233 h 307"/>
                    <a:gd name="T102" fmla="*/ 50 w 279"/>
                    <a:gd name="T103" fmla="*/ 239 h 307"/>
                    <a:gd name="T104" fmla="*/ 94 w 279"/>
                    <a:gd name="T105" fmla="*/ 231 h 307"/>
                    <a:gd name="T106" fmla="*/ 100 w 279"/>
                    <a:gd name="T107" fmla="*/ 229 h 307"/>
                    <a:gd name="T108" fmla="*/ 112 w 279"/>
                    <a:gd name="T109" fmla="*/ 233 h 307"/>
                    <a:gd name="T110" fmla="*/ 110 w 279"/>
                    <a:gd name="T111" fmla="*/ 241 h 307"/>
                    <a:gd name="T112" fmla="*/ 94 w 279"/>
                    <a:gd name="T113" fmla="*/ 263 h 307"/>
                    <a:gd name="T114" fmla="*/ 60 w 279"/>
                    <a:gd name="T115" fmla="*/ 261 h 307"/>
                    <a:gd name="T116" fmla="*/ 50 w 279"/>
                    <a:gd name="T117" fmla="*/ 279 h 307"/>
                    <a:gd name="T118" fmla="*/ 36 w 279"/>
                    <a:gd name="T119" fmla="*/ 263 h 307"/>
                    <a:gd name="T120" fmla="*/ 44 w 279"/>
                    <a:gd name="T121" fmla="*/ 245 h 307"/>
                    <a:gd name="T122" fmla="*/ 40 w 279"/>
                    <a:gd name="T123" fmla="*/ 233 h 307"/>
                    <a:gd name="T124" fmla="*/ 44 w 279"/>
                    <a:gd name="T125" fmla="*/ 226 h 3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 h="307">
                      <a:moveTo>
                        <a:pt x="44" y="251"/>
                      </a:moveTo>
                      <a:cubicBezTo>
                        <a:pt x="38" y="255"/>
                        <a:pt x="35" y="262"/>
                        <a:pt x="28" y="265"/>
                      </a:cubicBezTo>
                      <a:cubicBezTo>
                        <a:pt x="22" y="268"/>
                        <a:pt x="10" y="271"/>
                        <a:pt x="10" y="271"/>
                      </a:cubicBezTo>
                      <a:cubicBezTo>
                        <a:pt x="8" y="270"/>
                        <a:pt x="5" y="271"/>
                        <a:pt x="4" y="269"/>
                      </a:cubicBezTo>
                      <a:cubicBezTo>
                        <a:pt x="2" y="266"/>
                        <a:pt x="0" y="257"/>
                        <a:pt x="0" y="257"/>
                      </a:cubicBezTo>
                      <a:cubicBezTo>
                        <a:pt x="5" y="249"/>
                        <a:pt x="13" y="245"/>
                        <a:pt x="22" y="241"/>
                      </a:cubicBezTo>
                      <a:cubicBezTo>
                        <a:pt x="26" y="239"/>
                        <a:pt x="34" y="237"/>
                        <a:pt x="34" y="237"/>
                      </a:cubicBezTo>
                      <a:cubicBezTo>
                        <a:pt x="37" y="233"/>
                        <a:pt x="44" y="226"/>
                        <a:pt x="48" y="223"/>
                      </a:cubicBezTo>
                      <a:cubicBezTo>
                        <a:pt x="53" y="220"/>
                        <a:pt x="66" y="217"/>
                        <a:pt x="66" y="217"/>
                      </a:cubicBezTo>
                      <a:cubicBezTo>
                        <a:pt x="71" y="218"/>
                        <a:pt x="77" y="219"/>
                        <a:pt x="82" y="219"/>
                      </a:cubicBezTo>
                      <a:cubicBezTo>
                        <a:pt x="86" y="219"/>
                        <a:pt x="94" y="215"/>
                        <a:pt x="94" y="215"/>
                      </a:cubicBezTo>
                      <a:cubicBezTo>
                        <a:pt x="96" y="212"/>
                        <a:pt x="100" y="205"/>
                        <a:pt x="104" y="205"/>
                      </a:cubicBezTo>
                      <a:cubicBezTo>
                        <a:pt x="110" y="205"/>
                        <a:pt x="122" y="211"/>
                        <a:pt x="122" y="211"/>
                      </a:cubicBezTo>
                      <a:cubicBezTo>
                        <a:pt x="132" y="208"/>
                        <a:pt x="130" y="204"/>
                        <a:pt x="128" y="195"/>
                      </a:cubicBezTo>
                      <a:cubicBezTo>
                        <a:pt x="136" y="190"/>
                        <a:pt x="141" y="191"/>
                        <a:pt x="146" y="183"/>
                      </a:cubicBezTo>
                      <a:cubicBezTo>
                        <a:pt x="144" y="179"/>
                        <a:pt x="136" y="170"/>
                        <a:pt x="142" y="165"/>
                      </a:cubicBezTo>
                      <a:cubicBezTo>
                        <a:pt x="145" y="163"/>
                        <a:pt x="154" y="161"/>
                        <a:pt x="154" y="161"/>
                      </a:cubicBezTo>
                      <a:cubicBezTo>
                        <a:pt x="159" y="175"/>
                        <a:pt x="151" y="158"/>
                        <a:pt x="166" y="163"/>
                      </a:cubicBezTo>
                      <a:cubicBezTo>
                        <a:pt x="163" y="173"/>
                        <a:pt x="158" y="179"/>
                        <a:pt x="170" y="183"/>
                      </a:cubicBezTo>
                      <a:cubicBezTo>
                        <a:pt x="182" y="179"/>
                        <a:pt x="181" y="167"/>
                        <a:pt x="194" y="163"/>
                      </a:cubicBezTo>
                      <a:cubicBezTo>
                        <a:pt x="192" y="157"/>
                        <a:pt x="180" y="149"/>
                        <a:pt x="180" y="149"/>
                      </a:cubicBezTo>
                      <a:cubicBezTo>
                        <a:pt x="173" y="138"/>
                        <a:pt x="182" y="134"/>
                        <a:pt x="192" y="131"/>
                      </a:cubicBezTo>
                      <a:cubicBezTo>
                        <a:pt x="206" y="136"/>
                        <a:pt x="191" y="149"/>
                        <a:pt x="208" y="145"/>
                      </a:cubicBezTo>
                      <a:cubicBezTo>
                        <a:pt x="212" y="133"/>
                        <a:pt x="216" y="125"/>
                        <a:pt x="228" y="121"/>
                      </a:cubicBezTo>
                      <a:cubicBezTo>
                        <a:pt x="231" y="112"/>
                        <a:pt x="226" y="104"/>
                        <a:pt x="224" y="95"/>
                      </a:cubicBezTo>
                      <a:cubicBezTo>
                        <a:pt x="228" y="82"/>
                        <a:pt x="223" y="68"/>
                        <a:pt x="232" y="55"/>
                      </a:cubicBezTo>
                      <a:cubicBezTo>
                        <a:pt x="234" y="45"/>
                        <a:pt x="239" y="43"/>
                        <a:pt x="230" y="37"/>
                      </a:cubicBezTo>
                      <a:cubicBezTo>
                        <a:pt x="227" y="33"/>
                        <a:pt x="224" y="30"/>
                        <a:pt x="222" y="25"/>
                      </a:cubicBezTo>
                      <a:cubicBezTo>
                        <a:pt x="221" y="21"/>
                        <a:pt x="218" y="13"/>
                        <a:pt x="218" y="13"/>
                      </a:cubicBezTo>
                      <a:cubicBezTo>
                        <a:pt x="221" y="5"/>
                        <a:pt x="221" y="0"/>
                        <a:pt x="230" y="3"/>
                      </a:cubicBezTo>
                      <a:cubicBezTo>
                        <a:pt x="233" y="11"/>
                        <a:pt x="236" y="14"/>
                        <a:pt x="244" y="17"/>
                      </a:cubicBezTo>
                      <a:cubicBezTo>
                        <a:pt x="248" y="29"/>
                        <a:pt x="234" y="23"/>
                        <a:pt x="246" y="31"/>
                      </a:cubicBezTo>
                      <a:cubicBezTo>
                        <a:pt x="242" y="42"/>
                        <a:pt x="246" y="47"/>
                        <a:pt x="254" y="53"/>
                      </a:cubicBezTo>
                      <a:cubicBezTo>
                        <a:pt x="257" y="61"/>
                        <a:pt x="259" y="64"/>
                        <a:pt x="266" y="69"/>
                      </a:cubicBezTo>
                      <a:cubicBezTo>
                        <a:pt x="269" y="78"/>
                        <a:pt x="271" y="85"/>
                        <a:pt x="276" y="93"/>
                      </a:cubicBezTo>
                      <a:cubicBezTo>
                        <a:pt x="279" y="107"/>
                        <a:pt x="272" y="127"/>
                        <a:pt x="262" y="137"/>
                      </a:cubicBezTo>
                      <a:cubicBezTo>
                        <a:pt x="245" y="131"/>
                        <a:pt x="250" y="164"/>
                        <a:pt x="246" y="177"/>
                      </a:cubicBezTo>
                      <a:cubicBezTo>
                        <a:pt x="244" y="197"/>
                        <a:pt x="245" y="212"/>
                        <a:pt x="240" y="231"/>
                      </a:cubicBezTo>
                      <a:cubicBezTo>
                        <a:pt x="232" y="229"/>
                        <a:pt x="228" y="226"/>
                        <a:pt x="220" y="229"/>
                      </a:cubicBezTo>
                      <a:cubicBezTo>
                        <a:pt x="217" y="237"/>
                        <a:pt x="215" y="240"/>
                        <a:pt x="206" y="237"/>
                      </a:cubicBezTo>
                      <a:cubicBezTo>
                        <a:pt x="203" y="247"/>
                        <a:pt x="196" y="242"/>
                        <a:pt x="188" y="239"/>
                      </a:cubicBezTo>
                      <a:cubicBezTo>
                        <a:pt x="181" y="241"/>
                        <a:pt x="175" y="243"/>
                        <a:pt x="168" y="245"/>
                      </a:cubicBezTo>
                      <a:cubicBezTo>
                        <a:pt x="162" y="243"/>
                        <a:pt x="150" y="239"/>
                        <a:pt x="150" y="239"/>
                      </a:cubicBezTo>
                      <a:cubicBezTo>
                        <a:pt x="153" y="253"/>
                        <a:pt x="150" y="257"/>
                        <a:pt x="140" y="267"/>
                      </a:cubicBezTo>
                      <a:cubicBezTo>
                        <a:pt x="135" y="281"/>
                        <a:pt x="140" y="278"/>
                        <a:pt x="130" y="281"/>
                      </a:cubicBezTo>
                      <a:cubicBezTo>
                        <a:pt x="121" y="278"/>
                        <a:pt x="113" y="281"/>
                        <a:pt x="110" y="271"/>
                      </a:cubicBezTo>
                      <a:cubicBezTo>
                        <a:pt x="114" y="259"/>
                        <a:pt x="116" y="251"/>
                        <a:pt x="104" y="243"/>
                      </a:cubicBezTo>
                      <a:cubicBezTo>
                        <a:pt x="93" y="245"/>
                        <a:pt x="88" y="244"/>
                        <a:pt x="82" y="253"/>
                      </a:cubicBezTo>
                      <a:cubicBezTo>
                        <a:pt x="67" y="248"/>
                        <a:pt x="73" y="246"/>
                        <a:pt x="64" y="255"/>
                      </a:cubicBezTo>
                      <a:cubicBezTo>
                        <a:pt x="56" y="252"/>
                        <a:pt x="53" y="245"/>
                        <a:pt x="50" y="255"/>
                      </a:cubicBezTo>
                      <a:cubicBezTo>
                        <a:pt x="51" y="257"/>
                        <a:pt x="52" y="259"/>
                        <a:pt x="52" y="261"/>
                      </a:cubicBezTo>
                      <a:cubicBezTo>
                        <a:pt x="52" y="263"/>
                        <a:pt x="48" y="266"/>
                        <a:pt x="50" y="267"/>
                      </a:cubicBezTo>
                      <a:cubicBezTo>
                        <a:pt x="55" y="269"/>
                        <a:pt x="76" y="260"/>
                        <a:pt x="80" y="259"/>
                      </a:cubicBezTo>
                      <a:cubicBezTo>
                        <a:pt x="82" y="258"/>
                        <a:pt x="86" y="257"/>
                        <a:pt x="86" y="257"/>
                      </a:cubicBezTo>
                      <a:cubicBezTo>
                        <a:pt x="90" y="258"/>
                        <a:pt x="94" y="260"/>
                        <a:pt x="98" y="261"/>
                      </a:cubicBezTo>
                      <a:cubicBezTo>
                        <a:pt x="101" y="262"/>
                        <a:pt x="97" y="266"/>
                        <a:pt x="96" y="269"/>
                      </a:cubicBezTo>
                      <a:cubicBezTo>
                        <a:pt x="92" y="281"/>
                        <a:pt x="91" y="284"/>
                        <a:pt x="80" y="291"/>
                      </a:cubicBezTo>
                      <a:cubicBezTo>
                        <a:pt x="72" y="283"/>
                        <a:pt x="71" y="286"/>
                        <a:pt x="60" y="289"/>
                      </a:cubicBezTo>
                      <a:cubicBezTo>
                        <a:pt x="55" y="304"/>
                        <a:pt x="59" y="298"/>
                        <a:pt x="50" y="307"/>
                      </a:cubicBezTo>
                      <a:cubicBezTo>
                        <a:pt x="39" y="304"/>
                        <a:pt x="42" y="300"/>
                        <a:pt x="36" y="291"/>
                      </a:cubicBezTo>
                      <a:cubicBezTo>
                        <a:pt x="41" y="277"/>
                        <a:pt x="38" y="283"/>
                        <a:pt x="44" y="273"/>
                      </a:cubicBezTo>
                      <a:cubicBezTo>
                        <a:pt x="43" y="269"/>
                        <a:pt x="36" y="263"/>
                        <a:pt x="40" y="261"/>
                      </a:cubicBezTo>
                      <a:cubicBezTo>
                        <a:pt x="48" y="256"/>
                        <a:pt x="47" y="259"/>
                        <a:pt x="44" y="25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7" name="Freeform 108"/>
                <p:cNvSpPr>
                  <a:spLocks/>
                </p:cNvSpPr>
                <p:nvPr/>
              </p:nvSpPr>
              <p:spPr bwMode="ltGray">
                <a:xfrm>
                  <a:off x="3064" y="1757"/>
                  <a:ext cx="136" cy="114"/>
                </a:xfrm>
                <a:custGeom>
                  <a:avLst/>
                  <a:gdLst>
                    <a:gd name="T0" fmla="*/ 7 w 138"/>
                    <a:gd name="T1" fmla="*/ 95 h 113"/>
                    <a:gd name="T2" fmla="*/ 11 w 138"/>
                    <a:gd name="T3" fmla="*/ 77 h 113"/>
                    <a:gd name="T4" fmla="*/ 23 w 138"/>
                    <a:gd name="T5" fmla="*/ 83 h 113"/>
                    <a:gd name="T6" fmla="*/ 29 w 138"/>
                    <a:gd name="T7" fmla="*/ 51 h 113"/>
                    <a:gd name="T8" fmla="*/ 31 w 138"/>
                    <a:gd name="T9" fmla="*/ 45 h 113"/>
                    <a:gd name="T10" fmla="*/ 25 w 138"/>
                    <a:gd name="T11" fmla="*/ 15 h 113"/>
                    <a:gd name="T12" fmla="*/ 34 w 138"/>
                    <a:gd name="T13" fmla="*/ 3 h 113"/>
                    <a:gd name="T14" fmla="*/ 43 w 138"/>
                    <a:gd name="T15" fmla="*/ 17 h 113"/>
                    <a:gd name="T16" fmla="*/ 65 w 138"/>
                    <a:gd name="T17" fmla="*/ 41 h 113"/>
                    <a:gd name="T18" fmla="*/ 85 w 138"/>
                    <a:gd name="T19" fmla="*/ 35 h 113"/>
                    <a:gd name="T20" fmla="*/ 94 w 138"/>
                    <a:gd name="T21" fmla="*/ 37 h 113"/>
                    <a:gd name="T22" fmla="*/ 101 w 138"/>
                    <a:gd name="T23" fmla="*/ 25 h 113"/>
                    <a:gd name="T24" fmla="*/ 100 w 138"/>
                    <a:gd name="T25" fmla="*/ 39 h 113"/>
                    <a:gd name="T26" fmla="*/ 93 w 138"/>
                    <a:gd name="T27" fmla="*/ 45 h 113"/>
                    <a:gd name="T28" fmla="*/ 92 w 138"/>
                    <a:gd name="T29" fmla="*/ 71 h 113"/>
                    <a:gd name="T30" fmla="*/ 81 w 138"/>
                    <a:gd name="T31" fmla="*/ 87 h 113"/>
                    <a:gd name="T32" fmla="*/ 69 w 138"/>
                    <a:gd name="T33" fmla="*/ 91 h 113"/>
                    <a:gd name="T34" fmla="*/ 59 w 138"/>
                    <a:gd name="T35" fmla="*/ 115 h 113"/>
                    <a:gd name="T36" fmla="*/ 55 w 138"/>
                    <a:gd name="T37" fmla="*/ 127 h 113"/>
                    <a:gd name="T38" fmla="*/ 37 w 138"/>
                    <a:gd name="T39" fmla="*/ 113 h 113"/>
                    <a:gd name="T40" fmla="*/ 33 w 138"/>
                    <a:gd name="T41" fmla="*/ 101 h 113"/>
                    <a:gd name="T42" fmla="*/ 17 w 138"/>
                    <a:gd name="T43" fmla="*/ 109 h 113"/>
                    <a:gd name="T44" fmla="*/ 7 w 138"/>
                    <a:gd name="T45" fmla="*/ 95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8" h="113">
                      <a:moveTo>
                        <a:pt x="7" y="81"/>
                      </a:moveTo>
                      <a:cubicBezTo>
                        <a:pt x="2" y="73"/>
                        <a:pt x="1" y="66"/>
                        <a:pt x="11" y="63"/>
                      </a:cubicBezTo>
                      <a:cubicBezTo>
                        <a:pt x="11" y="63"/>
                        <a:pt x="21" y="71"/>
                        <a:pt x="23" y="69"/>
                      </a:cubicBezTo>
                      <a:cubicBezTo>
                        <a:pt x="23" y="69"/>
                        <a:pt x="28" y="54"/>
                        <a:pt x="29" y="51"/>
                      </a:cubicBezTo>
                      <a:cubicBezTo>
                        <a:pt x="30" y="49"/>
                        <a:pt x="31" y="45"/>
                        <a:pt x="31" y="45"/>
                      </a:cubicBezTo>
                      <a:cubicBezTo>
                        <a:pt x="30" y="34"/>
                        <a:pt x="28" y="26"/>
                        <a:pt x="25" y="15"/>
                      </a:cubicBezTo>
                      <a:cubicBezTo>
                        <a:pt x="27" y="6"/>
                        <a:pt x="25" y="0"/>
                        <a:pt x="35" y="3"/>
                      </a:cubicBezTo>
                      <a:cubicBezTo>
                        <a:pt x="42" y="13"/>
                        <a:pt x="44" y="15"/>
                        <a:pt x="57" y="17"/>
                      </a:cubicBezTo>
                      <a:cubicBezTo>
                        <a:pt x="61" y="29"/>
                        <a:pt x="66" y="37"/>
                        <a:pt x="79" y="41"/>
                      </a:cubicBezTo>
                      <a:cubicBezTo>
                        <a:pt x="94" y="36"/>
                        <a:pt x="87" y="38"/>
                        <a:pt x="99" y="35"/>
                      </a:cubicBezTo>
                      <a:cubicBezTo>
                        <a:pt x="106" y="25"/>
                        <a:pt x="104" y="34"/>
                        <a:pt x="113" y="37"/>
                      </a:cubicBezTo>
                      <a:cubicBezTo>
                        <a:pt x="120" y="32"/>
                        <a:pt x="119" y="28"/>
                        <a:pt x="127" y="25"/>
                      </a:cubicBezTo>
                      <a:cubicBezTo>
                        <a:pt x="138" y="29"/>
                        <a:pt x="131" y="33"/>
                        <a:pt x="125" y="39"/>
                      </a:cubicBezTo>
                      <a:cubicBezTo>
                        <a:pt x="122" y="48"/>
                        <a:pt x="119" y="48"/>
                        <a:pt x="111" y="45"/>
                      </a:cubicBezTo>
                      <a:cubicBezTo>
                        <a:pt x="98" y="48"/>
                        <a:pt x="99" y="50"/>
                        <a:pt x="109" y="57"/>
                      </a:cubicBezTo>
                      <a:cubicBezTo>
                        <a:pt x="117" y="69"/>
                        <a:pt x="105" y="70"/>
                        <a:pt x="95" y="73"/>
                      </a:cubicBezTo>
                      <a:cubicBezTo>
                        <a:pt x="91" y="74"/>
                        <a:pt x="83" y="77"/>
                        <a:pt x="83" y="77"/>
                      </a:cubicBezTo>
                      <a:cubicBezTo>
                        <a:pt x="80" y="86"/>
                        <a:pt x="76" y="92"/>
                        <a:pt x="73" y="101"/>
                      </a:cubicBezTo>
                      <a:cubicBezTo>
                        <a:pt x="72" y="105"/>
                        <a:pt x="69" y="113"/>
                        <a:pt x="69" y="113"/>
                      </a:cubicBezTo>
                      <a:cubicBezTo>
                        <a:pt x="58" y="110"/>
                        <a:pt x="60" y="106"/>
                        <a:pt x="51" y="99"/>
                      </a:cubicBezTo>
                      <a:cubicBezTo>
                        <a:pt x="45" y="95"/>
                        <a:pt x="33" y="87"/>
                        <a:pt x="33" y="87"/>
                      </a:cubicBezTo>
                      <a:cubicBezTo>
                        <a:pt x="25" y="92"/>
                        <a:pt x="26" y="98"/>
                        <a:pt x="17" y="95"/>
                      </a:cubicBezTo>
                      <a:cubicBezTo>
                        <a:pt x="16" y="93"/>
                        <a:pt x="0" y="81"/>
                        <a:pt x="7" y="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8" name="Freeform 109"/>
                <p:cNvSpPr>
                  <a:spLocks/>
                </p:cNvSpPr>
                <p:nvPr/>
              </p:nvSpPr>
              <p:spPr bwMode="ltGray">
                <a:xfrm>
                  <a:off x="3202" y="1741"/>
                  <a:ext cx="47" cy="34"/>
                </a:xfrm>
                <a:custGeom>
                  <a:avLst/>
                  <a:gdLst>
                    <a:gd name="T0" fmla="*/ 0 w 46"/>
                    <a:gd name="T1" fmla="*/ 24 h 34"/>
                    <a:gd name="T2" fmla="*/ 38 w 46"/>
                    <a:gd name="T3" fmla="*/ 0 h 34"/>
                    <a:gd name="T4" fmla="*/ 60 w 46"/>
                    <a:gd name="T5" fmla="*/ 16 h 34"/>
                    <a:gd name="T6" fmla="*/ 38 w 46"/>
                    <a:gd name="T7" fmla="*/ 20 h 34"/>
                    <a:gd name="T8" fmla="*/ 0 w 46"/>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4">
                      <a:moveTo>
                        <a:pt x="0" y="24"/>
                      </a:moveTo>
                      <a:cubicBezTo>
                        <a:pt x="22" y="17"/>
                        <a:pt x="7" y="12"/>
                        <a:pt x="24" y="0"/>
                      </a:cubicBezTo>
                      <a:cubicBezTo>
                        <a:pt x="43" y="6"/>
                        <a:pt x="21" y="12"/>
                        <a:pt x="46" y="16"/>
                      </a:cubicBezTo>
                      <a:cubicBezTo>
                        <a:pt x="42" y="28"/>
                        <a:pt x="34" y="23"/>
                        <a:pt x="24" y="20"/>
                      </a:cubicBezTo>
                      <a:cubicBezTo>
                        <a:pt x="3" y="34"/>
                        <a:pt x="12" y="16"/>
                        <a:pt x="0"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9" name="Freeform 110"/>
                <p:cNvSpPr>
                  <a:spLocks/>
                </p:cNvSpPr>
                <p:nvPr/>
              </p:nvSpPr>
              <p:spPr bwMode="ltGray">
                <a:xfrm>
                  <a:off x="3241" y="1702"/>
                  <a:ext cx="39" cy="46"/>
                </a:xfrm>
                <a:custGeom>
                  <a:avLst/>
                  <a:gdLst>
                    <a:gd name="T0" fmla="*/ 17 w 39"/>
                    <a:gd name="T1" fmla="*/ 29 h 47"/>
                    <a:gd name="T2" fmla="*/ 13 w 39"/>
                    <a:gd name="T3" fmla="*/ 17 h 47"/>
                    <a:gd name="T4" fmla="*/ 29 w 39"/>
                    <a:gd name="T5" fmla="*/ 19 h 47"/>
                    <a:gd name="T6" fmla="*/ 25 w 39"/>
                    <a:gd name="T7" fmla="*/ 23 h 47"/>
                    <a:gd name="T8" fmla="*/ 17 w 39"/>
                    <a:gd name="T9" fmla="*/ 29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7">
                      <a:moveTo>
                        <a:pt x="17" y="43"/>
                      </a:moveTo>
                      <a:cubicBezTo>
                        <a:pt x="0" y="39"/>
                        <a:pt x="6" y="28"/>
                        <a:pt x="13" y="17"/>
                      </a:cubicBezTo>
                      <a:cubicBezTo>
                        <a:pt x="7" y="0"/>
                        <a:pt x="24" y="16"/>
                        <a:pt x="29" y="19"/>
                      </a:cubicBezTo>
                      <a:cubicBezTo>
                        <a:pt x="36" y="29"/>
                        <a:pt x="39" y="30"/>
                        <a:pt x="25" y="33"/>
                      </a:cubicBezTo>
                      <a:cubicBezTo>
                        <a:pt x="21" y="46"/>
                        <a:pt x="25" y="47"/>
                        <a:pt x="17" y="4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0" name="Freeform 111"/>
                <p:cNvSpPr>
                  <a:spLocks/>
                </p:cNvSpPr>
                <p:nvPr/>
              </p:nvSpPr>
              <p:spPr bwMode="ltGray">
                <a:xfrm>
                  <a:off x="3285" y="1686"/>
                  <a:ext cx="26" cy="26"/>
                </a:xfrm>
                <a:custGeom>
                  <a:avLst/>
                  <a:gdLst>
                    <a:gd name="T0" fmla="*/ 11 w 25"/>
                    <a:gd name="T1" fmla="*/ 13 h 27"/>
                    <a:gd name="T2" fmla="*/ 7 w 25"/>
                    <a:gd name="T3" fmla="*/ 8 h 27"/>
                    <a:gd name="T4" fmla="*/ 33 w 25"/>
                    <a:gd name="T5" fmla="*/ 0 h 27"/>
                    <a:gd name="T6" fmla="*/ 11 w 25"/>
                    <a:gd name="T7" fmla="*/ 13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7">
                      <a:moveTo>
                        <a:pt x="11" y="18"/>
                      </a:moveTo>
                      <a:cubicBezTo>
                        <a:pt x="6" y="16"/>
                        <a:pt x="0" y="16"/>
                        <a:pt x="7" y="8"/>
                      </a:cubicBezTo>
                      <a:cubicBezTo>
                        <a:pt x="10" y="4"/>
                        <a:pt x="19" y="0"/>
                        <a:pt x="19" y="0"/>
                      </a:cubicBezTo>
                      <a:cubicBezTo>
                        <a:pt x="25" y="9"/>
                        <a:pt x="20" y="27"/>
                        <a:pt x="11"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1" name="Freeform 112"/>
                <p:cNvSpPr>
                  <a:spLocks/>
                </p:cNvSpPr>
                <p:nvPr/>
              </p:nvSpPr>
              <p:spPr bwMode="ltGray">
                <a:xfrm>
                  <a:off x="3069" y="1507"/>
                  <a:ext cx="61" cy="236"/>
                </a:xfrm>
                <a:custGeom>
                  <a:avLst/>
                  <a:gdLst>
                    <a:gd name="T0" fmla="*/ 3 w 62"/>
                    <a:gd name="T1" fmla="*/ 59 h 238"/>
                    <a:gd name="T2" fmla="*/ 11 w 62"/>
                    <a:gd name="T3" fmla="*/ 32 h 238"/>
                    <a:gd name="T4" fmla="*/ 13 w 62"/>
                    <a:gd name="T5" fmla="*/ 2 h 238"/>
                    <a:gd name="T6" fmla="*/ 19 w 62"/>
                    <a:gd name="T7" fmla="*/ 6 h 238"/>
                    <a:gd name="T8" fmla="*/ 25 w 62"/>
                    <a:gd name="T9" fmla="*/ 30 h 238"/>
                    <a:gd name="T10" fmla="*/ 35 w 62"/>
                    <a:gd name="T11" fmla="*/ 80 h 238"/>
                    <a:gd name="T12" fmla="*/ 43 w 62"/>
                    <a:gd name="T13" fmla="*/ 108 h 238"/>
                    <a:gd name="T14" fmla="*/ 47 w 62"/>
                    <a:gd name="T15" fmla="*/ 120 h 238"/>
                    <a:gd name="T16" fmla="*/ 37 w 62"/>
                    <a:gd name="T17" fmla="*/ 134 h 238"/>
                    <a:gd name="T18" fmla="*/ 31 w 62"/>
                    <a:gd name="T19" fmla="*/ 130 h 238"/>
                    <a:gd name="T20" fmla="*/ 27 w 62"/>
                    <a:gd name="T21" fmla="*/ 148 h 238"/>
                    <a:gd name="T22" fmla="*/ 37 w 62"/>
                    <a:gd name="T23" fmla="*/ 192 h 238"/>
                    <a:gd name="T24" fmla="*/ 31 w 62"/>
                    <a:gd name="T25" fmla="*/ 202 h 238"/>
                    <a:gd name="T26" fmla="*/ 11 w 62"/>
                    <a:gd name="T27" fmla="*/ 210 h 238"/>
                    <a:gd name="T28" fmla="*/ 11 w 62"/>
                    <a:gd name="T29" fmla="*/ 173 h 238"/>
                    <a:gd name="T30" fmla="*/ 9 w 62"/>
                    <a:gd name="T31" fmla="*/ 126 h 238"/>
                    <a:gd name="T32" fmla="*/ 19 w 62"/>
                    <a:gd name="T33" fmla="*/ 108 h 238"/>
                    <a:gd name="T34" fmla="*/ 1 w 62"/>
                    <a:gd name="T35" fmla="*/ 62 h 238"/>
                    <a:gd name="T36" fmla="*/ 3 w 62"/>
                    <a:gd name="T37" fmla="*/ 59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 h="238">
                      <a:moveTo>
                        <a:pt x="3" y="60"/>
                      </a:moveTo>
                      <a:cubicBezTo>
                        <a:pt x="5" y="47"/>
                        <a:pt x="4" y="42"/>
                        <a:pt x="11" y="32"/>
                      </a:cubicBezTo>
                      <a:cubicBezTo>
                        <a:pt x="12" y="22"/>
                        <a:pt x="10" y="12"/>
                        <a:pt x="13" y="2"/>
                      </a:cubicBezTo>
                      <a:cubicBezTo>
                        <a:pt x="14" y="0"/>
                        <a:pt x="18" y="4"/>
                        <a:pt x="19" y="6"/>
                      </a:cubicBezTo>
                      <a:cubicBezTo>
                        <a:pt x="24" y="13"/>
                        <a:pt x="23" y="22"/>
                        <a:pt x="25" y="30"/>
                      </a:cubicBezTo>
                      <a:cubicBezTo>
                        <a:pt x="31" y="53"/>
                        <a:pt x="44" y="71"/>
                        <a:pt x="49" y="94"/>
                      </a:cubicBezTo>
                      <a:cubicBezTo>
                        <a:pt x="51" y="104"/>
                        <a:pt x="54" y="113"/>
                        <a:pt x="57" y="122"/>
                      </a:cubicBezTo>
                      <a:cubicBezTo>
                        <a:pt x="58" y="126"/>
                        <a:pt x="61" y="134"/>
                        <a:pt x="61" y="134"/>
                      </a:cubicBezTo>
                      <a:cubicBezTo>
                        <a:pt x="59" y="144"/>
                        <a:pt x="62" y="155"/>
                        <a:pt x="51" y="148"/>
                      </a:cubicBezTo>
                      <a:cubicBezTo>
                        <a:pt x="48" y="143"/>
                        <a:pt x="47" y="137"/>
                        <a:pt x="39" y="144"/>
                      </a:cubicBezTo>
                      <a:cubicBezTo>
                        <a:pt x="34" y="149"/>
                        <a:pt x="27" y="162"/>
                        <a:pt x="27" y="162"/>
                      </a:cubicBezTo>
                      <a:cubicBezTo>
                        <a:pt x="31" y="184"/>
                        <a:pt x="44" y="199"/>
                        <a:pt x="51" y="220"/>
                      </a:cubicBezTo>
                      <a:cubicBezTo>
                        <a:pt x="47" y="231"/>
                        <a:pt x="47" y="232"/>
                        <a:pt x="35" y="230"/>
                      </a:cubicBezTo>
                      <a:cubicBezTo>
                        <a:pt x="23" y="222"/>
                        <a:pt x="21" y="232"/>
                        <a:pt x="11" y="238"/>
                      </a:cubicBezTo>
                      <a:cubicBezTo>
                        <a:pt x="4" y="227"/>
                        <a:pt x="10" y="208"/>
                        <a:pt x="11" y="196"/>
                      </a:cubicBezTo>
                      <a:cubicBezTo>
                        <a:pt x="9" y="179"/>
                        <a:pt x="3" y="157"/>
                        <a:pt x="9" y="140"/>
                      </a:cubicBezTo>
                      <a:cubicBezTo>
                        <a:pt x="11" y="133"/>
                        <a:pt x="17" y="129"/>
                        <a:pt x="19" y="122"/>
                      </a:cubicBezTo>
                      <a:cubicBezTo>
                        <a:pt x="13" y="105"/>
                        <a:pt x="17" y="86"/>
                        <a:pt x="1" y="76"/>
                      </a:cubicBezTo>
                      <a:cubicBezTo>
                        <a:pt x="0" y="72"/>
                        <a:pt x="3" y="50"/>
                        <a:pt x="3" y="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2" name="Freeform 113"/>
                <p:cNvSpPr>
                  <a:spLocks/>
                </p:cNvSpPr>
                <p:nvPr/>
              </p:nvSpPr>
              <p:spPr bwMode="ltGray">
                <a:xfrm>
                  <a:off x="1519" y="2478"/>
                  <a:ext cx="47" cy="114"/>
                </a:xfrm>
                <a:custGeom>
                  <a:avLst/>
                  <a:gdLst>
                    <a:gd name="T0" fmla="*/ 6 w 47"/>
                    <a:gd name="T1" fmla="*/ 58 h 114"/>
                    <a:gd name="T2" fmla="*/ 20 w 47"/>
                    <a:gd name="T3" fmla="*/ 0 h 114"/>
                    <a:gd name="T4" fmla="*/ 36 w 47"/>
                    <a:gd name="T5" fmla="*/ 28 h 114"/>
                    <a:gd name="T6" fmla="*/ 38 w 47"/>
                    <a:gd name="T7" fmla="*/ 46 h 114"/>
                    <a:gd name="T8" fmla="*/ 42 w 47"/>
                    <a:gd name="T9" fmla="*/ 58 h 114"/>
                    <a:gd name="T10" fmla="*/ 26 w 47"/>
                    <a:gd name="T11" fmla="*/ 104 h 114"/>
                    <a:gd name="T12" fmla="*/ 8 w 47"/>
                    <a:gd name="T13" fmla="*/ 108 h 114"/>
                    <a:gd name="T14" fmla="*/ 0 w 47"/>
                    <a:gd name="T15" fmla="*/ 74 h 114"/>
                    <a:gd name="T16" fmla="*/ 2 w 47"/>
                    <a:gd name="T17" fmla="*/ 66 h 114"/>
                    <a:gd name="T18" fmla="*/ 6 w 47"/>
                    <a:gd name="T19" fmla="*/ 5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14">
                      <a:moveTo>
                        <a:pt x="6" y="58"/>
                      </a:moveTo>
                      <a:cubicBezTo>
                        <a:pt x="3" y="48"/>
                        <a:pt x="6" y="5"/>
                        <a:pt x="20" y="0"/>
                      </a:cubicBezTo>
                      <a:cubicBezTo>
                        <a:pt x="32" y="4"/>
                        <a:pt x="32" y="17"/>
                        <a:pt x="36" y="28"/>
                      </a:cubicBezTo>
                      <a:cubicBezTo>
                        <a:pt x="33" y="38"/>
                        <a:pt x="33" y="32"/>
                        <a:pt x="38" y="46"/>
                      </a:cubicBezTo>
                      <a:cubicBezTo>
                        <a:pt x="39" y="50"/>
                        <a:pt x="42" y="58"/>
                        <a:pt x="42" y="58"/>
                      </a:cubicBezTo>
                      <a:cubicBezTo>
                        <a:pt x="44" y="77"/>
                        <a:pt x="47" y="97"/>
                        <a:pt x="26" y="104"/>
                      </a:cubicBezTo>
                      <a:cubicBezTo>
                        <a:pt x="19" y="111"/>
                        <a:pt x="17" y="114"/>
                        <a:pt x="8" y="108"/>
                      </a:cubicBezTo>
                      <a:cubicBezTo>
                        <a:pt x="4" y="97"/>
                        <a:pt x="4" y="85"/>
                        <a:pt x="0" y="74"/>
                      </a:cubicBezTo>
                      <a:cubicBezTo>
                        <a:pt x="1" y="71"/>
                        <a:pt x="1" y="69"/>
                        <a:pt x="2" y="66"/>
                      </a:cubicBezTo>
                      <a:cubicBezTo>
                        <a:pt x="6" y="51"/>
                        <a:pt x="6" y="50"/>
                        <a:pt x="6" y="5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3" name="Freeform 114"/>
                <p:cNvSpPr>
                  <a:spLocks/>
                </p:cNvSpPr>
                <p:nvPr/>
              </p:nvSpPr>
              <p:spPr bwMode="ltGray">
                <a:xfrm>
                  <a:off x="1194" y="1924"/>
                  <a:ext cx="54" cy="239"/>
                </a:xfrm>
                <a:custGeom>
                  <a:avLst/>
                  <a:gdLst>
                    <a:gd name="T0" fmla="*/ 24 w 55"/>
                    <a:gd name="T1" fmla="*/ 11 h 239"/>
                    <a:gd name="T2" fmla="*/ 27 w 55"/>
                    <a:gd name="T3" fmla="*/ 27 h 239"/>
                    <a:gd name="T4" fmla="*/ 27 w 55"/>
                    <a:gd name="T5" fmla="*/ 39 h 239"/>
                    <a:gd name="T6" fmla="*/ 34 w 55"/>
                    <a:gd name="T7" fmla="*/ 81 h 239"/>
                    <a:gd name="T8" fmla="*/ 30 w 55"/>
                    <a:gd name="T9" fmla="*/ 111 h 239"/>
                    <a:gd name="T10" fmla="*/ 22 w 55"/>
                    <a:gd name="T11" fmla="*/ 197 h 239"/>
                    <a:gd name="T12" fmla="*/ 10 w 55"/>
                    <a:gd name="T13" fmla="*/ 221 h 239"/>
                    <a:gd name="T14" fmla="*/ 2 w 55"/>
                    <a:gd name="T15" fmla="*/ 233 h 239"/>
                    <a:gd name="T16" fmla="*/ 0 w 55"/>
                    <a:gd name="T17" fmla="*/ 239 h 239"/>
                    <a:gd name="T18" fmla="*/ 2 w 55"/>
                    <a:gd name="T19" fmla="*/ 123 h 239"/>
                    <a:gd name="T20" fmla="*/ 16 w 55"/>
                    <a:gd name="T21" fmla="*/ 29 h 239"/>
                    <a:gd name="T22" fmla="*/ 24 w 55"/>
                    <a:gd name="T23" fmla="*/ 11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39">
                      <a:moveTo>
                        <a:pt x="24" y="11"/>
                      </a:moveTo>
                      <a:cubicBezTo>
                        <a:pt x="30" y="29"/>
                        <a:pt x="21" y="0"/>
                        <a:pt x="28" y="27"/>
                      </a:cubicBezTo>
                      <a:cubicBezTo>
                        <a:pt x="29" y="31"/>
                        <a:pt x="32" y="39"/>
                        <a:pt x="32" y="39"/>
                      </a:cubicBezTo>
                      <a:cubicBezTo>
                        <a:pt x="27" y="55"/>
                        <a:pt x="31" y="75"/>
                        <a:pt x="48" y="81"/>
                      </a:cubicBezTo>
                      <a:cubicBezTo>
                        <a:pt x="55" y="91"/>
                        <a:pt x="47" y="101"/>
                        <a:pt x="44" y="111"/>
                      </a:cubicBezTo>
                      <a:cubicBezTo>
                        <a:pt x="35" y="139"/>
                        <a:pt x="31" y="169"/>
                        <a:pt x="22" y="197"/>
                      </a:cubicBezTo>
                      <a:cubicBezTo>
                        <a:pt x="19" y="205"/>
                        <a:pt x="14" y="213"/>
                        <a:pt x="10" y="221"/>
                      </a:cubicBezTo>
                      <a:cubicBezTo>
                        <a:pt x="8" y="225"/>
                        <a:pt x="5" y="229"/>
                        <a:pt x="2" y="233"/>
                      </a:cubicBezTo>
                      <a:cubicBezTo>
                        <a:pt x="1" y="235"/>
                        <a:pt x="0" y="239"/>
                        <a:pt x="0" y="239"/>
                      </a:cubicBezTo>
                      <a:lnTo>
                        <a:pt x="2" y="123"/>
                      </a:lnTo>
                      <a:lnTo>
                        <a:pt x="16" y="29"/>
                      </a:lnTo>
                      <a:lnTo>
                        <a:pt x="24" y="1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4" name="Freeform 115"/>
                <p:cNvSpPr>
                  <a:spLocks/>
                </p:cNvSpPr>
                <p:nvPr/>
              </p:nvSpPr>
              <p:spPr bwMode="ltGray">
                <a:xfrm>
                  <a:off x="1826" y="2742"/>
                  <a:ext cx="292" cy="398"/>
                </a:xfrm>
                <a:custGeom>
                  <a:avLst/>
                  <a:gdLst>
                    <a:gd name="T0" fmla="*/ 33 w 291"/>
                    <a:gd name="T1" fmla="*/ 55 h 399"/>
                    <a:gd name="T2" fmla="*/ 13 w 291"/>
                    <a:gd name="T3" fmla="*/ 45 h 399"/>
                    <a:gd name="T4" fmla="*/ 7 w 291"/>
                    <a:gd name="T5" fmla="*/ 41 h 399"/>
                    <a:gd name="T6" fmla="*/ 3 w 291"/>
                    <a:gd name="T7" fmla="*/ 23 h 399"/>
                    <a:gd name="T8" fmla="*/ 17 w 291"/>
                    <a:gd name="T9" fmla="*/ 5 h 399"/>
                    <a:gd name="T10" fmla="*/ 29 w 291"/>
                    <a:gd name="T11" fmla="*/ 15 h 399"/>
                    <a:gd name="T12" fmla="*/ 41 w 291"/>
                    <a:gd name="T13" fmla="*/ 31 h 399"/>
                    <a:gd name="T14" fmla="*/ 59 w 291"/>
                    <a:gd name="T15" fmla="*/ 37 h 399"/>
                    <a:gd name="T16" fmla="*/ 83 w 291"/>
                    <a:gd name="T17" fmla="*/ 77 h 399"/>
                    <a:gd name="T18" fmla="*/ 103 w 291"/>
                    <a:gd name="T19" fmla="*/ 97 h 399"/>
                    <a:gd name="T20" fmla="*/ 137 w 291"/>
                    <a:gd name="T21" fmla="*/ 141 h 399"/>
                    <a:gd name="T22" fmla="*/ 199 w 291"/>
                    <a:gd name="T23" fmla="*/ 195 h 399"/>
                    <a:gd name="T24" fmla="*/ 205 w 291"/>
                    <a:gd name="T25" fmla="*/ 199 h 399"/>
                    <a:gd name="T26" fmla="*/ 229 w 291"/>
                    <a:gd name="T27" fmla="*/ 205 h 399"/>
                    <a:gd name="T28" fmla="*/ 255 w 291"/>
                    <a:gd name="T29" fmla="*/ 225 h 399"/>
                    <a:gd name="T30" fmla="*/ 241 w 291"/>
                    <a:gd name="T31" fmla="*/ 225 h 399"/>
                    <a:gd name="T32" fmla="*/ 229 w 291"/>
                    <a:gd name="T33" fmla="*/ 217 h 399"/>
                    <a:gd name="T34" fmla="*/ 219 w 291"/>
                    <a:gd name="T35" fmla="*/ 225 h 399"/>
                    <a:gd name="T36" fmla="*/ 235 w 291"/>
                    <a:gd name="T37" fmla="*/ 241 h 399"/>
                    <a:gd name="T38" fmla="*/ 251 w 291"/>
                    <a:gd name="T39" fmla="*/ 271 h 399"/>
                    <a:gd name="T40" fmla="*/ 255 w 291"/>
                    <a:gd name="T41" fmla="*/ 283 h 399"/>
                    <a:gd name="T42" fmla="*/ 267 w 291"/>
                    <a:gd name="T43" fmla="*/ 293 h 399"/>
                    <a:gd name="T44" fmla="*/ 269 w 291"/>
                    <a:gd name="T45" fmla="*/ 275 h 399"/>
                    <a:gd name="T46" fmla="*/ 285 w 291"/>
                    <a:gd name="T47" fmla="*/ 269 h 399"/>
                    <a:gd name="T48" fmla="*/ 287 w 291"/>
                    <a:gd name="T49" fmla="*/ 281 h 399"/>
                    <a:gd name="T50" fmla="*/ 293 w 291"/>
                    <a:gd name="T51" fmla="*/ 285 h 399"/>
                    <a:gd name="T52" fmla="*/ 305 w 291"/>
                    <a:gd name="T53" fmla="*/ 297 h 399"/>
                    <a:gd name="T54" fmla="*/ 289 w 291"/>
                    <a:gd name="T55" fmla="*/ 301 h 399"/>
                    <a:gd name="T56" fmla="*/ 291 w 291"/>
                    <a:gd name="T57" fmla="*/ 321 h 399"/>
                    <a:gd name="T58" fmla="*/ 295 w 291"/>
                    <a:gd name="T59" fmla="*/ 353 h 399"/>
                    <a:gd name="T60" fmla="*/ 287 w 291"/>
                    <a:gd name="T61" fmla="*/ 379 h 399"/>
                    <a:gd name="T62" fmla="*/ 285 w 291"/>
                    <a:gd name="T63" fmla="*/ 385 h 399"/>
                    <a:gd name="T64" fmla="*/ 271 w 291"/>
                    <a:gd name="T65" fmla="*/ 371 h 399"/>
                    <a:gd name="T66" fmla="*/ 253 w 291"/>
                    <a:gd name="T67" fmla="*/ 365 h 399"/>
                    <a:gd name="T68" fmla="*/ 227 w 291"/>
                    <a:gd name="T69" fmla="*/ 341 h 399"/>
                    <a:gd name="T70" fmla="*/ 215 w 291"/>
                    <a:gd name="T71" fmla="*/ 333 h 399"/>
                    <a:gd name="T72" fmla="*/ 203 w 291"/>
                    <a:gd name="T73" fmla="*/ 319 h 399"/>
                    <a:gd name="T74" fmla="*/ 189 w 291"/>
                    <a:gd name="T75" fmla="*/ 301 h 399"/>
                    <a:gd name="T76" fmla="*/ 167 w 291"/>
                    <a:gd name="T77" fmla="*/ 267 h 399"/>
                    <a:gd name="T78" fmla="*/ 133 w 291"/>
                    <a:gd name="T79" fmla="*/ 231 h 399"/>
                    <a:gd name="T80" fmla="*/ 117 w 291"/>
                    <a:gd name="T81" fmla="*/ 199 h 399"/>
                    <a:gd name="T82" fmla="*/ 119 w 291"/>
                    <a:gd name="T83" fmla="*/ 195 h 399"/>
                    <a:gd name="T84" fmla="*/ 93 w 291"/>
                    <a:gd name="T85" fmla="*/ 167 h 399"/>
                    <a:gd name="T86" fmla="*/ 85 w 291"/>
                    <a:gd name="T87" fmla="*/ 149 h 399"/>
                    <a:gd name="T88" fmla="*/ 73 w 291"/>
                    <a:gd name="T89" fmla="*/ 117 h 399"/>
                    <a:gd name="T90" fmla="*/ 55 w 291"/>
                    <a:gd name="T91" fmla="*/ 107 h 399"/>
                    <a:gd name="T92" fmla="*/ 41 w 291"/>
                    <a:gd name="T93" fmla="*/ 79 h 399"/>
                    <a:gd name="T94" fmla="*/ 29 w 291"/>
                    <a:gd name="T95" fmla="*/ 55 h 399"/>
                    <a:gd name="T96" fmla="*/ 33 w 291"/>
                    <a:gd name="T97" fmla="*/ 55 h 3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1" h="399">
                      <a:moveTo>
                        <a:pt x="33" y="55"/>
                      </a:moveTo>
                      <a:cubicBezTo>
                        <a:pt x="20" y="52"/>
                        <a:pt x="27" y="55"/>
                        <a:pt x="13" y="45"/>
                      </a:cubicBezTo>
                      <a:cubicBezTo>
                        <a:pt x="11" y="44"/>
                        <a:pt x="7" y="41"/>
                        <a:pt x="7" y="41"/>
                      </a:cubicBezTo>
                      <a:cubicBezTo>
                        <a:pt x="2" y="34"/>
                        <a:pt x="0" y="31"/>
                        <a:pt x="3" y="23"/>
                      </a:cubicBezTo>
                      <a:cubicBezTo>
                        <a:pt x="5" y="8"/>
                        <a:pt x="2" y="0"/>
                        <a:pt x="17" y="5"/>
                      </a:cubicBezTo>
                      <a:cubicBezTo>
                        <a:pt x="21" y="9"/>
                        <a:pt x="26" y="11"/>
                        <a:pt x="29" y="15"/>
                      </a:cubicBezTo>
                      <a:cubicBezTo>
                        <a:pt x="34" y="21"/>
                        <a:pt x="32" y="27"/>
                        <a:pt x="41" y="31"/>
                      </a:cubicBezTo>
                      <a:cubicBezTo>
                        <a:pt x="47" y="34"/>
                        <a:pt x="59" y="37"/>
                        <a:pt x="59" y="37"/>
                      </a:cubicBezTo>
                      <a:cubicBezTo>
                        <a:pt x="69" y="53"/>
                        <a:pt x="67" y="66"/>
                        <a:pt x="83" y="77"/>
                      </a:cubicBezTo>
                      <a:cubicBezTo>
                        <a:pt x="88" y="84"/>
                        <a:pt x="96" y="92"/>
                        <a:pt x="103" y="97"/>
                      </a:cubicBezTo>
                      <a:cubicBezTo>
                        <a:pt x="113" y="111"/>
                        <a:pt x="119" y="135"/>
                        <a:pt x="137" y="141"/>
                      </a:cubicBezTo>
                      <a:cubicBezTo>
                        <a:pt x="150" y="161"/>
                        <a:pt x="168" y="178"/>
                        <a:pt x="185" y="195"/>
                      </a:cubicBezTo>
                      <a:cubicBezTo>
                        <a:pt x="202" y="212"/>
                        <a:pt x="178" y="191"/>
                        <a:pt x="191" y="207"/>
                      </a:cubicBezTo>
                      <a:cubicBezTo>
                        <a:pt x="196" y="214"/>
                        <a:pt x="208" y="214"/>
                        <a:pt x="215" y="219"/>
                      </a:cubicBezTo>
                      <a:cubicBezTo>
                        <a:pt x="219" y="230"/>
                        <a:pt x="231" y="236"/>
                        <a:pt x="241" y="239"/>
                      </a:cubicBezTo>
                      <a:cubicBezTo>
                        <a:pt x="235" y="241"/>
                        <a:pt x="234" y="243"/>
                        <a:pt x="227" y="239"/>
                      </a:cubicBezTo>
                      <a:cubicBezTo>
                        <a:pt x="223" y="237"/>
                        <a:pt x="215" y="231"/>
                        <a:pt x="215" y="231"/>
                      </a:cubicBezTo>
                      <a:cubicBezTo>
                        <a:pt x="211" y="232"/>
                        <a:pt x="205" y="233"/>
                        <a:pt x="205" y="239"/>
                      </a:cubicBezTo>
                      <a:cubicBezTo>
                        <a:pt x="205" y="245"/>
                        <a:pt x="218" y="251"/>
                        <a:pt x="221" y="255"/>
                      </a:cubicBezTo>
                      <a:cubicBezTo>
                        <a:pt x="229" y="266"/>
                        <a:pt x="233" y="273"/>
                        <a:pt x="237" y="285"/>
                      </a:cubicBezTo>
                      <a:cubicBezTo>
                        <a:pt x="238" y="289"/>
                        <a:pt x="237" y="295"/>
                        <a:pt x="241" y="297"/>
                      </a:cubicBezTo>
                      <a:cubicBezTo>
                        <a:pt x="249" y="303"/>
                        <a:pt x="245" y="299"/>
                        <a:pt x="253" y="307"/>
                      </a:cubicBezTo>
                      <a:cubicBezTo>
                        <a:pt x="258" y="293"/>
                        <a:pt x="258" y="299"/>
                        <a:pt x="255" y="289"/>
                      </a:cubicBezTo>
                      <a:cubicBezTo>
                        <a:pt x="258" y="279"/>
                        <a:pt x="262" y="281"/>
                        <a:pt x="271" y="283"/>
                      </a:cubicBezTo>
                      <a:cubicBezTo>
                        <a:pt x="289" y="301"/>
                        <a:pt x="270" y="278"/>
                        <a:pt x="273" y="295"/>
                      </a:cubicBezTo>
                      <a:cubicBezTo>
                        <a:pt x="273" y="297"/>
                        <a:pt x="277" y="297"/>
                        <a:pt x="279" y="299"/>
                      </a:cubicBezTo>
                      <a:cubicBezTo>
                        <a:pt x="283" y="303"/>
                        <a:pt x="291" y="311"/>
                        <a:pt x="291" y="311"/>
                      </a:cubicBezTo>
                      <a:cubicBezTo>
                        <a:pt x="288" y="325"/>
                        <a:pt x="285" y="322"/>
                        <a:pt x="275" y="315"/>
                      </a:cubicBezTo>
                      <a:cubicBezTo>
                        <a:pt x="272" y="323"/>
                        <a:pt x="274" y="327"/>
                        <a:pt x="277" y="335"/>
                      </a:cubicBezTo>
                      <a:cubicBezTo>
                        <a:pt x="275" y="347"/>
                        <a:pt x="277" y="356"/>
                        <a:pt x="281" y="367"/>
                      </a:cubicBezTo>
                      <a:cubicBezTo>
                        <a:pt x="278" y="376"/>
                        <a:pt x="276" y="384"/>
                        <a:pt x="273" y="393"/>
                      </a:cubicBezTo>
                      <a:cubicBezTo>
                        <a:pt x="272" y="395"/>
                        <a:pt x="271" y="399"/>
                        <a:pt x="271" y="399"/>
                      </a:cubicBezTo>
                      <a:cubicBezTo>
                        <a:pt x="260" y="395"/>
                        <a:pt x="266" y="399"/>
                        <a:pt x="257" y="385"/>
                      </a:cubicBezTo>
                      <a:cubicBezTo>
                        <a:pt x="253" y="380"/>
                        <a:pt x="239" y="379"/>
                        <a:pt x="239" y="379"/>
                      </a:cubicBezTo>
                      <a:cubicBezTo>
                        <a:pt x="232" y="369"/>
                        <a:pt x="223" y="362"/>
                        <a:pt x="213" y="355"/>
                      </a:cubicBezTo>
                      <a:cubicBezTo>
                        <a:pt x="209" y="352"/>
                        <a:pt x="201" y="347"/>
                        <a:pt x="201" y="347"/>
                      </a:cubicBezTo>
                      <a:cubicBezTo>
                        <a:pt x="196" y="340"/>
                        <a:pt x="197" y="336"/>
                        <a:pt x="189" y="333"/>
                      </a:cubicBezTo>
                      <a:cubicBezTo>
                        <a:pt x="183" y="327"/>
                        <a:pt x="181" y="321"/>
                        <a:pt x="175" y="315"/>
                      </a:cubicBezTo>
                      <a:cubicBezTo>
                        <a:pt x="170" y="299"/>
                        <a:pt x="164" y="292"/>
                        <a:pt x="153" y="281"/>
                      </a:cubicBezTo>
                      <a:cubicBezTo>
                        <a:pt x="149" y="270"/>
                        <a:pt x="140" y="255"/>
                        <a:pt x="133" y="245"/>
                      </a:cubicBezTo>
                      <a:cubicBezTo>
                        <a:pt x="131" y="231"/>
                        <a:pt x="121" y="222"/>
                        <a:pt x="117" y="209"/>
                      </a:cubicBezTo>
                      <a:cubicBezTo>
                        <a:pt x="121" y="198"/>
                        <a:pt x="129" y="205"/>
                        <a:pt x="119" y="195"/>
                      </a:cubicBezTo>
                      <a:cubicBezTo>
                        <a:pt x="100" y="200"/>
                        <a:pt x="101" y="179"/>
                        <a:pt x="93" y="167"/>
                      </a:cubicBezTo>
                      <a:cubicBezTo>
                        <a:pt x="89" y="162"/>
                        <a:pt x="85" y="149"/>
                        <a:pt x="85" y="149"/>
                      </a:cubicBezTo>
                      <a:cubicBezTo>
                        <a:pt x="84" y="140"/>
                        <a:pt x="80" y="124"/>
                        <a:pt x="73" y="117"/>
                      </a:cubicBezTo>
                      <a:cubicBezTo>
                        <a:pt x="68" y="112"/>
                        <a:pt x="55" y="107"/>
                        <a:pt x="55" y="107"/>
                      </a:cubicBezTo>
                      <a:cubicBezTo>
                        <a:pt x="48" y="97"/>
                        <a:pt x="51" y="85"/>
                        <a:pt x="41" y="79"/>
                      </a:cubicBezTo>
                      <a:cubicBezTo>
                        <a:pt x="40" y="77"/>
                        <a:pt x="29" y="57"/>
                        <a:pt x="29" y="55"/>
                      </a:cubicBezTo>
                      <a:cubicBezTo>
                        <a:pt x="29" y="54"/>
                        <a:pt x="32" y="55"/>
                        <a:pt x="33" y="5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5" name="Freeform 116"/>
                <p:cNvSpPr>
                  <a:spLocks/>
                </p:cNvSpPr>
                <p:nvPr/>
              </p:nvSpPr>
              <p:spPr bwMode="ltGray">
                <a:xfrm>
                  <a:off x="1835" y="2824"/>
                  <a:ext cx="31" cy="34"/>
                </a:xfrm>
                <a:custGeom>
                  <a:avLst/>
                  <a:gdLst>
                    <a:gd name="T0" fmla="*/ 18 w 31"/>
                    <a:gd name="T1" fmla="*/ 35 h 33"/>
                    <a:gd name="T2" fmla="*/ 0 w 31"/>
                    <a:gd name="T3" fmla="*/ 3 h 33"/>
                    <a:gd name="T4" fmla="*/ 22 w 31"/>
                    <a:gd name="T5" fmla="*/ 5 h 33"/>
                    <a:gd name="T6" fmla="*/ 18 w 31"/>
                    <a:gd name="T7" fmla="*/ 35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3">
                      <a:moveTo>
                        <a:pt x="18" y="21"/>
                      </a:moveTo>
                      <a:cubicBezTo>
                        <a:pt x="8" y="18"/>
                        <a:pt x="3" y="13"/>
                        <a:pt x="0" y="3"/>
                      </a:cubicBezTo>
                      <a:cubicBezTo>
                        <a:pt x="8" y="0"/>
                        <a:pt x="14" y="2"/>
                        <a:pt x="22" y="5"/>
                      </a:cubicBezTo>
                      <a:cubicBezTo>
                        <a:pt x="31" y="33"/>
                        <a:pt x="2" y="16"/>
                        <a:pt x="18" y="2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6" name="Freeform 117"/>
                <p:cNvSpPr>
                  <a:spLocks/>
                </p:cNvSpPr>
                <p:nvPr/>
              </p:nvSpPr>
              <p:spPr bwMode="ltGray">
                <a:xfrm>
                  <a:off x="1872" y="2876"/>
                  <a:ext cx="30" cy="34"/>
                </a:xfrm>
                <a:custGeom>
                  <a:avLst/>
                  <a:gdLst>
                    <a:gd name="T0" fmla="*/ 41 w 28"/>
                    <a:gd name="T1" fmla="*/ 28 h 34"/>
                    <a:gd name="T2" fmla="*/ 0 w 28"/>
                    <a:gd name="T3" fmla="*/ 12 h 34"/>
                    <a:gd name="T4" fmla="*/ 35 w 28"/>
                    <a:gd name="T5" fmla="*/ 6 h 34"/>
                    <a:gd name="T6" fmla="*/ 73 w 28"/>
                    <a:gd name="T7" fmla="*/ 30 h 34"/>
                    <a:gd name="T8" fmla="*/ 41 w 28"/>
                    <a:gd name="T9" fmla="*/ 28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16" y="28"/>
                      </a:moveTo>
                      <a:cubicBezTo>
                        <a:pt x="11" y="21"/>
                        <a:pt x="7" y="17"/>
                        <a:pt x="0" y="12"/>
                      </a:cubicBezTo>
                      <a:cubicBezTo>
                        <a:pt x="3" y="2"/>
                        <a:pt x="5" y="0"/>
                        <a:pt x="14" y="6"/>
                      </a:cubicBezTo>
                      <a:cubicBezTo>
                        <a:pt x="20" y="14"/>
                        <a:pt x="25" y="21"/>
                        <a:pt x="28" y="30"/>
                      </a:cubicBezTo>
                      <a:cubicBezTo>
                        <a:pt x="15" y="34"/>
                        <a:pt x="22" y="22"/>
                        <a:pt x="16" y="2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7" name="Freeform 118"/>
                <p:cNvSpPr>
                  <a:spLocks/>
                </p:cNvSpPr>
                <p:nvPr/>
              </p:nvSpPr>
              <p:spPr bwMode="ltGray">
                <a:xfrm>
                  <a:off x="1901" y="2957"/>
                  <a:ext cx="31" cy="24"/>
                </a:xfrm>
                <a:custGeom>
                  <a:avLst/>
                  <a:gdLst>
                    <a:gd name="T0" fmla="*/ 61 w 28"/>
                    <a:gd name="T1" fmla="*/ 34 h 23"/>
                    <a:gd name="T2" fmla="*/ 61 w 28"/>
                    <a:gd name="T3" fmla="*/ 0 h 23"/>
                    <a:gd name="T4" fmla="*/ 117 w 28"/>
                    <a:gd name="T5" fmla="*/ 28 h 23"/>
                    <a:gd name="T6" fmla="*/ 110 w 28"/>
                    <a:gd name="T7" fmla="*/ 37 h 23"/>
                    <a:gd name="T8" fmla="*/ 61 w 28"/>
                    <a:gd name="T9" fmla="*/ 34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3">
                      <a:moveTo>
                        <a:pt x="14" y="20"/>
                      </a:moveTo>
                      <a:cubicBezTo>
                        <a:pt x="8" y="11"/>
                        <a:pt x="0" y="5"/>
                        <a:pt x="14" y="0"/>
                      </a:cubicBezTo>
                      <a:cubicBezTo>
                        <a:pt x="20" y="2"/>
                        <a:pt x="28" y="14"/>
                        <a:pt x="28" y="14"/>
                      </a:cubicBezTo>
                      <a:cubicBezTo>
                        <a:pt x="27" y="17"/>
                        <a:pt x="28" y="21"/>
                        <a:pt x="26" y="22"/>
                      </a:cubicBezTo>
                      <a:cubicBezTo>
                        <a:pt x="24" y="23"/>
                        <a:pt x="8" y="14"/>
                        <a:pt x="14" y="2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8" name="Freeform 119"/>
                <p:cNvSpPr>
                  <a:spLocks/>
                </p:cNvSpPr>
                <p:nvPr/>
              </p:nvSpPr>
              <p:spPr bwMode="ltGray">
                <a:xfrm>
                  <a:off x="2209" y="2447"/>
                  <a:ext cx="79" cy="59"/>
                </a:xfrm>
                <a:custGeom>
                  <a:avLst/>
                  <a:gdLst>
                    <a:gd name="T0" fmla="*/ 14 w 77"/>
                    <a:gd name="T1" fmla="*/ 40 h 60"/>
                    <a:gd name="T2" fmla="*/ 0 w 77"/>
                    <a:gd name="T3" fmla="*/ 30 h 60"/>
                    <a:gd name="T4" fmla="*/ 34 w 77"/>
                    <a:gd name="T5" fmla="*/ 10 h 60"/>
                    <a:gd name="T6" fmla="*/ 44 w 77"/>
                    <a:gd name="T7" fmla="*/ 2 h 60"/>
                    <a:gd name="T8" fmla="*/ 56 w 77"/>
                    <a:gd name="T9" fmla="*/ 6 h 60"/>
                    <a:gd name="T10" fmla="*/ 90 w 77"/>
                    <a:gd name="T11" fmla="*/ 4 h 60"/>
                    <a:gd name="T12" fmla="*/ 104 w 77"/>
                    <a:gd name="T13" fmla="*/ 12 h 60"/>
                    <a:gd name="T14" fmla="*/ 96 w 77"/>
                    <a:gd name="T15" fmla="*/ 30 h 60"/>
                    <a:gd name="T16" fmla="*/ 62 w 77"/>
                    <a:gd name="T17" fmla="*/ 30 h 60"/>
                    <a:gd name="T18" fmla="*/ 54 w 77"/>
                    <a:gd name="T19" fmla="*/ 42 h 60"/>
                    <a:gd name="T20" fmla="*/ 42 w 77"/>
                    <a:gd name="T21" fmla="*/ 46 h 60"/>
                    <a:gd name="T22" fmla="*/ 14 w 77"/>
                    <a:gd name="T23" fmla="*/ 4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60">
                      <a:moveTo>
                        <a:pt x="14" y="54"/>
                      </a:moveTo>
                      <a:cubicBezTo>
                        <a:pt x="4" y="52"/>
                        <a:pt x="3" y="49"/>
                        <a:pt x="0" y="40"/>
                      </a:cubicBezTo>
                      <a:cubicBezTo>
                        <a:pt x="2" y="25"/>
                        <a:pt x="5" y="15"/>
                        <a:pt x="20" y="10"/>
                      </a:cubicBezTo>
                      <a:cubicBezTo>
                        <a:pt x="23" y="6"/>
                        <a:pt x="24" y="1"/>
                        <a:pt x="30" y="2"/>
                      </a:cubicBezTo>
                      <a:cubicBezTo>
                        <a:pt x="34" y="2"/>
                        <a:pt x="42" y="6"/>
                        <a:pt x="42" y="6"/>
                      </a:cubicBezTo>
                      <a:cubicBezTo>
                        <a:pt x="49" y="4"/>
                        <a:pt x="55" y="0"/>
                        <a:pt x="62" y="4"/>
                      </a:cubicBezTo>
                      <a:cubicBezTo>
                        <a:pt x="66" y="6"/>
                        <a:pt x="74" y="12"/>
                        <a:pt x="74" y="12"/>
                      </a:cubicBezTo>
                      <a:cubicBezTo>
                        <a:pt x="77" y="22"/>
                        <a:pt x="75" y="25"/>
                        <a:pt x="68" y="32"/>
                      </a:cubicBezTo>
                      <a:cubicBezTo>
                        <a:pt x="56" y="28"/>
                        <a:pt x="54" y="36"/>
                        <a:pt x="46" y="44"/>
                      </a:cubicBezTo>
                      <a:cubicBezTo>
                        <a:pt x="45" y="47"/>
                        <a:pt x="43" y="54"/>
                        <a:pt x="40" y="56"/>
                      </a:cubicBezTo>
                      <a:cubicBezTo>
                        <a:pt x="36" y="58"/>
                        <a:pt x="28" y="60"/>
                        <a:pt x="28" y="60"/>
                      </a:cubicBezTo>
                      <a:cubicBezTo>
                        <a:pt x="23" y="59"/>
                        <a:pt x="9" y="54"/>
                        <a:pt x="14" y="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9" name="Freeform 120"/>
                <p:cNvSpPr>
                  <a:spLocks/>
                </p:cNvSpPr>
                <p:nvPr/>
              </p:nvSpPr>
              <p:spPr bwMode="ltGray">
                <a:xfrm>
                  <a:off x="2532" y="2341"/>
                  <a:ext cx="58" cy="102"/>
                </a:xfrm>
                <a:custGeom>
                  <a:avLst/>
                  <a:gdLst>
                    <a:gd name="T0" fmla="*/ 29 w 59"/>
                    <a:gd name="T1" fmla="*/ 60 h 102"/>
                    <a:gd name="T2" fmla="*/ 29 w 59"/>
                    <a:gd name="T3" fmla="*/ 78 h 102"/>
                    <a:gd name="T4" fmla="*/ 29 w 59"/>
                    <a:gd name="T5" fmla="*/ 84 h 102"/>
                    <a:gd name="T6" fmla="*/ 29 w 59"/>
                    <a:gd name="T7" fmla="*/ 90 h 102"/>
                    <a:gd name="T8" fmla="*/ 29 w 59"/>
                    <a:gd name="T9" fmla="*/ 102 h 102"/>
                    <a:gd name="T10" fmla="*/ 3 w 59"/>
                    <a:gd name="T11" fmla="*/ 78 h 102"/>
                    <a:gd name="T12" fmla="*/ 9 w 59"/>
                    <a:gd name="T13" fmla="*/ 64 h 102"/>
                    <a:gd name="T14" fmla="*/ 7 w 59"/>
                    <a:gd name="T15" fmla="*/ 46 h 102"/>
                    <a:gd name="T16" fmla="*/ 21 w 59"/>
                    <a:gd name="T17" fmla="*/ 30 h 102"/>
                    <a:gd name="T18" fmla="*/ 29 w 59"/>
                    <a:gd name="T19" fmla="*/ 0 h 102"/>
                    <a:gd name="T20" fmla="*/ 35 w 59"/>
                    <a:gd name="T21" fmla="*/ 14 h 102"/>
                    <a:gd name="T22" fmla="*/ 37 w 59"/>
                    <a:gd name="T23" fmla="*/ 34 h 102"/>
                    <a:gd name="T24" fmla="*/ 29 w 59"/>
                    <a:gd name="T25" fmla="*/ 66 h 102"/>
                    <a:gd name="T26" fmla="*/ 29 w 59"/>
                    <a:gd name="T27" fmla="*/ 6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102">
                      <a:moveTo>
                        <a:pt x="35" y="60"/>
                      </a:moveTo>
                      <a:cubicBezTo>
                        <a:pt x="32" y="68"/>
                        <a:pt x="34" y="71"/>
                        <a:pt x="39" y="78"/>
                      </a:cubicBezTo>
                      <a:cubicBezTo>
                        <a:pt x="38" y="80"/>
                        <a:pt x="38" y="82"/>
                        <a:pt x="37" y="84"/>
                      </a:cubicBezTo>
                      <a:cubicBezTo>
                        <a:pt x="36" y="86"/>
                        <a:pt x="34" y="88"/>
                        <a:pt x="33" y="90"/>
                      </a:cubicBezTo>
                      <a:cubicBezTo>
                        <a:pt x="31" y="94"/>
                        <a:pt x="29" y="102"/>
                        <a:pt x="29" y="102"/>
                      </a:cubicBezTo>
                      <a:cubicBezTo>
                        <a:pt x="7" y="98"/>
                        <a:pt x="18" y="88"/>
                        <a:pt x="3" y="78"/>
                      </a:cubicBezTo>
                      <a:cubicBezTo>
                        <a:pt x="0" y="70"/>
                        <a:pt x="0" y="67"/>
                        <a:pt x="9" y="64"/>
                      </a:cubicBezTo>
                      <a:cubicBezTo>
                        <a:pt x="15" y="56"/>
                        <a:pt x="12" y="54"/>
                        <a:pt x="7" y="46"/>
                      </a:cubicBezTo>
                      <a:cubicBezTo>
                        <a:pt x="10" y="33"/>
                        <a:pt x="11" y="37"/>
                        <a:pt x="21" y="30"/>
                      </a:cubicBezTo>
                      <a:cubicBezTo>
                        <a:pt x="28" y="19"/>
                        <a:pt x="36" y="10"/>
                        <a:pt x="43" y="0"/>
                      </a:cubicBezTo>
                      <a:cubicBezTo>
                        <a:pt x="52" y="3"/>
                        <a:pt x="52" y="6"/>
                        <a:pt x="49" y="14"/>
                      </a:cubicBezTo>
                      <a:cubicBezTo>
                        <a:pt x="59" y="17"/>
                        <a:pt x="53" y="25"/>
                        <a:pt x="51" y="34"/>
                      </a:cubicBezTo>
                      <a:cubicBezTo>
                        <a:pt x="54" y="46"/>
                        <a:pt x="49" y="59"/>
                        <a:pt x="39" y="66"/>
                      </a:cubicBezTo>
                      <a:cubicBezTo>
                        <a:pt x="32" y="61"/>
                        <a:pt x="31" y="64"/>
                        <a:pt x="35" y="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70" name="Freeform 121"/>
                <p:cNvSpPr>
                  <a:spLocks/>
                </p:cNvSpPr>
                <p:nvPr/>
              </p:nvSpPr>
              <p:spPr bwMode="ltGray">
                <a:xfrm>
                  <a:off x="2738" y="2317"/>
                  <a:ext cx="35" cy="29"/>
                </a:xfrm>
                <a:custGeom>
                  <a:avLst/>
                  <a:gdLst>
                    <a:gd name="T0" fmla="*/ 4 w 35"/>
                    <a:gd name="T1" fmla="*/ 5 h 32"/>
                    <a:gd name="T2" fmla="*/ 20 w 35"/>
                    <a:gd name="T3" fmla="*/ 0 h 32"/>
                    <a:gd name="T4" fmla="*/ 12 w 35"/>
                    <a:gd name="T5" fmla="*/ 5 h 32"/>
                    <a:gd name="T6" fmla="*/ 4 w 35"/>
                    <a:gd name="T7" fmla="*/ 5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2">
                      <a:moveTo>
                        <a:pt x="4" y="22"/>
                      </a:moveTo>
                      <a:cubicBezTo>
                        <a:pt x="6" y="13"/>
                        <a:pt x="13" y="5"/>
                        <a:pt x="20" y="0"/>
                      </a:cubicBezTo>
                      <a:cubicBezTo>
                        <a:pt x="35" y="5"/>
                        <a:pt x="19" y="17"/>
                        <a:pt x="12" y="22"/>
                      </a:cubicBezTo>
                      <a:cubicBezTo>
                        <a:pt x="9" y="32"/>
                        <a:pt x="0" y="31"/>
                        <a:pt x="4" y="2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71" name="Freeform 122"/>
                <p:cNvSpPr>
                  <a:spLocks/>
                </p:cNvSpPr>
                <p:nvPr/>
              </p:nvSpPr>
              <p:spPr bwMode="ltGray">
                <a:xfrm>
                  <a:off x="2788" y="2269"/>
                  <a:ext cx="30" cy="17"/>
                </a:xfrm>
                <a:custGeom>
                  <a:avLst/>
                  <a:gdLst>
                    <a:gd name="T0" fmla="*/ 4 w 30"/>
                    <a:gd name="T1" fmla="*/ 28 h 16"/>
                    <a:gd name="T2" fmla="*/ 14 w 30"/>
                    <a:gd name="T3" fmla="*/ 0 h 16"/>
                    <a:gd name="T4" fmla="*/ 6 w 30"/>
                    <a:gd name="T5" fmla="*/ 32 h 16"/>
                    <a:gd name="T6" fmla="*/ 0 w 30"/>
                    <a:gd name="T7" fmla="*/ 36 h 16"/>
                    <a:gd name="T8" fmla="*/ 4 w 30"/>
                    <a:gd name="T9" fmla="*/ 2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4" y="12"/>
                      </a:moveTo>
                      <a:cubicBezTo>
                        <a:pt x="1" y="3"/>
                        <a:pt x="6" y="3"/>
                        <a:pt x="14" y="0"/>
                      </a:cubicBezTo>
                      <a:cubicBezTo>
                        <a:pt x="30" y="5"/>
                        <a:pt x="14" y="12"/>
                        <a:pt x="6" y="14"/>
                      </a:cubicBezTo>
                      <a:cubicBezTo>
                        <a:pt x="4" y="14"/>
                        <a:pt x="2" y="15"/>
                        <a:pt x="0" y="16"/>
                      </a:cubicBezTo>
                      <a:cubicBezTo>
                        <a:pt x="2" y="9"/>
                        <a:pt x="1" y="9"/>
                        <a:pt x="4" y="1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9" name="Group 123"/>
              <p:cNvGrpSpPr>
                <a:grpSpLocks/>
              </p:cNvGrpSpPr>
              <p:nvPr/>
            </p:nvGrpSpPr>
            <p:grpSpPr bwMode="auto">
              <a:xfrm>
                <a:off x="496" y="804"/>
                <a:ext cx="2564" cy="2593"/>
                <a:chOff x="1186" y="459"/>
                <a:chExt cx="3318" cy="3405"/>
              </a:xfrm>
            </p:grpSpPr>
            <p:sp>
              <p:nvSpPr>
                <p:cNvPr id="10" name="Freeform 124"/>
                <p:cNvSpPr>
                  <a:spLocks/>
                </p:cNvSpPr>
                <p:nvPr/>
              </p:nvSpPr>
              <p:spPr bwMode="ltGray">
                <a:xfrm>
                  <a:off x="2179" y="2850"/>
                  <a:ext cx="292" cy="273"/>
                </a:xfrm>
                <a:custGeom>
                  <a:avLst/>
                  <a:gdLst>
                    <a:gd name="T0" fmla="*/ 69 w 292"/>
                    <a:gd name="T1" fmla="*/ 73 h 274"/>
                    <a:gd name="T2" fmla="*/ 102 w 292"/>
                    <a:gd name="T3" fmla="*/ 79 h 274"/>
                    <a:gd name="T4" fmla="*/ 177 w 292"/>
                    <a:gd name="T5" fmla="*/ 34 h 274"/>
                    <a:gd name="T6" fmla="*/ 195 w 292"/>
                    <a:gd name="T7" fmla="*/ 22 h 274"/>
                    <a:gd name="T8" fmla="*/ 204 w 292"/>
                    <a:gd name="T9" fmla="*/ 16 h 274"/>
                    <a:gd name="T10" fmla="*/ 210 w 292"/>
                    <a:gd name="T11" fmla="*/ 7 h 274"/>
                    <a:gd name="T12" fmla="*/ 228 w 292"/>
                    <a:gd name="T13" fmla="*/ 1 h 274"/>
                    <a:gd name="T14" fmla="*/ 255 w 292"/>
                    <a:gd name="T15" fmla="*/ 22 h 274"/>
                    <a:gd name="T16" fmla="*/ 267 w 292"/>
                    <a:gd name="T17" fmla="*/ 25 h 274"/>
                    <a:gd name="T18" fmla="*/ 285 w 292"/>
                    <a:gd name="T19" fmla="*/ 31 h 274"/>
                    <a:gd name="T20" fmla="*/ 291 w 292"/>
                    <a:gd name="T21" fmla="*/ 40 h 274"/>
                    <a:gd name="T22" fmla="*/ 282 w 292"/>
                    <a:gd name="T23" fmla="*/ 43 h 274"/>
                    <a:gd name="T24" fmla="*/ 252 w 292"/>
                    <a:gd name="T25" fmla="*/ 70 h 274"/>
                    <a:gd name="T26" fmla="*/ 240 w 292"/>
                    <a:gd name="T27" fmla="*/ 97 h 274"/>
                    <a:gd name="T28" fmla="*/ 249 w 292"/>
                    <a:gd name="T29" fmla="*/ 124 h 274"/>
                    <a:gd name="T30" fmla="*/ 270 w 292"/>
                    <a:gd name="T31" fmla="*/ 137 h 274"/>
                    <a:gd name="T32" fmla="*/ 252 w 292"/>
                    <a:gd name="T33" fmla="*/ 155 h 274"/>
                    <a:gd name="T34" fmla="*/ 237 w 292"/>
                    <a:gd name="T35" fmla="*/ 182 h 274"/>
                    <a:gd name="T36" fmla="*/ 219 w 292"/>
                    <a:gd name="T37" fmla="*/ 191 h 274"/>
                    <a:gd name="T38" fmla="*/ 201 w 292"/>
                    <a:gd name="T39" fmla="*/ 242 h 274"/>
                    <a:gd name="T40" fmla="*/ 165 w 292"/>
                    <a:gd name="T41" fmla="*/ 260 h 274"/>
                    <a:gd name="T42" fmla="*/ 156 w 292"/>
                    <a:gd name="T43" fmla="*/ 257 h 274"/>
                    <a:gd name="T44" fmla="*/ 153 w 292"/>
                    <a:gd name="T45" fmla="*/ 248 h 274"/>
                    <a:gd name="T46" fmla="*/ 135 w 292"/>
                    <a:gd name="T47" fmla="*/ 242 h 274"/>
                    <a:gd name="T48" fmla="*/ 120 w 292"/>
                    <a:gd name="T49" fmla="*/ 227 h 274"/>
                    <a:gd name="T50" fmla="*/ 102 w 292"/>
                    <a:gd name="T51" fmla="*/ 233 h 274"/>
                    <a:gd name="T52" fmla="*/ 81 w 292"/>
                    <a:gd name="T53" fmla="*/ 227 h 274"/>
                    <a:gd name="T54" fmla="*/ 78 w 292"/>
                    <a:gd name="T55" fmla="*/ 218 h 274"/>
                    <a:gd name="T56" fmla="*/ 69 w 292"/>
                    <a:gd name="T57" fmla="*/ 212 h 274"/>
                    <a:gd name="T58" fmla="*/ 42 w 292"/>
                    <a:gd name="T59" fmla="*/ 209 h 274"/>
                    <a:gd name="T60" fmla="*/ 33 w 292"/>
                    <a:gd name="T61" fmla="*/ 161 h 274"/>
                    <a:gd name="T62" fmla="*/ 15 w 292"/>
                    <a:gd name="T63" fmla="*/ 155 h 274"/>
                    <a:gd name="T64" fmla="*/ 0 w 292"/>
                    <a:gd name="T65" fmla="*/ 118 h 274"/>
                    <a:gd name="T66" fmla="*/ 18 w 292"/>
                    <a:gd name="T67" fmla="*/ 82 h 274"/>
                    <a:gd name="T68" fmla="*/ 57 w 292"/>
                    <a:gd name="T69" fmla="*/ 100 h 274"/>
                    <a:gd name="T70" fmla="*/ 69 w 292"/>
                    <a:gd name="T71" fmla="*/ 73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274">
                      <a:moveTo>
                        <a:pt x="69" y="73"/>
                      </a:moveTo>
                      <a:cubicBezTo>
                        <a:pt x="83" y="82"/>
                        <a:pt x="85" y="82"/>
                        <a:pt x="102" y="79"/>
                      </a:cubicBezTo>
                      <a:cubicBezTo>
                        <a:pt x="129" y="61"/>
                        <a:pt x="143" y="39"/>
                        <a:pt x="177" y="34"/>
                      </a:cubicBezTo>
                      <a:cubicBezTo>
                        <a:pt x="183" y="30"/>
                        <a:pt x="189" y="26"/>
                        <a:pt x="195" y="22"/>
                      </a:cubicBezTo>
                      <a:cubicBezTo>
                        <a:pt x="198" y="20"/>
                        <a:pt x="204" y="16"/>
                        <a:pt x="204" y="16"/>
                      </a:cubicBezTo>
                      <a:cubicBezTo>
                        <a:pt x="206" y="13"/>
                        <a:pt x="207" y="9"/>
                        <a:pt x="210" y="7"/>
                      </a:cubicBezTo>
                      <a:cubicBezTo>
                        <a:pt x="215" y="4"/>
                        <a:pt x="228" y="1"/>
                        <a:pt x="228" y="1"/>
                      </a:cubicBezTo>
                      <a:cubicBezTo>
                        <a:pt x="250" y="5"/>
                        <a:pt x="240" y="0"/>
                        <a:pt x="255" y="22"/>
                      </a:cubicBezTo>
                      <a:cubicBezTo>
                        <a:pt x="257" y="25"/>
                        <a:pt x="263" y="24"/>
                        <a:pt x="267" y="25"/>
                      </a:cubicBezTo>
                      <a:cubicBezTo>
                        <a:pt x="273" y="27"/>
                        <a:pt x="285" y="31"/>
                        <a:pt x="285" y="31"/>
                      </a:cubicBezTo>
                      <a:cubicBezTo>
                        <a:pt x="287" y="34"/>
                        <a:pt x="292" y="37"/>
                        <a:pt x="291" y="40"/>
                      </a:cubicBezTo>
                      <a:cubicBezTo>
                        <a:pt x="290" y="43"/>
                        <a:pt x="284" y="41"/>
                        <a:pt x="282" y="43"/>
                      </a:cubicBezTo>
                      <a:cubicBezTo>
                        <a:pt x="266" y="59"/>
                        <a:pt x="273" y="63"/>
                        <a:pt x="252" y="70"/>
                      </a:cubicBezTo>
                      <a:cubicBezTo>
                        <a:pt x="247" y="78"/>
                        <a:pt x="240" y="97"/>
                        <a:pt x="240" y="97"/>
                      </a:cubicBezTo>
                      <a:cubicBezTo>
                        <a:pt x="254" y="118"/>
                        <a:pt x="254" y="108"/>
                        <a:pt x="249" y="124"/>
                      </a:cubicBezTo>
                      <a:cubicBezTo>
                        <a:pt x="252" y="133"/>
                        <a:pt x="270" y="145"/>
                        <a:pt x="270" y="145"/>
                      </a:cubicBezTo>
                      <a:cubicBezTo>
                        <a:pt x="278" y="170"/>
                        <a:pt x="277" y="164"/>
                        <a:pt x="252" y="169"/>
                      </a:cubicBezTo>
                      <a:cubicBezTo>
                        <a:pt x="247" y="176"/>
                        <a:pt x="244" y="190"/>
                        <a:pt x="237" y="196"/>
                      </a:cubicBezTo>
                      <a:cubicBezTo>
                        <a:pt x="232" y="200"/>
                        <a:pt x="225" y="201"/>
                        <a:pt x="219" y="205"/>
                      </a:cubicBezTo>
                      <a:cubicBezTo>
                        <a:pt x="209" y="220"/>
                        <a:pt x="207" y="238"/>
                        <a:pt x="201" y="256"/>
                      </a:cubicBezTo>
                      <a:cubicBezTo>
                        <a:pt x="199" y="262"/>
                        <a:pt x="171" y="272"/>
                        <a:pt x="165" y="274"/>
                      </a:cubicBezTo>
                      <a:cubicBezTo>
                        <a:pt x="162" y="273"/>
                        <a:pt x="158" y="273"/>
                        <a:pt x="156" y="271"/>
                      </a:cubicBezTo>
                      <a:cubicBezTo>
                        <a:pt x="154" y="269"/>
                        <a:pt x="156" y="264"/>
                        <a:pt x="153" y="262"/>
                      </a:cubicBezTo>
                      <a:cubicBezTo>
                        <a:pt x="148" y="258"/>
                        <a:pt x="135" y="256"/>
                        <a:pt x="135" y="256"/>
                      </a:cubicBezTo>
                      <a:cubicBezTo>
                        <a:pt x="132" y="252"/>
                        <a:pt x="127" y="241"/>
                        <a:pt x="120" y="241"/>
                      </a:cubicBezTo>
                      <a:cubicBezTo>
                        <a:pt x="114" y="241"/>
                        <a:pt x="102" y="247"/>
                        <a:pt x="102" y="247"/>
                      </a:cubicBezTo>
                      <a:cubicBezTo>
                        <a:pt x="95" y="245"/>
                        <a:pt x="87" y="246"/>
                        <a:pt x="81" y="241"/>
                      </a:cubicBezTo>
                      <a:cubicBezTo>
                        <a:pt x="79" y="239"/>
                        <a:pt x="80" y="234"/>
                        <a:pt x="78" y="232"/>
                      </a:cubicBezTo>
                      <a:cubicBezTo>
                        <a:pt x="76" y="229"/>
                        <a:pt x="72" y="228"/>
                        <a:pt x="69" y="226"/>
                      </a:cubicBezTo>
                      <a:cubicBezTo>
                        <a:pt x="60" y="229"/>
                        <a:pt x="42" y="223"/>
                        <a:pt x="42" y="223"/>
                      </a:cubicBezTo>
                      <a:cubicBezTo>
                        <a:pt x="33" y="210"/>
                        <a:pt x="44" y="187"/>
                        <a:pt x="33" y="175"/>
                      </a:cubicBezTo>
                      <a:cubicBezTo>
                        <a:pt x="29" y="170"/>
                        <a:pt x="15" y="169"/>
                        <a:pt x="15" y="169"/>
                      </a:cubicBezTo>
                      <a:cubicBezTo>
                        <a:pt x="9" y="151"/>
                        <a:pt x="3" y="137"/>
                        <a:pt x="0" y="118"/>
                      </a:cubicBezTo>
                      <a:cubicBezTo>
                        <a:pt x="3" y="102"/>
                        <a:pt x="2" y="87"/>
                        <a:pt x="18" y="82"/>
                      </a:cubicBezTo>
                      <a:cubicBezTo>
                        <a:pt x="34" y="93"/>
                        <a:pt x="40" y="94"/>
                        <a:pt x="57" y="100"/>
                      </a:cubicBezTo>
                      <a:cubicBezTo>
                        <a:pt x="52" y="86"/>
                        <a:pt x="53" y="73"/>
                        <a:pt x="69"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1" name="Freeform 125"/>
                <p:cNvSpPr>
                  <a:spLocks/>
                </p:cNvSpPr>
                <p:nvPr/>
              </p:nvSpPr>
              <p:spPr bwMode="ltGray">
                <a:xfrm>
                  <a:off x="2088" y="3113"/>
                  <a:ext cx="386" cy="146"/>
                </a:xfrm>
                <a:custGeom>
                  <a:avLst/>
                  <a:gdLst>
                    <a:gd name="T0" fmla="*/ 0 w 384"/>
                    <a:gd name="T1" fmla="*/ 12 h 144"/>
                    <a:gd name="T2" fmla="*/ 48 w 384"/>
                    <a:gd name="T3" fmla="*/ 12 h 144"/>
                    <a:gd name="T4" fmla="*/ 75 w 384"/>
                    <a:gd name="T5" fmla="*/ 21 h 144"/>
                    <a:gd name="T6" fmla="*/ 122 w 384"/>
                    <a:gd name="T7" fmla="*/ 59 h 144"/>
                    <a:gd name="T8" fmla="*/ 140 w 384"/>
                    <a:gd name="T9" fmla="*/ 65 h 144"/>
                    <a:gd name="T10" fmla="*/ 167 w 384"/>
                    <a:gd name="T11" fmla="*/ 62 h 144"/>
                    <a:gd name="T12" fmla="*/ 215 w 384"/>
                    <a:gd name="T13" fmla="*/ 80 h 144"/>
                    <a:gd name="T14" fmla="*/ 242 w 384"/>
                    <a:gd name="T15" fmla="*/ 92 h 144"/>
                    <a:gd name="T16" fmla="*/ 248 w 384"/>
                    <a:gd name="T17" fmla="*/ 118 h 144"/>
                    <a:gd name="T18" fmla="*/ 325 w 384"/>
                    <a:gd name="T19" fmla="*/ 145 h 144"/>
                    <a:gd name="T20" fmla="*/ 352 w 384"/>
                    <a:gd name="T21" fmla="*/ 154 h 144"/>
                    <a:gd name="T22" fmla="*/ 412 w 384"/>
                    <a:gd name="T23" fmla="*/ 163 h 144"/>
                    <a:gd name="T24" fmla="*/ 370 w 384"/>
                    <a:gd name="T25" fmla="*/ 163 h 144"/>
                    <a:gd name="T26" fmla="*/ 281 w 384"/>
                    <a:gd name="T27" fmla="*/ 145 h 144"/>
                    <a:gd name="T28" fmla="*/ 254 w 384"/>
                    <a:gd name="T29" fmla="*/ 130 h 144"/>
                    <a:gd name="T30" fmla="*/ 203 w 384"/>
                    <a:gd name="T31" fmla="*/ 124 h 144"/>
                    <a:gd name="T32" fmla="*/ 158 w 384"/>
                    <a:gd name="T33" fmla="*/ 101 h 144"/>
                    <a:gd name="T34" fmla="*/ 75 w 384"/>
                    <a:gd name="T35" fmla="*/ 77 h 144"/>
                    <a:gd name="T36" fmla="*/ 0 w 384"/>
                    <a:gd name="T37" fmla="*/ 12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4" h="144">
                      <a:moveTo>
                        <a:pt x="0" y="12"/>
                      </a:moveTo>
                      <a:cubicBezTo>
                        <a:pt x="18" y="0"/>
                        <a:pt x="27" y="5"/>
                        <a:pt x="48" y="12"/>
                      </a:cubicBezTo>
                      <a:cubicBezTo>
                        <a:pt x="57" y="15"/>
                        <a:pt x="75" y="21"/>
                        <a:pt x="75" y="21"/>
                      </a:cubicBezTo>
                      <a:cubicBezTo>
                        <a:pt x="83" y="33"/>
                        <a:pt x="95" y="39"/>
                        <a:pt x="108" y="45"/>
                      </a:cubicBezTo>
                      <a:cubicBezTo>
                        <a:pt x="114" y="48"/>
                        <a:pt x="126" y="51"/>
                        <a:pt x="126" y="51"/>
                      </a:cubicBezTo>
                      <a:cubicBezTo>
                        <a:pt x="138" y="43"/>
                        <a:pt x="141" y="40"/>
                        <a:pt x="153" y="48"/>
                      </a:cubicBezTo>
                      <a:cubicBezTo>
                        <a:pt x="164" y="65"/>
                        <a:pt x="182" y="64"/>
                        <a:pt x="201" y="66"/>
                      </a:cubicBezTo>
                      <a:cubicBezTo>
                        <a:pt x="222" y="73"/>
                        <a:pt x="214" y="68"/>
                        <a:pt x="228" y="78"/>
                      </a:cubicBezTo>
                      <a:cubicBezTo>
                        <a:pt x="214" y="88"/>
                        <a:pt x="222" y="91"/>
                        <a:pt x="234" y="99"/>
                      </a:cubicBezTo>
                      <a:cubicBezTo>
                        <a:pt x="261" y="95"/>
                        <a:pt x="273" y="109"/>
                        <a:pt x="297" y="117"/>
                      </a:cubicBezTo>
                      <a:cubicBezTo>
                        <a:pt x="306" y="120"/>
                        <a:pt x="324" y="126"/>
                        <a:pt x="324" y="126"/>
                      </a:cubicBezTo>
                      <a:cubicBezTo>
                        <a:pt x="344" y="121"/>
                        <a:pt x="364" y="128"/>
                        <a:pt x="384" y="135"/>
                      </a:cubicBezTo>
                      <a:cubicBezTo>
                        <a:pt x="370" y="144"/>
                        <a:pt x="359" y="137"/>
                        <a:pt x="342" y="135"/>
                      </a:cubicBezTo>
                      <a:cubicBezTo>
                        <a:pt x="328" y="140"/>
                        <a:pt x="281" y="126"/>
                        <a:pt x="267" y="117"/>
                      </a:cubicBezTo>
                      <a:cubicBezTo>
                        <a:pt x="259" y="112"/>
                        <a:pt x="240" y="105"/>
                        <a:pt x="240" y="105"/>
                      </a:cubicBezTo>
                      <a:cubicBezTo>
                        <a:pt x="226" y="110"/>
                        <a:pt x="203" y="103"/>
                        <a:pt x="189" y="102"/>
                      </a:cubicBezTo>
                      <a:cubicBezTo>
                        <a:pt x="174" y="107"/>
                        <a:pt x="158" y="94"/>
                        <a:pt x="144" y="87"/>
                      </a:cubicBezTo>
                      <a:cubicBezTo>
                        <a:pt x="122" y="76"/>
                        <a:pt x="99" y="68"/>
                        <a:pt x="75" y="63"/>
                      </a:cubicBezTo>
                      <a:cubicBezTo>
                        <a:pt x="51" y="47"/>
                        <a:pt x="10" y="43"/>
                        <a:pt x="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2" name="Freeform 126"/>
                <p:cNvSpPr>
                  <a:spLocks/>
                </p:cNvSpPr>
                <p:nvPr/>
              </p:nvSpPr>
              <p:spPr bwMode="ltGray">
                <a:xfrm>
                  <a:off x="2133" y="3045"/>
                  <a:ext cx="30" cy="25"/>
                </a:xfrm>
                <a:custGeom>
                  <a:avLst/>
                  <a:gdLst>
                    <a:gd name="T0" fmla="*/ 18 w 30"/>
                    <a:gd name="T1" fmla="*/ 40 h 24"/>
                    <a:gd name="T2" fmla="*/ 9 w 30"/>
                    <a:gd name="T3" fmla="*/ 0 h 24"/>
                    <a:gd name="T4" fmla="*/ 18 w 30"/>
                    <a:gd name="T5" fmla="*/ 40 h 24"/>
                    <a:gd name="T6" fmla="*/ 0 60000 65536"/>
                    <a:gd name="T7" fmla="*/ 0 60000 65536"/>
                    <a:gd name="T8" fmla="*/ 0 60000 65536"/>
                  </a:gdLst>
                  <a:ahLst/>
                  <a:cxnLst>
                    <a:cxn ang="T6">
                      <a:pos x="T0" y="T1"/>
                    </a:cxn>
                    <a:cxn ang="T7">
                      <a:pos x="T2" y="T3"/>
                    </a:cxn>
                    <a:cxn ang="T8">
                      <a:pos x="T4" y="T5"/>
                    </a:cxn>
                  </a:cxnLst>
                  <a:rect l="0" t="0" r="r" b="b"/>
                  <a:pathLst>
                    <a:path w="30" h="24">
                      <a:moveTo>
                        <a:pt x="18" y="24"/>
                      </a:moveTo>
                      <a:cubicBezTo>
                        <a:pt x="6" y="16"/>
                        <a:pt x="0" y="13"/>
                        <a:pt x="9" y="0"/>
                      </a:cubicBezTo>
                      <a:cubicBezTo>
                        <a:pt x="23" y="3"/>
                        <a:pt x="30" y="12"/>
                        <a:pt x="18"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3" name="Freeform 127"/>
                <p:cNvSpPr>
                  <a:spLocks/>
                </p:cNvSpPr>
                <p:nvPr/>
              </p:nvSpPr>
              <p:spPr bwMode="ltGray">
                <a:xfrm>
                  <a:off x="2428" y="2729"/>
                  <a:ext cx="75" cy="63"/>
                </a:xfrm>
                <a:custGeom>
                  <a:avLst/>
                  <a:gdLst>
                    <a:gd name="T0" fmla="*/ 8 w 75"/>
                    <a:gd name="T1" fmla="*/ 51 h 63"/>
                    <a:gd name="T2" fmla="*/ 50 w 75"/>
                    <a:gd name="T3" fmla="*/ 0 h 63"/>
                    <a:gd name="T4" fmla="*/ 44 w 75"/>
                    <a:gd name="T5" fmla="*/ 30 h 63"/>
                    <a:gd name="T6" fmla="*/ 11 w 75"/>
                    <a:gd name="T7" fmla="*/ 57 h 63"/>
                    <a:gd name="T8" fmla="*/ 2 w 75"/>
                    <a:gd name="T9" fmla="*/ 60 h 63"/>
                    <a:gd name="T10" fmla="*/ 8 w 75"/>
                    <a:gd name="T11" fmla="*/ 5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63">
                      <a:moveTo>
                        <a:pt x="8" y="51"/>
                      </a:moveTo>
                      <a:cubicBezTo>
                        <a:pt x="27" y="38"/>
                        <a:pt x="43" y="22"/>
                        <a:pt x="50" y="0"/>
                      </a:cubicBezTo>
                      <a:cubicBezTo>
                        <a:pt x="75" y="6"/>
                        <a:pt x="57" y="21"/>
                        <a:pt x="44" y="30"/>
                      </a:cubicBezTo>
                      <a:cubicBezTo>
                        <a:pt x="36" y="43"/>
                        <a:pt x="23" y="49"/>
                        <a:pt x="11" y="57"/>
                      </a:cubicBezTo>
                      <a:cubicBezTo>
                        <a:pt x="8" y="59"/>
                        <a:pt x="3" y="63"/>
                        <a:pt x="2" y="60"/>
                      </a:cubicBezTo>
                      <a:cubicBezTo>
                        <a:pt x="0" y="57"/>
                        <a:pt x="6" y="54"/>
                        <a:pt x="8"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 name="Freeform 128"/>
                <p:cNvSpPr>
                  <a:spLocks/>
                </p:cNvSpPr>
                <p:nvPr/>
              </p:nvSpPr>
              <p:spPr bwMode="ltGray">
                <a:xfrm>
                  <a:off x="2498" y="2522"/>
                  <a:ext cx="162" cy="280"/>
                </a:xfrm>
                <a:custGeom>
                  <a:avLst/>
                  <a:gdLst>
                    <a:gd name="T0" fmla="*/ 31 w 163"/>
                    <a:gd name="T1" fmla="*/ 126 h 279"/>
                    <a:gd name="T2" fmla="*/ 19 w 163"/>
                    <a:gd name="T3" fmla="*/ 105 h 279"/>
                    <a:gd name="T4" fmla="*/ 16 w 163"/>
                    <a:gd name="T5" fmla="*/ 72 h 279"/>
                    <a:gd name="T6" fmla="*/ 46 w 163"/>
                    <a:gd name="T7" fmla="*/ 0 h 279"/>
                    <a:gd name="T8" fmla="*/ 76 w 163"/>
                    <a:gd name="T9" fmla="*/ 15 h 279"/>
                    <a:gd name="T10" fmla="*/ 64 w 163"/>
                    <a:gd name="T11" fmla="*/ 81 h 279"/>
                    <a:gd name="T12" fmla="*/ 49 w 163"/>
                    <a:gd name="T13" fmla="*/ 99 h 279"/>
                    <a:gd name="T14" fmla="*/ 43 w 163"/>
                    <a:gd name="T15" fmla="*/ 117 h 279"/>
                    <a:gd name="T16" fmla="*/ 64 w 163"/>
                    <a:gd name="T17" fmla="*/ 135 h 279"/>
                    <a:gd name="T18" fmla="*/ 86 w 163"/>
                    <a:gd name="T19" fmla="*/ 158 h 279"/>
                    <a:gd name="T20" fmla="*/ 101 w 163"/>
                    <a:gd name="T21" fmla="*/ 155 h 279"/>
                    <a:gd name="T22" fmla="*/ 110 w 163"/>
                    <a:gd name="T23" fmla="*/ 167 h 279"/>
                    <a:gd name="T24" fmla="*/ 92 w 163"/>
                    <a:gd name="T25" fmla="*/ 170 h 279"/>
                    <a:gd name="T26" fmla="*/ 131 w 163"/>
                    <a:gd name="T27" fmla="*/ 200 h 279"/>
                    <a:gd name="T28" fmla="*/ 149 w 163"/>
                    <a:gd name="T29" fmla="*/ 224 h 279"/>
                    <a:gd name="T30" fmla="*/ 134 w 163"/>
                    <a:gd name="T31" fmla="*/ 245 h 279"/>
                    <a:gd name="T32" fmla="*/ 110 w 163"/>
                    <a:gd name="T33" fmla="*/ 242 h 279"/>
                    <a:gd name="T34" fmla="*/ 113 w 163"/>
                    <a:gd name="T35" fmla="*/ 272 h 279"/>
                    <a:gd name="T36" fmla="*/ 86 w 163"/>
                    <a:gd name="T37" fmla="*/ 266 h 279"/>
                    <a:gd name="T38" fmla="*/ 83 w 163"/>
                    <a:gd name="T39" fmla="*/ 278 h 279"/>
                    <a:gd name="T40" fmla="*/ 79 w 163"/>
                    <a:gd name="T41" fmla="*/ 284 h 279"/>
                    <a:gd name="T42" fmla="*/ 81 w 163"/>
                    <a:gd name="T43" fmla="*/ 248 h 279"/>
                    <a:gd name="T44" fmla="*/ 95 w 163"/>
                    <a:gd name="T45" fmla="*/ 242 h 279"/>
                    <a:gd name="T46" fmla="*/ 122 w 163"/>
                    <a:gd name="T47" fmla="*/ 233 h 279"/>
                    <a:gd name="T48" fmla="*/ 125 w 163"/>
                    <a:gd name="T49" fmla="*/ 224 h 279"/>
                    <a:gd name="T50" fmla="*/ 113 w 163"/>
                    <a:gd name="T51" fmla="*/ 206 h 279"/>
                    <a:gd name="T52" fmla="*/ 104 w 163"/>
                    <a:gd name="T53" fmla="*/ 209 h 279"/>
                    <a:gd name="T54" fmla="*/ 107 w 163"/>
                    <a:gd name="T55" fmla="*/ 218 h 279"/>
                    <a:gd name="T56" fmla="*/ 81 w 163"/>
                    <a:gd name="T57" fmla="*/ 209 h 279"/>
                    <a:gd name="T58" fmla="*/ 76 w 163"/>
                    <a:gd name="T59" fmla="*/ 170 h 279"/>
                    <a:gd name="T60" fmla="*/ 49 w 163"/>
                    <a:gd name="T61" fmla="*/ 164 h 279"/>
                    <a:gd name="T62" fmla="*/ 40 w 163"/>
                    <a:gd name="T63" fmla="*/ 194 h 279"/>
                    <a:gd name="T64" fmla="*/ 13 w 163"/>
                    <a:gd name="T65" fmla="*/ 176 h 279"/>
                    <a:gd name="T66" fmla="*/ 16 w 163"/>
                    <a:gd name="T67" fmla="*/ 164 h 279"/>
                    <a:gd name="T68" fmla="*/ 25 w 163"/>
                    <a:gd name="T69" fmla="*/ 155 h 279"/>
                    <a:gd name="T70" fmla="*/ 28 w 163"/>
                    <a:gd name="T71" fmla="*/ 123 h 279"/>
                    <a:gd name="T72" fmla="*/ 31 w 163"/>
                    <a:gd name="T73" fmla="*/ 126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3" h="279">
                      <a:moveTo>
                        <a:pt x="31" y="126"/>
                      </a:moveTo>
                      <a:cubicBezTo>
                        <a:pt x="18" y="122"/>
                        <a:pt x="15" y="118"/>
                        <a:pt x="19" y="105"/>
                      </a:cubicBezTo>
                      <a:cubicBezTo>
                        <a:pt x="0" y="99"/>
                        <a:pt x="0" y="83"/>
                        <a:pt x="16" y="72"/>
                      </a:cubicBezTo>
                      <a:cubicBezTo>
                        <a:pt x="24" y="47"/>
                        <a:pt x="31" y="22"/>
                        <a:pt x="46" y="0"/>
                      </a:cubicBezTo>
                      <a:cubicBezTo>
                        <a:pt x="60" y="3"/>
                        <a:pt x="71" y="1"/>
                        <a:pt x="76" y="15"/>
                      </a:cubicBezTo>
                      <a:cubicBezTo>
                        <a:pt x="74" y="32"/>
                        <a:pt x="75" y="65"/>
                        <a:pt x="64" y="81"/>
                      </a:cubicBezTo>
                      <a:cubicBezTo>
                        <a:pt x="55" y="95"/>
                        <a:pt x="56" y="84"/>
                        <a:pt x="49" y="99"/>
                      </a:cubicBezTo>
                      <a:cubicBezTo>
                        <a:pt x="46" y="105"/>
                        <a:pt x="43" y="117"/>
                        <a:pt x="43" y="117"/>
                      </a:cubicBezTo>
                      <a:cubicBezTo>
                        <a:pt x="47" y="129"/>
                        <a:pt x="53" y="128"/>
                        <a:pt x="64" y="135"/>
                      </a:cubicBezTo>
                      <a:cubicBezTo>
                        <a:pt x="79" y="130"/>
                        <a:pt x="86" y="139"/>
                        <a:pt x="100" y="144"/>
                      </a:cubicBezTo>
                      <a:cubicBezTo>
                        <a:pt x="105" y="143"/>
                        <a:pt x="110" y="141"/>
                        <a:pt x="115" y="141"/>
                      </a:cubicBezTo>
                      <a:cubicBezTo>
                        <a:pt x="117" y="141"/>
                        <a:pt x="140" y="144"/>
                        <a:pt x="124" y="153"/>
                      </a:cubicBezTo>
                      <a:cubicBezTo>
                        <a:pt x="119" y="156"/>
                        <a:pt x="112" y="155"/>
                        <a:pt x="106" y="156"/>
                      </a:cubicBezTo>
                      <a:cubicBezTo>
                        <a:pt x="117" y="173"/>
                        <a:pt x="126" y="181"/>
                        <a:pt x="145" y="186"/>
                      </a:cubicBezTo>
                      <a:cubicBezTo>
                        <a:pt x="155" y="193"/>
                        <a:pt x="159" y="198"/>
                        <a:pt x="163" y="210"/>
                      </a:cubicBezTo>
                      <a:cubicBezTo>
                        <a:pt x="156" y="231"/>
                        <a:pt x="163" y="226"/>
                        <a:pt x="148" y="231"/>
                      </a:cubicBezTo>
                      <a:cubicBezTo>
                        <a:pt x="142" y="267"/>
                        <a:pt x="143" y="234"/>
                        <a:pt x="124" y="228"/>
                      </a:cubicBezTo>
                      <a:cubicBezTo>
                        <a:pt x="116" y="241"/>
                        <a:pt x="109" y="252"/>
                        <a:pt x="127" y="258"/>
                      </a:cubicBezTo>
                      <a:cubicBezTo>
                        <a:pt x="120" y="279"/>
                        <a:pt x="111" y="256"/>
                        <a:pt x="100" y="252"/>
                      </a:cubicBezTo>
                      <a:cubicBezTo>
                        <a:pt x="99" y="256"/>
                        <a:pt x="100" y="261"/>
                        <a:pt x="97" y="264"/>
                      </a:cubicBezTo>
                      <a:cubicBezTo>
                        <a:pt x="92" y="268"/>
                        <a:pt x="79" y="270"/>
                        <a:pt x="79" y="270"/>
                      </a:cubicBezTo>
                      <a:cubicBezTo>
                        <a:pt x="74" y="256"/>
                        <a:pt x="80" y="246"/>
                        <a:pt x="88" y="234"/>
                      </a:cubicBezTo>
                      <a:cubicBezTo>
                        <a:pt x="120" y="240"/>
                        <a:pt x="91" y="239"/>
                        <a:pt x="109" y="228"/>
                      </a:cubicBezTo>
                      <a:cubicBezTo>
                        <a:pt x="117" y="223"/>
                        <a:pt x="136" y="219"/>
                        <a:pt x="136" y="219"/>
                      </a:cubicBezTo>
                      <a:cubicBezTo>
                        <a:pt x="137" y="216"/>
                        <a:pt x="140" y="213"/>
                        <a:pt x="139" y="210"/>
                      </a:cubicBezTo>
                      <a:cubicBezTo>
                        <a:pt x="137" y="203"/>
                        <a:pt x="127" y="192"/>
                        <a:pt x="127" y="192"/>
                      </a:cubicBezTo>
                      <a:cubicBezTo>
                        <a:pt x="124" y="193"/>
                        <a:pt x="119" y="192"/>
                        <a:pt x="118" y="195"/>
                      </a:cubicBezTo>
                      <a:cubicBezTo>
                        <a:pt x="117" y="198"/>
                        <a:pt x="124" y="203"/>
                        <a:pt x="121" y="204"/>
                      </a:cubicBezTo>
                      <a:cubicBezTo>
                        <a:pt x="111" y="209"/>
                        <a:pt x="88" y="195"/>
                        <a:pt x="88" y="195"/>
                      </a:cubicBezTo>
                      <a:cubicBezTo>
                        <a:pt x="95" y="173"/>
                        <a:pt x="106" y="166"/>
                        <a:pt x="76" y="156"/>
                      </a:cubicBezTo>
                      <a:cubicBezTo>
                        <a:pt x="64" y="160"/>
                        <a:pt x="61" y="154"/>
                        <a:pt x="49" y="150"/>
                      </a:cubicBezTo>
                      <a:cubicBezTo>
                        <a:pt x="42" y="172"/>
                        <a:pt x="45" y="162"/>
                        <a:pt x="40" y="180"/>
                      </a:cubicBezTo>
                      <a:cubicBezTo>
                        <a:pt x="25" y="176"/>
                        <a:pt x="25" y="170"/>
                        <a:pt x="13" y="162"/>
                      </a:cubicBezTo>
                      <a:cubicBezTo>
                        <a:pt x="14" y="158"/>
                        <a:pt x="14" y="154"/>
                        <a:pt x="16" y="150"/>
                      </a:cubicBezTo>
                      <a:cubicBezTo>
                        <a:pt x="18" y="146"/>
                        <a:pt x="23" y="145"/>
                        <a:pt x="25" y="141"/>
                      </a:cubicBezTo>
                      <a:cubicBezTo>
                        <a:pt x="27" y="135"/>
                        <a:pt x="26" y="129"/>
                        <a:pt x="28" y="123"/>
                      </a:cubicBezTo>
                      <a:cubicBezTo>
                        <a:pt x="29" y="122"/>
                        <a:pt x="30" y="125"/>
                        <a:pt x="31"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5" name="Freeform 129"/>
                <p:cNvSpPr>
                  <a:spLocks/>
                </p:cNvSpPr>
                <p:nvPr/>
              </p:nvSpPr>
              <p:spPr bwMode="ltGray">
                <a:xfrm>
                  <a:off x="2540" y="2800"/>
                  <a:ext cx="154" cy="97"/>
                </a:xfrm>
                <a:custGeom>
                  <a:avLst/>
                  <a:gdLst>
                    <a:gd name="T0" fmla="*/ 3 w 153"/>
                    <a:gd name="T1" fmla="*/ 40 h 99"/>
                    <a:gd name="T2" fmla="*/ 36 w 153"/>
                    <a:gd name="T3" fmla="*/ 24 h 99"/>
                    <a:gd name="T4" fmla="*/ 63 w 153"/>
                    <a:gd name="T5" fmla="*/ 24 h 99"/>
                    <a:gd name="T6" fmla="*/ 69 w 153"/>
                    <a:gd name="T7" fmla="*/ 24 h 99"/>
                    <a:gd name="T8" fmla="*/ 119 w 153"/>
                    <a:gd name="T9" fmla="*/ 12 h 99"/>
                    <a:gd name="T10" fmla="*/ 137 w 153"/>
                    <a:gd name="T11" fmla="*/ 0 h 99"/>
                    <a:gd name="T12" fmla="*/ 161 w 153"/>
                    <a:gd name="T13" fmla="*/ 24 h 99"/>
                    <a:gd name="T14" fmla="*/ 146 w 153"/>
                    <a:gd name="T15" fmla="*/ 65 h 99"/>
                    <a:gd name="T16" fmla="*/ 116 w 153"/>
                    <a:gd name="T17" fmla="*/ 72 h 99"/>
                    <a:gd name="T18" fmla="*/ 75 w 153"/>
                    <a:gd name="T19" fmla="*/ 65 h 99"/>
                    <a:gd name="T20" fmla="*/ 63 w 153"/>
                    <a:gd name="T21" fmla="*/ 34 h 99"/>
                    <a:gd name="T22" fmla="*/ 45 w 153"/>
                    <a:gd name="T23" fmla="*/ 43 h 99"/>
                    <a:gd name="T24" fmla="*/ 27 w 153"/>
                    <a:gd name="T25" fmla="*/ 37 h 99"/>
                    <a:gd name="T26" fmla="*/ 0 w 153"/>
                    <a:gd name="T27" fmla="*/ 52 h 99"/>
                    <a:gd name="T28" fmla="*/ 3 w 153"/>
                    <a:gd name="T29" fmla="*/ 4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 h="99">
                      <a:moveTo>
                        <a:pt x="3" y="54"/>
                      </a:moveTo>
                      <a:cubicBezTo>
                        <a:pt x="9" y="35"/>
                        <a:pt x="17" y="34"/>
                        <a:pt x="36" y="30"/>
                      </a:cubicBezTo>
                      <a:cubicBezTo>
                        <a:pt x="47" y="23"/>
                        <a:pt x="51" y="20"/>
                        <a:pt x="63" y="24"/>
                      </a:cubicBezTo>
                      <a:cubicBezTo>
                        <a:pt x="65" y="27"/>
                        <a:pt x="66" y="32"/>
                        <a:pt x="69" y="33"/>
                      </a:cubicBezTo>
                      <a:cubicBezTo>
                        <a:pt x="69" y="33"/>
                        <a:pt x="100" y="15"/>
                        <a:pt x="105" y="12"/>
                      </a:cubicBezTo>
                      <a:cubicBezTo>
                        <a:pt x="111" y="8"/>
                        <a:pt x="123" y="0"/>
                        <a:pt x="123" y="0"/>
                      </a:cubicBezTo>
                      <a:cubicBezTo>
                        <a:pt x="136" y="9"/>
                        <a:pt x="134" y="21"/>
                        <a:pt x="147" y="30"/>
                      </a:cubicBezTo>
                      <a:cubicBezTo>
                        <a:pt x="153" y="47"/>
                        <a:pt x="142" y="69"/>
                        <a:pt x="132" y="84"/>
                      </a:cubicBezTo>
                      <a:cubicBezTo>
                        <a:pt x="116" y="60"/>
                        <a:pt x="114" y="91"/>
                        <a:pt x="102" y="99"/>
                      </a:cubicBezTo>
                      <a:cubicBezTo>
                        <a:pt x="92" y="96"/>
                        <a:pt x="75" y="84"/>
                        <a:pt x="75" y="84"/>
                      </a:cubicBezTo>
                      <a:cubicBezTo>
                        <a:pt x="70" y="70"/>
                        <a:pt x="82" y="54"/>
                        <a:pt x="63" y="48"/>
                      </a:cubicBezTo>
                      <a:cubicBezTo>
                        <a:pt x="57" y="50"/>
                        <a:pt x="52" y="57"/>
                        <a:pt x="45" y="57"/>
                      </a:cubicBezTo>
                      <a:cubicBezTo>
                        <a:pt x="39" y="57"/>
                        <a:pt x="27" y="51"/>
                        <a:pt x="27" y="51"/>
                      </a:cubicBezTo>
                      <a:cubicBezTo>
                        <a:pt x="16" y="55"/>
                        <a:pt x="11" y="62"/>
                        <a:pt x="0" y="66"/>
                      </a:cubicBezTo>
                      <a:cubicBezTo>
                        <a:pt x="0" y="65"/>
                        <a:pt x="11" y="29"/>
                        <a:pt x="3"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6" name="Freeform 130"/>
                <p:cNvSpPr>
                  <a:spLocks/>
                </p:cNvSpPr>
                <p:nvPr/>
              </p:nvSpPr>
              <p:spPr bwMode="ltGray">
                <a:xfrm>
                  <a:off x="2553" y="2719"/>
                  <a:ext cx="31" cy="43"/>
                </a:xfrm>
                <a:custGeom>
                  <a:avLst/>
                  <a:gdLst>
                    <a:gd name="T0" fmla="*/ 1 w 29"/>
                    <a:gd name="T1" fmla="*/ 34 h 43"/>
                    <a:gd name="T2" fmla="*/ 57 w 29"/>
                    <a:gd name="T3" fmla="*/ 13 h 43"/>
                    <a:gd name="T4" fmla="*/ 47 w 29"/>
                    <a:gd name="T5" fmla="*/ 31 h 43"/>
                    <a:gd name="T6" fmla="*/ 1 w 29"/>
                    <a:gd name="T7" fmla="*/ 34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3">
                      <a:moveTo>
                        <a:pt x="1" y="34"/>
                      </a:moveTo>
                      <a:cubicBezTo>
                        <a:pt x="4" y="13"/>
                        <a:pt x="2" y="0"/>
                        <a:pt x="22" y="13"/>
                      </a:cubicBezTo>
                      <a:cubicBezTo>
                        <a:pt x="24" y="20"/>
                        <a:pt x="29" y="25"/>
                        <a:pt x="19" y="31"/>
                      </a:cubicBezTo>
                      <a:cubicBezTo>
                        <a:pt x="0" y="43"/>
                        <a:pt x="1" y="42"/>
                        <a:pt x="1"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7" name="Freeform 131"/>
                <p:cNvSpPr>
                  <a:spLocks/>
                </p:cNvSpPr>
                <p:nvPr/>
              </p:nvSpPr>
              <p:spPr bwMode="ltGray">
                <a:xfrm>
                  <a:off x="2712" y="3003"/>
                  <a:ext cx="48" cy="79"/>
                </a:xfrm>
                <a:custGeom>
                  <a:avLst/>
                  <a:gdLst>
                    <a:gd name="T0" fmla="*/ 24 w 48"/>
                    <a:gd name="T1" fmla="*/ 56 h 81"/>
                    <a:gd name="T2" fmla="*/ 0 w 48"/>
                    <a:gd name="T3" fmla="*/ 47 h 81"/>
                    <a:gd name="T4" fmla="*/ 0 w 48"/>
                    <a:gd name="T5" fmla="*/ 20 h 81"/>
                    <a:gd name="T6" fmla="*/ 12 w 48"/>
                    <a:gd name="T7" fmla="*/ 0 h 81"/>
                    <a:gd name="T8" fmla="*/ 21 w 48"/>
                    <a:gd name="T9" fmla="*/ 20 h 81"/>
                    <a:gd name="T10" fmla="*/ 24 w 48"/>
                    <a:gd name="T11" fmla="*/ 28 h 81"/>
                    <a:gd name="T12" fmla="*/ 24 w 48"/>
                    <a:gd name="T13" fmla="*/ 46 h 81"/>
                    <a:gd name="T14" fmla="*/ 24 w 48"/>
                    <a:gd name="T15" fmla="*/ 56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81">
                      <a:moveTo>
                        <a:pt x="24" y="81"/>
                      </a:moveTo>
                      <a:cubicBezTo>
                        <a:pt x="13" y="77"/>
                        <a:pt x="10" y="70"/>
                        <a:pt x="0" y="63"/>
                      </a:cubicBezTo>
                      <a:cubicBezTo>
                        <a:pt x="4" y="50"/>
                        <a:pt x="23" y="41"/>
                        <a:pt x="0" y="33"/>
                      </a:cubicBezTo>
                      <a:cubicBezTo>
                        <a:pt x="3" y="19"/>
                        <a:pt x="4" y="11"/>
                        <a:pt x="12" y="0"/>
                      </a:cubicBezTo>
                      <a:cubicBezTo>
                        <a:pt x="25" y="4"/>
                        <a:pt x="25" y="9"/>
                        <a:pt x="21" y="21"/>
                      </a:cubicBezTo>
                      <a:cubicBezTo>
                        <a:pt x="43" y="25"/>
                        <a:pt x="46" y="35"/>
                        <a:pt x="24" y="42"/>
                      </a:cubicBezTo>
                      <a:cubicBezTo>
                        <a:pt x="15" y="69"/>
                        <a:pt x="48" y="44"/>
                        <a:pt x="24" y="60"/>
                      </a:cubicBezTo>
                      <a:cubicBezTo>
                        <a:pt x="21" y="70"/>
                        <a:pt x="24" y="71"/>
                        <a:pt x="24"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8" name="Freeform 132"/>
                <p:cNvSpPr>
                  <a:spLocks/>
                </p:cNvSpPr>
                <p:nvPr/>
              </p:nvSpPr>
              <p:spPr bwMode="ltGray">
                <a:xfrm>
                  <a:off x="2669" y="3140"/>
                  <a:ext cx="39" cy="17"/>
                </a:xfrm>
                <a:custGeom>
                  <a:avLst/>
                  <a:gdLst>
                    <a:gd name="T0" fmla="*/ 38 w 38"/>
                    <a:gd name="T1" fmla="*/ 86 h 15"/>
                    <a:gd name="T2" fmla="*/ 18 w 38"/>
                    <a:gd name="T3" fmla="*/ 0 h 15"/>
                    <a:gd name="T4" fmla="*/ 47 w 38"/>
                    <a:gd name="T5" fmla="*/ 69 h 15"/>
                    <a:gd name="T6" fmla="*/ 38 w 38"/>
                    <a:gd name="T7" fmla="*/ 8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5">
                      <a:moveTo>
                        <a:pt x="24" y="15"/>
                      </a:moveTo>
                      <a:cubicBezTo>
                        <a:pt x="13" y="12"/>
                        <a:pt x="0" y="6"/>
                        <a:pt x="18" y="0"/>
                      </a:cubicBezTo>
                      <a:cubicBezTo>
                        <a:pt x="21" y="1"/>
                        <a:pt x="38" y="1"/>
                        <a:pt x="33" y="12"/>
                      </a:cubicBezTo>
                      <a:cubicBezTo>
                        <a:pt x="32" y="15"/>
                        <a:pt x="24" y="15"/>
                        <a:pt x="24"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9" name="Freeform 133"/>
                <p:cNvSpPr>
                  <a:spLocks/>
                </p:cNvSpPr>
                <p:nvPr/>
              </p:nvSpPr>
              <p:spPr bwMode="ltGray">
                <a:xfrm>
                  <a:off x="2726" y="3131"/>
                  <a:ext cx="75" cy="26"/>
                </a:xfrm>
                <a:custGeom>
                  <a:avLst/>
                  <a:gdLst>
                    <a:gd name="T0" fmla="*/ 9 w 75"/>
                    <a:gd name="T1" fmla="*/ 18 h 26"/>
                    <a:gd name="T2" fmla="*/ 24 w 75"/>
                    <a:gd name="T3" fmla="*/ 12 h 26"/>
                    <a:gd name="T4" fmla="*/ 42 w 75"/>
                    <a:gd name="T5" fmla="*/ 6 h 26"/>
                    <a:gd name="T6" fmla="*/ 75 w 75"/>
                    <a:gd name="T7" fmla="*/ 21 h 26"/>
                    <a:gd name="T8" fmla="*/ 48 w 75"/>
                    <a:gd name="T9" fmla="*/ 18 h 26"/>
                    <a:gd name="T10" fmla="*/ 39 w 75"/>
                    <a:gd name="T11" fmla="*/ 15 h 26"/>
                    <a:gd name="T12" fmla="*/ 9 w 75"/>
                    <a:gd name="T13" fmla="*/ 1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26">
                      <a:moveTo>
                        <a:pt x="9" y="18"/>
                      </a:moveTo>
                      <a:cubicBezTo>
                        <a:pt x="21" y="0"/>
                        <a:pt x="8" y="14"/>
                        <a:pt x="24" y="12"/>
                      </a:cubicBezTo>
                      <a:cubicBezTo>
                        <a:pt x="30" y="11"/>
                        <a:pt x="42" y="6"/>
                        <a:pt x="42" y="6"/>
                      </a:cubicBezTo>
                      <a:cubicBezTo>
                        <a:pt x="59" y="9"/>
                        <a:pt x="66" y="7"/>
                        <a:pt x="75" y="21"/>
                      </a:cubicBezTo>
                      <a:cubicBezTo>
                        <a:pt x="60" y="26"/>
                        <a:pt x="69" y="25"/>
                        <a:pt x="48" y="18"/>
                      </a:cubicBezTo>
                      <a:cubicBezTo>
                        <a:pt x="45" y="17"/>
                        <a:pt x="39" y="15"/>
                        <a:pt x="39" y="15"/>
                      </a:cubicBezTo>
                      <a:cubicBezTo>
                        <a:pt x="30" y="18"/>
                        <a:pt x="0" y="9"/>
                        <a:pt x="9"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 name="Freeform 134"/>
                <p:cNvSpPr>
                  <a:spLocks/>
                </p:cNvSpPr>
                <p:nvPr/>
              </p:nvSpPr>
              <p:spPr bwMode="ltGray">
                <a:xfrm>
                  <a:off x="2467" y="3007"/>
                  <a:ext cx="184" cy="180"/>
                </a:xfrm>
                <a:custGeom>
                  <a:avLst/>
                  <a:gdLst>
                    <a:gd name="T0" fmla="*/ 21 w 184"/>
                    <a:gd name="T1" fmla="*/ 12 h 180"/>
                    <a:gd name="T2" fmla="*/ 51 w 184"/>
                    <a:gd name="T3" fmla="*/ 0 h 180"/>
                    <a:gd name="T4" fmla="*/ 117 w 184"/>
                    <a:gd name="T5" fmla="*/ 27 h 180"/>
                    <a:gd name="T6" fmla="*/ 150 w 184"/>
                    <a:gd name="T7" fmla="*/ 18 h 180"/>
                    <a:gd name="T8" fmla="*/ 171 w 184"/>
                    <a:gd name="T9" fmla="*/ 0 h 180"/>
                    <a:gd name="T10" fmla="*/ 162 w 184"/>
                    <a:gd name="T11" fmla="*/ 21 h 180"/>
                    <a:gd name="T12" fmla="*/ 147 w 184"/>
                    <a:gd name="T13" fmla="*/ 45 h 180"/>
                    <a:gd name="T14" fmla="*/ 105 w 184"/>
                    <a:gd name="T15" fmla="*/ 36 h 180"/>
                    <a:gd name="T16" fmla="*/ 78 w 184"/>
                    <a:gd name="T17" fmla="*/ 24 h 180"/>
                    <a:gd name="T18" fmla="*/ 69 w 184"/>
                    <a:gd name="T19" fmla="*/ 21 h 180"/>
                    <a:gd name="T20" fmla="*/ 33 w 184"/>
                    <a:gd name="T21" fmla="*/ 33 h 180"/>
                    <a:gd name="T22" fmla="*/ 27 w 184"/>
                    <a:gd name="T23" fmla="*/ 42 h 180"/>
                    <a:gd name="T24" fmla="*/ 63 w 184"/>
                    <a:gd name="T25" fmla="*/ 78 h 180"/>
                    <a:gd name="T26" fmla="*/ 120 w 184"/>
                    <a:gd name="T27" fmla="*/ 72 h 180"/>
                    <a:gd name="T28" fmla="*/ 93 w 184"/>
                    <a:gd name="T29" fmla="*/ 81 h 180"/>
                    <a:gd name="T30" fmla="*/ 75 w 184"/>
                    <a:gd name="T31" fmla="*/ 87 h 180"/>
                    <a:gd name="T32" fmla="*/ 84 w 184"/>
                    <a:gd name="T33" fmla="*/ 123 h 180"/>
                    <a:gd name="T34" fmla="*/ 99 w 184"/>
                    <a:gd name="T35" fmla="*/ 150 h 180"/>
                    <a:gd name="T36" fmla="*/ 78 w 184"/>
                    <a:gd name="T37" fmla="*/ 159 h 180"/>
                    <a:gd name="T38" fmla="*/ 66 w 184"/>
                    <a:gd name="T39" fmla="*/ 147 h 180"/>
                    <a:gd name="T40" fmla="*/ 54 w 184"/>
                    <a:gd name="T41" fmla="*/ 129 h 180"/>
                    <a:gd name="T42" fmla="*/ 36 w 184"/>
                    <a:gd name="T43" fmla="*/ 123 h 180"/>
                    <a:gd name="T44" fmla="*/ 18 w 184"/>
                    <a:gd name="T45" fmla="*/ 180 h 180"/>
                    <a:gd name="T46" fmla="*/ 21 w 184"/>
                    <a:gd name="T47" fmla="*/ 141 h 180"/>
                    <a:gd name="T48" fmla="*/ 0 w 184"/>
                    <a:gd name="T49" fmla="*/ 117 h 180"/>
                    <a:gd name="T50" fmla="*/ 9 w 184"/>
                    <a:gd name="T51" fmla="*/ 78 h 180"/>
                    <a:gd name="T52" fmla="*/ 18 w 184"/>
                    <a:gd name="T53" fmla="*/ 51 h 180"/>
                    <a:gd name="T54" fmla="*/ 21 w 184"/>
                    <a:gd name="T55" fmla="*/ 12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4" h="180">
                      <a:moveTo>
                        <a:pt x="21" y="12"/>
                      </a:moveTo>
                      <a:cubicBezTo>
                        <a:pt x="32" y="9"/>
                        <a:pt x="40" y="4"/>
                        <a:pt x="51" y="0"/>
                      </a:cubicBezTo>
                      <a:cubicBezTo>
                        <a:pt x="69" y="12"/>
                        <a:pt x="96" y="20"/>
                        <a:pt x="117" y="27"/>
                      </a:cubicBezTo>
                      <a:cubicBezTo>
                        <a:pt x="144" y="20"/>
                        <a:pt x="133" y="24"/>
                        <a:pt x="150" y="18"/>
                      </a:cubicBezTo>
                      <a:cubicBezTo>
                        <a:pt x="154" y="6"/>
                        <a:pt x="159" y="4"/>
                        <a:pt x="171" y="0"/>
                      </a:cubicBezTo>
                      <a:cubicBezTo>
                        <a:pt x="184" y="13"/>
                        <a:pt x="178" y="17"/>
                        <a:pt x="162" y="21"/>
                      </a:cubicBezTo>
                      <a:cubicBezTo>
                        <a:pt x="151" y="37"/>
                        <a:pt x="166" y="35"/>
                        <a:pt x="147" y="45"/>
                      </a:cubicBezTo>
                      <a:cubicBezTo>
                        <a:pt x="133" y="42"/>
                        <a:pt x="105" y="36"/>
                        <a:pt x="105" y="36"/>
                      </a:cubicBezTo>
                      <a:cubicBezTo>
                        <a:pt x="91" y="26"/>
                        <a:pt x="99" y="31"/>
                        <a:pt x="78" y="24"/>
                      </a:cubicBezTo>
                      <a:cubicBezTo>
                        <a:pt x="75" y="23"/>
                        <a:pt x="69" y="21"/>
                        <a:pt x="69" y="21"/>
                      </a:cubicBezTo>
                      <a:cubicBezTo>
                        <a:pt x="56" y="25"/>
                        <a:pt x="44" y="25"/>
                        <a:pt x="33" y="33"/>
                      </a:cubicBezTo>
                      <a:cubicBezTo>
                        <a:pt x="31" y="36"/>
                        <a:pt x="28" y="38"/>
                        <a:pt x="27" y="42"/>
                      </a:cubicBezTo>
                      <a:cubicBezTo>
                        <a:pt x="26" y="49"/>
                        <a:pt x="56" y="76"/>
                        <a:pt x="63" y="78"/>
                      </a:cubicBezTo>
                      <a:lnTo>
                        <a:pt x="120" y="72"/>
                      </a:lnTo>
                      <a:cubicBezTo>
                        <a:pt x="120" y="72"/>
                        <a:pt x="93" y="81"/>
                        <a:pt x="93" y="81"/>
                      </a:cubicBezTo>
                      <a:cubicBezTo>
                        <a:pt x="87" y="83"/>
                        <a:pt x="75" y="87"/>
                        <a:pt x="75" y="87"/>
                      </a:cubicBezTo>
                      <a:cubicBezTo>
                        <a:pt x="79" y="108"/>
                        <a:pt x="88" y="101"/>
                        <a:pt x="84" y="123"/>
                      </a:cubicBezTo>
                      <a:cubicBezTo>
                        <a:pt x="88" y="137"/>
                        <a:pt x="95" y="137"/>
                        <a:pt x="99" y="150"/>
                      </a:cubicBezTo>
                      <a:cubicBezTo>
                        <a:pt x="94" y="164"/>
                        <a:pt x="91" y="155"/>
                        <a:pt x="78" y="159"/>
                      </a:cubicBezTo>
                      <a:cubicBezTo>
                        <a:pt x="63" y="154"/>
                        <a:pt x="73" y="160"/>
                        <a:pt x="66" y="147"/>
                      </a:cubicBezTo>
                      <a:cubicBezTo>
                        <a:pt x="62" y="141"/>
                        <a:pt x="54" y="129"/>
                        <a:pt x="54" y="129"/>
                      </a:cubicBezTo>
                      <a:cubicBezTo>
                        <a:pt x="50" y="114"/>
                        <a:pt x="46" y="108"/>
                        <a:pt x="36" y="123"/>
                      </a:cubicBezTo>
                      <a:cubicBezTo>
                        <a:pt x="41" y="137"/>
                        <a:pt x="30" y="172"/>
                        <a:pt x="18" y="180"/>
                      </a:cubicBezTo>
                      <a:cubicBezTo>
                        <a:pt x="13" y="166"/>
                        <a:pt x="18" y="155"/>
                        <a:pt x="21" y="141"/>
                      </a:cubicBezTo>
                      <a:cubicBezTo>
                        <a:pt x="7" y="120"/>
                        <a:pt x="15" y="127"/>
                        <a:pt x="0" y="117"/>
                      </a:cubicBezTo>
                      <a:cubicBezTo>
                        <a:pt x="3" y="104"/>
                        <a:pt x="6" y="91"/>
                        <a:pt x="9" y="78"/>
                      </a:cubicBezTo>
                      <a:cubicBezTo>
                        <a:pt x="11" y="69"/>
                        <a:pt x="18" y="51"/>
                        <a:pt x="18" y="51"/>
                      </a:cubicBezTo>
                      <a:cubicBezTo>
                        <a:pt x="9" y="37"/>
                        <a:pt x="8" y="25"/>
                        <a:pt x="21"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 name="Freeform 135"/>
                <p:cNvSpPr>
                  <a:spLocks/>
                </p:cNvSpPr>
                <p:nvPr/>
              </p:nvSpPr>
              <p:spPr bwMode="ltGray">
                <a:xfrm>
                  <a:off x="2467" y="3249"/>
                  <a:ext cx="114" cy="46"/>
                </a:xfrm>
                <a:custGeom>
                  <a:avLst/>
                  <a:gdLst>
                    <a:gd name="T0" fmla="*/ 27 w 114"/>
                    <a:gd name="T1" fmla="*/ 0 h 48"/>
                    <a:gd name="T2" fmla="*/ 45 w 114"/>
                    <a:gd name="T3" fmla="*/ 3 h 48"/>
                    <a:gd name="T4" fmla="*/ 63 w 114"/>
                    <a:gd name="T5" fmla="*/ 9 h 48"/>
                    <a:gd name="T6" fmla="*/ 114 w 114"/>
                    <a:gd name="T7" fmla="*/ 6 h 48"/>
                    <a:gd name="T8" fmla="*/ 111 w 114"/>
                    <a:gd name="T9" fmla="*/ 12 h 48"/>
                    <a:gd name="T10" fmla="*/ 93 w 114"/>
                    <a:gd name="T11" fmla="*/ 12 h 48"/>
                    <a:gd name="T12" fmla="*/ 51 w 114"/>
                    <a:gd name="T13" fmla="*/ 12 h 48"/>
                    <a:gd name="T14" fmla="*/ 39 w 114"/>
                    <a:gd name="T15" fmla="*/ 12 h 48"/>
                    <a:gd name="T16" fmla="*/ 48 w 114"/>
                    <a:gd name="T17" fmla="*/ 13 h 48"/>
                    <a:gd name="T18" fmla="*/ 33 w 114"/>
                    <a:gd name="T19" fmla="*/ 28 h 48"/>
                    <a:gd name="T20" fmla="*/ 0 w 114"/>
                    <a:gd name="T21" fmla="*/ 12 h 48"/>
                    <a:gd name="T22" fmla="*/ 24 w 114"/>
                    <a:gd name="T23" fmla="*/ 12 h 48"/>
                    <a:gd name="T24" fmla="*/ 27 w 11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48">
                      <a:moveTo>
                        <a:pt x="27" y="0"/>
                      </a:moveTo>
                      <a:cubicBezTo>
                        <a:pt x="33" y="1"/>
                        <a:pt x="39" y="2"/>
                        <a:pt x="45" y="3"/>
                      </a:cubicBezTo>
                      <a:cubicBezTo>
                        <a:pt x="51" y="5"/>
                        <a:pt x="63" y="9"/>
                        <a:pt x="63" y="9"/>
                      </a:cubicBezTo>
                      <a:cubicBezTo>
                        <a:pt x="81" y="5"/>
                        <a:pt x="96" y="2"/>
                        <a:pt x="114" y="6"/>
                      </a:cubicBezTo>
                      <a:cubicBezTo>
                        <a:pt x="113" y="9"/>
                        <a:pt x="114" y="13"/>
                        <a:pt x="111" y="15"/>
                      </a:cubicBezTo>
                      <a:cubicBezTo>
                        <a:pt x="106" y="19"/>
                        <a:pt x="93" y="21"/>
                        <a:pt x="93" y="21"/>
                      </a:cubicBezTo>
                      <a:cubicBezTo>
                        <a:pt x="79" y="20"/>
                        <a:pt x="65" y="18"/>
                        <a:pt x="51" y="18"/>
                      </a:cubicBezTo>
                      <a:cubicBezTo>
                        <a:pt x="47" y="18"/>
                        <a:pt x="40" y="17"/>
                        <a:pt x="39" y="21"/>
                      </a:cubicBezTo>
                      <a:cubicBezTo>
                        <a:pt x="38" y="24"/>
                        <a:pt x="45" y="25"/>
                        <a:pt x="48" y="27"/>
                      </a:cubicBezTo>
                      <a:cubicBezTo>
                        <a:pt x="53" y="42"/>
                        <a:pt x="47" y="44"/>
                        <a:pt x="33" y="48"/>
                      </a:cubicBezTo>
                      <a:cubicBezTo>
                        <a:pt x="20" y="39"/>
                        <a:pt x="15" y="29"/>
                        <a:pt x="0" y="24"/>
                      </a:cubicBezTo>
                      <a:cubicBezTo>
                        <a:pt x="14" y="15"/>
                        <a:pt x="15" y="26"/>
                        <a:pt x="24" y="12"/>
                      </a:cubicBezTo>
                      <a:cubicBezTo>
                        <a:pt x="20" y="1"/>
                        <a:pt x="18" y="4"/>
                        <a:pt x="2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 name="Freeform 136"/>
                <p:cNvSpPr>
                  <a:spLocks/>
                </p:cNvSpPr>
                <p:nvPr/>
              </p:nvSpPr>
              <p:spPr bwMode="ltGray">
                <a:xfrm>
                  <a:off x="2603" y="3256"/>
                  <a:ext cx="100" cy="56"/>
                </a:xfrm>
                <a:custGeom>
                  <a:avLst/>
                  <a:gdLst>
                    <a:gd name="T0" fmla="*/ 3 w 97"/>
                    <a:gd name="T1" fmla="*/ 50 h 56"/>
                    <a:gd name="T2" fmla="*/ 6 w 97"/>
                    <a:gd name="T3" fmla="*/ 35 h 56"/>
                    <a:gd name="T4" fmla="*/ 119 w 97"/>
                    <a:gd name="T5" fmla="*/ 8 h 56"/>
                    <a:gd name="T6" fmla="*/ 138 w 97"/>
                    <a:gd name="T7" fmla="*/ 2 h 56"/>
                    <a:gd name="T8" fmla="*/ 146 w 97"/>
                    <a:gd name="T9" fmla="*/ 20 h 56"/>
                    <a:gd name="T10" fmla="*/ 134 w 97"/>
                    <a:gd name="T11" fmla="*/ 23 h 56"/>
                    <a:gd name="T12" fmla="*/ 119 w 97"/>
                    <a:gd name="T13" fmla="*/ 29 h 56"/>
                    <a:gd name="T14" fmla="*/ 91 w 97"/>
                    <a:gd name="T15" fmla="*/ 35 h 56"/>
                    <a:gd name="T16" fmla="*/ 15 w 97"/>
                    <a:gd name="T17" fmla="*/ 56 h 56"/>
                    <a:gd name="T18" fmla="*/ 3 w 97"/>
                    <a:gd name="T19" fmla="*/ 53 h 56"/>
                    <a:gd name="T20" fmla="*/ 0 w 97"/>
                    <a:gd name="T21" fmla="*/ 44 h 56"/>
                    <a:gd name="T22" fmla="*/ 3 w 97"/>
                    <a:gd name="T23" fmla="*/ 5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56">
                      <a:moveTo>
                        <a:pt x="3" y="50"/>
                      </a:moveTo>
                      <a:cubicBezTo>
                        <a:pt x="4" y="45"/>
                        <a:pt x="3" y="39"/>
                        <a:pt x="6" y="35"/>
                      </a:cubicBezTo>
                      <a:cubicBezTo>
                        <a:pt x="11" y="26"/>
                        <a:pt x="67" y="10"/>
                        <a:pt x="78" y="8"/>
                      </a:cubicBezTo>
                      <a:cubicBezTo>
                        <a:pt x="56" y="1"/>
                        <a:pt x="84" y="0"/>
                        <a:pt x="90" y="2"/>
                      </a:cubicBezTo>
                      <a:cubicBezTo>
                        <a:pt x="92" y="8"/>
                        <a:pt x="94" y="14"/>
                        <a:pt x="96" y="20"/>
                      </a:cubicBezTo>
                      <a:cubicBezTo>
                        <a:pt x="97" y="23"/>
                        <a:pt x="90" y="22"/>
                        <a:pt x="87" y="23"/>
                      </a:cubicBezTo>
                      <a:cubicBezTo>
                        <a:pt x="84" y="25"/>
                        <a:pt x="81" y="28"/>
                        <a:pt x="78" y="29"/>
                      </a:cubicBezTo>
                      <a:cubicBezTo>
                        <a:pt x="72" y="32"/>
                        <a:pt x="66" y="33"/>
                        <a:pt x="60" y="35"/>
                      </a:cubicBezTo>
                      <a:cubicBezTo>
                        <a:pt x="44" y="40"/>
                        <a:pt x="31" y="51"/>
                        <a:pt x="15" y="56"/>
                      </a:cubicBezTo>
                      <a:cubicBezTo>
                        <a:pt x="11" y="55"/>
                        <a:pt x="6" y="56"/>
                        <a:pt x="3" y="53"/>
                      </a:cubicBezTo>
                      <a:cubicBezTo>
                        <a:pt x="1" y="51"/>
                        <a:pt x="0" y="47"/>
                        <a:pt x="0" y="44"/>
                      </a:cubicBezTo>
                      <a:cubicBezTo>
                        <a:pt x="0" y="42"/>
                        <a:pt x="2" y="48"/>
                        <a:pt x="3" y="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3" name="Freeform 137"/>
                <p:cNvSpPr>
                  <a:spLocks/>
                </p:cNvSpPr>
                <p:nvPr/>
              </p:nvSpPr>
              <p:spPr bwMode="ltGray">
                <a:xfrm>
                  <a:off x="2822" y="3247"/>
                  <a:ext cx="22" cy="25"/>
                </a:xfrm>
                <a:custGeom>
                  <a:avLst/>
                  <a:gdLst>
                    <a:gd name="T0" fmla="*/ 7 w 22"/>
                    <a:gd name="T1" fmla="*/ 18 h 25"/>
                    <a:gd name="T2" fmla="*/ 22 w 22"/>
                    <a:gd name="T3" fmla="*/ 15 h 25"/>
                    <a:gd name="T4" fmla="*/ 7 w 22"/>
                    <a:gd name="T5" fmla="*/ 18 h 25"/>
                    <a:gd name="T6" fmla="*/ 0 60000 65536"/>
                    <a:gd name="T7" fmla="*/ 0 60000 65536"/>
                    <a:gd name="T8" fmla="*/ 0 60000 65536"/>
                  </a:gdLst>
                  <a:ahLst/>
                  <a:cxnLst>
                    <a:cxn ang="T6">
                      <a:pos x="T0" y="T1"/>
                    </a:cxn>
                    <a:cxn ang="T7">
                      <a:pos x="T2" y="T3"/>
                    </a:cxn>
                    <a:cxn ang="T8">
                      <a:pos x="T4" y="T5"/>
                    </a:cxn>
                  </a:cxnLst>
                  <a:rect l="0" t="0" r="r" b="b"/>
                  <a:pathLst>
                    <a:path w="22" h="25">
                      <a:moveTo>
                        <a:pt x="7" y="18"/>
                      </a:moveTo>
                      <a:cubicBezTo>
                        <a:pt x="11" y="7"/>
                        <a:pt x="17" y="0"/>
                        <a:pt x="22" y="15"/>
                      </a:cubicBezTo>
                      <a:cubicBezTo>
                        <a:pt x="3" y="21"/>
                        <a:pt x="0" y="25"/>
                        <a:pt x="7"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4" name="Freeform 138"/>
                <p:cNvSpPr>
                  <a:spLocks/>
                </p:cNvSpPr>
                <p:nvPr/>
              </p:nvSpPr>
              <p:spPr bwMode="ltGray">
                <a:xfrm>
                  <a:off x="2912" y="3196"/>
                  <a:ext cx="30" cy="33"/>
                </a:xfrm>
                <a:custGeom>
                  <a:avLst/>
                  <a:gdLst>
                    <a:gd name="T0" fmla="*/ 12 w 29"/>
                    <a:gd name="T1" fmla="*/ 28 h 33"/>
                    <a:gd name="T2" fmla="*/ 41 w 29"/>
                    <a:gd name="T3" fmla="*/ 22 h 33"/>
                    <a:gd name="T4" fmla="*/ 38 w 29"/>
                    <a:gd name="T5" fmla="*/ 31 h 33"/>
                    <a:gd name="T6" fmla="*/ 12 w 29"/>
                    <a:gd name="T7" fmla="*/ 28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33">
                      <a:moveTo>
                        <a:pt x="12" y="28"/>
                      </a:moveTo>
                      <a:cubicBezTo>
                        <a:pt x="10" y="23"/>
                        <a:pt x="0" y="0"/>
                        <a:pt x="27" y="22"/>
                      </a:cubicBezTo>
                      <a:cubicBezTo>
                        <a:pt x="29" y="24"/>
                        <a:pt x="27" y="30"/>
                        <a:pt x="24" y="31"/>
                      </a:cubicBezTo>
                      <a:cubicBezTo>
                        <a:pt x="20" y="33"/>
                        <a:pt x="16" y="29"/>
                        <a:pt x="12"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5" name="Freeform 139"/>
                <p:cNvSpPr>
                  <a:spLocks/>
                </p:cNvSpPr>
                <p:nvPr/>
              </p:nvSpPr>
              <p:spPr bwMode="ltGray">
                <a:xfrm>
                  <a:off x="2895" y="3234"/>
                  <a:ext cx="31" cy="25"/>
                </a:xfrm>
                <a:custGeom>
                  <a:avLst/>
                  <a:gdLst>
                    <a:gd name="T0" fmla="*/ 10 w 33"/>
                    <a:gd name="T1" fmla="*/ 0 h 24"/>
                    <a:gd name="T2" fmla="*/ 10 w 33"/>
                    <a:gd name="T3" fmla="*/ 0 h 24"/>
                    <a:gd name="T4" fmla="*/ 0 60000 65536"/>
                    <a:gd name="T5" fmla="*/ 0 60000 65536"/>
                  </a:gdLst>
                  <a:ahLst/>
                  <a:cxnLst>
                    <a:cxn ang="T4">
                      <a:pos x="T0" y="T1"/>
                    </a:cxn>
                    <a:cxn ang="T5">
                      <a:pos x="T2" y="T3"/>
                    </a:cxn>
                  </a:cxnLst>
                  <a:rect l="0" t="0" r="r" b="b"/>
                  <a:pathLst>
                    <a:path w="33" h="24">
                      <a:moveTo>
                        <a:pt x="25" y="0"/>
                      </a:moveTo>
                      <a:cubicBezTo>
                        <a:pt x="33" y="24"/>
                        <a:pt x="0" y="17"/>
                        <a:pt x="2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6" name="Freeform 140"/>
                <p:cNvSpPr>
                  <a:spLocks/>
                </p:cNvSpPr>
                <p:nvPr/>
              </p:nvSpPr>
              <p:spPr bwMode="ltGray">
                <a:xfrm>
                  <a:off x="2815" y="3077"/>
                  <a:ext cx="606" cy="227"/>
                </a:xfrm>
                <a:custGeom>
                  <a:avLst/>
                  <a:gdLst>
                    <a:gd name="T0" fmla="*/ 238 w 607"/>
                    <a:gd name="T1" fmla="*/ 172 h 228"/>
                    <a:gd name="T2" fmla="*/ 217 w 607"/>
                    <a:gd name="T3" fmla="*/ 163 h 228"/>
                    <a:gd name="T4" fmla="*/ 223 w 607"/>
                    <a:gd name="T5" fmla="*/ 187 h 228"/>
                    <a:gd name="T6" fmla="*/ 244 w 607"/>
                    <a:gd name="T7" fmla="*/ 178 h 228"/>
                    <a:gd name="T8" fmla="*/ 262 w 607"/>
                    <a:gd name="T9" fmla="*/ 184 h 228"/>
                    <a:gd name="T10" fmla="*/ 320 w 607"/>
                    <a:gd name="T11" fmla="*/ 202 h 228"/>
                    <a:gd name="T12" fmla="*/ 368 w 607"/>
                    <a:gd name="T13" fmla="*/ 199 h 228"/>
                    <a:gd name="T14" fmla="*/ 371 w 607"/>
                    <a:gd name="T15" fmla="*/ 190 h 228"/>
                    <a:gd name="T16" fmla="*/ 353 w 607"/>
                    <a:gd name="T17" fmla="*/ 178 h 228"/>
                    <a:gd name="T18" fmla="*/ 347 w 607"/>
                    <a:gd name="T19" fmla="*/ 169 h 228"/>
                    <a:gd name="T20" fmla="*/ 365 w 607"/>
                    <a:gd name="T21" fmla="*/ 175 h 228"/>
                    <a:gd name="T22" fmla="*/ 419 w 607"/>
                    <a:gd name="T23" fmla="*/ 157 h 228"/>
                    <a:gd name="T24" fmla="*/ 455 w 607"/>
                    <a:gd name="T25" fmla="*/ 172 h 228"/>
                    <a:gd name="T26" fmla="*/ 497 w 607"/>
                    <a:gd name="T27" fmla="*/ 202 h 228"/>
                    <a:gd name="T28" fmla="*/ 524 w 607"/>
                    <a:gd name="T29" fmla="*/ 214 h 228"/>
                    <a:gd name="T30" fmla="*/ 563 w 607"/>
                    <a:gd name="T31" fmla="*/ 211 h 228"/>
                    <a:gd name="T32" fmla="*/ 587 w 607"/>
                    <a:gd name="T33" fmla="*/ 208 h 228"/>
                    <a:gd name="T34" fmla="*/ 578 w 607"/>
                    <a:gd name="T35" fmla="*/ 190 h 228"/>
                    <a:gd name="T36" fmla="*/ 557 w 607"/>
                    <a:gd name="T37" fmla="*/ 187 h 228"/>
                    <a:gd name="T38" fmla="*/ 539 w 607"/>
                    <a:gd name="T39" fmla="*/ 175 h 228"/>
                    <a:gd name="T40" fmla="*/ 521 w 607"/>
                    <a:gd name="T41" fmla="*/ 169 h 228"/>
                    <a:gd name="T42" fmla="*/ 491 w 607"/>
                    <a:gd name="T43" fmla="*/ 139 h 228"/>
                    <a:gd name="T44" fmla="*/ 488 w 607"/>
                    <a:gd name="T45" fmla="*/ 130 h 228"/>
                    <a:gd name="T46" fmla="*/ 497 w 607"/>
                    <a:gd name="T47" fmla="*/ 127 h 228"/>
                    <a:gd name="T48" fmla="*/ 488 w 607"/>
                    <a:gd name="T49" fmla="*/ 114 h 228"/>
                    <a:gd name="T50" fmla="*/ 461 w 607"/>
                    <a:gd name="T51" fmla="*/ 114 h 228"/>
                    <a:gd name="T52" fmla="*/ 452 w 607"/>
                    <a:gd name="T53" fmla="*/ 111 h 228"/>
                    <a:gd name="T54" fmla="*/ 341 w 607"/>
                    <a:gd name="T55" fmla="*/ 66 h 228"/>
                    <a:gd name="T56" fmla="*/ 280 w 607"/>
                    <a:gd name="T57" fmla="*/ 42 h 228"/>
                    <a:gd name="T58" fmla="*/ 241 w 607"/>
                    <a:gd name="T59" fmla="*/ 33 h 228"/>
                    <a:gd name="T60" fmla="*/ 223 w 607"/>
                    <a:gd name="T61" fmla="*/ 27 h 228"/>
                    <a:gd name="T62" fmla="*/ 178 w 607"/>
                    <a:gd name="T63" fmla="*/ 42 h 228"/>
                    <a:gd name="T64" fmla="*/ 166 w 607"/>
                    <a:gd name="T65" fmla="*/ 18 h 228"/>
                    <a:gd name="T66" fmla="*/ 142 w 607"/>
                    <a:gd name="T67" fmla="*/ 9 h 228"/>
                    <a:gd name="T68" fmla="*/ 142 w 607"/>
                    <a:gd name="T69" fmla="*/ 24 h 228"/>
                    <a:gd name="T70" fmla="*/ 166 w 607"/>
                    <a:gd name="T71" fmla="*/ 39 h 228"/>
                    <a:gd name="T72" fmla="*/ 172 w 607"/>
                    <a:gd name="T73" fmla="*/ 48 h 228"/>
                    <a:gd name="T74" fmla="*/ 163 w 607"/>
                    <a:gd name="T75" fmla="*/ 51 h 228"/>
                    <a:gd name="T76" fmla="*/ 151 w 607"/>
                    <a:gd name="T77" fmla="*/ 63 h 228"/>
                    <a:gd name="T78" fmla="*/ 124 w 607"/>
                    <a:gd name="T79" fmla="*/ 72 h 228"/>
                    <a:gd name="T80" fmla="*/ 109 w 607"/>
                    <a:gd name="T81" fmla="*/ 48 h 228"/>
                    <a:gd name="T82" fmla="*/ 88 w 607"/>
                    <a:gd name="T83" fmla="*/ 6 h 228"/>
                    <a:gd name="T84" fmla="*/ 61 w 607"/>
                    <a:gd name="T85" fmla="*/ 3 h 228"/>
                    <a:gd name="T86" fmla="*/ 52 w 607"/>
                    <a:gd name="T87" fmla="*/ 0 h 228"/>
                    <a:gd name="T88" fmla="*/ 13 w 607"/>
                    <a:gd name="T89" fmla="*/ 15 h 228"/>
                    <a:gd name="T90" fmla="*/ 34 w 607"/>
                    <a:gd name="T91" fmla="*/ 39 h 228"/>
                    <a:gd name="T92" fmla="*/ 49 w 607"/>
                    <a:gd name="T93" fmla="*/ 54 h 228"/>
                    <a:gd name="T94" fmla="*/ 67 w 607"/>
                    <a:gd name="T95" fmla="*/ 48 h 228"/>
                    <a:gd name="T96" fmla="*/ 94 w 607"/>
                    <a:gd name="T97" fmla="*/ 51 h 228"/>
                    <a:gd name="T98" fmla="*/ 76 w 607"/>
                    <a:gd name="T99" fmla="*/ 57 h 228"/>
                    <a:gd name="T100" fmla="*/ 49 w 607"/>
                    <a:gd name="T101" fmla="*/ 66 h 228"/>
                    <a:gd name="T102" fmla="*/ 70 w 607"/>
                    <a:gd name="T103" fmla="*/ 93 h 228"/>
                    <a:gd name="T104" fmla="*/ 97 w 607"/>
                    <a:gd name="T105" fmla="*/ 66 h 228"/>
                    <a:gd name="T106" fmla="*/ 97 w 607"/>
                    <a:gd name="T107" fmla="*/ 93 h 228"/>
                    <a:gd name="T108" fmla="*/ 115 w 607"/>
                    <a:gd name="T109" fmla="*/ 99 h 228"/>
                    <a:gd name="T110" fmla="*/ 133 w 607"/>
                    <a:gd name="T111" fmla="*/ 93 h 228"/>
                    <a:gd name="T112" fmla="*/ 136 w 607"/>
                    <a:gd name="T113" fmla="*/ 102 h 228"/>
                    <a:gd name="T114" fmla="*/ 220 w 607"/>
                    <a:gd name="T115" fmla="*/ 118 h 228"/>
                    <a:gd name="T116" fmla="*/ 238 w 607"/>
                    <a:gd name="T117" fmla="*/ 133 h 228"/>
                    <a:gd name="T118" fmla="*/ 274 w 607"/>
                    <a:gd name="T119" fmla="*/ 184 h 228"/>
                    <a:gd name="T120" fmla="*/ 238 w 607"/>
                    <a:gd name="T121" fmla="*/ 172 h 2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7" h="228">
                      <a:moveTo>
                        <a:pt x="238" y="186"/>
                      </a:moveTo>
                      <a:cubicBezTo>
                        <a:pt x="234" y="173"/>
                        <a:pt x="229" y="173"/>
                        <a:pt x="217" y="177"/>
                      </a:cubicBezTo>
                      <a:cubicBezTo>
                        <a:pt x="209" y="189"/>
                        <a:pt x="208" y="196"/>
                        <a:pt x="223" y="201"/>
                      </a:cubicBezTo>
                      <a:cubicBezTo>
                        <a:pt x="230" y="199"/>
                        <a:pt x="236" y="192"/>
                        <a:pt x="244" y="192"/>
                      </a:cubicBezTo>
                      <a:cubicBezTo>
                        <a:pt x="250" y="192"/>
                        <a:pt x="262" y="198"/>
                        <a:pt x="262" y="198"/>
                      </a:cubicBezTo>
                      <a:cubicBezTo>
                        <a:pt x="291" y="192"/>
                        <a:pt x="307" y="211"/>
                        <a:pt x="334" y="216"/>
                      </a:cubicBezTo>
                      <a:cubicBezTo>
                        <a:pt x="350" y="212"/>
                        <a:pt x="364" y="215"/>
                        <a:pt x="382" y="213"/>
                      </a:cubicBezTo>
                      <a:cubicBezTo>
                        <a:pt x="383" y="210"/>
                        <a:pt x="387" y="207"/>
                        <a:pt x="385" y="204"/>
                      </a:cubicBezTo>
                      <a:cubicBezTo>
                        <a:pt x="381" y="198"/>
                        <a:pt x="367" y="192"/>
                        <a:pt x="367" y="192"/>
                      </a:cubicBezTo>
                      <a:cubicBezTo>
                        <a:pt x="365" y="189"/>
                        <a:pt x="358" y="184"/>
                        <a:pt x="361" y="183"/>
                      </a:cubicBezTo>
                      <a:cubicBezTo>
                        <a:pt x="367" y="181"/>
                        <a:pt x="379" y="189"/>
                        <a:pt x="379" y="189"/>
                      </a:cubicBezTo>
                      <a:cubicBezTo>
                        <a:pt x="398" y="183"/>
                        <a:pt x="413" y="175"/>
                        <a:pt x="433" y="171"/>
                      </a:cubicBezTo>
                      <a:cubicBezTo>
                        <a:pt x="447" y="176"/>
                        <a:pt x="457" y="178"/>
                        <a:pt x="469" y="186"/>
                      </a:cubicBezTo>
                      <a:cubicBezTo>
                        <a:pt x="478" y="200"/>
                        <a:pt x="497" y="207"/>
                        <a:pt x="511" y="216"/>
                      </a:cubicBezTo>
                      <a:cubicBezTo>
                        <a:pt x="519" y="221"/>
                        <a:pt x="538" y="228"/>
                        <a:pt x="538" y="228"/>
                      </a:cubicBezTo>
                      <a:cubicBezTo>
                        <a:pt x="563" y="220"/>
                        <a:pt x="550" y="221"/>
                        <a:pt x="577" y="225"/>
                      </a:cubicBezTo>
                      <a:cubicBezTo>
                        <a:pt x="585" y="224"/>
                        <a:pt x="594" y="226"/>
                        <a:pt x="601" y="222"/>
                      </a:cubicBezTo>
                      <a:cubicBezTo>
                        <a:pt x="607" y="219"/>
                        <a:pt x="598" y="207"/>
                        <a:pt x="592" y="204"/>
                      </a:cubicBezTo>
                      <a:cubicBezTo>
                        <a:pt x="586" y="201"/>
                        <a:pt x="578" y="202"/>
                        <a:pt x="571" y="201"/>
                      </a:cubicBezTo>
                      <a:cubicBezTo>
                        <a:pt x="565" y="197"/>
                        <a:pt x="560" y="191"/>
                        <a:pt x="553" y="189"/>
                      </a:cubicBezTo>
                      <a:cubicBezTo>
                        <a:pt x="547" y="187"/>
                        <a:pt x="535" y="183"/>
                        <a:pt x="535" y="183"/>
                      </a:cubicBezTo>
                      <a:cubicBezTo>
                        <a:pt x="531" y="170"/>
                        <a:pt x="517" y="161"/>
                        <a:pt x="505" y="153"/>
                      </a:cubicBezTo>
                      <a:cubicBezTo>
                        <a:pt x="504" y="150"/>
                        <a:pt x="501" y="147"/>
                        <a:pt x="502" y="144"/>
                      </a:cubicBezTo>
                      <a:cubicBezTo>
                        <a:pt x="503" y="141"/>
                        <a:pt x="510" y="144"/>
                        <a:pt x="511" y="141"/>
                      </a:cubicBezTo>
                      <a:cubicBezTo>
                        <a:pt x="512" y="138"/>
                        <a:pt x="503" y="124"/>
                        <a:pt x="502" y="123"/>
                      </a:cubicBezTo>
                      <a:cubicBezTo>
                        <a:pt x="502" y="123"/>
                        <a:pt x="480" y="116"/>
                        <a:pt x="475" y="114"/>
                      </a:cubicBezTo>
                      <a:cubicBezTo>
                        <a:pt x="472" y="113"/>
                        <a:pt x="466" y="111"/>
                        <a:pt x="466" y="111"/>
                      </a:cubicBezTo>
                      <a:cubicBezTo>
                        <a:pt x="437" y="82"/>
                        <a:pt x="395" y="70"/>
                        <a:pt x="355" y="66"/>
                      </a:cubicBezTo>
                      <a:cubicBezTo>
                        <a:pt x="330" y="58"/>
                        <a:pt x="305" y="48"/>
                        <a:pt x="280" y="42"/>
                      </a:cubicBezTo>
                      <a:cubicBezTo>
                        <a:pt x="264" y="47"/>
                        <a:pt x="255" y="39"/>
                        <a:pt x="241" y="33"/>
                      </a:cubicBezTo>
                      <a:cubicBezTo>
                        <a:pt x="235" y="30"/>
                        <a:pt x="223" y="27"/>
                        <a:pt x="223" y="27"/>
                      </a:cubicBezTo>
                      <a:cubicBezTo>
                        <a:pt x="205" y="30"/>
                        <a:pt x="195" y="36"/>
                        <a:pt x="178" y="42"/>
                      </a:cubicBezTo>
                      <a:cubicBezTo>
                        <a:pt x="170" y="31"/>
                        <a:pt x="161" y="32"/>
                        <a:pt x="166" y="18"/>
                      </a:cubicBezTo>
                      <a:cubicBezTo>
                        <a:pt x="158" y="7"/>
                        <a:pt x="155" y="5"/>
                        <a:pt x="142" y="9"/>
                      </a:cubicBezTo>
                      <a:cubicBezTo>
                        <a:pt x="148" y="27"/>
                        <a:pt x="165" y="18"/>
                        <a:pt x="142" y="24"/>
                      </a:cubicBezTo>
                      <a:cubicBezTo>
                        <a:pt x="146" y="37"/>
                        <a:pt x="153" y="36"/>
                        <a:pt x="166" y="39"/>
                      </a:cubicBezTo>
                      <a:cubicBezTo>
                        <a:pt x="168" y="42"/>
                        <a:pt x="173" y="45"/>
                        <a:pt x="172" y="48"/>
                      </a:cubicBezTo>
                      <a:cubicBezTo>
                        <a:pt x="171" y="51"/>
                        <a:pt x="165" y="49"/>
                        <a:pt x="163" y="51"/>
                      </a:cubicBezTo>
                      <a:cubicBezTo>
                        <a:pt x="147" y="67"/>
                        <a:pt x="175" y="55"/>
                        <a:pt x="151" y="63"/>
                      </a:cubicBezTo>
                      <a:cubicBezTo>
                        <a:pt x="142" y="76"/>
                        <a:pt x="139" y="76"/>
                        <a:pt x="124" y="72"/>
                      </a:cubicBezTo>
                      <a:cubicBezTo>
                        <a:pt x="117" y="51"/>
                        <a:pt x="123" y="58"/>
                        <a:pt x="109" y="48"/>
                      </a:cubicBezTo>
                      <a:cubicBezTo>
                        <a:pt x="99" y="33"/>
                        <a:pt x="104" y="17"/>
                        <a:pt x="88" y="6"/>
                      </a:cubicBezTo>
                      <a:cubicBezTo>
                        <a:pt x="73" y="11"/>
                        <a:pt x="82" y="10"/>
                        <a:pt x="61" y="3"/>
                      </a:cubicBezTo>
                      <a:cubicBezTo>
                        <a:pt x="58" y="2"/>
                        <a:pt x="52" y="0"/>
                        <a:pt x="52" y="0"/>
                      </a:cubicBezTo>
                      <a:cubicBezTo>
                        <a:pt x="38" y="4"/>
                        <a:pt x="25" y="7"/>
                        <a:pt x="13" y="15"/>
                      </a:cubicBezTo>
                      <a:cubicBezTo>
                        <a:pt x="0" y="35"/>
                        <a:pt x="17" y="36"/>
                        <a:pt x="34" y="39"/>
                      </a:cubicBezTo>
                      <a:cubicBezTo>
                        <a:pt x="37" y="43"/>
                        <a:pt x="42" y="54"/>
                        <a:pt x="49" y="54"/>
                      </a:cubicBezTo>
                      <a:cubicBezTo>
                        <a:pt x="55" y="54"/>
                        <a:pt x="67" y="48"/>
                        <a:pt x="67" y="48"/>
                      </a:cubicBezTo>
                      <a:cubicBezTo>
                        <a:pt x="76" y="49"/>
                        <a:pt x="88" y="45"/>
                        <a:pt x="94" y="51"/>
                      </a:cubicBezTo>
                      <a:cubicBezTo>
                        <a:pt x="98" y="55"/>
                        <a:pt x="82" y="55"/>
                        <a:pt x="76" y="57"/>
                      </a:cubicBezTo>
                      <a:cubicBezTo>
                        <a:pt x="67" y="60"/>
                        <a:pt x="49" y="66"/>
                        <a:pt x="49" y="66"/>
                      </a:cubicBezTo>
                      <a:cubicBezTo>
                        <a:pt x="53" y="81"/>
                        <a:pt x="58" y="85"/>
                        <a:pt x="70" y="93"/>
                      </a:cubicBezTo>
                      <a:cubicBezTo>
                        <a:pt x="88" y="87"/>
                        <a:pt x="81" y="71"/>
                        <a:pt x="97" y="66"/>
                      </a:cubicBezTo>
                      <a:cubicBezTo>
                        <a:pt x="97" y="68"/>
                        <a:pt x="90" y="88"/>
                        <a:pt x="97" y="93"/>
                      </a:cubicBezTo>
                      <a:cubicBezTo>
                        <a:pt x="102" y="97"/>
                        <a:pt x="115" y="99"/>
                        <a:pt x="115" y="99"/>
                      </a:cubicBezTo>
                      <a:cubicBezTo>
                        <a:pt x="120" y="91"/>
                        <a:pt x="121" y="84"/>
                        <a:pt x="133" y="93"/>
                      </a:cubicBezTo>
                      <a:cubicBezTo>
                        <a:pt x="135" y="95"/>
                        <a:pt x="134" y="100"/>
                        <a:pt x="136" y="102"/>
                      </a:cubicBezTo>
                      <a:cubicBezTo>
                        <a:pt x="150" y="120"/>
                        <a:pt x="199" y="125"/>
                        <a:pt x="220" y="132"/>
                      </a:cubicBezTo>
                      <a:cubicBezTo>
                        <a:pt x="226" y="138"/>
                        <a:pt x="233" y="141"/>
                        <a:pt x="238" y="147"/>
                      </a:cubicBezTo>
                      <a:cubicBezTo>
                        <a:pt x="254" y="167"/>
                        <a:pt x="238" y="198"/>
                        <a:pt x="274" y="198"/>
                      </a:cubicBezTo>
                      <a:lnTo>
                        <a:pt x="238" y="1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7" name="Freeform 141"/>
                <p:cNvSpPr>
                  <a:spLocks/>
                </p:cNvSpPr>
                <p:nvPr/>
              </p:nvSpPr>
              <p:spPr bwMode="ltGray">
                <a:xfrm>
                  <a:off x="3282" y="3089"/>
                  <a:ext cx="60" cy="28"/>
                </a:xfrm>
                <a:custGeom>
                  <a:avLst/>
                  <a:gdLst>
                    <a:gd name="T0" fmla="*/ 6 w 58"/>
                    <a:gd name="T1" fmla="*/ 9 h 27"/>
                    <a:gd name="T2" fmla="*/ 38 w 58"/>
                    <a:gd name="T3" fmla="*/ 3 h 27"/>
                    <a:gd name="T4" fmla="*/ 50 w 58"/>
                    <a:gd name="T5" fmla="*/ 0 h 27"/>
                    <a:gd name="T6" fmla="*/ 12 w 58"/>
                    <a:gd name="T7" fmla="*/ 32 h 27"/>
                    <a:gd name="T8" fmla="*/ 3 w 58"/>
                    <a:gd name="T9" fmla="*/ 38 h 27"/>
                    <a:gd name="T10" fmla="*/ 6 w 58"/>
                    <a:gd name="T11" fmla="*/ 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6" y="9"/>
                      </a:moveTo>
                      <a:cubicBezTo>
                        <a:pt x="12" y="7"/>
                        <a:pt x="18" y="5"/>
                        <a:pt x="24" y="3"/>
                      </a:cubicBezTo>
                      <a:cubicBezTo>
                        <a:pt x="27" y="2"/>
                        <a:pt x="33" y="0"/>
                        <a:pt x="33" y="0"/>
                      </a:cubicBezTo>
                      <a:cubicBezTo>
                        <a:pt x="58" y="8"/>
                        <a:pt x="19" y="14"/>
                        <a:pt x="12" y="18"/>
                      </a:cubicBezTo>
                      <a:cubicBezTo>
                        <a:pt x="9" y="20"/>
                        <a:pt x="5" y="27"/>
                        <a:pt x="3" y="24"/>
                      </a:cubicBezTo>
                      <a:cubicBezTo>
                        <a:pt x="0" y="20"/>
                        <a:pt x="5" y="14"/>
                        <a:pt x="6"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8" name="Freeform 142"/>
                <p:cNvSpPr>
                  <a:spLocks/>
                </p:cNvSpPr>
                <p:nvPr/>
              </p:nvSpPr>
              <p:spPr bwMode="ltGray">
                <a:xfrm>
                  <a:off x="3396" y="3089"/>
                  <a:ext cx="13" cy="21"/>
                </a:xfrm>
                <a:custGeom>
                  <a:avLst/>
                  <a:gdLst>
                    <a:gd name="T0" fmla="*/ 0 w 13"/>
                    <a:gd name="T1" fmla="*/ 18 h 21"/>
                    <a:gd name="T2" fmla="*/ 9 w 13"/>
                    <a:gd name="T3" fmla="*/ 21 h 21"/>
                    <a:gd name="T4" fmla="*/ 0 w 13"/>
                    <a:gd name="T5" fmla="*/ 18 h 21"/>
                    <a:gd name="T6" fmla="*/ 0 60000 65536"/>
                    <a:gd name="T7" fmla="*/ 0 60000 65536"/>
                    <a:gd name="T8" fmla="*/ 0 60000 65536"/>
                  </a:gdLst>
                  <a:ahLst/>
                  <a:cxnLst>
                    <a:cxn ang="T6">
                      <a:pos x="T0" y="T1"/>
                    </a:cxn>
                    <a:cxn ang="T7">
                      <a:pos x="T2" y="T3"/>
                    </a:cxn>
                    <a:cxn ang="T8">
                      <a:pos x="T4" y="T5"/>
                    </a:cxn>
                  </a:cxnLst>
                  <a:rect l="0" t="0" r="r" b="b"/>
                  <a:pathLst>
                    <a:path w="13" h="21">
                      <a:moveTo>
                        <a:pt x="0" y="18"/>
                      </a:moveTo>
                      <a:cubicBezTo>
                        <a:pt x="5" y="0"/>
                        <a:pt x="13" y="5"/>
                        <a:pt x="9" y="21"/>
                      </a:cubicBezTo>
                      <a:cubicBezTo>
                        <a:pt x="6" y="20"/>
                        <a:pt x="0" y="18"/>
                        <a:pt x="0"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9" name="Freeform 143"/>
                <p:cNvSpPr>
                  <a:spLocks/>
                </p:cNvSpPr>
                <p:nvPr/>
              </p:nvSpPr>
              <p:spPr bwMode="ltGray">
                <a:xfrm>
                  <a:off x="3348" y="3096"/>
                  <a:ext cx="145" cy="108"/>
                </a:xfrm>
                <a:custGeom>
                  <a:avLst/>
                  <a:gdLst>
                    <a:gd name="T0" fmla="*/ 79 w 146"/>
                    <a:gd name="T1" fmla="*/ 20 h 107"/>
                    <a:gd name="T2" fmla="*/ 76 w 146"/>
                    <a:gd name="T3" fmla="*/ 2 h 107"/>
                    <a:gd name="T4" fmla="*/ 103 w 146"/>
                    <a:gd name="T5" fmla="*/ 20 h 107"/>
                    <a:gd name="T6" fmla="*/ 121 w 146"/>
                    <a:gd name="T7" fmla="*/ 32 h 107"/>
                    <a:gd name="T8" fmla="*/ 118 w 146"/>
                    <a:gd name="T9" fmla="*/ 70 h 107"/>
                    <a:gd name="T10" fmla="*/ 97 w 146"/>
                    <a:gd name="T11" fmla="*/ 44 h 107"/>
                    <a:gd name="T12" fmla="*/ 94 w 146"/>
                    <a:gd name="T13" fmla="*/ 76 h 107"/>
                    <a:gd name="T14" fmla="*/ 91 w 146"/>
                    <a:gd name="T15" fmla="*/ 91 h 107"/>
                    <a:gd name="T16" fmla="*/ 73 w 146"/>
                    <a:gd name="T17" fmla="*/ 100 h 107"/>
                    <a:gd name="T18" fmla="*/ 51 w 146"/>
                    <a:gd name="T19" fmla="*/ 121 h 107"/>
                    <a:gd name="T20" fmla="*/ 33 w 146"/>
                    <a:gd name="T21" fmla="*/ 115 h 107"/>
                    <a:gd name="T22" fmla="*/ 18 w 146"/>
                    <a:gd name="T23" fmla="*/ 112 h 107"/>
                    <a:gd name="T24" fmla="*/ 0 w 146"/>
                    <a:gd name="T25" fmla="*/ 106 h 107"/>
                    <a:gd name="T26" fmla="*/ 12 w 146"/>
                    <a:gd name="T27" fmla="*/ 91 h 107"/>
                    <a:gd name="T28" fmla="*/ 30 w 146"/>
                    <a:gd name="T29" fmla="*/ 97 h 107"/>
                    <a:gd name="T30" fmla="*/ 60 w 146"/>
                    <a:gd name="T31" fmla="*/ 94 h 107"/>
                    <a:gd name="T32" fmla="*/ 73 w 146"/>
                    <a:gd name="T33" fmla="*/ 73 h 107"/>
                    <a:gd name="T34" fmla="*/ 79 w 146"/>
                    <a:gd name="T35" fmla="*/ 2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107">
                      <a:moveTo>
                        <a:pt x="93" y="20"/>
                      </a:moveTo>
                      <a:cubicBezTo>
                        <a:pt x="90" y="16"/>
                        <a:pt x="78" y="0"/>
                        <a:pt x="90" y="2"/>
                      </a:cubicBezTo>
                      <a:cubicBezTo>
                        <a:pt x="90" y="2"/>
                        <a:pt x="112" y="17"/>
                        <a:pt x="117" y="20"/>
                      </a:cubicBezTo>
                      <a:cubicBezTo>
                        <a:pt x="123" y="24"/>
                        <a:pt x="135" y="32"/>
                        <a:pt x="135" y="32"/>
                      </a:cubicBezTo>
                      <a:cubicBezTo>
                        <a:pt x="142" y="53"/>
                        <a:pt x="146" y="46"/>
                        <a:pt x="132" y="56"/>
                      </a:cubicBezTo>
                      <a:cubicBezTo>
                        <a:pt x="120" y="48"/>
                        <a:pt x="125" y="39"/>
                        <a:pt x="111" y="44"/>
                      </a:cubicBezTo>
                      <a:cubicBezTo>
                        <a:pt x="117" y="61"/>
                        <a:pt x="114" y="46"/>
                        <a:pt x="108" y="62"/>
                      </a:cubicBezTo>
                      <a:cubicBezTo>
                        <a:pt x="106" y="67"/>
                        <a:pt x="108" y="73"/>
                        <a:pt x="105" y="77"/>
                      </a:cubicBezTo>
                      <a:cubicBezTo>
                        <a:pt x="101" y="84"/>
                        <a:pt x="92" y="83"/>
                        <a:pt x="87" y="86"/>
                      </a:cubicBezTo>
                      <a:cubicBezTo>
                        <a:pt x="76" y="92"/>
                        <a:pt x="62" y="100"/>
                        <a:pt x="51" y="107"/>
                      </a:cubicBezTo>
                      <a:cubicBezTo>
                        <a:pt x="45" y="105"/>
                        <a:pt x="39" y="102"/>
                        <a:pt x="33" y="101"/>
                      </a:cubicBezTo>
                      <a:cubicBezTo>
                        <a:pt x="28" y="100"/>
                        <a:pt x="23" y="99"/>
                        <a:pt x="18" y="98"/>
                      </a:cubicBezTo>
                      <a:cubicBezTo>
                        <a:pt x="12" y="96"/>
                        <a:pt x="0" y="92"/>
                        <a:pt x="0" y="92"/>
                      </a:cubicBezTo>
                      <a:cubicBezTo>
                        <a:pt x="2" y="86"/>
                        <a:pt x="3" y="77"/>
                        <a:pt x="12" y="77"/>
                      </a:cubicBezTo>
                      <a:cubicBezTo>
                        <a:pt x="18" y="77"/>
                        <a:pt x="30" y="83"/>
                        <a:pt x="30" y="83"/>
                      </a:cubicBezTo>
                      <a:cubicBezTo>
                        <a:pt x="45" y="79"/>
                        <a:pt x="47" y="71"/>
                        <a:pt x="60" y="80"/>
                      </a:cubicBezTo>
                      <a:cubicBezTo>
                        <a:pt x="71" y="76"/>
                        <a:pt x="87" y="59"/>
                        <a:pt x="87" y="59"/>
                      </a:cubicBezTo>
                      <a:cubicBezTo>
                        <a:pt x="93" y="30"/>
                        <a:pt x="103" y="54"/>
                        <a:pt x="93"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0" name="Freeform 144"/>
                <p:cNvSpPr>
                  <a:spLocks/>
                </p:cNvSpPr>
                <p:nvPr/>
              </p:nvSpPr>
              <p:spPr bwMode="ltGray">
                <a:xfrm>
                  <a:off x="3531" y="3152"/>
                  <a:ext cx="34" cy="43"/>
                </a:xfrm>
                <a:custGeom>
                  <a:avLst/>
                  <a:gdLst>
                    <a:gd name="T0" fmla="*/ 13 w 34"/>
                    <a:gd name="T1" fmla="*/ 45 h 41"/>
                    <a:gd name="T2" fmla="*/ 13 w 34"/>
                    <a:gd name="T3" fmla="*/ 0 h 41"/>
                    <a:gd name="T4" fmla="*/ 34 w 34"/>
                    <a:gd name="T5" fmla="*/ 45 h 41"/>
                    <a:gd name="T6" fmla="*/ 13 w 34"/>
                    <a:gd name="T7" fmla="*/ 65 h 41"/>
                    <a:gd name="T8" fmla="*/ 13 w 34"/>
                    <a:gd name="T9" fmla="*/ 45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1">
                      <a:moveTo>
                        <a:pt x="13" y="24"/>
                      </a:moveTo>
                      <a:cubicBezTo>
                        <a:pt x="5" y="12"/>
                        <a:pt x="0" y="9"/>
                        <a:pt x="13" y="0"/>
                      </a:cubicBezTo>
                      <a:cubicBezTo>
                        <a:pt x="24" y="7"/>
                        <a:pt x="25" y="15"/>
                        <a:pt x="34" y="24"/>
                      </a:cubicBezTo>
                      <a:cubicBezTo>
                        <a:pt x="29" y="38"/>
                        <a:pt x="26" y="41"/>
                        <a:pt x="13" y="33"/>
                      </a:cubicBezTo>
                      <a:cubicBezTo>
                        <a:pt x="10" y="23"/>
                        <a:pt x="7" y="24"/>
                        <a:pt x="13"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1" name="Freeform 145"/>
                <p:cNvSpPr>
                  <a:spLocks/>
                </p:cNvSpPr>
                <p:nvPr/>
              </p:nvSpPr>
              <p:spPr bwMode="ltGray">
                <a:xfrm>
                  <a:off x="3572" y="3163"/>
                  <a:ext cx="39" cy="41"/>
                </a:xfrm>
                <a:custGeom>
                  <a:avLst/>
                  <a:gdLst>
                    <a:gd name="T0" fmla="*/ 7 w 39"/>
                    <a:gd name="T1" fmla="*/ 20 h 41"/>
                    <a:gd name="T2" fmla="*/ 31 w 39"/>
                    <a:gd name="T3" fmla="*/ 17 h 41"/>
                    <a:gd name="T4" fmla="*/ 1 w 39"/>
                    <a:gd name="T5" fmla="*/ 23 h 41"/>
                    <a:gd name="T6" fmla="*/ 7 w 39"/>
                    <a:gd name="T7" fmla="*/ 2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41">
                      <a:moveTo>
                        <a:pt x="7" y="20"/>
                      </a:moveTo>
                      <a:cubicBezTo>
                        <a:pt x="0" y="0"/>
                        <a:pt x="20" y="13"/>
                        <a:pt x="31" y="17"/>
                      </a:cubicBezTo>
                      <a:cubicBezTo>
                        <a:pt x="39" y="41"/>
                        <a:pt x="2" y="25"/>
                        <a:pt x="1" y="23"/>
                      </a:cubicBezTo>
                      <a:cubicBezTo>
                        <a:pt x="0" y="21"/>
                        <a:pt x="5" y="21"/>
                        <a:pt x="7"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2" name="Freeform 146"/>
                <p:cNvSpPr>
                  <a:spLocks/>
                </p:cNvSpPr>
                <p:nvPr/>
              </p:nvSpPr>
              <p:spPr bwMode="ltGray">
                <a:xfrm>
                  <a:off x="3637" y="3179"/>
                  <a:ext cx="26" cy="25"/>
                </a:xfrm>
                <a:custGeom>
                  <a:avLst/>
                  <a:gdLst>
                    <a:gd name="T0" fmla="*/ 16 w 26"/>
                    <a:gd name="T1" fmla="*/ 35 h 24"/>
                    <a:gd name="T2" fmla="*/ 13 w 26"/>
                    <a:gd name="T3" fmla="*/ 0 h 24"/>
                    <a:gd name="T4" fmla="*/ 22 w 26"/>
                    <a:gd name="T5" fmla="*/ 40 h 24"/>
                    <a:gd name="T6" fmla="*/ 16 w 26"/>
                    <a:gd name="T7" fmla="*/ 35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4">
                      <a:moveTo>
                        <a:pt x="16" y="21"/>
                      </a:moveTo>
                      <a:cubicBezTo>
                        <a:pt x="4" y="13"/>
                        <a:pt x="0" y="9"/>
                        <a:pt x="13" y="0"/>
                      </a:cubicBezTo>
                      <a:cubicBezTo>
                        <a:pt x="24" y="8"/>
                        <a:pt x="26" y="11"/>
                        <a:pt x="22" y="24"/>
                      </a:cubicBezTo>
                      <a:cubicBezTo>
                        <a:pt x="8" y="21"/>
                        <a:pt x="6" y="21"/>
                        <a:pt x="16"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3" name="Freeform 147"/>
                <p:cNvSpPr>
                  <a:spLocks/>
                </p:cNvSpPr>
                <p:nvPr/>
              </p:nvSpPr>
              <p:spPr bwMode="ltGray">
                <a:xfrm>
                  <a:off x="3671" y="3182"/>
                  <a:ext cx="27" cy="21"/>
                </a:xfrm>
                <a:custGeom>
                  <a:avLst/>
                  <a:gdLst>
                    <a:gd name="T0" fmla="*/ 14 w 28"/>
                    <a:gd name="T1" fmla="*/ 21 h 21"/>
                    <a:gd name="T2" fmla="*/ 13 w 28"/>
                    <a:gd name="T3" fmla="*/ 0 h 21"/>
                    <a:gd name="T4" fmla="*/ 14 w 28"/>
                    <a:gd name="T5" fmla="*/ 12 h 21"/>
                    <a:gd name="T6" fmla="*/ 14 w 28"/>
                    <a:gd name="T7" fmla="*/ 21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1">
                      <a:moveTo>
                        <a:pt x="16" y="21"/>
                      </a:moveTo>
                      <a:cubicBezTo>
                        <a:pt x="4" y="13"/>
                        <a:pt x="0" y="9"/>
                        <a:pt x="13" y="0"/>
                      </a:cubicBezTo>
                      <a:cubicBezTo>
                        <a:pt x="18" y="2"/>
                        <a:pt x="28" y="2"/>
                        <a:pt x="25" y="12"/>
                      </a:cubicBezTo>
                      <a:cubicBezTo>
                        <a:pt x="24" y="16"/>
                        <a:pt x="16" y="21"/>
                        <a:pt x="16"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4" name="Freeform 148"/>
                <p:cNvSpPr>
                  <a:spLocks/>
                </p:cNvSpPr>
                <p:nvPr/>
              </p:nvSpPr>
              <p:spPr bwMode="ltGray">
                <a:xfrm>
                  <a:off x="3664" y="3209"/>
                  <a:ext cx="23" cy="21"/>
                </a:xfrm>
                <a:custGeom>
                  <a:avLst/>
                  <a:gdLst>
                    <a:gd name="T0" fmla="*/ 0 w 24"/>
                    <a:gd name="T1" fmla="*/ 8 h 20"/>
                    <a:gd name="T2" fmla="*/ 12 w 24"/>
                    <a:gd name="T3" fmla="*/ 28 h 20"/>
                    <a:gd name="T4" fmla="*/ 3 w 24"/>
                    <a:gd name="T5" fmla="*/ 28 h 20"/>
                    <a:gd name="T6" fmla="*/ 0 w 24"/>
                    <a:gd name="T7" fmla="*/ 8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0">
                      <a:moveTo>
                        <a:pt x="0" y="8"/>
                      </a:moveTo>
                      <a:cubicBezTo>
                        <a:pt x="13" y="0"/>
                        <a:pt x="16" y="2"/>
                        <a:pt x="24" y="14"/>
                      </a:cubicBezTo>
                      <a:cubicBezTo>
                        <a:pt x="17" y="16"/>
                        <a:pt x="11" y="20"/>
                        <a:pt x="3" y="14"/>
                      </a:cubicBezTo>
                      <a:cubicBezTo>
                        <a:pt x="0" y="11"/>
                        <a:pt x="0" y="0"/>
                        <a:pt x="0"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5" name="Freeform 149"/>
                <p:cNvSpPr>
                  <a:spLocks/>
                </p:cNvSpPr>
                <p:nvPr/>
              </p:nvSpPr>
              <p:spPr bwMode="ltGray">
                <a:xfrm>
                  <a:off x="3721" y="3418"/>
                  <a:ext cx="83" cy="54"/>
                </a:xfrm>
                <a:custGeom>
                  <a:avLst/>
                  <a:gdLst>
                    <a:gd name="T0" fmla="*/ 53 w 81"/>
                    <a:gd name="T1" fmla="*/ 27 h 54"/>
                    <a:gd name="T2" fmla="*/ 59 w 81"/>
                    <a:gd name="T3" fmla="*/ 6 h 54"/>
                    <a:gd name="T4" fmla="*/ 112 w 81"/>
                    <a:gd name="T5" fmla="*/ 33 h 54"/>
                    <a:gd name="T6" fmla="*/ 53 w 81"/>
                    <a:gd name="T7" fmla="*/ 27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54">
                      <a:moveTo>
                        <a:pt x="39" y="27"/>
                      </a:moveTo>
                      <a:cubicBezTo>
                        <a:pt x="27" y="9"/>
                        <a:pt x="0" y="0"/>
                        <a:pt x="45" y="6"/>
                      </a:cubicBezTo>
                      <a:cubicBezTo>
                        <a:pt x="59" y="15"/>
                        <a:pt x="70" y="22"/>
                        <a:pt x="81" y="33"/>
                      </a:cubicBezTo>
                      <a:cubicBezTo>
                        <a:pt x="74" y="54"/>
                        <a:pt x="50" y="38"/>
                        <a:pt x="39"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6" name="Freeform 150"/>
                <p:cNvSpPr>
                  <a:spLocks/>
                </p:cNvSpPr>
                <p:nvPr/>
              </p:nvSpPr>
              <p:spPr bwMode="ltGray">
                <a:xfrm>
                  <a:off x="2352" y="3331"/>
                  <a:ext cx="1078" cy="485"/>
                </a:xfrm>
                <a:custGeom>
                  <a:avLst/>
                  <a:gdLst>
                    <a:gd name="T0" fmla="*/ 470 w 1079"/>
                    <a:gd name="T1" fmla="*/ 42 h 486"/>
                    <a:gd name="T2" fmla="*/ 497 w 1079"/>
                    <a:gd name="T3" fmla="*/ 12 h 486"/>
                    <a:gd name="T4" fmla="*/ 485 w 1079"/>
                    <a:gd name="T5" fmla="*/ 24 h 486"/>
                    <a:gd name="T6" fmla="*/ 521 w 1079"/>
                    <a:gd name="T7" fmla="*/ 15 h 486"/>
                    <a:gd name="T8" fmla="*/ 579 w 1079"/>
                    <a:gd name="T9" fmla="*/ 36 h 486"/>
                    <a:gd name="T10" fmla="*/ 594 w 1079"/>
                    <a:gd name="T11" fmla="*/ 84 h 486"/>
                    <a:gd name="T12" fmla="*/ 600 w 1079"/>
                    <a:gd name="T13" fmla="*/ 105 h 486"/>
                    <a:gd name="T14" fmla="*/ 675 w 1079"/>
                    <a:gd name="T15" fmla="*/ 129 h 486"/>
                    <a:gd name="T16" fmla="*/ 765 w 1079"/>
                    <a:gd name="T17" fmla="*/ 120 h 486"/>
                    <a:gd name="T18" fmla="*/ 816 w 1079"/>
                    <a:gd name="T19" fmla="*/ 30 h 486"/>
                    <a:gd name="T20" fmla="*/ 864 w 1079"/>
                    <a:gd name="T21" fmla="*/ 69 h 486"/>
                    <a:gd name="T22" fmla="*/ 888 w 1079"/>
                    <a:gd name="T23" fmla="*/ 123 h 486"/>
                    <a:gd name="T24" fmla="*/ 897 w 1079"/>
                    <a:gd name="T25" fmla="*/ 141 h 486"/>
                    <a:gd name="T26" fmla="*/ 966 w 1079"/>
                    <a:gd name="T27" fmla="*/ 189 h 486"/>
                    <a:gd name="T28" fmla="*/ 996 w 1079"/>
                    <a:gd name="T29" fmla="*/ 231 h 486"/>
                    <a:gd name="T30" fmla="*/ 1014 w 1079"/>
                    <a:gd name="T31" fmla="*/ 225 h 486"/>
                    <a:gd name="T32" fmla="*/ 1038 w 1079"/>
                    <a:gd name="T33" fmla="*/ 243 h 486"/>
                    <a:gd name="T34" fmla="*/ 1065 w 1079"/>
                    <a:gd name="T35" fmla="*/ 292 h 486"/>
                    <a:gd name="T36" fmla="*/ 990 w 1079"/>
                    <a:gd name="T37" fmla="*/ 385 h 486"/>
                    <a:gd name="T38" fmla="*/ 933 w 1079"/>
                    <a:gd name="T39" fmla="*/ 430 h 486"/>
                    <a:gd name="T40" fmla="*/ 828 w 1079"/>
                    <a:gd name="T41" fmla="*/ 451 h 486"/>
                    <a:gd name="T42" fmla="*/ 804 w 1079"/>
                    <a:gd name="T43" fmla="*/ 466 h 486"/>
                    <a:gd name="T44" fmla="*/ 708 w 1079"/>
                    <a:gd name="T45" fmla="*/ 466 h 486"/>
                    <a:gd name="T46" fmla="*/ 660 w 1079"/>
                    <a:gd name="T47" fmla="*/ 442 h 486"/>
                    <a:gd name="T48" fmla="*/ 663 w 1079"/>
                    <a:gd name="T49" fmla="*/ 388 h 486"/>
                    <a:gd name="T50" fmla="*/ 633 w 1079"/>
                    <a:gd name="T51" fmla="*/ 400 h 486"/>
                    <a:gd name="T52" fmla="*/ 588 w 1079"/>
                    <a:gd name="T53" fmla="*/ 427 h 486"/>
                    <a:gd name="T54" fmla="*/ 512 w 1079"/>
                    <a:gd name="T55" fmla="*/ 385 h 486"/>
                    <a:gd name="T56" fmla="*/ 416 w 1079"/>
                    <a:gd name="T57" fmla="*/ 388 h 486"/>
                    <a:gd name="T58" fmla="*/ 320 w 1079"/>
                    <a:gd name="T59" fmla="*/ 397 h 486"/>
                    <a:gd name="T60" fmla="*/ 239 w 1079"/>
                    <a:gd name="T61" fmla="*/ 391 h 486"/>
                    <a:gd name="T62" fmla="*/ 179 w 1079"/>
                    <a:gd name="T63" fmla="*/ 409 h 486"/>
                    <a:gd name="T64" fmla="*/ 116 w 1079"/>
                    <a:gd name="T65" fmla="*/ 364 h 486"/>
                    <a:gd name="T66" fmla="*/ 2 w 1079"/>
                    <a:gd name="T67" fmla="*/ 247 h 486"/>
                    <a:gd name="T68" fmla="*/ 17 w 1079"/>
                    <a:gd name="T69" fmla="*/ 243 h 486"/>
                    <a:gd name="T70" fmla="*/ 2 w 1079"/>
                    <a:gd name="T71" fmla="*/ 204 h 486"/>
                    <a:gd name="T72" fmla="*/ 20 w 1079"/>
                    <a:gd name="T73" fmla="*/ 198 h 486"/>
                    <a:gd name="T74" fmla="*/ 179 w 1079"/>
                    <a:gd name="T75" fmla="*/ 171 h 486"/>
                    <a:gd name="T76" fmla="*/ 233 w 1079"/>
                    <a:gd name="T77" fmla="*/ 123 h 486"/>
                    <a:gd name="T78" fmla="*/ 272 w 1079"/>
                    <a:gd name="T79" fmla="*/ 111 h 486"/>
                    <a:gd name="T80" fmla="*/ 317 w 1079"/>
                    <a:gd name="T81" fmla="*/ 69 h 486"/>
                    <a:gd name="T82" fmla="*/ 386 w 1079"/>
                    <a:gd name="T83" fmla="*/ 84 h 486"/>
                    <a:gd name="T84" fmla="*/ 404 w 1079"/>
                    <a:gd name="T85" fmla="*/ 90 h 486"/>
                    <a:gd name="T86" fmla="*/ 437 w 1079"/>
                    <a:gd name="T87" fmla="*/ 102 h 486"/>
                    <a:gd name="T88" fmla="*/ 449 w 1079"/>
                    <a:gd name="T89" fmla="*/ 60 h 4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9" h="486">
                      <a:moveTo>
                        <a:pt x="449" y="60"/>
                      </a:moveTo>
                      <a:cubicBezTo>
                        <a:pt x="453" y="48"/>
                        <a:pt x="458" y="46"/>
                        <a:pt x="470" y="42"/>
                      </a:cubicBezTo>
                      <a:cubicBezTo>
                        <a:pt x="474" y="30"/>
                        <a:pt x="471" y="26"/>
                        <a:pt x="464" y="15"/>
                      </a:cubicBezTo>
                      <a:cubicBezTo>
                        <a:pt x="487" y="7"/>
                        <a:pt x="476" y="8"/>
                        <a:pt x="497" y="12"/>
                      </a:cubicBezTo>
                      <a:cubicBezTo>
                        <a:pt x="496" y="15"/>
                        <a:pt x="496" y="19"/>
                        <a:pt x="494" y="21"/>
                      </a:cubicBezTo>
                      <a:cubicBezTo>
                        <a:pt x="492" y="23"/>
                        <a:pt x="486" y="21"/>
                        <a:pt x="485" y="24"/>
                      </a:cubicBezTo>
                      <a:cubicBezTo>
                        <a:pt x="480" y="33"/>
                        <a:pt x="494" y="35"/>
                        <a:pt x="497" y="36"/>
                      </a:cubicBezTo>
                      <a:cubicBezTo>
                        <a:pt x="535" y="31"/>
                        <a:pt x="514" y="37"/>
                        <a:pt x="521" y="15"/>
                      </a:cubicBezTo>
                      <a:cubicBezTo>
                        <a:pt x="534" y="19"/>
                        <a:pt x="544" y="26"/>
                        <a:pt x="557" y="30"/>
                      </a:cubicBezTo>
                      <a:cubicBezTo>
                        <a:pt x="569" y="34"/>
                        <a:pt x="593" y="36"/>
                        <a:pt x="593" y="36"/>
                      </a:cubicBezTo>
                      <a:cubicBezTo>
                        <a:pt x="607" y="31"/>
                        <a:pt x="619" y="35"/>
                        <a:pt x="632" y="39"/>
                      </a:cubicBezTo>
                      <a:cubicBezTo>
                        <a:pt x="628" y="55"/>
                        <a:pt x="622" y="74"/>
                        <a:pt x="608" y="84"/>
                      </a:cubicBezTo>
                      <a:cubicBezTo>
                        <a:pt x="604" y="96"/>
                        <a:pt x="599" y="98"/>
                        <a:pt x="587" y="102"/>
                      </a:cubicBezTo>
                      <a:cubicBezTo>
                        <a:pt x="598" y="106"/>
                        <a:pt x="603" y="101"/>
                        <a:pt x="614" y="105"/>
                      </a:cubicBezTo>
                      <a:cubicBezTo>
                        <a:pt x="625" y="122"/>
                        <a:pt x="643" y="121"/>
                        <a:pt x="662" y="123"/>
                      </a:cubicBezTo>
                      <a:cubicBezTo>
                        <a:pt x="673" y="130"/>
                        <a:pt x="677" y="133"/>
                        <a:pt x="689" y="129"/>
                      </a:cubicBezTo>
                      <a:cubicBezTo>
                        <a:pt x="701" y="133"/>
                        <a:pt x="711" y="134"/>
                        <a:pt x="722" y="141"/>
                      </a:cubicBezTo>
                      <a:cubicBezTo>
                        <a:pt x="756" y="138"/>
                        <a:pt x="755" y="136"/>
                        <a:pt x="779" y="120"/>
                      </a:cubicBezTo>
                      <a:cubicBezTo>
                        <a:pt x="789" y="91"/>
                        <a:pt x="773" y="13"/>
                        <a:pt x="812" y="0"/>
                      </a:cubicBezTo>
                      <a:cubicBezTo>
                        <a:pt x="828" y="5"/>
                        <a:pt x="822" y="18"/>
                        <a:pt x="830" y="30"/>
                      </a:cubicBezTo>
                      <a:cubicBezTo>
                        <a:pt x="839" y="43"/>
                        <a:pt x="849" y="53"/>
                        <a:pt x="857" y="66"/>
                      </a:cubicBezTo>
                      <a:cubicBezTo>
                        <a:pt x="863" y="111"/>
                        <a:pt x="856" y="76"/>
                        <a:pt x="878" y="69"/>
                      </a:cubicBezTo>
                      <a:cubicBezTo>
                        <a:pt x="881" y="70"/>
                        <a:pt x="885" y="69"/>
                        <a:pt x="887" y="72"/>
                      </a:cubicBezTo>
                      <a:cubicBezTo>
                        <a:pt x="897" y="86"/>
                        <a:pt x="896" y="108"/>
                        <a:pt x="902" y="123"/>
                      </a:cubicBezTo>
                      <a:cubicBezTo>
                        <a:pt x="903" y="126"/>
                        <a:pt x="906" y="129"/>
                        <a:pt x="908" y="132"/>
                      </a:cubicBezTo>
                      <a:cubicBezTo>
                        <a:pt x="909" y="135"/>
                        <a:pt x="910" y="138"/>
                        <a:pt x="911" y="141"/>
                      </a:cubicBezTo>
                      <a:cubicBezTo>
                        <a:pt x="911" y="141"/>
                        <a:pt x="916" y="161"/>
                        <a:pt x="917" y="162"/>
                      </a:cubicBezTo>
                      <a:cubicBezTo>
                        <a:pt x="930" y="175"/>
                        <a:pt x="962" y="177"/>
                        <a:pt x="980" y="189"/>
                      </a:cubicBezTo>
                      <a:cubicBezTo>
                        <a:pt x="987" y="199"/>
                        <a:pt x="992" y="203"/>
                        <a:pt x="998" y="213"/>
                      </a:cubicBezTo>
                      <a:cubicBezTo>
                        <a:pt x="1002" y="219"/>
                        <a:pt x="1006" y="225"/>
                        <a:pt x="1010" y="231"/>
                      </a:cubicBezTo>
                      <a:cubicBezTo>
                        <a:pt x="1012" y="234"/>
                        <a:pt x="1016" y="240"/>
                        <a:pt x="1016" y="240"/>
                      </a:cubicBezTo>
                      <a:cubicBezTo>
                        <a:pt x="1023" y="220"/>
                        <a:pt x="999" y="219"/>
                        <a:pt x="1028" y="225"/>
                      </a:cubicBezTo>
                      <a:cubicBezTo>
                        <a:pt x="1030" y="231"/>
                        <a:pt x="1032" y="237"/>
                        <a:pt x="1034" y="243"/>
                      </a:cubicBezTo>
                      <a:cubicBezTo>
                        <a:pt x="1036" y="249"/>
                        <a:pt x="1052" y="249"/>
                        <a:pt x="1052" y="249"/>
                      </a:cubicBezTo>
                      <a:cubicBezTo>
                        <a:pt x="1073" y="270"/>
                        <a:pt x="1063" y="262"/>
                        <a:pt x="1079" y="273"/>
                      </a:cubicBezTo>
                      <a:cubicBezTo>
                        <a:pt x="1072" y="310"/>
                        <a:pt x="1079" y="264"/>
                        <a:pt x="1079" y="306"/>
                      </a:cubicBezTo>
                      <a:cubicBezTo>
                        <a:pt x="1079" y="330"/>
                        <a:pt x="1061" y="353"/>
                        <a:pt x="1049" y="372"/>
                      </a:cubicBezTo>
                      <a:cubicBezTo>
                        <a:pt x="1044" y="380"/>
                        <a:pt x="1011" y="394"/>
                        <a:pt x="1004" y="399"/>
                      </a:cubicBezTo>
                      <a:cubicBezTo>
                        <a:pt x="996" y="404"/>
                        <a:pt x="977" y="411"/>
                        <a:pt x="977" y="411"/>
                      </a:cubicBezTo>
                      <a:cubicBezTo>
                        <a:pt x="966" y="422"/>
                        <a:pt x="960" y="435"/>
                        <a:pt x="947" y="444"/>
                      </a:cubicBezTo>
                      <a:cubicBezTo>
                        <a:pt x="930" y="469"/>
                        <a:pt x="885" y="463"/>
                        <a:pt x="860" y="480"/>
                      </a:cubicBezTo>
                      <a:cubicBezTo>
                        <a:pt x="854" y="476"/>
                        <a:pt x="850" y="465"/>
                        <a:pt x="842" y="465"/>
                      </a:cubicBezTo>
                      <a:cubicBezTo>
                        <a:pt x="838" y="465"/>
                        <a:pt x="839" y="472"/>
                        <a:pt x="836" y="474"/>
                      </a:cubicBezTo>
                      <a:cubicBezTo>
                        <a:pt x="831" y="477"/>
                        <a:pt x="818" y="480"/>
                        <a:pt x="818" y="480"/>
                      </a:cubicBezTo>
                      <a:cubicBezTo>
                        <a:pt x="799" y="474"/>
                        <a:pt x="758" y="486"/>
                        <a:pt x="758" y="486"/>
                      </a:cubicBezTo>
                      <a:cubicBezTo>
                        <a:pt x="741" y="480"/>
                        <a:pt x="743" y="476"/>
                        <a:pt x="722" y="480"/>
                      </a:cubicBezTo>
                      <a:cubicBezTo>
                        <a:pt x="710" y="476"/>
                        <a:pt x="707" y="468"/>
                        <a:pt x="698" y="459"/>
                      </a:cubicBezTo>
                      <a:cubicBezTo>
                        <a:pt x="693" y="440"/>
                        <a:pt x="687" y="447"/>
                        <a:pt x="674" y="456"/>
                      </a:cubicBezTo>
                      <a:cubicBezTo>
                        <a:pt x="658" y="455"/>
                        <a:pt x="622" y="451"/>
                        <a:pt x="653" y="441"/>
                      </a:cubicBezTo>
                      <a:cubicBezTo>
                        <a:pt x="656" y="431"/>
                        <a:pt x="669" y="407"/>
                        <a:pt x="677" y="402"/>
                      </a:cubicBezTo>
                      <a:cubicBezTo>
                        <a:pt x="674" y="388"/>
                        <a:pt x="677" y="377"/>
                        <a:pt x="662" y="387"/>
                      </a:cubicBezTo>
                      <a:cubicBezTo>
                        <a:pt x="657" y="403"/>
                        <a:pt x="661" y="393"/>
                        <a:pt x="647" y="414"/>
                      </a:cubicBezTo>
                      <a:cubicBezTo>
                        <a:pt x="643" y="420"/>
                        <a:pt x="629" y="426"/>
                        <a:pt x="629" y="426"/>
                      </a:cubicBezTo>
                      <a:cubicBezTo>
                        <a:pt x="620" y="439"/>
                        <a:pt x="619" y="445"/>
                        <a:pt x="602" y="441"/>
                      </a:cubicBezTo>
                      <a:cubicBezTo>
                        <a:pt x="596" y="423"/>
                        <a:pt x="562" y="414"/>
                        <a:pt x="545" y="408"/>
                      </a:cubicBezTo>
                      <a:cubicBezTo>
                        <a:pt x="534" y="404"/>
                        <a:pt x="512" y="399"/>
                        <a:pt x="512" y="399"/>
                      </a:cubicBezTo>
                      <a:cubicBezTo>
                        <a:pt x="500" y="403"/>
                        <a:pt x="492" y="399"/>
                        <a:pt x="479" y="396"/>
                      </a:cubicBezTo>
                      <a:cubicBezTo>
                        <a:pt x="457" y="400"/>
                        <a:pt x="438" y="397"/>
                        <a:pt x="416" y="402"/>
                      </a:cubicBezTo>
                      <a:cubicBezTo>
                        <a:pt x="400" y="398"/>
                        <a:pt x="385" y="401"/>
                        <a:pt x="368" y="399"/>
                      </a:cubicBezTo>
                      <a:cubicBezTo>
                        <a:pt x="352" y="403"/>
                        <a:pt x="336" y="406"/>
                        <a:pt x="320" y="411"/>
                      </a:cubicBezTo>
                      <a:cubicBezTo>
                        <a:pt x="314" y="413"/>
                        <a:pt x="302" y="417"/>
                        <a:pt x="302" y="417"/>
                      </a:cubicBezTo>
                      <a:cubicBezTo>
                        <a:pt x="275" y="408"/>
                        <a:pt x="271" y="408"/>
                        <a:pt x="239" y="405"/>
                      </a:cubicBezTo>
                      <a:cubicBezTo>
                        <a:pt x="227" y="407"/>
                        <a:pt x="206" y="420"/>
                        <a:pt x="206" y="420"/>
                      </a:cubicBezTo>
                      <a:cubicBezTo>
                        <a:pt x="197" y="417"/>
                        <a:pt x="179" y="423"/>
                        <a:pt x="179" y="423"/>
                      </a:cubicBezTo>
                      <a:cubicBezTo>
                        <a:pt x="158" y="420"/>
                        <a:pt x="154" y="417"/>
                        <a:pt x="137" y="411"/>
                      </a:cubicBezTo>
                      <a:cubicBezTo>
                        <a:pt x="97" y="371"/>
                        <a:pt x="132" y="412"/>
                        <a:pt x="116" y="378"/>
                      </a:cubicBezTo>
                      <a:cubicBezTo>
                        <a:pt x="101" y="346"/>
                        <a:pt x="67" y="310"/>
                        <a:pt x="38" y="291"/>
                      </a:cubicBezTo>
                      <a:cubicBezTo>
                        <a:pt x="31" y="271"/>
                        <a:pt x="18" y="272"/>
                        <a:pt x="2" y="261"/>
                      </a:cubicBezTo>
                      <a:cubicBezTo>
                        <a:pt x="3" y="258"/>
                        <a:pt x="3" y="254"/>
                        <a:pt x="5" y="252"/>
                      </a:cubicBezTo>
                      <a:cubicBezTo>
                        <a:pt x="8" y="249"/>
                        <a:pt x="17" y="253"/>
                        <a:pt x="17" y="249"/>
                      </a:cubicBezTo>
                      <a:cubicBezTo>
                        <a:pt x="17" y="242"/>
                        <a:pt x="5" y="231"/>
                        <a:pt x="5" y="231"/>
                      </a:cubicBezTo>
                      <a:cubicBezTo>
                        <a:pt x="8" y="222"/>
                        <a:pt x="2" y="204"/>
                        <a:pt x="2" y="204"/>
                      </a:cubicBezTo>
                      <a:cubicBezTo>
                        <a:pt x="5" y="196"/>
                        <a:pt x="0" y="178"/>
                        <a:pt x="8" y="180"/>
                      </a:cubicBezTo>
                      <a:cubicBezTo>
                        <a:pt x="15" y="181"/>
                        <a:pt x="20" y="198"/>
                        <a:pt x="20" y="198"/>
                      </a:cubicBezTo>
                      <a:cubicBezTo>
                        <a:pt x="43" y="190"/>
                        <a:pt x="64" y="179"/>
                        <a:pt x="89" y="174"/>
                      </a:cubicBezTo>
                      <a:cubicBezTo>
                        <a:pt x="137" y="176"/>
                        <a:pt x="142" y="178"/>
                        <a:pt x="179" y="171"/>
                      </a:cubicBezTo>
                      <a:cubicBezTo>
                        <a:pt x="193" y="168"/>
                        <a:pt x="218" y="153"/>
                        <a:pt x="218" y="153"/>
                      </a:cubicBezTo>
                      <a:cubicBezTo>
                        <a:pt x="227" y="140"/>
                        <a:pt x="215" y="129"/>
                        <a:pt x="233" y="123"/>
                      </a:cubicBezTo>
                      <a:cubicBezTo>
                        <a:pt x="255" y="91"/>
                        <a:pt x="249" y="118"/>
                        <a:pt x="260" y="135"/>
                      </a:cubicBezTo>
                      <a:cubicBezTo>
                        <a:pt x="269" y="121"/>
                        <a:pt x="258" y="120"/>
                        <a:pt x="272" y="111"/>
                      </a:cubicBezTo>
                      <a:cubicBezTo>
                        <a:pt x="276" y="99"/>
                        <a:pt x="280" y="94"/>
                        <a:pt x="290" y="87"/>
                      </a:cubicBezTo>
                      <a:cubicBezTo>
                        <a:pt x="308" y="93"/>
                        <a:pt x="302" y="74"/>
                        <a:pt x="317" y="69"/>
                      </a:cubicBezTo>
                      <a:cubicBezTo>
                        <a:pt x="335" y="73"/>
                        <a:pt x="334" y="68"/>
                        <a:pt x="350" y="63"/>
                      </a:cubicBezTo>
                      <a:cubicBezTo>
                        <a:pt x="371" y="68"/>
                        <a:pt x="369" y="73"/>
                        <a:pt x="386" y="84"/>
                      </a:cubicBezTo>
                      <a:cubicBezTo>
                        <a:pt x="388" y="87"/>
                        <a:pt x="395" y="100"/>
                        <a:pt x="401" y="99"/>
                      </a:cubicBezTo>
                      <a:cubicBezTo>
                        <a:pt x="404" y="98"/>
                        <a:pt x="402" y="92"/>
                        <a:pt x="404" y="90"/>
                      </a:cubicBezTo>
                      <a:cubicBezTo>
                        <a:pt x="406" y="88"/>
                        <a:pt x="410" y="88"/>
                        <a:pt x="413" y="87"/>
                      </a:cubicBezTo>
                      <a:cubicBezTo>
                        <a:pt x="425" y="91"/>
                        <a:pt x="425" y="98"/>
                        <a:pt x="437" y="102"/>
                      </a:cubicBezTo>
                      <a:cubicBezTo>
                        <a:pt x="440" y="93"/>
                        <a:pt x="434" y="75"/>
                        <a:pt x="434" y="75"/>
                      </a:cubicBezTo>
                      <a:cubicBezTo>
                        <a:pt x="438" y="69"/>
                        <a:pt x="449" y="60"/>
                        <a:pt x="44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7" name="Freeform 151"/>
                <p:cNvSpPr>
                  <a:spLocks/>
                </p:cNvSpPr>
                <p:nvPr/>
              </p:nvSpPr>
              <p:spPr bwMode="ltGray">
                <a:xfrm>
                  <a:off x="3172" y="3822"/>
                  <a:ext cx="79" cy="42"/>
                </a:xfrm>
                <a:custGeom>
                  <a:avLst/>
                  <a:gdLst>
                    <a:gd name="T0" fmla="*/ 12 w 77"/>
                    <a:gd name="T1" fmla="*/ 3 h 42"/>
                    <a:gd name="T2" fmla="*/ 88 w 77"/>
                    <a:gd name="T3" fmla="*/ 0 h 42"/>
                    <a:gd name="T4" fmla="*/ 94 w 77"/>
                    <a:gd name="T5" fmla="*/ 30 h 42"/>
                    <a:gd name="T6" fmla="*/ 44 w 77"/>
                    <a:gd name="T7" fmla="*/ 42 h 42"/>
                    <a:gd name="T8" fmla="*/ 9 w 77"/>
                    <a:gd name="T9" fmla="*/ 33 h 42"/>
                    <a:gd name="T10" fmla="*/ 3 w 77"/>
                    <a:gd name="T11" fmla="*/ 15 h 42"/>
                    <a:gd name="T12" fmla="*/ 0 w 77"/>
                    <a:gd name="T13" fmla="*/ 6 h 42"/>
                    <a:gd name="T14" fmla="*/ 12 w 77"/>
                    <a:gd name="T15" fmla="*/ 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42">
                      <a:moveTo>
                        <a:pt x="12" y="3"/>
                      </a:moveTo>
                      <a:cubicBezTo>
                        <a:pt x="28" y="8"/>
                        <a:pt x="44" y="4"/>
                        <a:pt x="60" y="0"/>
                      </a:cubicBezTo>
                      <a:cubicBezTo>
                        <a:pt x="77" y="6"/>
                        <a:pt x="71" y="14"/>
                        <a:pt x="66" y="30"/>
                      </a:cubicBezTo>
                      <a:cubicBezTo>
                        <a:pt x="63" y="39"/>
                        <a:pt x="35" y="41"/>
                        <a:pt x="30" y="42"/>
                      </a:cubicBezTo>
                      <a:cubicBezTo>
                        <a:pt x="24" y="41"/>
                        <a:pt x="13" y="39"/>
                        <a:pt x="9" y="33"/>
                      </a:cubicBezTo>
                      <a:cubicBezTo>
                        <a:pt x="6" y="28"/>
                        <a:pt x="5" y="21"/>
                        <a:pt x="3" y="15"/>
                      </a:cubicBezTo>
                      <a:cubicBezTo>
                        <a:pt x="2" y="12"/>
                        <a:pt x="0" y="6"/>
                        <a:pt x="0" y="6"/>
                      </a:cubicBezTo>
                      <a:cubicBezTo>
                        <a:pt x="10" y="3"/>
                        <a:pt x="6" y="3"/>
                        <a:pt x="12"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8" name="Freeform 152"/>
                <p:cNvSpPr>
                  <a:spLocks/>
                </p:cNvSpPr>
                <p:nvPr/>
              </p:nvSpPr>
              <p:spPr bwMode="ltGray">
                <a:xfrm>
                  <a:off x="3860" y="3327"/>
                  <a:ext cx="31" cy="17"/>
                </a:xfrm>
                <a:custGeom>
                  <a:avLst/>
                  <a:gdLst>
                    <a:gd name="T0" fmla="*/ 2 w 29"/>
                    <a:gd name="T1" fmla="*/ 9 h 18"/>
                    <a:gd name="T2" fmla="*/ 28 w 29"/>
                    <a:gd name="T3" fmla="*/ 9 h 18"/>
                    <a:gd name="T4" fmla="*/ 2 w 29"/>
                    <a:gd name="T5" fmla="*/ 9 h 18"/>
                    <a:gd name="T6" fmla="*/ 0 60000 65536"/>
                    <a:gd name="T7" fmla="*/ 0 60000 65536"/>
                    <a:gd name="T8" fmla="*/ 0 60000 65536"/>
                  </a:gdLst>
                  <a:ahLst/>
                  <a:cxnLst>
                    <a:cxn ang="T6">
                      <a:pos x="T0" y="T1"/>
                    </a:cxn>
                    <a:cxn ang="T7">
                      <a:pos x="T2" y="T3"/>
                    </a:cxn>
                    <a:cxn ang="T8">
                      <a:pos x="T4" y="T5"/>
                    </a:cxn>
                  </a:cxnLst>
                  <a:rect l="0" t="0" r="r" b="b"/>
                  <a:pathLst>
                    <a:path w="29" h="18">
                      <a:moveTo>
                        <a:pt x="2" y="9"/>
                      </a:moveTo>
                      <a:cubicBezTo>
                        <a:pt x="14" y="1"/>
                        <a:pt x="29" y="0"/>
                        <a:pt x="11" y="18"/>
                      </a:cubicBezTo>
                      <a:cubicBezTo>
                        <a:pt x="0" y="14"/>
                        <a:pt x="2" y="18"/>
                        <a:pt x="2"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39" name="Freeform 153"/>
                <p:cNvSpPr>
                  <a:spLocks/>
                </p:cNvSpPr>
                <p:nvPr/>
              </p:nvSpPr>
              <p:spPr bwMode="ltGray">
                <a:xfrm>
                  <a:off x="3826" y="3281"/>
                  <a:ext cx="36" cy="51"/>
                </a:xfrm>
                <a:custGeom>
                  <a:avLst/>
                  <a:gdLst>
                    <a:gd name="T0" fmla="*/ 27 w 36"/>
                    <a:gd name="T1" fmla="*/ 84 h 49"/>
                    <a:gd name="T2" fmla="*/ 0 w 36"/>
                    <a:gd name="T3" fmla="*/ 33 h 49"/>
                    <a:gd name="T4" fmla="*/ 36 w 36"/>
                    <a:gd name="T5" fmla="*/ 27 h 49"/>
                    <a:gd name="T6" fmla="*/ 24 w 36"/>
                    <a:gd name="T7" fmla="*/ 53 h 49"/>
                    <a:gd name="T8" fmla="*/ 27 w 36"/>
                    <a:gd name="T9" fmla="*/ 84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9">
                      <a:moveTo>
                        <a:pt x="27" y="49"/>
                      </a:moveTo>
                      <a:cubicBezTo>
                        <a:pt x="3" y="44"/>
                        <a:pt x="11" y="36"/>
                        <a:pt x="0" y="19"/>
                      </a:cubicBezTo>
                      <a:cubicBezTo>
                        <a:pt x="6" y="0"/>
                        <a:pt x="21" y="10"/>
                        <a:pt x="36" y="13"/>
                      </a:cubicBezTo>
                      <a:cubicBezTo>
                        <a:pt x="21" y="35"/>
                        <a:pt x="17" y="4"/>
                        <a:pt x="24" y="31"/>
                      </a:cubicBezTo>
                      <a:cubicBezTo>
                        <a:pt x="20" y="43"/>
                        <a:pt x="19" y="37"/>
                        <a:pt x="27"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0" name="Freeform 154"/>
                <p:cNvSpPr>
                  <a:spLocks/>
                </p:cNvSpPr>
                <p:nvPr/>
              </p:nvSpPr>
              <p:spPr bwMode="ltGray">
                <a:xfrm>
                  <a:off x="4060" y="3251"/>
                  <a:ext cx="39" cy="25"/>
                </a:xfrm>
                <a:custGeom>
                  <a:avLst/>
                  <a:gdLst>
                    <a:gd name="T0" fmla="*/ 9 w 39"/>
                    <a:gd name="T1" fmla="*/ 19 h 25"/>
                    <a:gd name="T2" fmla="*/ 39 w 39"/>
                    <a:gd name="T3" fmla="*/ 7 h 25"/>
                    <a:gd name="T4" fmla="*/ 18 w 39"/>
                    <a:gd name="T5" fmla="*/ 22 h 25"/>
                    <a:gd name="T6" fmla="*/ 9 w 39"/>
                    <a:gd name="T7" fmla="*/ 25 h 25"/>
                    <a:gd name="T8" fmla="*/ 9 w 39"/>
                    <a:gd name="T9" fmla="*/ 1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5">
                      <a:moveTo>
                        <a:pt x="9" y="19"/>
                      </a:moveTo>
                      <a:cubicBezTo>
                        <a:pt x="14" y="0"/>
                        <a:pt x="20" y="4"/>
                        <a:pt x="39" y="7"/>
                      </a:cubicBezTo>
                      <a:cubicBezTo>
                        <a:pt x="34" y="22"/>
                        <a:pt x="39" y="15"/>
                        <a:pt x="18" y="22"/>
                      </a:cubicBezTo>
                      <a:cubicBezTo>
                        <a:pt x="15" y="23"/>
                        <a:pt x="9" y="25"/>
                        <a:pt x="9" y="25"/>
                      </a:cubicBezTo>
                      <a:cubicBezTo>
                        <a:pt x="2" y="14"/>
                        <a:pt x="0" y="14"/>
                        <a:pt x="9"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1" name="Freeform 155"/>
                <p:cNvSpPr>
                  <a:spLocks/>
                </p:cNvSpPr>
                <p:nvPr/>
              </p:nvSpPr>
              <p:spPr bwMode="ltGray">
                <a:xfrm>
                  <a:off x="4096" y="3201"/>
                  <a:ext cx="44" cy="33"/>
                </a:xfrm>
                <a:custGeom>
                  <a:avLst/>
                  <a:gdLst>
                    <a:gd name="T0" fmla="*/ 20 w 44"/>
                    <a:gd name="T1" fmla="*/ 33 h 33"/>
                    <a:gd name="T2" fmla="*/ 2 w 44"/>
                    <a:gd name="T3" fmla="*/ 21 h 33"/>
                    <a:gd name="T4" fmla="*/ 26 w 44"/>
                    <a:gd name="T5" fmla="*/ 0 h 33"/>
                    <a:gd name="T6" fmla="*/ 20 w 44"/>
                    <a:gd name="T7" fmla="*/ 33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3">
                      <a:moveTo>
                        <a:pt x="20" y="33"/>
                      </a:moveTo>
                      <a:cubicBezTo>
                        <a:pt x="13" y="32"/>
                        <a:pt x="0" y="33"/>
                        <a:pt x="2" y="21"/>
                      </a:cubicBezTo>
                      <a:cubicBezTo>
                        <a:pt x="4" y="11"/>
                        <a:pt x="26" y="0"/>
                        <a:pt x="26" y="0"/>
                      </a:cubicBezTo>
                      <a:cubicBezTo>
                        <a:pt x="44" y="6"/>
                        <a:pt x="35" y="33"/>
                        <a:pt x="20"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2" name="Freeform 156"/>
                <p:cNvSpPr>
                  <a:spLocks/>
                </p:cNvSpPr>
                <p:nvPr/>
              </p:nvSpPr>
              <p:spPr bwMode="ltGray">
                <a:xfrm>
                  <a:off x="4290" y="3134"/>
                  <a:ext cx="13" cy="26"/>
                </a:xfrm>
                <a:custGeom>
                  <a:avLst/>
                  <a:gdLst>
                    <a:gd name="T0" fmla="*/ 0 w 15"/>
                    <a:gd name="T1" fmla="*/ 38 h 25"/>
                    <a:gd name="T2" fmla="*/ 3 w 15"/>
                    <a:gd name="T3" fmla="*/ 32 h 25"/>
                    <a:gd name="T4" fmla="*/ 0 w 15"/>
                    <a:gd name="T5" fmla="*/ 38 h 25"/>
                    <a:gd name="T6" fmla="*/ 0 60000 65536"/>
                    <a:gd name="T7" fmla="*/ 0 60000 65536"/>
                    <a:gd name="T8" fmla="*/ 0 60000 65536"/>
                  </a:gdLst>
                  <a:ahLst/>
                  <a:cxnLst>
                    <a:cxn ang="T6">
                      <a:pos x="T0" y="T1"/>
                    </a:cxn>
                    <a:cxn ang="T7">
                      <a:pos x="T2" y="T3"/>
                    </a:cxn>
                    <a:cxn ang="T8">
                      <a:pos x="T4" y="T5"/>
                    </a:cxn>
                  </a:cxnLst>
                  <a:rect l="0" t="0" r="r" b="b"/>
                  <a:pathLst>
                    <a:path w="15" h="25">
                      <a:moveTo>
                        <a:pt x="0" y="24"/>
                      </a:moveTo>
                      <a:cubicBezTo>
                        <a:pt x="3" y="13"/>
                        <a:pt x="9" y="0"/>
                        <a:pt x="15" y="18"/>
                      </a:cubicBezTo>
                      <a:cubicBezTo>
                        <a:pt x="4" y="25"/>
                        <a:pt x="10" y="24"/>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3" name="Freeform 157"/>
                <p:cNvSpPr>
                  <a:spLocks/>
                </p:cNvSpPr>
                <p:nvPr/>
              </p:nvSpPr>
              <p:spPr bwMode="ltGray">
                <a:xfrm>
                  <a:off x="4398" y="1961"/>
                  <a:ext cx="23" cy="16"/>
                </a:xfrm>
                <a:custGeom>
                  <a:avLst/>
                  <a:gdLst>
                    <a:gd name="T0" fmla="*/ 5 w 23"/>
                    <a:gd name="T1" fmla="*/ 0 h 15"/>
                    <a:gd name="T2" fmla="*/ 8 w 23"/>
                    <a:gd name="T3" fmla="*/ 35 h 15"/>
                    <a:gd name="T4" fmla="*/ 5 w 23"/>
                    <a:gd name="T5" fmla="*/ 0 h 15"/>
                    <a:gd name="T6" fmla="*/ 0 60000 65536"/>
                    <a:gd name="T7" fmla="*/ 0 60000 65536"/>
                    <a:gd name="T8" fmla="*/ 0 60000 65536"/>
                  </a:gdLst>
                  <a:ahLst/>
                  <a:cxnLst>
                    <a:cxn ang="T6">
                      <a:pos x="T0" y="T1"/>
                    </a:cxn>
                    <a:cxn ang="T7">
                      <a:pos x="T2" y="T3"/>
                    </a:cxn>
                    <a:cxn ang="T8">
                      <a:pos x="T4" y="T5"/>
                    </a:cxn>
                  </a:cxnLst>
                  <a:rect l="0" t="0" r="r" b="b"/>
                  <a:pathLst>
                    <a:path w="23" h="15">
                      <a:moveTo>
                        <a:pt x="5" y="0"/>
                      </a:moveTo>
                      <a:cubicBezTo>
                        <a:pt x="16" y="4"/>
                        <a:pt x="23" y="10"/>
                        <a:pt x="8" y="15"/>
                      </a:cubicBezTo>
                      <a:cubicBezTo>
                        <a:pt x="1" y="4"/>
                        <a:pt x="0" y="9"/>
                        <a:pt x="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4" name="Freeform 158"/>
                <p:cNvSpPr>
                  <a:spLocks/>
                </p:cNvSpPr>
                <p:nvPr/>
              </p:nvSpPr>
              <p:spPr bwMode="ltGray">
                <a:xfrm>
                  <a:off x="4428" y="1953"/>
                  <a:ext cx="31" cy="21"/>
                </a:xfrm>
                <a:custGeom>
                  <a:avLst/>
                  <a:gdLst>
                    <a:gd name="T0" fmla="*/ 16 w 31"/>
                    <a:gd name="T1" fmla="*/ 29 h 20"/>
                    <a:gd name="T2" fmla="*/ 4 w 31"/>
                    <a:gd name="T3" fmla="*/ 0 h 20"/>
                    <a:gd name="T4" fmla="*/ 16 w 31"/>
                    <a:gd name="T5" fmla="*/ 29 h 20"/>
                    <a:gd name="T6" fmla="*/ 0 60000 65536"/>
                    <a:gd name="T7" fmla="*/ 0 60000 65536"/>
                    <a:gd name="T8" fmla="*/ 0 60000 65536"/>
                  </a:gdLst>
                  <a:ahLst/>
                  <a:cxnLst>
                    <a:cxn ang="T6">
                      <a:pos x="T0" y="T1"/>
                    </a:cxn>
                    <a:cxn ang="T7">
                      <a:pos x="T2" y="T3"/>
                    </a:cxn>
                    <a:cxn ang="T8">
                      <a:pos x="T4" y="T5"/>
                    </a:cxn>
                  </a:cxnLst>
                  <a:rect l="0" t="0" r="r" b="b"/>
                  <a:pathLst>
                    <a:path w="31" h="20">
                      <a:moveTo>
                        <a:pt x="16" y="15"/>
                      </a:moveTo>
                      <a:cubicBezTo>
                        <a:pt x="2" y="20"/>
                        <a:pt x="0" y="12"/>
                        <a:pt x="4" y="0"/>
                      </a:cubicBezTo>
                      <a:cubicBezTo>
                        <a:pt x="11" y="2"/>
                        <a:pt x="31" y="7"/>
                        <a:pt x="16"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5" name="Freeform 159"/>
                <p:cNvSpPr>
                  <a:spLocks/>
                </p:cNvSpPr>
                <p:nvPr/>
              </p:nvSpPr>
              <p:spPr bwMode="ltGray">
                <a:xfrm>
                  <a:off x="4441" y="1953"/>
                  <a:ext cx="63" cy="51"/>
                </a:xfrm>
                <a:custGeom>
                  <a:avLst/>
                  <a:gdLst>
                    <a:gd name="T0" fmla="*/ 24 w 64"/>
                    <a:gd name="T1" fmla="*/ 15 h 51"/>
                    <a:gd name="T2" fmla="*/ 18 w 64"/>
                    <a:gd name="T3" fmla="*/ 0 h 51"/>
                    <a:gd name="T4" fmla="*/ 32 w 64"/>
                    <a:gd name="T5" fmla="*/ 12 h 51"/>
                    <a:gd name="T6" fmla="*/ 32 w 64"/>
                    <a:gd name="T7" fmla="*/ 51 h 51"/>
                    <a:gd name="T8" fmla="*/ 24 w 64"/>
                    <a:gd name="T9" fmla="*/ 15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51">
                      <a:moveTo>
                        <a:pt x="24" y="15"/>
                      </a:moveTo>
                      <a:cubicBezTo>
                        <a:pt x="13" y="12"/>
                        <a:pt x="0" y="6"/>
                        <a:pt x="18" y="0"/>
                      </a:cubicBezTo>
                      <a:cubicBezTo>
                        <a:pt x="28" y="3"/>
                        <a:pt x="35" y="9"/>
                        <a:pt x="45" y="12"/>
                      </a:cubicBezTo>
                      <a:cubicBezTo>
                        <a:pt x="56" y="28"/>
                        <a:pt x="64" y="43"/>
                        <a:pt x="39" y="51"/>
                      </a:cubicBezTo>
                      <a:cubicBezTo>
                        <a:pt x="26" y="42"/>
                        <a:pt x="24" y="30"/>
                        <a:pt x="24"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6" name="Freeform 160"/>
                <p:cNvSpPr>
                  <a:spLocks/>
                </p:cNvSpPr>
                <p:nvPr/>
              </p:nvSpPr>
              <p:spPr bwMode="ltGray">
                <a:xfrm>
                  <a:off x="3449" y="649"/>
                  <a:ext cx="907" cy="629"/>
                </a:xfrm>
                <a:custGeom>
                  <a:avLst/>
                  <a:gdLst>
                    <a:gd name="T0" fmla="*/ 899 w 906"/>
                    <a:gd name="T1" fmla="*/ 490 h 630"/>
                    <a:gd name="T2" fmla="*/ 836 w 906"/>
                    <a:gd name="T3" fmla="*/ 463 h 630"/>
                    <a:gd name="T4" fmla="*/ 758 w 906"/>
                    <a:gd name="T5" fmla="*/ 403 h 630"/>
                    <a:gd name="T6" fmla="*/ 722 w 906"/>
                    <a:gd name="T7" fmla="*/ 376 h 630"/>
                    <a:gd name="T8" fmla="*/ 689 w 906"/>
                    <a:gd name="T9" fmla="*/ 349 h 630"/>
                    <a:gd name="T10" fmla="*/ 638 w 906"/>
                    <a:gd name="T11" fmla="*/ 316 h 630"/>
                    <a:gd name="T12" fmla="*/ 617 w 906"/>
                    <a:gd name="T13" fmla="*/ 309 h 630"/>
                    <a:gd name="T14" fmla="*/ 578 w 906"/>
                    <a:gd name="T15" fmla="*/ 303 h 630"/>
                    <a:gd name="T16" fmla="*/ 441 w 906"/>
                    <a:gd name="T17" fmla="*/ 294 h 630"/>
                    <a:gd name="T18" fmla="*/ 408 w 906"/>
                    <a:gd name="T19" fmla="*/ 273 h 630"/>
                    <a:gd name="T20" fmla="*/ 381 w 906"/>
                    <a:gd name="T21" fmla="*/ 291 h 630"/>
                    <a:gd name="T22" fmla="*/ 318 w 906"/>
                    <a:gd name="T23" fmla="*/ 316 h 630"/>
                    <a:gd name="T24" fmla="*/ 336 w 906"/>
                    <a:gd name="T25" fmla="*/ 367 h 630"/>
                    <a:gd name="T26" fmla="*/ 300 w 906"/>
                    <a:gd name="T27" fmla="*/ 337 h 630"/>
                    <a:gd name="T28" fmla="*/ 321 w 906"/>
                    <a:gd name="T29" fmla="*/ 361 h 630"/>
                    <a:gd name="T30" fmla="*/ 366 w 906"/>
                    <a:gd name="T31" fmla="*/ 394 h 630"/>
                    <a:gd name="T32" fmla="*/ 357 w 906"/>
                    <a:gd name="T33" fmla="*/ 424 h 630"/>
                    <a:gd name="T34" fmla="*/ 378 w 906"/>
                    <a:gd name="T35" fmla="*/ 496 h 630"/>
                    <a:gd name="T36" fmla="*/ 378 w 906"/>
                    <a:gd name="T37" fmla="*/ 532 h 630"/>
                    <a:gd name="T38" fmla="*/ 372 w 906"/>
                    <a:gd name="T39" fmla="*/ 577 h 630"/>
                    <a:gd name="T40" fmla="*/ 357 w 906"/>
                    <a:gd name="T41" fmla="*/ 616 h 630"/>
                    <a:gd name="T42" fmla="*/ 363 w 906"/>
                    <a:gd name="T43" fmla="*/ 571 h 630"/>
                    <a:gd name="T44" fmla="*/ 357 w 906"/>
                    <a:gd name="T45" fmla="*/ 523 h 630"/>
                    <a:gd name="T46" fmla="*/ 363 w 906"/>
                    <a:gd name="T47" fmla="*/ 487 h 630"/>
                    <a:gd name="T48" fmla="*/ 348 w 906"/>
                    <a:gd name="T49" fmla="*/ 448 h 630"/>
                    <a:gd name="T50" fmla="*/ 315 w 906"/>
                    <a:gd name="T51" fmla="*/ 424 h 630"/>
                    <a:gd name="T52" fmla="*/ 294 w 906"/>
                    <a:gd name="T53" fmla="*/ 454 h 630"/>
                    <a:gd name="T54" fmla="*/ 261 w 906"/>
                    <a:gd name="T55" fmla="*/ 430 h 630"/>
                    <a:gd name="T56" fmla="*/ 252 w 906"/>
                    <a:gd name="T57" fmla="*/ 442 h 630"/>
                    <a:gd name="T58" fmla="*/ 225 w 906"/>
                    <a:gd name="T59" fmla="*/ 442 h 630"/>
                    <a:gd name="T60" fmla="*/ 177 w 906"/>
                    <a:gd name="T61" fmla="*/ 406 h 630"/>
                    <a:gd name="T62" fmla="*/ 174 w 906"/>
                    <a:gd name="T63" fmla="*/ 370 h 630"/>
                    <a:gd name="T64" fmla="*/ 144 w 906"/>
                    <a:gd name="T65" fmla="*/ 355 h 630"/>
                    <a:gd name="T66" fmla="*/ 114 w 906"/>
                    <a:gd name="T67" fmla="*/ 370 h 630"/>
                    <a:gd name="T68" fmla="*/ 90 w 906"/>
                    <a:gd name="T69" fmla="*/ 352 h 630"/>
                    <a:gd name="T70" fmla="*/ 96 w 906"/>
                    <a:gd name="T71" fmla="*/ 315 h 630"/>
                    <a:gd name="T72" fmla="*/ 21 w 906"/>
                    <a:gd name="T73" fmla="*/ 315 h 630"/>
                    <a:gd name="T74" fmla="*/ 36 w 906"/>
                    <a:gd name="T75" fmla="*/ 222 h 630"/>
                    <a:gd name="T76" fmla="*/ 57 w 906"/>
                    <a:gd name="T77" fmla="*/ 207 h 630"/>
                    <a:gd name="T78" fmla="*/ 81 w 906"/>
                    <a:gd name="T79" fmla="*/ 174 h 630"/>
                    <a:gd name="T80" fmla="*/ 93 w 906"/>
                    <a:gd name="T81" fmla="*/ 135 h 630"/>
                    <a:gd name="T82" fmla="*/ 84 w 906"/>
                    <a:gd name="T83" fmla="*/ 87 h 630"/>
                    <a:gd name="T84" fmla="*/ 81 w 906"/>
                    <a:gd name="T85" fmla="*/ 51 h 630"/>
                    <a:gd name="T86" fmla="*/ 99 w 906"/>
                    <a:gd name="T87" fmla="*/ 6 h 630"/>
                    <a:gd name="T88" fmla="*/ 132 w 906"/>
                    <a:gd name="T89" fmla="*/ 39 h 630"/>
                    <a:gd name="T90" fmla="*/ 156 w 906"/>
                    <a:gd name="T91" fmla="*/ 84 h 630"/>
                    <a:gd name="T92" fmla="*/ 168 w 906"/>
                    <a:gd name="T93" fmla="*/ 108 h 630"/>
                    <a:gd name="T94" fmla="*/ 204 w 906"/>
                    <a:gd name="T95" fmla="*/ 99 h 630"/>
                    <a:gd name="T96" fmla="*/ 249 w 906"/>
                    <a:gd name="T97" fmla="*/ 84 h 630"/>
                    <a:gd name="T98" fmla="*/ 276 w 906"/>
                    <a:gd name="T99" fmla="*/ 114 h 630"/>
                    <a:gd name="T100" fmla="*/ 243 w 906"/>
                    <a:gd name="T101" fmla="*/ 66 h 630"/>
                    <a:gd name="T102" fmla="*/ 213 w 906"/>
                    <a:gd name="T103" fmla="*/ 30 h 630"/>
                    <a:gd name="T104" fmla="*/ 267 w 906"/>
                    <a:gd name="T105" fmla="*/ 3 h 630"/>
                    <a:gd name="T106" fmla="*/ 402 w 906"/>
                    <a:gd name="T107" fmla="*/ 69 h 630"/>
                    <a:gd name="T108" fmla="*/ 602 w 906"/>
                    <a:gd name="T109" fmla="*/ 198 h 630"/>
                    <a:gd name="T110" fmla="*/ 764 w 906"/>
                    <a:gd name="T111" fmla="*/ 331 h 630"/>
                    <a:gd name="T112" fmla="*/ 920 w 906"/>
                    <a:gd name="T113" fmla="*/ 517 h 6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06" h="630">
                      <a:moveTo>
                        <a:pt x="906" y="531"/>
                      </a:moveTo>
                      <a:cubicBezTo>
                        <a:pt x="901" y="524"/>
                        <a:pt x="892" y="508"/>
                        <a:pt x="885" y="504"/>
                      </a:cubicBezTo>
                      <a:cubicBezTo>
                        <a:pt x="877" y="499"/>
                        <a:pt x="866" y="500"/>
                        <a:pt x="858" y="495"/>
                      </a:cubicBezTo>
                      <a:cubicBezTo>
                        <a:pt x="847" y="488"/>
                        <a:pt x="834" y="481"/>
                        <a:pt x="822" y="477"/>
                      </a:cubicBezTo>
                      <a:cubicBezTo>
                        <a:pt x="812" y="462"/>
                        <a:pt x="793" y="460"/>
                        <a:pt x="780" y="447"/>
                      </a:cubicBezTo>
                      <a:cubicBezTo>
                        <a:pt x="757" y="424"/>
                        <a:pt x="769" y="434"/>
                        <a:pt x="744" y="417"/>
                      </a:cubicBezTo>
                      <a:cubicBezTo>
                        <a:pt x="712" y="396"/>
                        <a:pt x="761" y="429"/>
                        <a:pt x="726" y="402"/>
                      </a:cubicBezTo>
                      <a:cubicBezTo>
                        <a:pt x="720" y="398"/>
                        <a:pt x="708" y="390"/>
                        <a:pt x="708" y="390"/>
                      </a:cubicBezTo>
                      <a:cubicBezTo>
                        <a:pt x="698" y="375"/>
                        <a:pt x="705" y="383"/>
                        <a:pt x="684" y="369"/>
                      </a:cubicBezTo>
                      <a:cubicBezTo>
                        <a:pt x="681" y="367"/>
                        <a:pt x="675" y="363"/>
                        <a:pt x="675" y="363"/>
                      </a:cubicBezTo>
                      <a:cubicBezTo>
                        <a:pt x="669" y="354"/>
                        <a:pt x="652" y="341"/>
                        <a:pt x="642" y="336"/>
                      </a:cubicBezTo>
                      <a:cubicBezTo>
                        <a:pt x="636" y="333"/>
                        <a:pt x="624" y="330"/>
                        <a:pt x="624" y="330"/>
                      </a:cubicBezTo>
                      <a:cubicBezTo>
                        <a:pt x="613" y="314"/>
                        <a:pt x="618" y="304"/>
                        <a:pt x="597" y="297"/>
                      </a:cubicBezTo>
                      <a:cubicBezTo>
                        <a:pt x="588" y="325"/>
                        <a:pt x="596" y="289"/>
                        <a:pt x="603" y="309"/>
                      </a:cubicBezTo>
                      <a:cubicBezTo>
                        <a:pt x="605" y="314"/>
                        <a:pt x="601" y="319"/>
                        <a:pt x="600" y="324"/>
                      </a:cubicBezTo>
                      <a:cubicBezTo>
                        <a:pt x="582" y="320"/>
                        <a:pt x="581" y="311"/>
                        <a:pt x="564" y="303"/>
                      </a:cubicBezTo>
                      <a:cubicBezTo>
                        <a:pt x="543" y="294"/>
                        <a:pt x="520" y="294"/>
                        <a:pt x="498" y="291"/>
                      </a:cubicBezTo>
                      <a:cubicBezTo>
                        <a:pt x="479" y="294"/>
                        <a:pt x="459" y="288"/>
                        <a:pt x="441" y="294"/>
                      </a:cubicBezTo>
                      <a:cubicBezTo>
                        <a:pt x="435" y="290"/>
                        <a:pt x="432" y="283"/>
                        <a:pt x="426" y="279"/>
                      </a:cubicBezTo>
                      <a:cubicBezTo>
                        <a:pt x="421" y="276"/>
                        <a:pt x="414" y="275"/>
                        <a:pt x="408" y="273"/>
                      </a:cubicBezTo>
                      <a:cubicBezTo>
                        <a:pt x="405" y="272"/>
                        <a:pt x="402" y="269"/>
                        <a:pt x="399" y="267"/>
                      </a:cubicBezTo>
                      <a:cubicBezTo>
                        <a:pt x="392" y="278"/>
                        <a:pt x="394" y="287"/>
                        <a:pt x="381" y="291"/>
                      </a:cubicBezTo>
                      <a:cubicBezTo>
                        <a:pt x="368" y="287"/>
                        <a:pt x="362" y="290"/>
                        <a:pt x="351" y="297"/>
                      </a:cubicBezTo>
                      <a:cubicBezTo>
                        <a:pt x="344" y="317"/>
                        <a:pt x="338" y="323"/>
                        <a:pt x="318" y="330"/>
                      </a:cubicBezTo>
                      <a:cubicBezTo>
                        <a:pt x="314" y="343"/>
                        <a:pt x="317" y="347"/>
                        <a:pt x="330" y="351"/>
                      </a:cubicBezTo>
                      <a:cubicBezTo>
                        <a:pt x="333" y="364"/>
                        <a:pt x="340" y="369"/>
                        <a:pt x="336" y="381"/>
                      </a:cubicBezTo>
                      <a:cubicBezTo>
                        <a:pt x="321" y="376"/>
                        <a:pt x="327" y="369"/>
                        <a:pt x="318" y="360"/>
                      </a:cubicBezTo>
                      <a:cubicBezTo>
                        <a:pt x="313" y="355"/>
                        <a:pt x="306" y="355"/>
                        <a:pt x="300" y="351"/>
                      </a:cubicBezTo>
                      <a:cubicBezTo>
                        <a:pt x="301" y="355"/>
                        <a:pt x="300" y="360"/>
                        <a:pt x="303" y="363"/>
                      </a:cubicBezTo>
                      <a:cubicBezTo>
                        <a:pt x="308" y="368"/>
                        <a:pt x="321" y="375"/>
                        <a:pt x="321" y="375"/>
                      </a:cubicBezTo>
                      <a:cubicBezTo>
                        <a:pt x="330" y="388"/>
                        <a:pt x="326" y="392"/>
                        <a:pt x="342" y="396"/>
                      </a:cubicBezTo>
                      <a:cubicBezTo>
                        <a:pt x="349" y="407"/>
                        <a:pt x="352" y="413"/>
                        <a:pt x="366" y="408"/>
                      </a:cubicBezTo>
                      <a:cubicBezTo>
                        <a:pt x="380" y="417"/>
                        <a:pt x="386" y="437"/>
                        <a:pt x="366" y="444"/>
                      </a:cubicBezTo>
                      <a:cubicBezTo>
                        <a:pt x="363" y="442"/>
                        <a:pt x="359" y="435"/>
                        <a:pt x="357" y="438"/>
                      </a:cubicBezTo>
                      <a:cubicBezTo>
                        <a:pt x="355" y="442"/>
                        <a:pt x="370" y="487"/>
                        <a:pt x="372" y="492"/>
                      </a:cubicBezTo>
                      <a:cubicBezTo>
                        <a:pt x="374" y="498"/>
                        <a:pt x="378" y="510"/>
                        <a:pt x="378" y="510"/>
                      </a:cubicBezTo>
                      <a:cubicBezTo>
                        <a:pt x="376" y="516"/>
                        <a:pt x="370" y="522"/>
                        <a:pt x="372" y="528"/>
                      </a:cubicBezTo>
                      <a:cubicBezTo>
                        <a:pt x="374" y="534"/>
                        <a:pt x="376" y="540"/>
                        <a:pt x="378" y="546"/>
                      </a:cubicBezTo>
                      <a:cubicBezTo>
                        <a:pt x="379" y="549"/>
                        <a:pt x="381" y="555"/>
                        <a:pt x="381" y="555"/>
                      </a:cubicBezTo>
                      <a:cubicBezTo>
                        <a:pt x="373" y="579"/>
                        <a:pt x="376" y="567"/>
                        <a:pt x="372" y="591"/>
                      </a:cubicBezTo>
                      <a:cubicBezTo>
                        <a:pt x="377" y="607"/>
                        <a:pt x="393" y="603"/>
                        <a:pt x="375" y="609"/>
                      </a:cubicBezTo>
                      <a:cubicBezTo>
                        <a:pt x="368" y="620"/>
                        <a:pt x="369" y="626"/>
                        <a:pt x="357" y="630"/>
                      </a:cubicBezTo>
                      <a:cubicBezTo>
                        <a:pt x="347" y="616"/>
                        <a:pt x="350" y="624"/>
                        <a:pt x="357" y="603"/>
                      </a:cubicBezTo>
                      <a:cubicBezTo>
                        <a:pt x="359" y="597"/>
                        <a:pt x="363" y="585"/>
                        <a:pt x="363" y="585"/>
                      </a:cubicBezTo>
                      <a:cubicBezTo>
                        <a:pt x="355" y="573"/>
                        <a:pt x="350" y="570"/>
                        <a:pt x="363" y="561"/>
                      </a:cubicBezTo>
                      <a:cubicBezTo>
                        <a:pt x="361" y="553"/>
                        <a:pt x="356" y="545"/>
                        <a:pt x="357" y="537"/>
                      </a:cubicBezTo>
                      <a:cubicBezTo>
                        <a:pt x="358" y="531"/>
                        <a:pt x="363" y="519"/>
                        <a:pt x="363" y="519"/>
                      </a:cubicBezTo>
                      <a:cubicBezTo>
                        <a:pt x="355" y="495"/>
                        <a:pt x="363" y="525"/>
                        <a:pt x="363" y="501"/>
                      </a:cubicBezTo>
                      <a:cubicBezTo>
                        <a:pt x="363" y="492"/>
                        <a:pt x="354" y="483"/>
                        <a:pt x="351" y="474"/>
                      </a:cubicBezTo>
                      <a:cubicBezTo>
                        <a:pt x="350" y="470"/>
                        <a:pt x="351" y="465"/>
                        <a:pt x="348" y="462"/>
                      </a:cubicBezTo>
                      <a:cubicBezTo>
                        <a:pt x="344" y="457"/>
                        <a:pt x="336" y="457"/>
                        <a:pt x="330" y="453"/>
                      </a:cubicBezTo>
                      <a:cubicBezTo>
                        <a:pt x="323" y="432"/>
                        <a:pt x="330" y="433"/>
                        <a:pt x="315" y="438"/>
                      </a:cubicBezTo>
                      <a:cubicBezTo>
                        <a:pt x="311" y="450"/>
                        <a:pt x="309" y="455"/>
                        <a:pt x="297" y="459"/>
                      </a:cubicBezTo>
                      <a:cubicBezTo>
                        <a:pt x="296" y="462"/>
                        <a:pt x="296" y="466"/>
                        <a:pt x="294" y="468"/>
                      </a:cubicBezTo>
                      <a:cubicBezTo>
                        <a:pt x="280" y="486"/>
                        <a:pt x="278" y="453"/>
                        <a:pt x="270" y="447"/>
                      </a:cubicBezTo>
                      <a:cubicBezTo>
                        <a:pt x="268" y="445"/>
                        <a:pt x="264" y="445"/>
                        <a:pt x="261" y="444"/>
                      </a:cubicBezTo>
                      <a:cubicBezTo>
                        <a:pt x="257" y="445"/>
                        <a:pt x="251" y="444"/>
                        <a:pt x="249" y="447"/>
                      </a:cubicBezTo>
                      <a:cubicBezTo>
                        <a:pt x="247" y="450"/>
                        <a:pt x="252" y="453"/>
                        <a:pt x="252" y="456"/>
                      </a:cubicBezTo>
                      <a:cubicBezTo>
                        <a:pt x="252" y="465"/>
                        <a:pt x="243" y="474"/>
                        <a:pt x="240" y="483"/>
                      </a:cubicBezTo>
                      <a:cubicBezTo>
                        <a:pt x="225" y="473"/>
                        <a:pt x="234" y="469"/>
                        <a:pt x="225" y="456"/>
                      </a:cubicBezTo>
                      <a:cubicBezTo>
                        <a:pt x="220" y="448"/>
                        <a:pt x="198" y="444"/>
                        <a:pt x="198" y="444"/>
                      </a:cubicBezTo>
                      <a:cubicBezTo>
                        <a:pt x="184" y="423"/>
                        <a:pt x="192" y="430"/>
                        <a:pt x="177" y="420"/>
                      </a:cubicBezTo>
                      <a:cubicBezTo>
                        <a:pt x="175" y="416"/>
                        <a:pt x="167" y="407"/>
                        <a:pt x="168" y="402"/>
                      </a:cubicBezTo>
                      <a:cubicBezTo>
                        <a:pt x="169" y="396"/>
                        <a:pt x="174" y="384"/>
                        <a:pt x="174" y="384"/>
                      </a:cubicBezTo>
                      <a:cubicBezTo>
                        <a:pt x="170" y="372"/>
                        <a:pt x="165" y="370"/>
                        <a:pt x="153" y="366"/>
                      </a:cubicBezTo>
                      <a:cubicBezTo>
                        <a:pt x="150" y="367"/>
                        <a:pt x="146" y="366"/>
                        <a:pt x="144" y="369"/>
                      </a:cubicBezTo>
                      <a:cubicBezTo>
                        <a:pt x="140" y="374"/>
                        <a:pt x="138" y="387"/>
                        <a:pt x="138" y="387"/>
                      </a:cubicBezTo>
                      <a:cubicBezTo>
                        <a:pt x="130" y="386"/>
                        <a:pt x="121" y="388"/>
                        <a:pt x="114" y="384"/>
                      </a:cubicBezTo>
                      <a:cubicBezTo>
                        <a:pt x="111" y="382"/>
                        <a:pt x="119" y="377"/>
                        <a:pt x="117" y="375"/>
                      </a:cubicBezTo>
                      <a:cubicBezTo>
                        <a:pt x="110" y="368"/>
                        <a:pt x="90" y="366"/>
                        <a:pt x="90" y="366"/>
                      </a:cubicBezTo>
                      <a:cubicBezTo>
                        <a:pt x="86" y="350"/>
                        <a:pt x="85" y="343"/>
                        <a:pt x="102" y="339"/>
                      </a:cubicBezTo>
                      <a:cubicBezTo>
                        <a:pt x="110" y="326"/>
                        <a:pt x="108" y="323"/>
                        <a:pt x="96" y="315"/>
                      </a:cubicBezTo>
                      <a:cubicBezTo>
                        <a:pt x="82" y="336"/>
                        <a:pt x="91" y="337"/>
                        <a:pt x="60" y="327"/>
                      </a:cubicBezTo>
                      <a:cubicBezTo>
                        <a:pt x="31" y="337"/>
                        <a:pt x="38" y="321"/>
                        <a:pt x="21" y="315"/>
                      </a:cubicBezTo>
                      <a:cubicBezTo>
                        <a:pt x="14" y="294"/>
                        <a:pt x="7" y="273"/>
                        <a:pt x="0" y="252"/>
                      </a:cubicBezTo>
                      <a:cubicBezTo>
                        <a:pt x="5" y="227"/>
                        <a:pt x="14" y="229"/>
                        <a:pt x="36" y="222"/>
                      </a:cubicBezTo>
                      <a:cubicBezTo>
                        <a:pt x="37" y="219"/>
                        <a:pt x="36" y="215"/>
                        <a:pt x="39" y="213"/>
                      </a:cubicBezTo>
                      <a:cubicBezTo>
                        <a:pt x="44" y="209"/>
                        <a:pt x="57" y="207"/>
                        <a:pt x="57" y="207"/>
                      </a:cubicBezTo>
                      <a:cubicBezTo>
                        <a:pt x="61" y="195"/>
                        <a:pt x="67" y="190"/>
                        <a:pt x="78" y="183"/>
                      </a:cubicBezTo>
                      <a:cubicBezTo>
                        <a:pt x="79" y="180"/>
                        <a:pt x="78" y="176"/>
                        <a:pt x="81" y="174"/>
                      </a:cubicBezTo>
                      <a:cubicBezTo>
                        <a:pt x="86" y="170"/>
                        <a:pt x="99" y="168"/>
                        <a:pt x="99" y="168"/>
                      </a:cubicBezTo>
                      <a:cubicBezTo>
                        <a:pt x="105" y="150"/>
                        <a:pt x="112" y="148"/>
                        <a:pt x="93" y="135"/>
                      </a:cubicBezTo>
                      <a:cubicBezTo>
                        <a:pt x="98" y="121"/>
                        <a:pt x="92" y="118"/>
                        <a:pt x="81" y="111"/>
                      </a:cubicBezTo>
                      <a:cubicBezTo>
                        <a:pt x="74" y="90"/>
                        <a:pt x="70" y="97"/>
                        <a:pt x="84" y="87"/>
                      </a:cubicBezTo>
                      <a:cubicBezTo>
                        <a:pt x="82" y="81"/>
                        <a:pt x="75" y="76"/>
                        <a:pt x="75" y="69"/>
                      </a:cubicBezTo>
                      <a:cubicBezTo>
                        <a:pt x="75" y="63"/>
                        <a:pt x="81" y="51"/>
                        <a:pt x="81" y="51"/>
                      </a:cubicBezTo>
                      <a:cubicBezTo>
                        <a:pt x="93" y="55"/>
                        <a:pt x="98" y="55"/>
                        <a:pt x="102" y="42"/>
                      </a:cubicBezTo>
                      <a:cubicBezTo>
                        <a:pt x="101" y="30"/>
                        <a:pt x="97" y="18"/>
                        <a:pt x="99" y="6"/>
                      </a:cubicBezTo>
                      <a:cubicBezTo>
                        <a:pt x="100" y="2"/>
                        <a:pt x="105" y="9"/>
                        <a:pt x="108" y="12"/>
                      </a:cubicBezTo>
                      <a:cubicBezTo>
                        <a:pt x="117" y="21"/>
                        <a:pt x="132" y="39"/>
                        <a:pt x="132" y="39"/>
                      </a:cubicBezTo>
                      <a:cubicBezTo>
                        <a:pt x="136" y="52"/>
                        <a:pt x="147" y="64"/>
                        <a:pt x="159" y="72"/>
                      </a:cubicBezTo>
                      <a:cubicBezTo>
                        <a:pt x="158" y="76"/>
                        <a:pt x="159" y="81"/>
                        <a:pt x="156" y="84"/>
                      </a:cubicBezTo>
                      <a:cubicBezTo>
                        <a:pt x="154" y="86"/>
                        <a:pt x="148" y="84"/>
                        <a:pt x="147" y="87"/>
                      </a:cubicBezTo>
                      <a:cubicBezTo>
                        <a:pt x="143" y="96"/>
                        <a:pt x="168" y="108"/>
                        <a:pt x="168" y="108"/>
                      </a:cubicBezTo>
                      <a:cubicBezTo>
                        <a:pt x="174" y="127"/>
                        <a:pt x="177" y="110"/>
                        <a:pt x="186" y="105"/>
                      </a:cubicBezTo>
                      <a:cubicBezTo>
                        <a:pt x="191" y="102"/>
                        <a:pt x="204" y="99"/>
                        <a:pt x="204" y="99"/>
                      </a:cubicBezTo>
                      <a:cubicBezTo>
                        <a:pt x="184" y="85"/>
                        <a:pt x="211" y="77"/>
                        <a:pt x="225" y="72"/>
                      </a:cubicBezTo>
                      <a:cubicBezTo>
                        <a:pt x="230" y="87"/>
                        <a:pt x="234" y="88"/>
                        <a:pt x="249" y="84"/>
                      </a:cubicBezTo>
                      <a:cubicBezTo>
                        <a:pt x="265" y="89"/>
                        <a:pt x="256" y="84"/>
                        <a:pt x="270" y="105"/>
                      </a:cubicBezTo>
                      <a:cubicBezTo>
                        <a:pt x="272" y="108"/>
                        <a:pt x="276" y="114"/>
                        <a:pt x="276" y="114"/>
                      </a:cubicBezTo>
                      <a:cubicBezTo>
                        <a:pt x="283" y="104"/>
                        <a:pt x="289" y="94"/>
                        <a:pt x="282" y="81"/>
                      </a:cubicBezTo>
                      <a:cubicBezTo>
                        <a:pt x="275" y="70"/>
                        <a:pt x="253" y="72"/>
                        <a:pt x="243" y="66"/>
                      </a:cubicBezTo>
                      <a:cubicBezTo>
                        <a:pt x="237" y="62"/>
                        <a:pt x="225" y="54"/>
                        <a:pt x="225" y="54"/>
                      </a:cubicBezTo>
                      <a:cubicBezTo>
                        <a:pt x="221" y="48"/>
                        <a:pt x="203" y="37"/>
                        <a:pt x="213" y="30"/>
                      </a:cubicBezTo>
                      <a:cubicBezTo>
                        <a:pt x="221" y="24"/>
                        <a:pt x="240" y="20"/>
                        <a:pt x="249" y="15"/>
                      </a:cubicBezTo>
                      <a:cubicBezTo>
                        <a:pt x="255" y="11"/>
                        <a:pt x="260" y="5"/>
                        <a:pt x="267" y="3"/>
                      </a:cubicBezTo>
                      <a:cubicBezTo>
                        <a:pt x="270" y="2"/>
                        <a:pt x="276" y="0"/>
                        <a:pt x="276" y="0"/>
                      </a:cubicBezTo>
                      <a:lnTo>
                        <a:pt x="402" y="69"/>
                      </a:lnTo>
                      <a:lnTo>
                        <a:pt x="504" y="135"/>
                      </a:lnTo>
                      <a:lnTo>
                        <a:pt x="588" y="198"/>
                      </a:lnTo>
                      <a:lnTo>
                        <a:pt x="666" y="261"/>
                      </a:lnTo>
                      <a:lnTo>
                        <a:pt x="750" y="345"/>
                      </a:lnTo>
                      <a:lnTo>
                        <a:pt x="828" y="429"/>
                      </a:lnTo>
                      <a:cubicBezTo>
                        <a:pt x="854" y="463"/>
                        <a:pt x="906" y="531"/>
                        <a:pt x="906"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7" name="Freeform 161"/>
                <p:cNvSpPr>
                  <a:spLocks/>
                </p:cNvSpPr>
                <p:nvPr/>
              </p:nvSpPr>
              <p:spPr bwMode="ltGray">
                <a:xfrm>
                  <a:off x="3137" y="470"/>
                  <a:ext cx="153" cy="101"/>
                </a:xfrm>
                <a:custGeom>
                  <a:avLst/>
                  <a:gdLst>
                    <a:gd name="T0" fmla="*/ 38 w 155"/>
                    <a:gd name="T1" fmla="*/ 66 h 100"/>
                    <a:gd name="T2" fmla="*/ 18 w 155"/>
                    <a:gd name="T3" fmla="*/ 28 h 100"/>
                    <a:gd name="T4" fmla="*/ 0 w 155"/>
                    <a:gd name="T5" fmla="*/ 22 h 100"/>
                    <a:gd name="T6" fmla="*/ 21 w 155"/>
                    <a:gd name="T7" fmla="*/ 16 h 100"/>
                    <a:gd name="T8" fmla="*/ 38 w 155"/>
                    <a:gd name="T9" fmla="*/ 28 h 100"/>
                    <a:gd name="T10" fmla="*/ 52 w 155"/>
                    <a:gd name="T11" fmla="*/ 10 h 100"/>
                    <a:gd name="T12" fmla="*/ 82 w 155"/>
                    <a:gd name="T13" fmla="*/ 37 h 100"/>
                    <a:gd name="T14" fmla="*/ 105 w 155"/>
                    <a:gd name="T15" fmla="*/ 84 h 100"/>
                    <a:gd name="T16" fmla="*/ 122 w 155"/>
                    <a:gd name="T17" fmla="*/ 93 h 100"/>
                    <a:gd name="T18" fmla="*/ 125 w 155"/>
                    <a:gd name="T19" fmla="*/ 102 h 100"/>
                    <a:gd name="T20" fmla="*/ 111 w 155"/>
                    <a:gd name="T21" fmla="*/ 114 h 100"/>
                    <a:gd name="T22" fmla="*/ 91 w 155"/>
                    <a:gd name="T23" fmla="*/ 114 h 100"/>
                    <a:gd name="T24" fmla="*/ 76 w 155"/>
                    <a:gd name="T25" fmla="*/ 96 h 100"/>
                    <a:gd name="T26" fmla="*/ 46 w 155"/>
                    <a:gd name="T27" fmla="*/ 81 h 100"/>
                    <a:gd name="T28" fmla="*/ 38 w 155"/>
                    <a:gd name="T29" fmla="*/ 6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0">
                      <a:moveTo>
                        <a:pt x="51" y="52"/>
                      </a:moveTo>
                      <a:cubicBezTo>
                        <a:pt x="43" y="40"/>
                        <a:pt x="31" y="34"/>
                        <a:pt x="18" y="28"/>
                      </a:cubicBezTo>
                      <a:cubicBezTo>
                        <a:pt x="12" y="25"/>
                        <a:pt x="0" y="22"/>
                        <a:pt x="0" y="22"/>
                      </a:cubicBezTo>
                      <a:cubicBezTo>
                        <a:pt x="4" y="10"/>
                        <a:pt x="1" y="8"/>
                        <a:pt x="21" y="16"/>
                      </a:cubicBezTo>
                      <a:cubicBezTo>
                        <a:pt x="28" y="19"/>
                        <a:pt x="39" y="28"/>
                        <a:pt x="39" y="28"/>
                      </a:cubicBezTo>
                      <a:cubicBezTo>
                        <a:pt x="33" y="0"/>
                        <a:pt x="42" y="2"/>
                        <a:pt x="66" y="10"/>
                      </a:cubicBezTo>
                      <a:cubicBezTo>
                        <a:pt x="72" y="27"/>
                        <a:pt x="79" y="33"/>
                        <a:pt x="96" y="37"/>
                      </a:cubicBezTo>
                      <a:cubicBezTo>
                        <a:pt x="101" y="57"/>
                        <a:pt x="105" y="58"/>
                        <a:pt x="123" y="70"/>
                      </a:cubicBezTo>
                      <a:cubicBezTo>
                        <a:pt x="131" y="75"/>
                        <a:pt x="150" y="79"/>
                        <a:pt x="150" y="79"/>
                      </a:cubicBezTo>
                      <a:cubicBezTo>
                        <a:pt x="151" y="82"/>
                        <a:pt x="155" y="85"/>
                        <a:pt x="153" y="88"/>
                      </a:cubicBezTo>
                      <a:cubicBezTo>
                        <a:pt x="149" y="94"/>
                        <a:pt x="135" y="100"/>
                        <a:pt x="135" y="100"/>
                      </a:cubicBezTo>
                      <a:cubicBezTo>
                        <a:pt x="123" y="92"/>
                        <a:pt x="119" y="96"/>
                        <a:pt x="105" y="100"/>
                      </a:cubicBezTo>
                      <a:cubicBezTo>
                        <a:pt x="91" y="97"/>
                        <a:pt x="80" y="97"/>
                        <a:pt x="90" y="82"/>
                      </a:cubicBezTo>
                      <a:cubicBezTo>
                        <a:pt x="80" y="75"/>
                        <a:pt x="70" y="74"/>
                        <a:pt x="60" y="67"/>
                      </a:cubicBezTo>
                      <a:cubicBezTo>
                        <a:pt x="56" y="60"/>
                        <a:pt x="39" y="52"/>
                        <a:pt x="51"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8" name="Freeform 162"/>
                <p:cNvSpPr>
                  <a:spLocks/>
                </p:cNvSpPr>
                <p:nvPr/>
              </p:nvSpPr>
              <p:spPr bwMode="ltGray">
                <a:xfrm>
                  <a:off x="3201" y="577"/>
                  <a:ext cx="66" cy="54"/>
                </a:xfrm>
                <a:custGeom>
                  <a:avLst/>
                  <a:gdLst>
                    <a:gd name="T0" fmla="*/ 5 w 67"/>
                    <a:gd name="T1" fmla="*/ 17 h 53"/>
                    <a:gd name="T2" fmla="*/ 20 w 67"/>
                    <a:gd name="T3" fmla="*/ 5 h 53"/>
                    <a:gd name="T4" fmla="*/ 45 w 67"/>
                    <a:gd name="T5" fmla="*/ 14 h 53"/>
                    <a:gd name="T6" fmla="*/ 51 w 67"/>
                    <a:gd name="T7" fmla="*/ 23 h 53"/>
                    <a:gd name="T8" fmla="*/ 33 w 67"/>
                    <a:gd name="T9" fmla="*/ 49 h 53"/>
                    <a:gd name="T10" fmla="*/ 33 w 67"/>
                    <a:gd name="T11" fmla="*/ 67 h 53"/>
                    <a:gd name="T12" fmla="*/ 33 w 67"/>
                    <a:gd name="T13" fmla="*/ 49 h 53"/>
                    <a:gd name="T14" fmla="*/ 20 w 67"/>
                    <a:gd name="T15" fmla="*/ 43 h 53"/>
                    <a:gd name="T16" fmla="*/ 5 w 67"/>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53">
                      <a:moveTo>
                        <a:pt x="5" y="17"/>
                      </a:moveTo>
                      <a:cubicBezTo>
                        <a:pt x="0" y="3"/>
                        <a:pt x="8" y="1"/>
                        <a:pt x="20" y="5"/>
                      </a:cubicBezTo>
                      <a:cubicBezTo>
                        <a:pt x="36" y="0"/>
                        <a:pt x="44" y="9"/>
                        <a:pt x="59" y="14"/>
                      </a:cubicBezTo>
                      <a:cubicBezTo>
                        <a:pt x="61" y="17"/>
                        <a:pt x="67" y="20"/>
                        <a:pt x="65" y="23"/>
                      </a:cubicBezTo>
                      <a:cubicBezTo>
                        <a:pt x="61" y="29"/>
                        <a:pt x="47" y="35"/>
                        <a:pt x="47" y="35"/>
                      </a:cubicBezTo>
                      <a:cubicBezTo>
                        <a:pt x="47" y="35"/>
                        <a:pt x="55" y="53"/>
                        <a:pt x="47" y="53"/>
                      </a:cubicBezTo>
                      <a:cubicBezTo>
                        <a:pt x="40" y="53"/>
                        <a:pt x="41" y="37"/>
                        <a:pt x="38" y="35"/>
                      </a:cubicBezTo>
                      <a:cubicBezTo>
                        <a:pt x="33" y="31"/>
                        <a:pt x="20" y="29"/>
                        <a:pt x="20" y="29"/>
                      </a:cubicBezTo>
                      <a:cubicBezTo>
                        <a:pt x="9" y="18"/>
                        <a:pt x="15" y="22"/>
                        <a:pt x="5"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9" name="Freeform 163"/>
                <p:cNvSpPr>
                  <a:spLocks/>
                </p:cNvSpPr>
                <p:nvPr/>
              </p:nvSpPr>
              <p:spPr bwMode="ltGray">
                <a:xfrm>
                  <a:off x="3194" y="618"/>
                  <a:ext cx="31" cy="29"/>
                </a:xfrm>
                <a:custGeom>
                  <a:avLst/>
                  <a:gdLst>
                    <a:gd name="T0" fmla="*/ 8 w 31"/>
                    <a:gd name="T1" fmla="*/ 7 h 31"/>
                    <a:gd name="T2" fmla="*/ 23 w 31"/>
                    <a:gd name="T3" fmla="*/ 7 h 31"/>
                    <a:gd name="T4" fmla="*/ 17 w 31"/>
                    <a:gd name="T5" fmla="*/ 13 h 31"/>
                    <a:gd name="T6" fmla="*/ 8 w 31"/>
                    <a:gd name="T7" fmla="*/ 7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8" y="16"/>
                      </a:moveTo>
                      <a:cubicBezTo>
                        <a:pt x="3" y="0"/>
                        <a:pt x="13" y="3"/>
                        <a:pt x="23" y="10"/>
                      </a:cubicBezTo>
                      <a:cubicBezTo>
                        <a:pt x="31" y="22"/>
                        <a:pt x="31" y="26"/>
                        <a:pt x="17" y="31"/>
                      </a:cubicBezTo>
                      <a:cubicBezTo>
                        <a:pt x="10" y="29"/>
                        <a:pt x="0" y="24"/>
                        <a:pt x="8"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0" name="Freeform 164"/>
                <p:cNvSpPr>
                  <a:spLocks/>
                </p:cNvSpPr>
                <p:nvPr/>
              </p:nvSpPr>
              <p:spPr bwMode="ltGray">
                <a:xfrm>
                  <a:off x="3106" y="592"/>
                  <a:ext cx="71" cy="33"/>
                </a:xfrm>
                <a:custGeom>
                  <a:avLst/>
                  <a:gdLst>
                    <a:gd name="T0" fmla="*/ 24 w 70"/>
                    <a:gd name="T1" fmla="*/ 9 h 33"/>
                    <a:gd name="T2" fmla="*/ 77 w 70"/>
                    <a:gd name="T3" fmla="*/ 9 h 33"/>
                    <a:gd name="T4" fmla="*/ 83 w 70"/>
                    <a:gd name="T5" fmla="*/ 18 h 33"/>
                    <a:gd name="T6" fmla="*/ 56 w 70"/>
                    <a:gd name="T7" fmla="*/ 30 h 33"/>
                    <a:gd name="T8" fmla="*/ 33 w 70"/>
                    <a:gd name="T9" fmla="*/ 33 h 33"/>
                    <a:gd name="T10" fmla="*/ 18 w 70"/>
                    <a:gd name="T11" fmla="*/ 30 h 33"/>
                    <a:gd name="T12" fmla="*/ 9 w 70"/>
                    <a:gd name="T13" fmla="*/ 27 h 33"/>
                    <a:gd name="T14" fmla="*/ 24 w 70"/>
                    <a:gd name="T15" fmla="*/ 9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33">
                      <a:moveTo>
                        <a:pt x="24" y="9"/>
                      </a:moveTo>
                      <a:cubicBezTo>
                        <a:pt x="37" y="0"/>
                        <a:pt x="48" y="4"/>
                        <a:pt x="63" y="9"/>
                      </a:cubicBezTo>
                      <a:cubicBezTo>
                        <a:pt x="65" y="12"/>
                        <a:pt x="70" y="14"/>
                        <a:pt x="69" y="18"/>
                      </a:cubicBezTo>
                      <a:cubicBezTo>
                        <a:pt x="67" y="28"/>
                        <a:pt x="51" y="27"/>
                        <a:pt x="42" y="30"/>
                      </a:cubicBezTo>
                      <a:cubicBezTo>
                        <a:pt x="39" y="31"/>
                        <a:pt x="33" y="33"/>
                        <a:pt x="33" y="33"/>
                      </a:cubicBezTo>
                      <a:cubicBezTo>
                        <a:pt x="28" y="32"/>
                        <a:pt x="23" y="31"/>
                        <a:pt x="18" y="30"/>
                      </a:cubicBezTo>
                      <a:cubicBezTo>
                        <a:pt x="15" y="29"/>
                        <a:pt x="10" y="30"/>
                        <a:pt x="9" y="27"/>
                      </a:cubicBezTo>
                      <a:cubicBezTo>
                        <a:pt x="0" y="10"/>
                        <a:pt x="45" y="19"/>
                        <a:pt x="2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1" name="Freeform 165"/>
                <p:cNvSpPr>
                  <a:spLocks/>
                </p:cNvSpPr>
                <p:nvPr/>
              </p:nvSpPr>
              <p:spPr bwMode="ltGray">
                <a:xfrm>
                  <a:off x="3004" y="554"/>
                  <a:ext cx="145" cy="75"/>
                </a:xfrm>
                <a:custGeom>
                  <a:avLst/>
                  <a:gdLst>
                    <a:gd name="T0" fmla="*/ 145 w 145"/>
                    <a:gd name="T1" fmla="*/ 19 h 77"/>
                    <a:gd name="T2" fmla="*/ 91 w 145"/>
                    <a:gd name="T3" fmla="*/ 21 h 77"/>
                    <a:gd name="T4" fmla="*/ 34 w 145"/>
                    <a:gd name="T5" fmla="*/ 27 h 77"/>
                    <a:gd name="T6" fmla="*/ 16 w 145"/>
                    <a:gd name="T7" fmla="*/ 39 h 77"/>
                    <a:gd name="T8" fmla="*/ 43 w 145"/>
                    <a:gd name="T9" fmla="*/ 48 h 77"/>
                    <a:gd name="T10" fmla="*/ 61 w 145"/>
                    <a:gd name="T11" fmla="*/ 50 h 77"/>
                    <a:gd name="T12" fmla="*/ 79 w 145"/>
                    <a:gd name="T13" fmla="*/ 53 h 77"/>
                    <a:gd name="T14" fmla="*/ 94 w 145"/>
                    <a:gd name="T15" fmla="*/ 42 h 77"/>
                    <a:gd name="T16" fmla="*/ 133 w 145"/>
                    <a:gd name="T17" fmla="*/ 27 h 77"/>
                    <a:gd name="T18" fmla="*/ 145 w 145"/>
                    <a:gd name="T19" fmla="*/ 19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77">
                      <a:moveTo>
                        <a:pt x="145" y="29"/>
                      </a:moveTo>
                      <a:cubicBezTo>
                        <a:pt x="138" y="0"/>
                        <a:pt x="110" y="30"/>
                        <a:pt x="91" y="35"/>
                      </a:cubicBezTo>
                      <a:cubicBezTo>
                        <a:pt x="75" y="30"/>
                        <a:pt x="49" y="31"/>
                        <a:pt x="34" y="41"/>
                      </a:cubicBezTo>
                      <a:cubicBezTo>
                        <a:pt x="28" y="45"/>
                        <a:pt x="16" y="53"/>
                        <a:pt x="16" y="53"/>
                      </a:cubicBezTo>
                      <a:cubicBezTo>
                        <a:pt x="0" y="76"/>
                        <a:pt x="22" y="70"/>
                        <a:pt x="43" y="68"/>
                      </a:cubicBezTo>
                      <a:cubicBezTo>
                        <a:pt x="49" y="69"/>
                        <a:pt x="55" y="70"/>
                        <a:pt x="61" y="71"/>
                      </a:cubicBezTo>
                      <a:cubicBezTo>
                        <a:pt x="67" y="73"/>
                        <a:pt x="79" y="77"/>
                        <a:pt x="79" y="77"/>
                      </a:cubicBezTo>
                      <a:cubicBezTo>
                        <a:pt x="94" y="72"/>
                        <a:pt x="87" y="77"/>
                        <a:pt x="94" y="56"/>
                      </a:cubicBezTo>
                      <a:cubicBezTo>
                        <a:pt x="97" y="46"/>
                        <a:pt x="123" y="43"/>
                        <a:pt x="133" y="41"/>
                      </a:cubicBezTo>
                      <a:cubicBezTo>
                        <a:pt x="137" y="29"/>
                        <a:pt x="133" y="33"/>
                        <a:pt x="145"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2" name="Freeform 166"/>
                <p:cNvSpPr>
                  <a:spLocks/>
                </p:cNvSpPr>
                <p:nvPr/>
              </p:nvSpPr>
              <p:spPr bwMode="ltGray">
                <a:xfrm>
                  <a:off x="2710" y="459"/>
                  <a:ext cx="396" cy="156"/>
                </a:xfrm>
                <a:custGeom>
                  <a:avLst/>
                  <a:gdLst>
                    <a:gd name="T0" fmla="*/ 310 w 397"/>
                    <a:gd name="T1" fmla="*/ 3 h 156"/>
                    <a:gd name="T2" fmla="*/ 289 w 397"/>
                    <a:gd name="T3" fmla="*/ 27 h 156"/>
                    <a:gd name="T4" fmla="*/ 280 w 397"/>
                    <a:gd name="T5" fmla="*/ 33 h 156"/>
                    <a:gd name="T6" fmla="*/ 295 w 397"/>
                    <a:gd name="T7" fmla="*/ 57 h 156"/>
                    <a:gd name="T8" fmla="*/ 373 w 397"/>
                    <a:gd name="T9" fmla="*/ 90 h 156"/>
                    <a:gd name="T10" fmla="*/ 310 w 397"/>
                    <a:gd name="T11" fmla="*/ 117 h 156"/>
                    <a:gd name="T12" fmla="*/ 295 w 397"/>
                    <a:gd name="T13" fmla="*/ 132 h 156"/>
                    <a:gd name="T14" fmla="*/ 277 w 397"/>
                    <a:gd name="T15" fmla="*/ 138 h 156"/>
                    <a:gd name="T16" fmla="*/ 226 w 397"/>
                    <a:gd name="T17" fmla="*/ 129 h 156"/>
                    <a:gd name="T18" fmla="*/ 198 w 397"/>
                    <a:gd name="T19" fmla="*/ 147 h 156"/>
                    <a:gd name="T20" fmla="*/ 177 w 397"/>
                    <a:gd name="T21" fmla="*/ 156 h 156"/>
                    <a:gd name="T22" fmla="*/ 147 w 397"/>
                    <a:gd name="T23" fmla="*/ 147 h 156"/>
                    <a:gd name="T24" fmla="*/ 126 w 397"/>
                    <a:gd name="T25" fmla="*/ 123 h 156"/>
                    <a:gd name="T26" fmla="*/ 102 w 397"/>
                    <a:gd name="T27" fmla="*/ 153 h 156"/>
                    <a:gd name="T28" fmla="*/ 90 w 397"/>
                    <a:gd name="T29" fmla="*/ 129 h 156"/>
                    <a:gd name="T30" fmla="*/ 63 w 397"/>
                    <a:gd name="T31" fmla="*/ 111 h 156"/>
                    <a:gd name="T32" fmla="*/ 42 w 397"/>
                    <a:gd name="T33" fmla="*/ 87 h 156"/>
                    <a:gd name="T34" fmla="*/ 0 w 397"/>
                    <a:gd name="T35" fmla="*/ 60 h 156"/>
                    <a:gd name="T36" fmla="*/ 24 w 397"/>
                    <a:gd name="T37" fmla="*/ 42 h 156"/>
                    <a:gd name="T38" fmla="*/ 30 w 397"/>
                    <a:gd name="T39" fmla="*/ 21 h 156"/>
                    <a:gd name="T40" fmla="*/ 60 w 397"/>
                    <a:gd name="T41" fmla="*/ 27 h 156"/>
                    <a:gd name="T42" fmla="*/ 90 w 397"/>
                    <a:gd name="T43" fmla="*/ 6 h 156"/>
                    <a:gd name="T44" fmla="*/ 180 w 397"/>
                    <a:gd name="T45" fmla="*/ 3 h 156"/>
                    <a:gd name="T46" fmla="*/ 256 w 397"/>
                    <a:gd name="T47" fmla="*/ 0 h 156"/>
                    <a:gd name="T48" fmla="*/ 310 w 397"/>
                    <a:gd name="T49" fmla="*/ 3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7" h="156">
                      <a:moveTo>
                        <a:pt x="324" y="3"/>
                      </a:moveTo>
                      <a:cubicBezTo>
                        <a:pt x="319" y="22"/>
                        <a:pt x="324" y="13"/>
                        <a:pt x="303" y="27"/>
                      </a:cubicBezTo>
                      <a:cubicBezTo>
                        <a:pt x="300" y="29"/>
                        <a:pt x="294" y="33"/>
                        <a:pt x="294" y="33"/>
                      </a:cubicBezTo>
                      <a:cubicBezTo>
                        <a:pt x="301" y="54"/>
                        <a:pt x="295" y="47"/>
                        <a:pt x="309" y="57"/>
                      </a:cubicBezTo>
                      <a:cubicBezTo>
                        <a:pt x="330" y="88"/>
                        <a:pt x="353" y="82"/>
                        <a:pt x="387" y="90"/>
                      </a:cubicBezTo>
                      <a:cubicBezTo>
                        <a:pt x="397" y="119"/>
                        <a:pt x="337" y="116"/>
                        <a:pt x="324" y="117"/>
                      </a:cubicBezTo>
                      <a:cubicBezTo>
                        <a:pt x="319" y="125"/>
                        <a:pt x="318" y="128"/>
                        <a:pt x="309" y="132"/>
                      </a:cubicBezTo>
                      <a:cubicBezTo>
                        <a:pt x="303" y="135"/>
                        <a:pt x="291" y="138"/>
                        <a:pt x="291" y="138"/>
                      </a:cubicBezTo>
                      <a:cubicBezTo>
                        <a:pt x="273" y="132"/>
                        <a:pt x="259" y="131"/>
                        <a:pt x="240" y="129"/>
                      </a:cubicBezTo>
                      <a:cubicBezTo>
                        <a:pt x="202" y="116"/>
                        <a:pt x="224" y="137"/>
                        <a:pt x="207" y="147"/>
                      </a:cubicBezTo>
                      <a:cubicBezTo>
                        <a:pt x="202" y="150"/>
                        <a:pt x="184" y="154"/>
                        <a:pt x="177" y="156"/>
                      </a:cubicBezTo>
                      <a:cubicBezTo>
                        <a:pt x="157" y="143"/>
                        <a:pt x="176" y="128"/>
                        <a:pt x="147" y="147"/>
                      </a:cubicBezTo>
                      <a:cubicBezTo>
                        <a:pt x="137" y="137"/>
                        <a:pt x="139" y="127"/>
                        <a:pt x="126" y="123"/>
                      </a:cubicBezTo>
                      <a:cubicBezTo>
                        <a:pt x="122" y="134"/>
                        <a:pt x="112" y="147"/>
                        <a:pt x="102" y="153"/>
                      </a:cubicBezTo>
                      <a:cubicBezTo>
                        <a:pt x="91" y="146"/>
                        <a:pt x="85" y="143"/>
                        <a:pt x="90" y="129"/>
                      </a:cubicBezTo>
                      <a:cubicBezTo>
                        <a:pt x="81" y="120"/>
                        <a:pt x="75" y="115"/>
                        <a:pt x="63" y="111"/>
                      </a:cubicBezTo>
                      <a:cubicBezTo>
                        <a:pt x="56" y="101"/>
                        <a:pt x="49" y="97"/>
                        <a:pt x="42" y="87"/>
                      </a:cubicBezTo>
                      <a:cubicBezTo>
                        <a:pt x="50" y="62"/>
                        <a:pt x="17" y="66"/>
                        <a:pt x="0" y="60"/>
                      </a:cubicBezTo>
                      <a:cubicBezTo>
                        <a:pt x="11" y="53"/>
                        <a:pt x="20" y="55"/>
                        <a:pt x="24" y="42"/>
                      </a:cubicBezTo>
                      <a:cubicBezTo>
                        <a:pt x="16" y="30"/>
                        <a:pt x="16" y="26"/>
                        <a:pt x="30" y="21"/>
                      </a:cubicBezTo>
                      <a:cubicBezTo>
                        <a:pt x="42" y="29"/>
                        <a:pt x="45" y="31"/>
                        <a:pt x="60" y="27"/>
                      </a:cubicBezTo>
                      <a:cubicBezTo>
                        <a:pt x="85" y="35"/>
                        <a:pt x="77" y="19"/>
                        <a:pt x="90" y="6"/>
                      </a:cubicBezTo>
                      <a:lnTo>
                        <a:pt x="180" y="3"/>
                      </a:lnTo>
                      <a:lnTo>
                        <a:pt x="270" y="0"/>
                      </a:lnTo>
                      <a:lnTo>
                        <a:pt x="324" y="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3" name="Freeform 167"/>
                <p:cNvSpPr>
                  <a:spLocks/>
                </p:cNvSpPr>
                <p:nvPr/>
              </p:nvSpPr>
              <p:spPr bwMode="ltGray">
                <a:xfrm>
                  <a:off x="3284" y="580"/>
                  <a:ext cx="40" cy="29"/>
                </a:xfrm>
                <a:custGeom>
                  <a:avLst/>
                  <a:gdLst>
                    <a:gd name="T0" fmla="*/ 6 w 40"/>
                    <a:gd name="T1" fmla="*/ 6 h 30"/>
                    <a:gd name="T2" fmla="*/ 33 w 40"/>
                    <a:gd name="T3" fmla="*/ 15 h 30"/>
                    <a:gd name="T4" fmla="*/ 27 w 40"/>
                    <a:gd name="T5" fmla="*/ 16 h 30"/>
                    <a:gd name="T6" fmla="*/ 0 w 40"/>
                    <a:gd name="T7" fmla="*/ 15 h 30"/>
                    <a:gd name="T8" fmla="*/ 6 w 40"/>
                    <a:gd name="T9" fmla="*/ 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0">
                      <a:moveTo>
                        <a:pt x="6" y="6"/>
                      </a:moveTo>
                      <a:cubicBezTo>
                        <a:pt x="27" y="13"/>
                        <a:pt x="19" y="8"/>
                        <a:pt x="33" y="18"/>
                      </a:cubicBezTo>
                      <a:cubicBezTo>
                        <a:pt x="36" y="26"/>
                        <a:pt x="40" y="30"/>
                        <a:pt x="27" y="30"/>
                      </a:cubicBezTo>
                      <a:cubicBezTo>
                        <a:pt x="17" y="30"/>
                        <a:pt x="0" y="15"/>
                        <a:pt x="0" y="15"/>
                      </a:cubicBezTo>
                      <a:cubicBezTo>
                        <a:pt x="3" y="2"/>
                        <a:pt x="0" y="0"/>
                        <a:pt x="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4" name="Freeform 168"/>
                <p:cNvSpPr>
                  <a:spLocks/>
                </p:cNvSpPr>
                <p:nvPr/>
              </p:nvSpPr>
              <p:spPr bwMode="ltGray">
                <a:xfrm>
                  <a:off x="3271" y="622"/>
                  <a:ext cx="35" cy="13"/>
                </a:xfrm>
                <a:custGeom>
                  <a:avLst/>
                  <a:gdLst>
                    <a:gd name="T0" fmla="*/ 31 w 32"/>
                    <a:gd name="T1" fmla="*/ 0 h 15"/>
                    <a:gd name="T2" fmla="*/ 40 w 32"/>
                    <a:gd name="T3" fmla="*/ 3 h 15"/>
                    <a:gd name="T4" fmla="*/ 31 w 32"/>
                    <a:gd name="T5" fmla="*/ 0 h 15"/>
                    <a:gd name="T6" fmla="*/ 0 60000 65536"/>
                    <a:gd name="T7" fmla="*/ 0 60000 65536"/>
                    <a:gd name="T8" fmla="*/ 0 60000 65536"/>
                  </a:gdLst>
                  <a:ahLst/>
                  <a:cxnLst>
                    <a:cxn ang="T6">
                      <a:pos x="T0" y="T1"/>
                    </a:cxn>
                    <a:cxn ang="T7">
                      <a:pos x="T2" y="T3"/>
                    </a:cxn>
                    <a:cxn ang="T8">
                      <a:pos x="T4" y="T5"/>
                    </a:cxn>
                  </a:cxnLst>
                  <a:rect l="0" t="0" r="r" b="b"/>
                  <a:pathLst>
                    <a:path w="32" h="15">
                      <a:moveTo>
                        <a:pt x="9" y="0"/>
                      </a:moveTo>
                      <a:cubicBezTo>
                        <a:pt x="29" y="4"/>
                        <a:pt x="32" y="8"/>
                        <a:pt x="12" y="15"/>
                      </a:cubicBezTo>
                      <a:cubicBezTo>
                        <a:pt x="1" y="4"/>
                        <a:pt x="0" y="9"/>
                        <a:pt x="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5" name="Freeform 169"/>
                <p:cNvSpPr>
                  <a:spLocks/>
                </p:cNvSpPr>
                <p:nvPr/>
              </p:nvSpPr>
              <p:spPr bwMode="ltGray">
                <a:xfrm>
                  <a:off x="3297" y="636"/>
                  <a:ext cx="70" cy="68"/>
                </a:xfrm>
                <a:custGeom>
                  <a:avLst/>
                  <a:gdLst>
                    <a:gd name="T0" fmla="*/ 9 w 69"/>
                    <a:gd name="T1" fmla="*/ 9 h 66"/>
                    <a:gd name="T2" fmla="*/ 59 w 69"/>
                    <a:gd name="T3" fmla="*/ 12 h 66"/>
                    <a:gd name="T4" fmla="*/ 65 w 69"/>
                    <a:gd name="T5" fmla="*/ 44 h 66"/>
                    <a:gd name="T6" fmla="*/ 83 w 69"/>
                    <a:gd name="T7" fmla="*/ 74 h 66"/>
                    <a:gd name="T8" fmla="*/ 50 w 69"/>
                    <a:gd name="T9" fmla="*/ 82 h 66"/>
                    <a:gd name="T10" fmla="*/ 0 w 69"/>
                    <a:gd name="T11" fmla="*/ 56 h 66"/>
                    <a:gd name="T12" fmla="*/ 21 w 69"/>
                    <a:gd name="T13" fmla="*/ 44 h 66"/>
                    <a:gd name="T14" fmla="*/ 0 w 69"/>
                    <a:gd name="T15" fmla="*/ 32 h 66"/>
                    <a:gd name="T16" fmla="*/ 9 w 69"/>
                    <a:gd name="T17" fmla="*/ 9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66">
                      <a:moveTo>
                        <a:pt x="9" y="9"/>
                      </a:moveTo>
                      <a:cubicBezTo>
                        <a:pt x="23" y="0"/>
                        <a:pt x="32" y="3"/>
                        <a:pt x="45" y="12"/>
                      </a:cubicBezTo>
                      <a:cubicBezTo>
                        <a:pt x="47" y="18"/>
                        <a:pt x="47" y="26"/>
                        <a:pt x="51" y="30"/>
                      </a:cubicBezTo>
                      <a:cubicBezTo>
                        <a:pt x="57" y="36"/>
                        <a:pt x="69" y="48"/>
                        <a:pt x="69" y="48"/>
                      </a:cubicBezTo>
                      <a:cubicBezTo>
                        <a:pt x="63" y="66"/>
                        <a:pt x="51" y="59"/>
                        <a:pt x="36" y="54"/>
                      </a:cubicBezTo>
                      <a:cubicBezTo>
                        <a:pt x="27" y="40"/>
                        <a:pt x="15" y="43"/>
                        <a:pt x="0" y="39"/>
                      </a:cubicBezTo>
                      <a:cubicBezTo>
                        <a:pt x="4" y="26"/>
                        <a:pt x="9" y="26"/>
                        <a:pt x="21" y="30"/>
                      </a:cubicBezTo>
                      <a:cubicBezTo>
                        <a:pt x="41" y="23"/>
                        <a:pt x="9" y="21"/>
                        <a:pt x="0" y="18"/>
                      </a:cubicBezTo>
                      <a:cubicBezTo>
                        <a:pt x="3" y="15"/>
                        <a:pt x="9" y="9"/>
                        <a:pt x="9"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6" name="Freeform 170"/>
                <p:cNvSpPr>
                  <a:spLocks/>
                </p:cNvSpPr>
                <p:nvPr/>
              </p:nvSpPr>
              <p:spPr bwMode="ltGray">
                <a:xfrm>
                  <a:off x="3385" y="666"/>
                  <a:ext cx="89" cy="59"/>
                </a:xfrm>
                <a:custGeom>
                  <a:avLst/>
                  <a:gdLst>
                    <a:gd name="T0" fmla="*/ 0 w 90"/>
                    <a:gd name="T1" fmla="*/ 28 h 60"/>
                    <a:gd name="T2" fmla="*/ 45 w 90"/>
                    <a:gd name="T3" fmla="*/ 30 h 60"/>
                    <a:gd name="T4" fmla="*/ 70 w 90"/>
                    <a:gd name="T5" fmla="*/ 32 h 60"/>
                    <a:gd name="T6" fmla="*/ 73 w 90"/>
                    <a:gd name="T7" fmla="*/ 41 h 60"/>
                    <a:gd name="T8" fmla="*/ 3 w 90"/>
                    <a:gd name="T9" fmla="*/ 30 h 60"/>
                    <a:gd name="T10" fmla="*/ 0 w 90"/>
                    <a:gd name="T11" fmla="*/ 28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60">
                      <a:moveTo>
                        <a:pt x="0" y="28"/>
                      </a:moveTo>
                      <a:cubicBezTo>
                        <a:pt x="9" y="0"/>
                        <a:pt x="34" y="29"/>
                        <a:pt x="57" y="37"/>
                      </a:cubicBezTo>
                      <a:cubicBezTo>
                        <a:pt x="66" y="40"/>
                        <a:pt x="84" y="46"/>
                        <a:pt x="84" y="46"/>
                      </a:cubicBezTo>
                      <a:cubicBezTo>
                        <a:pt x="85" y="49"/>
                        <a:pt x="90" y="54"/>
                        <a:pt x="87" y="55"/>
                      </a:cubicBezTo>
                      <a:cubicBezTo>
                        <a:pt x="64" y="60"/>
                        <a:pt x="26" y="43"/>
                        <a:pt x="3" y="40"/>
                      </a:cubicBezTo>
                      <a:cubicBezTo>
                        <a:pt x="0" y="30"/>
                        <a:pt x="0" y="34"/>
                        <a:pt x="0"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7" name="Freeform 171"/>
                <p:cNvSpPr>
                  <a:spLocks/>
                </p:cNvSpPr>
                <p:nvPr/>
              </p:nvSpPr>
              <p:spPr bwMode="ltGray">
                <a:xfrm>
                  <a:off x="3378" y="628"/>
                  <a:ext cx="162" cy="80"/>
                </a:xfrm>
                <a:custGeom>
                  <a:avLst/>
                  <a:gdLst>
                    <a:gd name="T0" fmla="*/ 30 w 162"/>
                    <a:gd name="T1" fmla="*/ 30 h 81"/>
                    <a:gd name="T2" fmla="*/ 0 w 162"/>
                    <a:gd name="T3" fmla="*/ 15 h 81"/>
                    <a:gd name="T4" fmla="*/ 3 w 162"/>
                    <a:gd name="T5" fmla="*/ 6 h 81"/>
                    <a:gd name="T6" fmla="*/ 21 w 162"/>
                    <a:gd name="T7" fmla="*/ 12 h 81"/>
                    <a:gd name="T8" fmla="*/ 48 w 162"/>
                    <a:gd name="T9" fmla="*/ 0 h 81"/>
                    <a:gd name="T10" fmla="*/ 141 w 162"/>
                    <a:gd name="T11" fmla="*/ 27 h 81"/>
                    <a:gd name="T12" fmla="*/ 132 w 162"/>
                    <a:gd name="T13" fmla="*/ 40 h 81"/>
                    <a:gd name="T14" fmla="*/ 120 w 162"/>
                    <a:gd name="T15" fmla="*/ 67 h 81"/>
                    <a:gd name="T16" fmla="*/ 93 w 162"/>
                    <a:gd name="T17" fmla="*/ 40 h 81"/>
                    <a:gd name="T18" fmla="*/ 78 w 162"/>
                    <a:gd name="T19" fmla="*/ 58 h 81"/>
                    <a:gd name="T20" fmla="*/ 63 w 162"/>
                    <a:gd name="T21" fmla="*/ 46 h 81"/>
                    <a:gd name="T22" fmla="*/ 30 w 162"/>
                    <a:gd name="T23" fmla="*/ 3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81">
                      <a:moveTo>
                        <a:pt x="30" y="30"/>
                      </a:moveTo>
                      <a:cubicBezTo>
                        <a:pt x="25" y="15"/>
                        <a:pt x="16" y="18"/>
                        <a:pt x="0" y="15"/>
                      </a:cubicBezTo>
                      <a:cubicBezTo>
                        <a:pt x="1" y="12"/>
                        <a:pt x="0" y="6"/>
                        <a:pt x="3" y="6"/>
                      </a:cubicBezTo>
                      <a:cubicBezTo>
                        <a:pt x="9" y="5"/>
                        <a:pt x="21" y="12"/>
                        <a:pt x="21" y="12"/>
                      </a:cubicBezTo>
                      <a:cubicBezTo>
                        <a:pt x="31" y="9"/>
                        <a:pt x="38" y="3"/>
                        <a:pt x="48" y="0"/>
                      </a:cubicBezTo>
                      <a:cubicBezTo>
                        <a:pt x="82" y="3"/>
                        <a:pt x="109" y="16"/>
                        <a:pt x="141" y="27"/>
                      </a:cubicBezTo>
                      <a:cubicBezTo>
                        <a:pt x="156" y="49"/>
                        <a:pt x="162" y="47"/>
                        <a:pt x="132" y="54"/>
                      </a:cubicBezTo>
                      <a:cubicBezTo>
                        <a:pt x="129" y="64"/>
                        <a:pt x="123" y="71"/>
                        <a:pt x="120" y="81"/>
                      </a:cubicBezTo>
                      <a:cubicBezTo>
                        <a:pt x="92" y="75"/>
                        <a:pt x="107" y="66"/>
                        <a:pt x="93" y="45"/>
                      </a:cubicBezTo>
                      <a:cubicBezTo>
                        <a:pt x="89" y="58"/>
                        <a:pt x="90" y="64"/>
                        <a:pt x="78" y="72"/>
                      </a:cubicBezTo>
                      <a:cubicBezTo>
                        <a:pt x="60" y="66"/>
                        <a:pt x="77" y="74"/>
                        <a:pt x="63" y="60"/>
                      </a:cubicBezTo>
                      <a:cubicBezTo>
                        <a:pt x="39" y="36"/>
                        <a:pt x="42" y="65"/>
                        <a:pt x="30"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8" name="Freeform 172"/>
                <p:cNvSpPr>
                  <a:spLocks/>
                </p:cNvSpPr>
                <p:nvPr/>
              </p:nvSpPr>
              <p:spPr bwMode="ltGray">
                <a:xfrm>
                  <a:off x="3332" y="592"/>
                  <a:ext cx="57" cy="33"/>
                </a:xfrm>
                <a:custGeom>
                  <a:avLst/>
                  <a:gdLst>
                    <a:gd name="T0" fmla="*/ 14 w 59"/>
                    <a:gd name="T1" fmla="*/ 0 h 36"/>
                    <a:gd name="T2" fmla="*/ 33 w 59"/>
                    <a:gd name="T3" fmla="*/ 6 h 36"/>
                    <a:gd name="T4" fmla="*/ 30 w 59"/>
                    <a:gd name="T5" fmla="*/ 12 h 36"/>
                    <a:gd name="T6" fmla="*/ 14 w 59"/>
                    <a:gd name="T7" fmla="*/ 8 h 36"/>
                    <a:gd name="T8" fmla="*/ 8 w 59"/>
                    <a:gd name="T9" fmla="*/ 7 h 36"/>
                    <a:gd name="T10" fmla="*/ 14 w 59"/>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36">
                      <a:moveTo>
                        <a:pt x="14" y="0"/>
                      </a:moveTo>
                      <a:cubicBezTo>
                        <a:pt x="26" y="2"/>
                        <a:pt x="38" y="5"/>
                        <a:pt x="50" y="9"/>
                      </a:cubicBezTo>
                      <a:cubicBezTo>
                        <a:pt x="59" y="22"/>
                        <a:pt x="55" y="25"/>
                        <a:pt x="44" y="36"/>
                      </a:cubicBezTo>
                      <a:cubicBezTo>
                        <a:pt x="35" y="33"/>
                        <a:pt x="26" y="30"/>
                        <a:pt x="17" y="27"/>
                      </a:cubicBezTo>
                      <a:cubicBezTo>
                        <a:pt x="14" y="26"/>
                        <a:pt x="8" y="24"/>
                        <a:pt x="8" y="24"/>
                      </a:cubicBezTo>
                      <a:cubicBezTo>
                        <a:pt x="0" y="11"/>
                        <a:pt x="2" y="8"/>
                        <a:pt x="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59" name="Freeform 173"/>
                <p:cNvSpPr>
                  <a:spLocks/>
                </p:cNvSpPr>
                <p:nvPr/>
              </p:nvSpPr>
              <p:spPr bwMode="ltGray">
                <a:xfrm>
                  <a:off x="3361" y="517"/>
                  <a:ext cx="383" cy="226"/>
                </a:xfrm>
                <a:custGeom>
                  <a:avLst/>
                  <a:gdLst>
                    <a:gd name="T0" fmla="*/ 11 w 383"/>
                    <a:gd name="T1" fmla="*/ 0 h 225"/>
                    <a:gd name="T2" fmla="*/ 41 w 383"/>
                    <a:gd name="T3" fmla="*/ 36 h 225"/>
                    <a:gd name="T4" fmla="*/ 77 w 383"/>
                    <a:gd name="T5" fmla="*/ 39 h 225"/>
                    <a:gd name="T6" fmla="*/ 71 w 383"/>
                    <a:gd name="T7" fmla="*/ 60 h 225"/>
                    <a:gd name="T8" fmla="*/ 20 w 383"/>
                    <a:gd name="T9" fmla="*/ 45 h 225"/>
                    <a:gd name="T10" fmla="*/ 23 w 383"/>
                    <a:gd name="T11" fmla="*/ 60 h 225"/>
                    <a:gd name="T12" fmla="*/ 5 w 383"/>
                    <a:gd name="T13" fmla="*/ 63 h 225"/>
                    <a:gd name="T14" fmla="*/ 14 w 383"/>
                    <a:gd name="T15" fmla="*/ 81 h 225"/>
                    <a:gd name="T16" fmla="*/ 53 w 383"/>
                    <a:gd name="T17" fmla="*/ 84 h 225"/>
                    <a:gd name="T18" fmla="*/ 98 w 383"/>
                    <a:gd name="T19" fmla="*/ 78 h 225"/>
                    <a:gd name="T20" fmla="*/ 122 w 383"/>
                    <a:gd name="T21" fmla="*/ 93 h 225"/>
                    <a:gd name="T22" fmla="*/ 98 w 383"/>
                    <a:gd name="T23" fmla="*/ 102 h 225"/>
                    <a:gd name="T24" fmla="*/ 125 w 383"/>
                    <a:gd name="T25" fmla="*/ 131 h 225"/>
                    <a:gd name="T26" fmla="*/ 155 w 383"/>
                    <a:gd name="T27" fmla="*/ 146 h 225"/>
                    <a:gd name="T28" fmla="*/ 185 w 383"/>
                    <a:gd name="T29" fmla="*/ 149 h 225"/>
                    <a:gd name="T30" fmla="*/ 200 w 383"/>
                    <a:gd name="T31" fmla="*/ 182 h 225"/>
                    <a:gd name="T32" fmla="*/ 239 w 383"/>
                    <a:gd name="T33" fmla="*/ 218 h 225"/>
                    <a:gd name="T34" fmla="*/ 227 w 383"/>
                    <a:gd name="T35" fmla="*/ 221 h 225"/>
                    <a:gd name="T36" fmla="*/ 245 w 383"/>
                    <a:gd name="T37" fmla="*/ 227 h 225"/>
                    <a:gd name="T38" fmla="*/ 293 w 383"/>
                    <a:gd name="T39" fmla="*/ 239 h 225"/>
                    <a:gd name="T40" fmla="*/ 296 w 383"/>
                    <a:gd name="T41" fmla="*/ 212 h 225"/>
                    <a:gd name="T42" fmla="*/ 299 w 383"/>
                    <a:gd name="T43" fmla="*/ 182 h 225"/>
                    <a:gd name="T44" fmla="*/ 383 w 383"/>
                    <a:gd name="T45" fmla="*/ 161 h 225"/>
                    <a:gd name="T46" fmla="*/ 260 w 383"/>
                    <a:gd name="T47" fmla="*/ 81 h 225"/>
                    <a:gd name="T48" fmla="*/ 134 w 383"/>
                    <a:gd name="T49" fmla="*/ 36 h 225"/>
                    <a:gd name="T50" fmla="*/ 59 w 383"/>
                    <a:gd name="T51" fmla="*/ 12 h 225"/>
                    <a:gd name="T52" fmla="*/ 11 w 383"/>
                    <a:gd name="T53" fmla="*/ 0 h 2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83" h="225">
                      <a:moveTo>
                        <a:pt x="11" y="0"/>
                      </a:moveTo>
                      <a:cubicBezTo>
                        <a:pt x="17" y="19"/>
                        <a:pt x="20" y="29"/>
                        <a:pt x="41" y="36"/>
                      </a:cubicBezTo>
                      <a:cubicBezTo>
                        <a:pt x="54" y="32"/>
                        <a:pt x="64" y="35"/>
                        <a:pt x="77" y="39"/>
                      </a:cubicBezTo>
                      <a:cubicBezTo>
                        <a:pt x="85" y="51"/>
                        <a:pt x="85" y="55"/>
                        <a:pt x="71" y="60"/>
                      </a:cubicBezTo>
                      <a:cubicBezTo>
                        <a:pt x="54" y="54"/>
                        <a:pt x="37" y="51"/>
                        <a:pt x="20" y="45"/>
                      </a:cubicBezTo>
                      <a:cubicBezTo>
                        <a:pt x="5" y="50"/>
                        <a:pt x="12" y="56"/>
                        <a:pt x="23" y="60"/>
                      </a:cubicBezTo>
                      <a:cubicBezTo>
                        <a:pt x="17" y="61"/>
                        <a:pt x="10" y="59"/>
                        <a:pt x="5" y="63"/>
                      </a:cubicBezTo>
                      <a:cubicBezTo>
                        <a:pt x="0" y="67"/>
                        <a:pt x="8" y="79"/>
                        <a:pt x="14" y="81"/>
                      </a:cubicBezTo>
                      <a:cubicBezTo>
                        <a:pt x="27" y="84"/>
                        <a:pt x="40" y="83"/>
                        <a:pt x="53" y="84"/>
                      </a:cubicBezTo>
                      <a:cubicBezTo>
                        <a:pt x="78" y="92"/>
                        <a:pt x="75" y="86"/>
                        <a:pt x="98" y="78"/>
                      </a:cubicBezTo>
                      <a:cubicBezTo>
                        <a:pt x="102" y="91"/>
                        <a:pt x="109" y="90"/>
                        <a:pt x="122" y="93"/>
                      </a:cubicBezTo>
                      <a:cubicBezTo>
                        <a:pt x="113" y="107"/>
                        <a:pt x="112" y="97"/>
                        <a:pt x="98" y="102"/>
                      </a:cubicBezTo>
                      <a:cubicBezTo>
                        <a:pt x="107" y="108"/>
                        <a:pt x="116" y="111"/>
                        <a:pt x="125" y="117"/>
                      </a:cubicBezTo>
                      <a:cubicBezTo>
                        <a:pt x="133" y="129"/>
                        <a:pt x="142" y="128"/>
                        <a:pt x="155" y="132"/>
                      </a:cubicBezTo>
                      <a:cubicBezTo>
                        <a:pt x="167" y="128"/>
                        <a:pt x="174" y="131"/>
                        <a:pt x="185" y="135"/>
                      </a:cubicBezTo>
                      <a:cubicBezTo>
                        <a:pt x="189" y="146"/>
                        <a:pt x="200" y="161"/>
                        <a:pt x="200" y="168"/>
                      </a:cubicBezTo>
                      <a:cubicBezTo>
                        <a:pt x="213" y="180"/>
                        <a:pt x="229" y="189"/>
                        <a:pt x="239" y="204"/>
                      </a:cubicBezTo>
                      <a:cubicBezTo>
                        <a:pt x="241" y="207"/>
                        <a:pt x="225" y="204"/>
                        <a:pt x="227" y="207"/>
                      </a:cubicBezTo>
                      <a:cubicBezTo>
                        <a:pt x="231" y="212"/>
                        <a:pt x="245" y="213"/>
                        <a:pt x="245" y="213"/>
                      </a:cubicBezTo>
                      <a:cubicBezTo>
                        <a:pt x="262" y="207"/>
                        <a:pt x="279" y="216"/>
                        <a:pt x="293" y="225"/>
                      </a:cubicBezTo>
                      <a:cubicBezTo>
                        <a:pt x="311" y="219"/>
                        <a:pt x="311" y="208"/>
                        <a:pt x="296" y="198"/>
                      </a:cubicBezTo>
                      <a:cubicBezTo>
                        <a:pt x="285" y="182"/>
                        <a:pt x="277" y="175"/>
                        <a:pt x="299" y="168"/>
                      </a:cubicBezTo>
                      <a:cubicBezTo>
                        <a:pt x="319" y="182"/>
                        <a:pt x="366" y="164"/>
                        <a:pt x="383" y="147"/>
                      </a:cubicBezTo>
                      <a:lnTo>
                        <a:pt x="260" y="81"/>
                      </a:lnTo>
                      <a:lnTo>
                        <a:pt x="134" y="36"/>
                      </a:lnTo>
                      <a:lnTo>
                        <a:pt x="59" y="12"/>
                      </a:lnTo>
                      <a:lnTo>
                        <a:pt x="1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0" name="Freeform 174"/>
                <p:cNvSpPr>
                  <a:spLocks/>
                </p:cNvSpPr>
                <p:nvPr/>
              </p:nvSpPr>
              <p:spPr bwMode="ltGray">
                <a:xfrm>
                  <a:off x="2507" y="498"/>
                  <a:ext cx="82" cy="38"/>
                </a:xfrm>
                <a:custGeom>
                  <a:avLst/>
                  <a:gdLst>
                    <a:gd name="T0" fmla="*/ 18 w 81"/>
                    <a:gd name="T1" fmla="*/ 19 h 39"/>
                    <a:gd name="T2" fmla="*/ 74 w 81"/>
                    <a:gd name="T3" fmla="*/ 0 h 39"/>
                    <a:gd name="T4" fmla="*/ 95 w 81"/>
                    <a:gd name="T5" fmla="*/ 18 h 39"/>
                    <a:gd name="T6" fmla="*/ 68 w 81"/>
                    <a:gd name="T7" fmla="*/ 19 h 39"/>
                    <a:gd name="T8" fmla="*/ 27 w 81"/>
                    <a:gd name="T9" fmla="*/ 25 h 39"/>
                    <a:gd name="T10" fmla="*/ 18 w 81"/>
                    <a:gd name="T11" fmla="*/ 19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39">
                      <a:moveTo>
                        <a:pt x="18" y="33"/>
                      </a:moveTo>
                      <a:cubicBezTo>
                        <a:pt x="0" y="6"/>
                        <a:pt x="43" y="6"/>
                        <a:pt x="60" y="0"/>
                      </a:cubicBezTo>
                      <a:cubicBezTo>
                        <a:pt x="72" y="4"/>
                        <a:pt x="77" y="6"/>
                        <a:pt x="81" y="18"/>
                      </a:cubicBezTo>
                      <a:cubicBezTo>
                        <a:pt x="70" y="25"/>
                        <a:pt x="66" y="28"/>
                        <a:pt x="54" y="24"/>
                      </a:cubicBezTo>
                      <a:cubicBezTo>
                        <a:pt x="44" y="27"/>
                        <a:pt x="27" y="39"/>
                        <a:pt x="27" y="39"/>
                      </a:cubicBezTo>
                      <a:cubicBezTo>
                        <a:pt x="18" y="36"/>
                        <a:pt x="4" y="19"/>
                        <a:pt x="18"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1" name="Freeform 175"/>
                <p:cNvSpPr>
                  <a:spLocks/>
                </p:cNvSpPr>
                <p:nvPr/>
              </p:nvSpPr>
              <p:spPr bwMode="ltGray">
                <a:xfrm>
                  <a:off x="2568" y="634"/>
                  <a:ext cx="92" cy="41"/>
                </a:xfrm>
                <a:custGeom>
                  <a:avLst/>
                  <a:gdLst>
                    <a:gd name="T0" fmla="*/ 15 w 93"/>
                    <a:gd name="T1" fmla="*/ 50 h 40"/>
                    <a:gd name="T2" fmla="*/ 46 w 93"/>
                    <a:gd name="T3" fmla="*/ 6 h 40"/>
                    <a:gd name="T4" fmla="*/ 55 w 93"/>
                    <a:gd name="T5" fmla="*/ 0 h 40"/>
                    <a:gd name="T6" fmla="*/ 79 w 93"/>
                    <a:gd name="T7" fmla="*/ 15 h 40"/>
                    <a:gd name="T8" fmla="*/ 42 w 93"/>
                    <a:gd name="T9" fmla="*/ 53 h 40"/>
                    <a:gd name="T10" fmla="*/ 9 w 93"/>
                    <a:gd name="T11" fmla="*/ 50 h 40"/>
                    <a:gd name="T12" fmla="*/ 12 w 93"/>
                    <a:gd name="T13" fmla="*/ 41 h 40"/>
                    <a:gd name="T14" fmla="*/ 15 w 93"/>
                    <a:gd name="T15" fmla="*/ 5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40">
                      <a:moveTo>
                        <a:pt x="15" y="36"/>
                      </a:moveTo>
                      <a:cubicBezTo>
                        <a:pt x="0" y="14"/>
                        <a:pt x="36" y="10"/>
                        <a:pt x="51" y="6"/>
                      </a:cubicBezTo>
                      <a:cubicBezTo>
                        <a:pt x="57" y="4"/>
                        <a:pt x="69" y="0"/>
                        <a:pt x="69" y="0"/>
                      </a:cubicBezTo>
                      <a:cubicBezTo>
                        <a:pt x="82" y="3"/>
                        <a:pt x="89" y="2"/>
                        <a:pt x="93" y="15"/>
                      </a:cubicBezTo>
                      <a:cubicBezTo>
                        <a:pt x="59" y="24"/>
                        <a:pt x="65" y="16"/>
                        <a:pt x="42" y="39"/>
                      </a:cubicBezTo>
                      <a:cubicBezTo>
                        <a:pt x="31" y="38"/>
                        <a:pt x="19" y="40"/>
                        <a:pt x="9" y="36"/>
                      </a:cubicBezTo>
                      <a:cubicBezTo>
                        <a:pt x="6" y="35"/>
                        <a:pt x="9" y="27"/>
                        <a:pt x="12" y="27"/>
                      </a:cubicBezTo>
                      <a:cubicBezTo>
                        <a:pt x="15" y="27"/>
                        <a:pt x="14" y="33"/>
                        <a:pt x="15"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2" name="Freeform 176"/>
                <p:cNvSpPr>
                  <a:spLocks/>
                </p:cNvSpPr>
                <p:nvPr/>
              </p:nvSpPr>
              <p:spPr bwMode="ltGray">
                <a:xfrm>
                  <a:off x="2619" y="657"/>
                  <a:ext cx="53" cy="30"/>
                </a:xfrm>
                <a:custGeom>
                  <a:avLst/>
                  <a:gdLst>
                    <a:gd name="T0" fmla="*/ 14 w 53"/>
                    <a:gd name="T1" fmla="*/ 15 h 31"/>
                    <a:gd name="T2" fmla="*/ 35 w 53"/>
                    <a:gd name="T3" fmla="*/ 1 h 31"/>
                    <a:gd name="T4" fmla="*/ 47 w 53"/>
                    <a:gd name="T5" fmla="*/ 4 h 31"/>
                    <a:gd name="T6" fmla="*/ 32 w 53"/>
                    <a:gd name="T7" fmla="*/ 15 h 31"/>
                    <a:gd name="T8" fmla="*/ 23 w 53"/>
                    <a:gd name="T9" fmla="*/ 17 h 31"/>
                    <a:gd name="T10" fmla="*/ 14 w 53"/>
                    <a:gd name="T11" fmla="*/ 15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31">
                      <a:moveTo>
                        <a:pt x="14" y="25"/>
                      </a:moveTo>
                      <a:cubicBezTo>
                        <a:pt x="8" y="6"/>
                        <a:pt x="19" y="5"/>
                        <a:pt x="35" y="1"/>
                      </a:cubicBezTo>
                      <a:cubicBezTo>
                        <a:pt x="39" y="2"/>
                        <a:pt x="46" y="0"/>
                        <a:pt x="47" y="4"/>
                      </a:cubicBezTo>
                      <a:cubicBezTo>
                        <a:pt x="53" y="24"/>
                        <a:pt x="41" y="21"/>
                        <a:pt x="32" y="25"/>
                      </a:cubicBezTo>
                      <a:cubicBezTo>
                        <a:pt x="29" y="27"/>
                        <a:pt x="26" y="29"/>
                        <a:pt x="23" y="31"/>
                      </a:cubicBezTo>
                      <a:cubicBezTo>
                        <a:pt x="14" y="28"/>
                        <a:pt x="0" y="11"/>
                        <a:pt x="14"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3" name="Freeform 177"/>
                <p:cNvSpPr>
                  <a:spLocks/>
                </p:cNvSpPr>
                <p:nvPr/>
              </p:nvSpPr>
              <p:spPr bwMode="ltGray">
                <a:xfrm>
                  <a:off x="2622" y="722"/>
                  <a:ext cx="62" cy="21"/>
                </a:xfrm>
                <a:custGeom>
                  <a:avLst/>
                  <a:gdLst>
                    <a:gd name="T0" fmla="*/ 25 w 62"/>
                    <a:gd name="T1" fmla="*/ 21 h 21"/>
                    <a:gd name="T2" fmla="*/ 31 w 62"/>
                    <a:gd name="T3" fmla="*/ 0 h 21"/>
                    <a:gd name="T4" fmla="*/ 25 w 62"/>
                    <a:gd name="T5" fmla="*/ 21 h 21"/>
                    <a:gd name="T6" fmla="*/ 0 60000 65536"/>
                    <a:gd name="T7" fmla="*/ 0 60000 65536"/>
                    <a:gd name="T8" fmla="*/ 0 60000 65536"/>
                  </a:gdLst>
                  <a:ahLst/>
                  <a:cxnLst>
                    <a:cxn ang="T6">
                      <a:pos x="T0" y="T1"/>
                    </a:cxn>
                    <a:cxn ang="T7">
                      <a:pos x="T2" y="T3"/>
                    </a:cxn>
                    <a:cxn ang="T8">
                      <a:pos x="T4" y="T5"/>
                    </a:cxn>
                  </a:cxnLst>
                  <a:rect l="0" t="0" r="r" b="b"/>
                  <a:pathLst>
                    <a:path w="62" h="21">
                      <a:moveTo>
                        <a:pt x="25" y="21"/>
                      </a:moveTo>
                      <a:cubicBezTo>
                        <a:pt x="0" y="4"/>
                        <a:pt x="10" y="5"/>
                        <a:pt x="31" y="0"/>
                      </a:cubicBezTo>
                      <a:cubicBezTo>
                        <a:pt x="62" y="6"/>
                        <a:pt x="40" y="16"/>
                        <a:pt x="2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4" name="Freeform 178"/>
                <p:cNvSpPr>
                  <a:spLocks/>
                </p:cNvSpPr>
                <p:nvPr/>
              </p:nvSpPr>
              <p:spPr bwMode="ltGray">
                <a:xfrm>
                  <a:off x="2634" y="753"/>
                  <a:ext cx="47" cy="30"/>
                </a:xfrm>
                <a:custGeom>
                  <a:avLst/>
                  <a:gdLst>
                    <a:gd name="T0" fmla="*/ 0 w 45"/>
                    <a:gd name="T1" fmla="*/ 12 h 31"/>
                    <a:gd name="T2" fmla="*/ 81 w 45"/>
                    <a:gd name="T3" fmla="*/ 15 h 31"/>
                    <a:gd name="T4" fmla="*/ 29 w 45"/>
                    <a:gd name="T5" fmla="*/ 15 h 31"/>
                    <a:gd name="T6" fmla="*/ 0 w 45"/>
                    <a:gd name="T7" fmla="*/ 12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1">
                      <a:moveTo>
                        <a:pt x="0" y="12"/>
                      </a:moveTo>
                      <a:cubicBezTo>
                        <a:pt x="17" y="0"/>
                        <a:pt x="29" y="4"/>
                        <a:pt x="45" y="15"/>
                      </a:cubicBezTo>
                      <a:cubicBezTo>
                        <a:pt x="34" y="31"/>
                        <a:pt x="29" y="20"/>
                        <a:pt x="15" y="15"/>
                      </a:cubicBezTo>
                      <a:cubicBezTo>
                        <a:pt x="10" y="13"/>
                        <a:pt x="0" y="12"/>
                        <a:pt x="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5" name="Freeform 179"/>
                <p:cNvSpPr>
                  <a:spLocks/>
                </p:cNvSpPr>
                <p:nvPr/>
              </p:nvSpPr>
              <p:spPr bwMode="ltGray">
                <a:xfrm>
                  <a:off x="2726" y="804"/>
                  <a:ext cx="56" cy="30"/>
                </a:xfrm>
                <a:custGeom>
                  <a:avLst/>
                  <a:gdLst>
                    <a:gd name="T0" fmla="*/ 0 w 54"/>
                    <a:gd name="T1" fmla="*/ 24 h 30"/>
                    <a:gd name="T2" fmla="*/ 32 w 54"/>
                    <a:gd name="T3" fmla="*/ 30 h 30"/>
                    <a:gd name="T4" fmla="*/ 0 w 54"/>
                    <a:gd name="T5" fmla="*/ 24 h 30"/>
                    <a:gd name="T6" fmla="*/ 0 60000 65536"/>
                    <a:gd name="T7" fmla="*/ 0 60000 65536"/>
                    <a:gd name="T8" fmla="*/ 0 60000 65536"/>
                  </a:gdLst>
                  <a:ahLst/>
                  <a:cxnLst>
                    <a:cxn ang="T6">
                      <a:pos x="T0" y="T1"/>
                    </a:cxn>
                    <a:cxn ang="T7">
                      <a:pos x="T2" y="T3"/>
                    </a:cxn>
                    <a:cxn ang="T8">
                      <a:pos x="T4" y="T5"/>
                    </a:cxn>
                  </a:cxnLst>
                  <a:rect l="0" t="0" r="r" b="b"/>
                  <a:pathLst>
                    <a:path w="54" h="30">
                      <a:moveTo>
                        <a:pt x="0" y="24"/>
                      </a:moveTo>
                      <a:cubicBezTo>
                        <a:pt x="16" y="0"/>
                        <a:pt x="54" y="18"/>
                        <a:pt x="18" y="30"/>
                      </a:cubicBezTo>
                      <a:cubicBezTo>
                        <a:pt x="13" y="28"/>
                        <a:pt x="0" y="18"/>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6" name="Freeform 180"/>
                <p:cNvSpPr>
                  <a:spLocks/>
                </p:cNvSpPr>
                <p:nvPr/>
              </p:nvSpPr>
              <p:spPr bwMode="ltGray">
                <a:xfrm>
                  <a:off x="2707" y="840"/>
                  <a:ext cx="39" cy="25"/>
                </a:xfrm>
                <a:custGeom>
                  <a:avLst/>
                  <a:gdLst>
                    <a:gd name="T0" fmla="*/ 6 w 40"/>
                    <a:gd name="T1" fmla="*/ 10 h 24"/>
                    <a:gd name="T2" fmla="*/ 20 w 40"/>
                    <a:gd name="T3" fmla="*/ 4 h 24"/>
                    <a:gd name="T4" fmla="*/ 12 w 40"/>
                    <a:gd name="T5" fmla="*/ 33 h 24"/>
                    <a:gd name="T6" fmla="*/ 6 w 40"/>
                    <a:gd name="T7" fmla="*/ 1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4">
                      <a:moveTo>
                        <a:pt x="6" y="10"/>
                      </a:moveTo>
                      <a:cubicBezTo>
                        <a:pt x="17" y="3"/>
                        <a:pt x="21" y="0"/>
                        <a:pt x="33" y="4"/>
                      </a:cubicBezTo>
                      <a:cubicBezTo>
                        <a:pt x="40" y="24"/>
                        <a:pt x="33" y="22"/>
                        <a:pt x="12" y="19"/>
                      </a:cubicBezTo>
                      <a:cubicBezTo>
                        <a:pt x="2" y="12"/>
                        <a:pt x="0" y="16"/>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7" name="Freeform 181"/>
                <p:cNvSpPr>
                  <a:spLocks/>
                </p:cNvSpPr>
                <p:nvPr/>
              </p:nvSpPr>
              <p:spPr bwMode="ltGray">
                <a:xfrm>
                  <a:off x="2721" y="874"/>
                  <a:ext cx="30" cy="21"/>
                </a:xfrm>
                <a:custGeom>
                  <a:avLst/>
                  <a:gdLst>
                    <a:gd name="T0" fmla="*/ 3 w 30"/>
                    <a:gd name="T1" fmla="*/ 5 h 20"/>
                    <a:gd name="T2" fmla="*/ 30 w 30"/>
                    <a:gd name="T3" fmla="*/ 28 h 20"/>
                    <a:gd name="T4" fmla="*/ 12 w 30"/>
                    <a:gd name="T5" fmla="*/ 28 h 20"/>
                    <a:gd name="T6" fmla="*/ 3 w 30"/>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0">
                      <a:moveTo>
                        <a:pt x="3" y="5"/>
                      </a:moveTo>
                      <a:cubicBezTo>
                        <a:pt x="16" y="1"/>
                        <a:pt x="25" y="0"/>
                        <a:pt x="30" y="14"/>
                      </a:cubicBezTo>
                      <a:cubicBezTo>
                        <a:pt x="23" y="16"/>
                        <a:pt x="19" y="20"/>
                        <a:pt x="12" y="14"/>
                      </a:cubicBezTo>
                      <a:cubicBezTo>
                        <a:pt x="0" y="4"/>
                        <a:pt x="11" y="5"/>
                        <a:pt x="3"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8" name="Freeform 182"/>
                <p:cNvSpPr>
                  <a:spLocks/>
                </p:cNvSpPr>
                <p:nvPr/>
              </p:nvSpPr>
              <p:spPr bwMode="ltGray">
                <a:xfrm>
                  <a:off x="2945" y="950"/>
                  <a:ext cx="61" cy="42"/>
                </a:xfrm>
                <a:custGeom>
                  <a:avLst/>
                  <a:gdLst>
                    <a:gd name="T0" fmla="*/ 35 w 62"/>
                    <a:gd name="T1" fmla="*/ 18 h 41"/>
                    <a:gd name="T2" fmla="*/ 4 w 62"/>
                    <a:gd name="T3" fmla="*/ 35 h 41"/>
                    <a:gd name="T4" fmla="*/ 16 w 62"/>
                    <a:gd name="T5" fmla="*/ 0 h 41"/>
                    <a:gd name="T6" fmla="*/ 32 w 62"/>
                    <a:gd name="T7" fmla="*/ 3 h 41"/>
                    <a:gd name="T8" fmla="*/ 47 w 62"/>
                    <a:gd name="T9" fmla="*/ 18 h 41"/>
                    <a:gd name="T10" fmla="*/ 35 w 62"/>
                    <a:gd name="T11" fmla="*/ 18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41">
                      <a:moveTo>
                        <a:pt x="49" y="18"/>
                      </a:moveTo>
                      <a:cubicBezTo>
                        <a:pt x="41" y="41"/>
                        <a:pt x="20" y="31"/>
                        <a:pt x="4" y="21"/>
                      </a:cubicBezTo>
                      <a:cubicBezTo>
                        <a:pt x="0" y="8"/>
                        <a:pt x="3" y="4"/>
                        <a:pt x="16" y="0"/>
                      </a:cubicBezTo>
                      <a:cubicBezTo>
                        <a:pt x="27" y="4"/>
                        <a:pt x="34" y="7"/>
                        <a:pt x="46" y="3"/>
                      </a:cubicBezTo>
                      <a:cubicBezTo>
                        <a:pt x="49" y="5"/>
                        <a:pt x="62" y="12"/>
                        <a:pt x="61" y="18"/>
                      </a:cubicBezTo>
                      <a:cubicBezTo>
                        <a:pt x="58" y="29"/>
                        <a:pt x="51" y="20"/>
                        <a:pt x="49"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69" name="Freeform 183"/>
                <p:cNvSpPr>
                  <a:spLocks/>
                </p:cNvSpPr>
                <p:nvPr/>
              </p:nvSpPr>
              <p:spPr bwMode="ltGray">
                <a:xfrm>
                  <a:off x="3013" y="957"/>
                  <a:ext cx="44" cy="17"/>
                </a:xfrm>
                <a:custGeom>
                  <a:avLst/>
                  <a:gdLst>
                    <a:gd name="T0" fmla="*/ 22 w 45"/>
                    <a:gd name="T1" fmla="*/ 9 h 18"/>
                    <a:gd name="T2" fmla="*/ 16 w 45"/>
                    <a:gd name="T3" fmla="*/ 0 h 18"/>
                    <a:gd name="T4" fmla="*/ 22 w 45"/>
                    <a:gd name="T5" fmla="*/ 9 h 18"/>
                    <a:gd name="T6" fmla="*/ 22 w 45"/>
                    <a:gd name="T7" fmla="*/ 9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8">
                      <a:moveTo>
                        <a:pt x="25" y="15"/>
                      </a:moveTo>
                      <a:cubicBezTo>
                        <a:pt x="13" y="11"/>
                        <a:pt x="0" y="10"/>
                        <a:pt x="16" y="0"/>
                      </a:cubicBezTo>
                      <a:cubicBezTo>
                        <a:pt x="31" y="3"/>
                        <a:pt x="45" y="2"/>
                        <a:pt x="34" y="18"/>
                      </a:cubicBezTo>
                      <a:cubicBezTo>
                        <a:pt x="31" y="17"/>
                        <a:pt x="25" y="15"/>
                        <a:pt x="25"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0" name="Freeform 184"/>
                <p:cNvSpPr>
                  <a:spLocks/>
                </p:cNvSpPr>
                <p:nvPr/>
              </p:nvSpPr>
              <p:spPr bwMode="ltGray">
                <a:xfrm>
                  <a:off x="2967" y="991"/>
                  <a:ext cx="44" cy="22"/>
                </a:xfrm>
                <a:custGeom>
                  <a:avLst/>
                  <a:gdLst>
                    <a:gd name="T0" fmla="*/ 8 w 45"/>
                    <a:gd name="T1" fmla="*/ 8 h 23"/>
                    <a:gd name="T2" fmla="*/ 24 w 45"/>
                    <a:gd name="T3" fmla="*/ 8 h 23"/>
                    <a:gd name="T4" fmla="*/ 17 w 45"/>
                    <a:gd name="T5" fmla="*/ 11 h 23"/>
                    <a:gd name="T6" fmla="*/ 8 w 45"/>
                    <a:gd name="T7" fmla="*/ 8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23">
                      <a:moveTo>
                        <a:pt x="8" y="8"/>
                      </a:moveTo>
                      <a:cubicBezTo>
                        <a:pt x="18" y="5"/>
                        <a:pt x="27" y="0"/>
                        <a:pt x="38" y="8"/>
                      </a:cubicBezTo>
                      <a:cubicBezTo>
                        <a:pt x="45" y="13"/>
                        <a:pt x="17" y="23"/>
                        <a:pt x="17" y="23"/>
                      </a:cubicBezTo>
                      <a:cubicBezTo>
                        <a:pt x="10" y="21"/>
                        <a:pt x="0" y="16"/>
                        <a:pt x="8"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1" name="Freeform 185"/>
                <p:cNvSpPr>
                  <a:spLocks/>
                </p:cNvSpPr>
                <p:nvPr/>
              </p:nvSpPr>
              <p:spPr bwMode="ltGray">
                <a:xfrm>
                  <a:off x="3317" y="961"/>
                  <a:ext cx="52" cy="26"/>
                </a:xfrm>
                <a:custGeom>
                  <a:avLst/>
                  <a:gdLst>
                    <a:gd name="T0" fmla="*/ 36 w 50"/>
                    <a:gd name="T1" fmla="*/ 2 h 26"/>
                    <a:gd name="T2" fmla="*/ 64 w 50"/>
                    <a:gd name="T3" fmla="*/ 14 h 26"/>
                    <a:gd name="T4" fmla="*/ 10 w 50"/>
                    <a:gd name="T5" fmla="*/ 26 h 26"/>
                    <a:gd name="T6" fmla="*/ 36 w 50"/>
                    <a:gd name="T7" fmla="*/ 2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6">
                      <a:moveTo>
                        <a:pt x="22" y="2"/>
                      </a:moveTo>
                      <a:cubicBezTo>
                        <a:pt x="29" y="0"/>
                        <a:pt x="50" y="1"/>
                        <a:pt x="37" y="14"/>
                      </a:cubicBezTo>
                      <a:cubicBezTo>
                        <a:pt x="32" y="19"/>
                        <a:pt x="17" y="24"/>
                        <a:pt x="10" y="26"/>
                      </a:cubicBezTo>
                      <a:cubicBezTo>
                        <a:pt x="4" y="8"/>
                        <a:pt x="0" y="2"/>
                        <a:pt x="2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2" name="Freeform 186"/>
                <p:cNvSpPr>
                  <a:spLocks/>
                </p:cNvSpPr>
                <p:nvPr/>
              </p:nvSpPr>
              <p:spPr bwMode="ltGray">
                <a:xfrm>
                  <a:off x="3570" y="1067"/>
                  <a:ext cx="26" cy="17"/>
                </a:xfrm>
                <a:custGeom>
                  <a:avLst/>
                  <a:gdLst>
                    <a:gd name="T0" fmla="*/ 0 w 24"/>
                    <a:gd name="T1" fmla="*/ 13 h 17"/>
                    <a:gd name="T2" fmla="*/ 74 w 24"/>
                    <a:gd name="T3" fmla="*/ 4 h 17"/>
                    <a:gd name="T4" fmla="*/ 0 w 24"/>
                    <a:gd name="T5" fmla="*/ 13 h 17"/>
                    <a:gd name="T6" fmla="*/ 0 60000 65536"/>
                    <a:gd name="T7" fmla="*/ 0 60000 65536"/>
                    <a:gd name="T8" fmla="*/ 0 60000 65536"/>
                  </a:gdLst>
                  <a:ahLst/>
                  <a:cxnLst>
                    <a:cxn ang="T6">
                      <a:pos x="T0" y="T1"/>
                    </a:cxn>
                    <a:cxn ang="T7">
                      <a:pos x="T2" y="T3"/>
                    </a:cxn>
                    <a:cxn ang="T8">
                      <a:pos x="T4" y="T5"/>
                    </a:cxn>
                  </a:cxnLst>
                  <a:rect l="0" t="0" r="r" b="b"/>
                  <a:pathLst>
                    <a:path w="24" h="17">
                      <a:moveTo>
                        <a:pt x="0" y="13"/>
                      </a:moveTo>
                      <a:cubicBezTo>
                        <a:pt x="8" y="2"/>
                        <a:pt x="11" y="0"/>
                        <a:pt x="24" y="4"/>
                      </a:cubicBezTo>
                      <a:cubicBezTo>
                        <a:pt x="16" y="15"/>
                        <a:pt x="13" y="17"/>
                        <a:pt x="0"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3" name="Freeform 187"/>
                <p:cNvSpPr>
                  <a:spLocks/>
                </p:cNvSpPr>
                <p:nvPr/>
              </p:nvSpPr>
              <p:spPr bwMode="ltGray">
                <a:xfrm>
                  <a:off x="1226" y="615"/>
                  <a:ext cx="2307" cy="2298"/>
                </a:xfrm>
                <a:custGeom>
                  <a:avLst/>
                  <a:gdLst>
                    <a:gd name="T0" fmla="*/ 844 w 2308"/>
                    <a:gd name="T1" fmla="*/ 111 h 2297"/>
                    <a:gd name="T2" fmla="*/ 871 w 2308"/>
                    <a:gd name="T3" fmla="*/ 201 h 2297"/>
                    <a:gd name="T4" fmla="*/ 925 w 2308"/>
                    <a:gd name="T5" fmla="*/ 90 h 2297"/>
                    <a:gd name="T6" fmla="*/ 1126 w 2308"/>
                    <a:gd name="T7" fmla="*/ 30 h 2297"/>
                    <a:gd name="T8" fmla="*/ 1030 w 2308"/>
                    <a:gd name="T9" fmla="*/ 129 h 2297"/>
                    <a:gd name="T10" fmla="*/ 1000 w 2308"/>
                    <a:gd name="T11" fmla="*/ 195 h 2297"/>
                    <a:gd name="T12" fmla="*/ 1117 w 2308"/>
                    <a:gd name="T13" fmla="*/ 258 h 2297"/>
                    <a:gd name="T14" fmla="*/ 1226 w 2308"/>
                    <a:gd name="T15" fmla="*/ 273 h 2297"/>
                    <a:gd name="T16" fmla="*/ 1105 w 2308"/>
                    <a:gd name="T17" fmla="*/ 366 h 2297"/>
                    <a:gd name="T18" fmla="*/ 1205 w 2308"/>
                    <a:gd name="T19" fmla="*/ 312 h 2297"/>
                    <a:gd name="T20" fmla="*/ 1292 w 2308"/>
                    <a:gd name="T21" fmla="*/ 294 h 2297"/>
                    <a:gd name="T22" fmla="*/ 1484 w 2308"/>
                    <a:gd name="T23" fmla="*/ 288 h 2297"/>
                    <a:gd name="T24" fmla="*/ 1592 w 2308"/>
                    <a:gd name="T25" fmla="*/ 393 h 2297"/>
                    <a:gd name="T26" fmla="*/ 1736 w 2308"/>
                    <a:gd name="T27" fmla="*/ 420 h 2297"/>
                    <a:gd name="T28" fmla="*/ 1850 w 2308"/>
                    <a:gd name="T29" fmla="*/ 426 h 2297"/>
                    <a:gd name="T30" fmla="*/ 2051 w 2308"/>
                    <a:gd name="T31" fmla="*/ 441 h 2297"/>
                    <a:gd name="T32" fmla="*/ 2246 w 2308"/>
                    <a:gd name="T33" fmla="*/ 408 h 2297"/>
                    <a:gd name="T34" fmla="*/ 2231 w 2308"/>
                    <a:gd name="T35" fmla="*/ 516 h 2297"/>
                    <a:gd name="T36" fmla="*/ 2168 w 2308"/>
                    <a:gd name="T37" fmla="*/ 641 h 2297"/>
                    <a:gd name="T38" fmla="*/ 2138 w 2308"/>
                    <a:gd name="T39" fmla="*/ 749 h 2297"/>
                    <a:gd name="T40" fmla="*/ 2134 w 2308"/>
                    <a:gd name="T41" fmla="*/ 861 h 2297"/>
                    <a:gd name="T42" fmla="*/ 2060 w 2308"/>
                    <a:gd name="T43" fmla="*/ 977 h 2297"/>
                    <a:gd name="T44" fmla="*/ 2044 w 2308"/>
                    <a:gd name="T45" fmla="*/ 769 h 2297"/>
                    <a:gd name="T46" fmla="*/ 2080 w 2308"/>
                    <a:gd name="T47" fmla="*/ 623 h 2297"/>
                    <a:gd name="T48" fmla="*/ 1998 w 2308"/>
                    <a:gd name="T49" fmla="*/ 717 h 2297"/>
                    <a:gd name="T50" fmla="*/ 1702 w 2308"/>
                    <a:gd name="T51" fmla="*/ 861 h 2297"/>
                    <a:gd name="T52" fmla="*/ 1748 w 2308"/>
                    <a:gd name="T53" fmla="*/ 1127 h 2297"/>
                    <a:gd name="T54" fmla="*/ 1570 w 2308"/>
                    <a:gd name="T55" fmla="*/ 1277 h 2297"/>
                    <a:gd name="T56" fmla="*/ 1546 w 2308"/>
                    <a:gd name="T57" fmla="*/ 1459 h 2297"/>
                    <a:gd name="T58" fmla="*/ 1462 w 2308"/>
                    <a:gd name="T59" fmla="*/ 1343 h 2297"/>
                    <a:gd name="T60" fmla="*/ 1400 w 2308"/>
                    <a:gd name="T61" fmla="*/ 1265 h 2297"/>
                    <a:gd name="T62" fmla="*/ 1318 w 2308"/>
                    <a:gd name="T63" fmla="*/ 1363 h 2297"/>
                    <a:gd name="T64" fmla="*/ 1328 w 2308"/>
                    <a:gd name="T65" fmla="*/ 1397 h 2297"/>
                    <a:gd name="T66" fmla="*/ 1334 w 2308"/>
                    <a:gd name="T67" fmla="*/ 1531 h 2297"/>
                    <a:gd name="T68" fmla="*/ 1286 w 2308"/>
                    <a:gd name="T69" fmla="*/ 1677 h 2297"/>
                    <a:gd name="T70" fmla="*/ 1118 w 2308"/>
                    <a:gd name="T71" fmla="*/ 1783 h 2297"/>
                    <a:gd name="T72" fmla="*/ 940 w 2308"/>
                    <a:gd name="T73" fmla="*/ 1787 h 2297"/>
                    <a:gd name="T74" fmla="*/ 972 w 2308"/>
                    <a:gd name="T75" fmla="*/ 2045 h 2297"/>
                    <a:gd name="T76" fmla="*/ 840 w 2308"/>
                    <a:gd name="T77" fmla="*/ 2105 h 2297"/>
                    <a:gd name="T78" fmla="*/ 736 w 2308"/>
                    <a:gd name="T79" fmla="*/ 1957 h 2297"/>
                    <a:gd name="T80" fmla="*/ 800 w 2308"/>
                    <a:gd name="T81" fmla="*/ 2261 h 2297"/>
                    <a:gd name="T82" fmla="*/ 694 w 2308"/>
                    <a:gd name="T83" fmla="*/ 2099 h 2297"/>
                    <a:gd name="T84" fmla="*/ 690 w 2308"/>
                    <a:gd name="T85" fmla="*/ 1821 h 2297"/>
                    <a:gd name="T86" fmla="*/ 598 w 2308"/>
                    <a:gd name="T87" fmla="*/ 1579 h 2297"/>
                    <a:gd name="T88" fmla="*/ 434 w 2308"/>
                    <a:gd name="T89" fmla="*/ 1641 h 2297"/>
                    <a:gd name="T90" fmla="*/ 282 w 2308"/>
                    <a:gd name="T91" fmla="*/ 1843 h 2297"/>
                    <a:gd name="T92" fmla="*/ 252 w 2308"/>
                    <a:gd name="T93" fmla="*/ 1481 h 2297"/>
                    <a:gd name="T94" fmla="*/ 232 w 2308"/>
                    <a:gd name="T95" fmla="*/ 1371 h 2297"/>
                    <a:gd name="T96" fmla="*/ 176 w 2308"/>
                    <a:gd name="T97" fmla="*/ 1163 h 2297"/>
                    <a:gd name="T98" fmla="*/ 138 w 2308"/>
                    <a:gd name="T99" fmla="*/ 1021 h 2297"/>
                    <a:gd name="T100" fmla="*/ 132 w 2308"/>
                    <a:gd name="T101" fmla="*/ 1267 h 2297"/>
                    <a:gd name="T102" fmla="*/ 22 w 2308"/>
                    <a:gd name="T103" fmla="*/ 1165 h 2297"/>
                    <a:gd name="T104" fmla="*/ 206 w 2308"/>
                    <a:gd name="T105" fmla="*/ 681 h 2297"/>
                    <a:gd name="T106" fmla="*/ 404 w 2308"/>
                    <a:gd name="T107" fmla="*/ 515 h 2297"/>
                    <a:gd name="T108" fmla="*/ 386 w 2308"/>
                    <a:gd name="T109" fmla="*/ 673 h 2297"/>
                    <a:gd name="T110" fmla="*/ 378 w 2308"/>
                    <a:gd name="T111" fmla="*/ 733 h 2297"/>
                    <a:gd name="T112" fmla="*/ 498 w 2308"/>
                    <a:gd name="T113" fmla="*/ 599 h 2297"/>
                    <a:gd name="T114" fmla="*/ 494 w 2308"/>
                    <a:gd name="T115" fmla="*/ 411 h 2297"/>
                    <a:gd name="T116" fmla="*/ 500 w 2308"/>
                    <a:gd name="T117" fmla="*/ 375 h 22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8" h="2297">
                      <a:moveTo>
                        <a:pt x="847" y="63"/>
                      </a:moveTo>
                      <a:cubicBezTo>
                        <a:pt x="856" y="89"/>
                        <a:pt x="868" y="59"/>
                        <a:pt x="883" y="54"/>
                      </a:cubicBezTo>
                      <a:cubicBezTo>
                        <a:pt x="892" y="51"/>
                        <a:pt x="901" y="48"/>
                        <a:pt x="910" y="45"/>
                      </a:cubicBezTo>
                      <a:cubicBezTo>
                        <a:pt x="913" y="44"/>
                        <a:pt x="919" y="42"/>
                        <a:pt x="919" y="42"/>
                      </a:cubicBezTo>
                      <a:cubicBezTo>
                        <a:pt x="922" y="43"/>
                        <a:pt x="951" y="46"/>
                        <a:pt x="934" y="60"/>
                      </a:cubicBezTo>
                      <a:cubicBezTo>
                        <a:pt x="930" y="63"/>
                        <a:pt x="924" y="62"/>
                        <a:pt x="919" y="63"/>
                      </a:cubicBezTo>
                      <a:cubicBezTo>
                        <a:pt x="899" y="56"/>
                        <a:pt x="879" y="70"/>
                        <a:pt x="865" y="84"/>
                      </a:cubicBezTo>
                      <a:cubicBezTo>
                        <a:pt x="863" y="102"/>
                        <a:pt x="865" y="118"/>
                        <a:pt x="844" y="111"/>
                      </a:cubicBezTo>
                      <a:cubicBezTo>
                        <a:pt x="818" y="114"/>
                        <a:pt x="807" y="111"/>
                        <a:pt x="799" y="135"/>
                      </a:cubicBezTo>
                      <a:cubicBezTo>
                        <a:pt x="800" y="139"/>
                        <a:pt x="799" y="144"/>
                        <a:pt x="802" y="147"/>
                      </a:cubicBezTo>
                      <a:cubicBezTo>
                        <a:pt x="807" y="151"/>
                        <a:pt x="820" y="153"/>
                        <a:pt x="820" y="153"/>
                      </a:cubicBezTo>
                      <a:cubicBezTo>
                        <a:pt x="840" y="149"/>
                        <a:pt x="846" y="140"/>
                        <a:pt x="862" y="129"/>
                      </a:cubicBezTo>
                      <a:cubicBezTo>
                        <a:pt x="866" y="132"/>
                        <a:pt x="877" y="136"/>
                        <a:pt x="874" y="144"/>
                      </a:cubicBezTo>
                      <a:cubicBezTo>
                        <a:pt x="872" y="151"/>
                        <a:pt x="867" y="157"/>
                        <a:pt x="862" y="162"/>
                      </a:cubicBezTo>
                      <a:cubicBezTo>
                        <a:pt x="856" y="168"/>
                        <a:pt x="844" y="180"/>
                        <a:pt x="844" y="180"/>
                      </a:cubicBezTo>
                      <a:cubicBezTo>
                        <a:pt x="848" y="202"/>
                        <a:pt x="849" y="205"/>
                        <a:pt x="871" y="201"/>
                      </a:cubicBezTo>
                      <a:cubicBezTo>
                        <a:pt x="882" y="194"/>
                        <a:pt x="888" y="189"/>
                        <a:pt x="892" y="177"/>
                      </a:cubicBezTo>
                      <a:cubicBezTo>
                        <a:pt x="890" y="170"/>
                        <a:pt x="884" y="164"/>
                        <a:pt x="883" y="156"/>
                      </a:cubicBezTo>
                      <a:cubicBezTo>
                        <a:pt x="878" y="102"/>
                        <a:pt x="934" y="96"/>
                        <a:pt x="973" y="90"/>
                      </a:cubicBezTo>
                      <a:cubicBezTo>
                        <a:pt x="992" y="96"/>
                        <a:pt x="1006" y="97"/>
                        <a:pt x="1027" y="99"/>
                      </a:cubicBezTo>
                      <a:cubicBezTo>
                        <a:pt x="1029" y="100"/>
                        <a:pt x="1051" y="110"/>
                        <a:pt x="1042" y="93"/>
                      </a:cubicBezTo>
                      <a:cubicBezTo>
                        <a:pt x="1034" y="79"/>
                        <a:pt x="1013" y="80"/>
                        <a:pt x="1000" y="78"/>
                      </a:cubicBezTo>
                      <a:cubicBezTo>
                        <a:pt x="981" y="72"/>
                        <a:pt x="985" y="69"/>
                        <a:pt x="961" y="72"/>
                      </a:cubicBezTo>
                      <a:cubicBezTo>
                        <a:pt x="948" y="76"/>
                        <a:pt x="938" y="86"/>
                        <a:pt x="925" y="90"/>
                      </a:cubicBezTo>
                      <a:cubicBezTo>
                        <a:pt x="919" y="73"/>
                        <a:pt x="932" y="70"/>
                        <a:pt x="946" y="60"/>
                      </a:cubicBezTo>
                      <a:cubicBezTo>
                        <a:pt x="952" y="56"/>
                        <a:pt x="964" y="48"/>
                        <a:pt x="964" y="48"/>
                      </a:cubicBezTo>
                      <a:cubicBezTo>
                        <a:pt x="967" y="43"/>
                        <a:pt x="978" y="25"/>
                        <a:pt x="985" y="21"/>
                      </a:cubicBezTo>
                      <a:cubicBezTo>
                        <a:pt x="993" y="16"/>
                        <a:pt x="1004" y="17"/>
                        <a:pt x="1012" y="12"/>
                      </a:cubicBezTo>
                      <a:cubicBezTo>
                        <a:pt x="1020" y="7"/>
                        <a:pt x="1039" y="0"/>
                        <a:pt x="1039" y="0"/>
                      </a:cubicBezTo>
                      <a:cubicBezTo>
                        <a:pt x="1060" y="2"/>
                        <a:pt x="1068" y="1"/>
                        <a:pt x="1084" y="12"/>
                      </a:cubicBezTo>
                      <a:cubicBezTo>
                        <a:pt x="1091" y="33"/>
                        <a:pt x="1084" y="28"/>
                        <a:pt x="1099" y="33"/>
                      </a:cubicBezTo>
                      <a:cubicBezTo>
                        <a:pt x="1110" y="29"/>
                        <a:pt x="1115" y="34"/>
                        <a:pt x="1126" y="30"/>
                      </a:cubicBezTo>
                      <a:cubicBezTo>
                        <a:pt x="1140" y="34"/>
                        <a:pt x="1150" y="32"/>
                        <a:pt x="1159" y="45"/>
                      </a:cubicBezTo>
                      <a:cubicBezTo>
                        <a:pt x="1167" y="78"/>
                        <a:pt x="1154" y="97"/>
                        <a:pt x="1123" y="105"/>
                      </a:cubicBezTo>
                      <a:cubicBezTo>
                        <a:pt x="1110" y="114"/>
                        <a:pt x="1106" y="126"/>
                        <a:pt x="1093" y="135"/>
                      </a:cubicBezTo>
                      <a:cubicBezTo>
                        <a:pt x="1086" y="146"/>
                        <a:pt x="1039" y="169"/>
                        <a:pt x="1024" y="174"/>
                      </a:cubicBezTo>
                      <a:cubicBezTo>
                        <a:pt x="1015" y="188"/>
                        <a:pt x="1011" y="186"/>
                        <a:pt x="994" y="183"/>
                      </a:cubicBezTo>
                      <a:cubicBezTo>
                        <a:pt x="991" y="180"/>
                        <a:pt x="986" y="178"/>
                        <a:pt x="985" y="174"/>
                      </a:cubicBezTo>
                      <a:cubicBezTo>
                        <a:pt x="983" y="163"/>
                        <a:pt x="1004" y="150"/>
                        <a:pt x="1012" y="147"/>
                      </a:cubicBezTo>
                      <a:cubicBezTo>
                        <a:pt x="1018" y="141"/>
                        <a:pt x="1024" y="135"/>
                        <a:pt x="1030" y="129"/>
                      </a:cubicBezTo>
                      <a:cubicBezTo>
                        <a:pt x="1034" y="125"/>
                        <a:pt x="1018" y="133"/>
                        <a:pt x="1012" y="135"/>
                      </a:cubicBezTo>
                      <a:cubicBezTo>
                        <a:pt x="1006" y="137"/>
                        <a:pt x="1000" y="141"/>
                        <a:pt x="994" y="144"/>
                      </a:cubicBezTo>
                      <a:cubicBezTo>
                        <a:pt x="988" y="148"/>
                        <a:pt x="976" y="156"/>
                        <a:pt x="976" y="156"/>
                      </a:cubicBezTo>
                      <a:cubicBezTo>
                        <a:pt x="969" y="167"/>
                        <a:pt x="963" y="167"/>
                        <a:pt x="952" y="174"/>
                      </a:cubicBezTo>
                      <a:cubicBezTo>
                        <a:pt x="938" y="195"/>
                        <a:pt x="936" y="186"/>
                        <a:pt x="946" y="201"/>
                      </a:cubicBezTo>
                      <a:cubicBezTo>
                        <a:pt x="952" y="199"/>
                        <a:pt x="958" y="197"/>
                        <a:pt x="964" y="195"/>
                      </a:cubicBezTo>
                      <a:cubicBezTo>
                        <a:pt x="967" y="194"/>
                        <a:pt x="973" y="192"/>
                        <a:pt x="973" y="192"/>
                      </a:cubicBezTo>
                      <a:cubicBezTo>
                        <a:pt x="994" y="199"/>
                        <a:pt x="985" y="200"/>
                        <a:pt x="1000" y="195"/>
                      </a:cubicBezTo>
                      <a:cubicBezTo>
                        <a:pt x="1018" y="222"/>
                        <a:pt x="982" y="200"/>
                        <a:pt x="1006" y="216"/>
                      </a:cubicBezTo>
                      <a:cubicBezTo>
                        <a:pt x="1019" y="212"/>
                        <a:pt x="1031" y="221"/>
                        <a:pt x="1042" y="228"/>
                      </a:cubicBezTo>
                      <a:cubicBezTo>
                        <a:pt x="1050" y="216"/>
                        <a:pt x="1053" y="210"/>
                        <a:pt x="1066" y="219"/>
                      </a:cubicBezTo>
                      <a:cubicBezTo>
                        <a:pt x="1076" y="234"/>
                        <a:pt x="1073" y="223"/>
                        <a:pt x="1063" y="234"/>
                      </a:cubicBezTo>
                      <a:cubicBezTo>
                        <a:pt x="1058" y="239"/>
                        <a:pt x="1051" y="252"/>
                        <a:pt x="1051" y="252"/>
                      </a:cubicBezTo>
                      <a:cubicBezTo>
                        <a:pt x="1063" y="260"/>
                        <a:pt x="1076" y="262"/>
                        <a:pt x="1090" y="267"/>
                      </a:cubicBezTo>
                      <a:cubicBezTo>
                        <a:pt x="1096" y="265"/>
                        <a:pt x="1102" y="263"/>
                        <a:pt x="1108" y="261"/>
                      </a:cubicBezTo>
                      <a:cubicBezTo>
                        <a:pt x="1111" y="260"/>
                        <a:pt x="1117" y="258"/>
                        <a:pt x="1117" y="258"/>
                      </a:cubicBezTo>
                      <a:cubicBezTo>
                        <a:pt x="1119" y="264"/>
                        <a:pt x="1121" y="270"/>
                        <a:pt x="1123" y="276"/>
                      </a:cubicBezTo>
                      <a:cubicBezTo>
                        <a:pt x="1124" y="279"/>
                        <a:pt x="1126" y="285"/>
                        <a:pt x="1126" y="285"/>
                      </a:cubicBezTo>
                      <a:cubicBezTo>
                        <a:pt x="1113" y="289"/>
                        <a:pt x="1114" y="296"/>
                        <a:pt x="1111" y="309"/>
                      </a:cubicBezTo>
                      <a:cubicBezTo>
                        <a:pt x="1112" y="314"/>
                        <a:pt x="1110" y="320"/>
                        <a:pt x="1114" y="324"/>
                      </a:cubicBezTo>
                      <a:cubicBezTo>
                        <a:pt x="1124" y="334"/>
                        <a:pt x="1133" y="301"/>
                        <a:pt x="1138" y="294"/>
                      </a:cubicBezTo>
                      <a:cubicBezTo>
                        <a:pt x="1144" y="286"/>
                        <a:pt x="1156" y="286"/>
                        <a:pt x="1165" y="285"/>
                      </a:cubicBezTo>
                      <a:cubicBezTo>
                        <a:pt x="1180" y="275"/>
                        <a:pt x="1199" y="271"/>
                        <a:pt x="1216" y="267"/>
                      </a:cubicBezTo>
                      <a:cubicBezTo>
                        <a:pt x="1228" y="259"/>
                        <a:pt x="1235" y="258"/>
                        <a:pt x="1240" y="273"/>
                      </a:cubicBezTo>
                      <a:cubicBezTo>
                        <a:pt x="1230" y="283"/>
                        <a:pt x="1224" y="287"/>
                        <a:pt x="1210" y="291"/>
                      </a:cubicBezTo>
                      <a:cubicBezTo>
                        <a:pt x="1202" y="296"/>
                        <a:pt x="1183" y="303"/>
                        <a:pt x="1183" y="303"/>
                      </a:cubicBezTo>
                      <a:cubicBezTo>
                        <a:pt x="1167" y="328"/>
                        <a:pt x="1163" y="332"/>
                        <a:pt x="1135" y="339"/>
                      </a:cubicBezTo>
                      <a:cubicBezTo>
                        <a:pt x="1125" y="349"/>
                        <a:pt x="1119" y="350"/>
                        <a:pt x="1105" y="354"/>
                      </a:cubicBezTo>
                      <a:cubicBezTo>
                        <a:pt x="1085" y="347"/>
                        <a:pt x="1075" y="345"/>
                        <a:pt x="1054" y="342"/>
                      </a:cubicBezTo>
                      <a:cubicBezTo>
                        <a:pt x="1054" y="342"/>
                        <a:pt x="1062" y="355"/>
                        <a:pt x="1069" y="357"/>
                      </a:cubicBezTo>
                      <a:cubicBezTo>
                        <a:pt x="1075" y="359"/>
                        <a:pt x="1081" y="359"/>
                        <a:pt x="1087" y="360"/>
                      </a:cubicBezTo>
                      <a:cubicBezTo>
                        <a:pt x="1093" y="362"/>
                        <a:pt x="1105" y="366"/>
                        <a:pt x="1105" y="366"/>
                      </a:cubicBezTo>
                      <a:cubicBezTo>
                        <a:pt x="1116" y="362"/>
                        <a:pt x="1123" y="359"/>
                        <a:pt x="1135" y="363"/>
                      </a:cubicBezTo>
                      <a:cubicBezTo>
                        <a:pt x="1138" y="360"/>
                        <a:pt x="1140" y="356"/>
                        <a:pt x="1144" y="354"/>
                      </a:cubicBezTo>
                      <a:cubicBezTo>
                        <a:pt x="1147" y="352"/>
                        <a:pt x="1152" y="348"/>
                        <a:pt x="1153" y="351"/>
                      </a:cubicBezTo>
                      <a:cubicBezTo>
                        <a:pt x="1154" y="357"/>
                        <a:pt x="1147" y="369"/>
                        <a:pt x="1147" y="369"/>
                      </a:cubicBezTo>
                      <a:cubicBezTo>
                        <a:pt x="1148" y="373"/>
                        <a:pt x="1146" y="380"/>
                        <a:pt x="1150" y="381"/>
                      </a:cubicBezTo>
                      <a:cubicBezTo>
                        <a:pt x="1162" y="384"/>
                        <a:pt x="1162" y="348"/>
                        <a:pt x="1165" y="345"/>
                      </a:cubicBezTo>
                      <a:cubicBezTo>
                        <a:pt x="1166" y="343"/>
                        <a:pt x="1195" y="321"/>
                        <a:pt x="1201" y="318"/>
                      </a:cubicBezTo>
                      <a:cubicBezTo>
                        <a:pt x="1207" y="315"/>
                        <a:pt x="1219" y="312"/>
                        <a:pt x="1219" y="312"/>
                      </a:cubicBezTo>
                      <a:cubicBezTo>
                        <a:pt x="1220" y="318"/>
                        <a:pt x="1219" y="325"/>
                        <a:pt x="1222" y="330"/>
                      </a:cubicBezTo>
                      <a:cubicBezTo>
                        <a:pt x="1224" y="333"/>
                        <a:pt x="1223" y="324"/>
                        <a:pt x="1225" y="321"/>
                      </a:cubicBezTo>
                      <a:cubicBezTo>
                        <a:pt x="1227" y="317"/>
                        <a:pt x="1230" y="314"/>
                        <a:pt x="1234" y="312"/>
                      </a:cubicBezTo>
                      <a:cubicBezTo>
                        <a:pt x="1240" y="309"/>
                        <a:pt x="1252" y="306"/>
                        <a:pt x="1252" y="306"/>
                      </a:cubicBezTo>
                      <a:cubicBezTo>
                        <a:pt x="1268" y="310"/>
                        <a:pt x="1273" y="324"/>
                        <a:pt x="1258" y="336"/>
                      </a:cubicBezTo>
                      <a:cubicBezTo>
                        <a:pt x="1253" y="340"/>
                        <a:pt x="1246" y="341"/>
                        <a:pt x="1240" y="345"/>
                      </a:cubicBezTo>
                      <a:cubicBezTo>
                        <a:pt x="1225" y="368"/>
                        <a:pt x="1262" y="342"/>
                        <a:pt x="1270" y="339"/>
                      </a:cubicBezTo>
                      <a:cubicBezTo>
                        <a:pt x="1277" y="317"/>
                        <a:pt x="1282" y="302"/>
                        <a:pt x="1306" y="294"/>
                      </a:cubicBezTo>
                      <a:cubicBezTo>
                        <a:pt x="1320" y="298"/>
                        <a:pt x="1320" y="305"/>
                        <a:pt x="1333" y="309"/>
                      </a:cubicBezTo>
                      <a:cubicBezTo>
                        <a:pt x="1365" y="301"/>
                        <a:pt x="1327" y="312"/>
                        <a:pt x="1354" y="300"/>
                      </a:cubicBezTo>
                      <a:cubicBezTo>
                        <a:pt x="1360" y="297"/>
                        <a:pt x="1372" y="294"/>
                        <a:pt x="1372" y="294"/>
                      </a:cubicBezTo>
                      <a:cubicBezTo>
                        <a:pt x="1387" y="299"/>
                        <a:pt x="1378" y="298"/>
                        <a:pt x="1399" y="291"/>
                      </a:cubicBezTo>
                      <a:cubicBezTo>
                        <a:pt x="1405" y="289"/>
                        <a:pt x="1417" y="285"/>
                        <a:pt x="1417" y="285"/>
                      </a:cubicBezTo>
                      <a:cubicBezTo>
                        <a:pt x="1424" y="287"/>
                        <a:pt x="1431" y="288"/>
                        <a:pt x="1438" y="291"/>
                      </a:cubicBezTo>
                      <a:cubicBezTo>
                        <a:pt x="1444" y="294"/>
                        <a:pt x="1456" y="303"/>
                        <a:pt x="1456" y="303"/>
                      </a:cubicBezTo>
                      <a:cubicBezTo>
                        <a:pt x="1475" y="284"/>
                        <a:pt x="1464" y="284"/>
                        <a:pt x="1498" y="288"/>
                      </a:cubicBezTo>
                      <a:cubicBezTo>
                        <a:pt x="1513" y="293"/>
                        <a:pt x="1524" y="300"/>
                        <a:pt x="1540" y="303"/>
                      </a:cubicBezTo>
                      <a:cubicBezTo>
                        <a:pt x="1553" y="322"/>
                        <a:pt x="1536" y="347"/>
                        <a:pt x="1516" y="354"/>
                      </a:cubicBezTo>
                      <a:cubicBezTo>
                        <a:pt x="1500" y="349"/>
                        <a:pt x="1511" y="359"/>
                        <a:pt x="1495" y="363"/>
                      </a:cubicBezTo>
                      <a:cubicBezTo>
                        <a:pt x="1474" y="368"/>
                        <a:pt x="1453" y="376"/>
                        <a:pt x="1432" y="381"/>
                      </a:cubicBezTo>
                      <a:cubicBezTo>
                        <a:pt x="1443" y="385"/>
                        <a:pt x="1485" y="376"/>
                        <a:pt x="1495" y="375"/>
                      </a:cubicBezTo>
                      <a:cubicBezTo>
                        <a:pt x="1511" y="370"/>
                        <a:pt x="1524" y="376"/>
                        <a:pt x="1540" y="381"/>
                      </a:cubicBezTo>
                      <a:cubicBezTo>
                        <a:pt x="1549" y="384"/>
                        <a:pt x="1567" y="390"/>
                        <a:pt x="1567" y="390"/>
                      </a:cubicBezTo>
                      <a:cubicBezTo>
                        <a:pt x="1577" y="406"/>
                        <a:pt x="1590" y="398"/>
                        <a:pt x="1606" y="393"/>
                      </a:cubicBezTo>
                      <a:cubicBezTo>
                        <a:pt x="1608" y="386"/>
                        <a:pt x="1608" y="380"/>
                        <a:pt x="1618" y="381"/>
                      </a:cubicBezTo>
                      <a:cubicBezTo>
                        <a:pt x="1624" y="382"/>
                        <a:pt x="1636" y="387"/>
                        <a:pt x="1636" y="387"/>
                      </a:cubicBezTo>
                      <a:cubicBezTo>
                        <a:pt x="1650" y="408"/>
                        <a:pt x="1650" y="398"/>
                        <a:pt x="1645" y="414"/>
                      </a:cubicBezTo>
                      <a:cubicBezTo>
                        <a:pt x="1650" y="428"/>
                        <a:pt x="1652" y="438"/>
                        <a:pt x="1660" y="450"/>
                      </a:cubicBezTo>
                      <a:cubicBezTo>
                        <a:pt x="1671" y="443"/>
                        <a:pt x="1669" y="436"/>
                        <a:pt x="1681" y="432"/>
                      </a:cubicBezTo>
                      <a:cubicBezTo>
                        <a:pt x="1694" y="435"/>
                        <a:pt x="1702" y="439"/>
                        <a:pt x="1714" y="435"/>
                      </a:cubicBezTo>
                      <a:cubicBezTo>
                        <a:pt x="1724" y="438"/>
                        <a:pt x="1731" y="444"/>
                        <a:pt x="1741" y="447"/>
                      </a:cubicBezTo>
                      <a:cubicBezTo>
                        <a:pt x="1760" y="441"/>
                        <a:pt x="1761" y="437"/>
                        <a:pt x="1750" y="420"/>
                      </a:cubicBezTo>
                      <a:cubicBezTo>
                        <a:pt x="1751" y="417"/>
                        <a:pt x="1750" y="413"/>
                        <a:pt x="1753" y="411"/>
                      </a:cubicBezTo>
                      <a:cubicBezTo>
                        <a:pt x="1758" y="407"/>
                        <a:pt x="1771" y="405"/>
                        <a:pt x="1771" y="405"/>
                      </a:cubicBezTo>
                      <a:cubicBezTo>
                        <a:pt x="1786" y="407"/>
                        <a:pt x="1808" y="404"/>
                        <a:pt x="1813" y="420"/>
                      </a:cubicBezTo>
                      <a:cubicBezTo>
                        <a:pt x="1810" y="423"/>
                        <a:pt x="1804" y="425"/>
                        <a:pt x="1804" y="429"/>
                      </a:cubicBezTo>
                      <a:cubicBezTo>
                        <a:pt x="1804" y="433"/>
                        <a:pt x="1810" y="436"/>
                        <a:pt x="1813" y="435"/>
                      </a:cubicBezTo>
                      <a:cubicBezTo>
                        <a:pt x="1820" y="433"/>
                        <a:pt x="1816" y="420"/>
                        <a:pt x="1822" y="417"/>
                      </a:cubicBezTo>
                      <a:cubicBezTo>
                        <a:pt x="1826" y="414"/>
                        <a:pt x="1832" y="415"/>
                        <a:pt x="1837" y="414"/>
                      </a:cubicBezTo>
                      <a:cubicBezTo>
                        <a:pt x="1858" y="421"/>
                        <a:pt x="1850" y="416"/>
                        <a:pt x="1864" y="426"/>
                      </a:cubicBezTo>
                      <a:cubicBezTo>
                        <a:pt x="1874" y="440"/>
                        <a:pt x="1867" y="436"/>
                        <a:pt x="1888" y="429"/>
                      </a:cubicBezTo>
                      <a:cubicBezTo>
                        <a:pt x="1894" y="427"/>
                        <a:pt x="1906" y="423"/>
                        <a:pt x="1906" y="423"/>
                      </a:cubicBezTo>
                      <a:cubicBezTo>
                        <a:pt x="1927" y="427"/>
                        <a:pt x="1916" y="424"/>
                        <a:pt x="1939" y="432"/>
                      </a:cubicBezTo>
                      <a:cubicBezTo>
                        <a:pt x="1942" y="433"/>
                        <a:pt x="1948" y="435"/>
                        <a:pt x="1948" y="435"/>
                      </a:cubicBezTo>
                      <a:cubicBezTo>
                        <a:pt x="1954" y="444"/>
                        <a:pt x="1972" y="456"/>
                        <a:pt x="1972" y="456"/>
                      </a:cubicBezTo>
                      <a:cubicBezTo>
                        <a:pt x="1984" y="453"/>
                        <a:pt x="1991" y="449"/>
                        <a:pt x="2002" y="444"/>
                      </a:cubicBezTo>
                      <a:cubicBezTo>
                        <a:pt x="2008" y="441"/>
                        <a:pt x="2020" y="438"/>
                        <a:pt x="2020" y="438"/>
                      </a:cubicBezTo>
                      <a:cubicBezTo>
                        <a:pt x="2036" y="441"/>
                        <a:pt x="2049" y="445"/>
                        <a:pt x="2065" y="441"/>
                      </a:cubicBezTo>
                      <a:cubicBezTo>
                        <a:pt x="2059" y="423"/>
                        <a:pt x="2065" y="423"/>
                        <a:pt x="2083" y="417"/>
                      </a:cubicBezTo>
                      <a:cubicBezTo>
                        <a:pt x="2090" y="415"/>
                        <a:pt x="2095" y="409"/>
                        <a:pt x="2101" y="405"/>
                      </a:cubicBezTo>
                      <a:cubicBezTo>
                        <a:pt x="2104" y="403"/>
                        <a:pt x="2110" y="399"/>
                        <a:pt x="2110" y="399"/>
                      </a:cubicBezTo>
                      <a:cubicBezTo>
                        <a:pt x="2119" y="400"/>
                        <a:pt x="2136" y="402"/>
                        <a:pt x="2146" y="405"/>
                      </a:cubicBezTo>
                      <a:cubicBezTo>
                        <a:pt x="2155" y="407"/>
                        <a:pt x="2173" y="414"/>
                        <a:pt x="2173" y="414"/>
                      </a:cubicBezTo>
                      <a:cubicBezTo>
                        <a:pt x="2189" y="403"/>
                        <a:pt x="2197" y="405"/>
                        <a:pt x="2215" y="411"/>
                      </a:cubicBezTo>
                      <a:cubicBezTo>
                        <a:pt x="2222" y="413"/>
                        <a:pt x="2233" y="423"/>
                        <a:pt x="2233" y="423"/>
                      </a:cubicBezTo>
                      <a:cubicBezTo>
                        <a:pt x="2244" y="419"/>
                        <a:pt x="2249" y="412"/>
                        <a:pt x="2260" y="408"/>
                      </a:cubicBezTo>
                      <a:cubicBezTo>
                        <a:pt x="2271" y="412"/>
                        <a:pt x="2280" y="413"/>
                        <a:pt x="2290" y="420"/>
                      </a:cubicBezTo>
                      <a:cubicBezTo>
                        <a:pt x="2287" y="434"/>
                        <a:pt x="2284" y="442"/>
                        <a:pt x="2299" y="447"/>
                      </a:cubicBezTo>
                      <a:cubicBezTo>
                        <a:pt x="2308" y="460"/>
                        <a:pt x="2304" y="463"/>
                        <a:pt x="2293" y="474"/>
                      </a:cubicBezTo>
                      <a:cubicBezTo>
                        <a:pt x="2284" y="471"/>
                        <a:pt x="2275" y="468"/>
                        <a:pt x="2266" y="465"/>
                      </a:cubicBezTo>
                      <a:cubicBezTo>
                        <a:pt x="2263" y="464"/>
                        <a:pt x="2257" y="462"/>
                        <a:pt x="2257" y="462"/>
                      </a:cubicBezTo>
                      <a:cubicBezTo>
                        <a:pt x="2242" y="465"/>
                        <a:pt x="2235" y="462"/>
                        <a:pt x="2221" y="465"/>
                      </a:cubicBezTo>
                      <a:cubicBezTo>
                        <a:pt x="2229" y="477"/>
                        <a:pt x="2234" y="480"/>
                        <a:pt x="2221" y="489"/>
                      </a:cubicBezTo>
                      <a:cubicBezTo>
                        <a:pt x="2214" y="509"/>
                        <a:pt x="2227" y="512"/>
                        <a:pt x="2245" y="516"/>
                      </a:cubicBezTo>
                      <a:cubicBezTo>
                        <a:pt x="2248" y="518"/>
                        <a:pt x="2252" y="519"/>
                        <a:pt x="2254" y="522"/>
                      </a:cubicBezTo>
                      <a:cubicBezTo>
                        <a:pt x="2257" y="527"/>
                        <a:pt x="2260" y="540"/>
                        <a:pt x="2260" y="540"/>
                      </a:cubicBezTo>
                      <a:cubicBezTo>
                        <a:pt x="2253" y="550"/>
                        <a:pt x="2248" y="554"/>
                        <a:pt x="2236" y="558"/>
                      </a:cubicBezTo>
                      <a:cubicBezTo>
                        <a:pt x="2230" y="567"/>
                        <a:pt x="2228" y="575"/>
                        <a:pt x="2221" y="582"/>
                      </a:cubicBezTo>
                      <a:lnTo>
                        <a:pt x="2212" y="623"/>
                      </a:lnTo>
                      <a:lnTo>
                        <a:pt x="2218" y="643"/>
                      </a:lnTo>
                      <a:lnTo>
                        <a:pt x="2198" y="631"/>
                      </a:lnTo>
                      <a:lnTo>
                        <a:pt x="2182" y="641"/>
                      </a:lnTo>
                      <a:lnTo>
                        <a:pt x="2176" y="655"/>
                      </a:lnTo>
                      <a:lnTo>
                        <a:pt x="2156" y="659"/>
                      </a:lnTo>
                      <a:lnTo>
                        <a:pt x="2146" y="673"/>
                      </a:lnTo>
                      <a:lnTo>
                        <a:pt x="2132" y="687"/>
                      </a:lnTo>
                      <a:lnTo>
                        <a:pt x="2132" y="709"/>
                      </a:lnTo>
                      <a:lnTo>
                        <a:pt x="2136" y="727"/>
                      </a:lnTo>
                      <a:lnTo>
                        <a:pt x="2150" y="729"/>
                      </a:lnTo>
                      <a:lnTo>
                        <a:pt x="2152" y="749"/>
                      </a:lnTo>
                      <a:lnTo>
                        <a:pt x="2176" y="763"/>
                      </a:lnTo>
                      <a:lnTo>
                        <a:pt x="2180" y="779"/>
                      </a:lnTo>
                      <a:lnTo>
                        <a:pt x="2158" y="769"/>
                      </a:lnTo>
                      <a:lnTo>
                        <a:pt x="2152" y="789"/>
                      </a:lnTo>
                      <a:lnTo>
                        <a:pt x="2166" y="807"/>
                      </a:lnTo>
                      <a:lnTo>
                        <a:pt x="2152" y="821"/>
                      </a:lnTo>
                      <a:lnTo>
                        <a:pt x="2146" y="839"/>
                      </a:lnTo>
                      <a:lnTo>
                        <a:pt x="2148" y="861"/>
                      </a:lnTo>
                      <a:lnTo>
                        <a:pt x="2132" y="879"/>
                      </a:lnTo>
                      <a:lnTo>
                        <a:pt x="2128" y="907"/>
                      </a:lnTo>
                      <a:lnTo>
                        <a:pt x="2118" y="925"/>
                      </a:lnTo>
                      <a:lnTo>
                        <a:pt x="2118" y="945"/>
                      </a:lnTo>
                      <a:lnTo>
                        <a:pt x="2100" y="963"/>
                      </a:lnTo>
                      <a:lnTo>
                        <a:pt x="2100" y="979"/>
                      </a:lnTo>
                      <a:lnTo>
                        <a:pt x="2088" y="983"/>
                      </a:lnTo>
                      <a:lnTo>
                        <a:pt x="2074" y="977"/>
                      </a:lnTo>
                      <a:lnTo>
                        <a:pt x="2086" y="961"/>
                      </a:lnTo>
                      <a:lnTo>
                        <a:pt x="2104" y="945"/>
                      </a:lnTo>
                      <a:lnTo>
                        <a:pt x="2110" y="925"/>
                      </a:lnTo>
                      <a:lnTo>
                        <a:pt x="2106" y="893"/>
                      </a:lnTo>
                      <a:lnTo>
                        <a:pt x="2090" y="865"/>
                      </a:lnTo>
                      <a:lnTo>
                        <a:pt x="2070" y="837"/>
                      </a:lnTo>
                      <a:lnTo>
                        <a:pt x="2056" y="797"/>
                      </a:lnTo>
                      <a:lnTo>
                        <a:pt x="2058" y="769"/>
                      </a:lnTo>
                      <a:lnTo>
                        <a:pt x="2062" y="745"/>
                      </a:lnTo>
                      <a:lnTo>
                        <a:pt x="2080" y="731"/>
                      </a:lnTo>
                      <a:lnTo>
                        <a:pt x="2098" y="701"/>
                      </a:lnTo>
                      <a:lnTo>
                        <a:pt x="2108" y="677"/>
                      </a:lnTo>
                      <a:lnTo>
                        <a:pt x="2106" y="663"/>
                      </a:lnTo>
                      <a:lnTo>
                        <a:pt x="2116" y="623"/>
                      </a:lnTo>
                      <a:lnTo>
                        <a:pt x="2106" y="603"/>
                      </a:lnTo>
                      <a:lnTo>
                        <a:pt x="2094" y="623"/>
                      </a:lnTo>
                      <a:lnTo>
                        <a:pt x="2100" y="641"/>
                      </a:lnTo>
                      <a:lnTo>
                        <a:pt x="2076" y="665"/>
                      </a:lnTo>
                      <a:lnTo>
                        <a:pt x="2060" y="659"/>
                      </a:lnTo>
                      <a:lnTo>
                        <a:pt x="2060" y="639"/>
                      </a:lnTo>
                      <a:lnTo>
                        <a:pt x="2022" y="657"/>
                      </a:lnTo>
                      <a:lnTo>
                        <a:pt x="2020" y="679"/>
                      </a:lnTo>
                      <a:lnTo>
                        <a:pt x="2004" y="703"/>
                      </a:lnTo>
                      <a:lnTo>
                        <a:pt x="2012" y="717"/>
                      </a:lnTo>
                      <a:lnTo>
                        <a:pt x="1968" y="731"/>
                      </a:lnTo>
                      <a:lnTo>
                        <a:pt x="1962" y="711"/>
                      </a:lnTo>
                      <a:lnTo>
                        <a:pt x="1934" y="719"/>
                      </a:lnTo>
                      <a:lnTo>
                        <a:pt x="1906" y="735"/>
                      </a:lnTo>
                      <a:lnTo>
                        <a:pt x="1854" y="737"/>
                      </a:lnTo>
                      <a:lnTo>
                        <a:pt x="1814" y="753"/>
                      </a:lnTo>
                      <a:lnTo>
                        <a:pt x="1810" y="767"/>
                      </a:lnTo>
                      <a:lnTo>
                        <a:pt x="1716" y="861"/>
                      </a:lnTo>
                      <a:lnTo>
                        <a:pt x="1738" y="877"/>
                      </a:lnTo>
                      <a:lnTo>
                        <a:pt x="1762" y="889"/>
                      </a:lnTo>
                      <a:lnTo>
                        <a:pt x="1794" y="875"/>
                      </a:lnTo>
                      <a:lnTo>
                        <a:pt x="1820" y="905"/>
                      </a:lnTo>
                      <a:lnTo>
                        <a:pt x="1826" y="953"/>
                      </a:lnTo>
                      <a:lnTo>
                        <a:pt x="1820" y="1021"/>
                      </a:lnTo>
                      <a:lnTo>
                        <a:pt x="1800" y="1059"/>
                      </a:lnTo>
                      <a:lnTo>
                        <a:pt x="1762" y="1127"/>
                      </a:lnTo>
                      <a:lnTo>
                        <a:pt x="1734" y="1151"/>
                      </a:lnTo>
                      <a:lnTo>
                        <a:pt x="1706" y="1191"/>
                      </a:lnTo>
                      <a:lnTo>
                        <a:pt x="1670" y="1207"/>
                      </a:lnTo>
                      <a:lnTo>
                        <a:pt x="1648" y="1209"/>
                      </a:lnTo>
                      <a:lnTo>
                        <a:pt x="1636" y="1193"/>
                      </a:lnTo>
                      <a:lnTo>
                        <a:pt x="1620" y="1215"/>
                      </a:lnTo>
                      <a:lnTo>
                        <a:pt x="1592" y="1239"/>
                      </a:lnTo>
                      <a:lnTo>
                        <a:pt x="1584" y="1263"/>
                      </a:lnTo>
                      <a:lnTo>
                        <a:pt x="1564" y="1281"/>
                      </a:lnTo>
                      <a:lnTo>
                        <a:pt x="1534" y="1295"/>
                      </a:lnTo>
                      <a:lnTo>
                        <a:pt x="1536" y="1317"/>
                      </a:lnTo>
                      <a:lnTo>
                        <a:pt x="1560" y="1337"/>
                      </a:lnTo>
                      <a:lnTo>
                        <a:pt x="1574" y="1375"/>
                      </a:lnTo>
                      <a:lnTo>
                        <a:pt x="1580" y="1409"/>
                      </a:lnTo>
                      <a:lnTo>
                        <a:pt x="1574" y="1427"/>
                      </a:lnTo>
                      <a:lnTo>
                        <a:pt x="1560" y="1445"/>
                      </a:lnTo>
                      <a:lnTo>
                        <a:pt x="1526" y="1449"/>
                      </a:lnTo>
                      <a:lnTo>
                        <a:pt x="1500" y="1445"/>
                      </a:lnTo>
                      <a:lnTo>
                        <a:pt x="1506" y="1393"/>
                      </a:lnTo>
                      <a:lnTo>
                        <a:pt x="1500" y="1377"/>
                      </a:lnTo>
                      <a:lnTo>
                        <a:pt x="1510" y="1369"/>
                      </a:lnTo>
                      <a:lnTo>
                        <a:pt x="1506" y="1355"/>
                      </a:lnTo>
                      <a:lnTo>
                        <a:pt x="1478" y="1341"/>
                      </a:lnTo>
                      <a:lnTo>
                        <a:pt x="1476" y="1329"/>
                      </a:lnTo>
                      <a:lnTo>
                        <a:pt x="1488" y="1315"/>
                      </a:lnTo>
                      <a:lnTo>
                        <a:pt x="1482" y="1295"/>
                      </a:lnTo>
                      <a:lnTo>
                        <a:pt x="1460" y="1281"/>
                      </a:lnTo>
                      <a:lnTo>
                        <a:pt x="1436" y="1279"/>
                      </a:lnTo>
                      <a:lnTo>
                        <a:pt x="1416" y="1299"/>
                      </a:lnTo>
                      <a:lnTo>
                        <a:pt x="1402" y="1299"/>
                      </a:lnTo>
                      <a:lnTo>
                        <a:pt x="1398" y="1283"/>
                      </a:lnTo>
                      <a:lnTo>
                        <a:pt x="1414" y="1251"/>
                      </a:lnTo>
                      <a:lnTo>
                        <a:pt x="1396" y="1243"/>
                      </a:lnTo>
                      <a:lnTo>
                        <a:pt x="1368" y="1269"/>
                      </a:lnTo>
                      <a:lnTo>
                        <a:pt x="1336" y="1283"/>
                      </a:lnTo>
                      <a:lnTo>
                        <a:pt x="1326" y="1293"/>
                      </a:lnTo>
                      <a:lnTo>
                        <a:pt x="1306" y="1295"/>
                      </a:lnTo>
                      <a:lnTo>
                        <a:pt x="1308" y="1323"/>
                      </a:lnTo>
                      <a:lnTo>
                        <a:pt x="1328" y="1325"/>
                      </a:lnTo>
                      <a:lnTo>
                        <a:pt x="1332" y="1349"/>
                      </a:lnTo>
                      <a:lnTo>
                        <a:pt x="1346" y="1353"/>
                      </a:lnTo>
                      <a:lnTo>
                        <a:pt x="1376" y="1337"/>
                      </a:lnTo>
                      <a:lnTo>
                        <a:pt x="1392" y="1345"/>
                      </a:lnTo>
                      <a:lnTo>
                        <a:pt x="1410" y="1357"/>
                      </a:lnTo>
                      <a:lnTo>
                        <a:pt x="1408" y="1367"/>
                      </a:lnTo>
                      <a:lnTo>
                        <a:pt x="1380" y="1365"/>
                      </a:lnTo>
                      <a:lnTo>
                        <a:pt x="1358" y="1379"/>
                      </a:lnTo>
                      <a:lnTo>
                        <a:pt x="1342" y="1383"/>
                      </a:lnTo>
                      <a:lnTo>
                        <a:pt x="1342" y="1397"/>
                      </a:lnTo>
                      <a:lnTo>
                        <a:pt x="1322" y="1411"/>
                      </a:lnTo>
                      <a:lnTo>
                        <a:pt x="1326" y="1425"/>
                      </a:lnTo>
                      <a:lnTo>
                        <a:pt x="1350" y="1439"/>
                      </a:lnTo>
                      <a:lnTo>
                        <a:pt x="1354" y="1475"/>
                      </a:lnTo>
                      <a:lnTo>
                        <a:pt x="1370" y="1507"/>
                      </a:lnTo>
                      <a:lnTo>
                        <a:pt x="1378" y="1519"/>
                      </a:lnTo>
                      <a:lnTo>
                        <a:pt x="1348" y="1517"/>
                      </a:lnTo>
                      <a:lnTo>
                        <a:pt x="1366" y="1537"/>
                      </a:lnTo>
                      <a:lnTo>
                        <a:pt x="1366" y="1547"/>
                      </a:lnTo>
                      <a:lnTo>
                        <a:pt x="1344" y="1565"/>
                      </a:lnTo>
                      <a:lnTo>
                        <a:pt x="1364" y="1581"/>
                      </a:lnTo>
                      <a:lnTo>
                        <a:pt x="1368" y="1601"/>
                      </a:lnTo>
                      <a:lnTo>
                        <a:pt x="1352" y="1619"/>
                      </a:lnTo>
                      <a:lnTo>
                        <a:pt x="1334" y="1635"/>
                      </a:lnTo>
                      <a:lnTo>
                        <a:pt x="1300" y="1663"/>
                      </a:lnTo>
                      <a:lnTo>
                        <a:pt x="1290" y="1693"/>
                      </a:lnTo>
                      <a:lnTo>
                        <a:pt x="1258" y="1725"/>
                      </a:lnTo>
                      <a:lnTo>
                        <a:pt x="1220" y="1747"/>
                      </a:lnTo>
                      <a:lnTo>
                        <a:pt x="1198" y="1765"/>
                      </a:lnTo>
                      <a:lnTo>
                        <a:pt x="1172" y="1765"/>
                      </a:lnTo>
                      <a:lnTo>
                        <a:pt x="1140" y="1763"/>
                      </a:lnTo>
                      <a:lnTo>
                        <a:pt x="1124" y="1753"/>
                      </a:lnTo>
                      <a:lnTo>
                        <a:pt x="1118" y="1769"/>
                      </a:lnTo>
                      <a:lnTo>
                        <a:pt x="1088" y="1779"/>
                      </a:lnTo>
                      <a:lnTo>
                        <a:pt x="1046" y="1783"/>
                      </a:lnTo>
                      <a:lnTo>
                        <a:pt x="1030" y="1801"/>
                      </a:lnTo>
                      <a:lnTo>
                        <a:pt x="1016" y="1793"/>
                      </a:lnTo>
                      <a:lnTo>
                        <a:pt x="1014" y="1767"/>
                      </a:lnTo>
                      <a:lnTo>
                        <a:pt x="992" y="1757"/>
                      </a:lnTo>
                      <a:lnTo>
                        <a:pt x="968" y="1761"/>
                      </a:lnTo>
                      <a:lnTo>
                        <a:pt x="940" y="1773"/>
                      </a:lnTo>
                      <a:lnTo>
                        <a:pt x="912" y="1783"/>
                      </a:lnTo>
                      <a:lnTo>
                        <a:pt x="890" y="1815"/>
                      </a:lnTo>
                      <a:lnTo>
                        <a:pt x="908" y="1849"/>
                      </a:lnTo>
                      <a:lnTo>
                        <a:pt x="924" y="1875"/>
                      </a:lnTo>
                      <a:lnTo>
                        <a:pt x="946" y="1909"/>
                      </a:lnTo>
                      <a:lnTo>
                        <a:pt x="970" y="1955"/>
                      </a:lnTo>
                      <a:lnTo>
                        <a:pt x="972" y="1989"/>
                      </a:lnTo>
                      <a:lnTo>
                        <a:pt x="972" y="2031"/>
                      </a:lnTo>
                      <a:lnTo>
                        <a:pt x="966" y="2051"/>
                      </a:lnTo>
                      <a:lnTo>
                        <a:pt x="952" y="2071"/>
                      </a:lnTo>
                      <a:lnTo>
                        <a:pt x="932" y="2071"/>
                      </a:lnTo>
                      <a:lnTo>
                        <a:pt x="906" y="2077"/>
                      </a:lnTo>
                      <a:lnTo>
                        <a:pt x="878" y="2091"/>
                      </a:lnTo>
                      <a:lnTo>
                        <a:pt x="862" y="2103"/>
                      </a:lnTo>
                      <a:lnTo>
                        <a:pt x="850" y="2101"/>
                      </a:lnTo>
                      <a:lnTo>
                        <a:pt x="840" y="2091"/>
                      </a:lnTo>
                      <a:lnTo>
                        <a:pt x="852" y="2067"/>
                      </a:lnTo>
                      <a:lnTo>
                        <a:pt x="822" y="2047"/>
                      </a:lnTo>
                      <a:lnTo>
                        <a:pt x="806" y="2019"/>
                      </a:lnTo>
                      <a:lnTo>
                        <a:pt x="802" y="1997"/>
                      </a:lnTo>
                      <a:lnTo>
                        <a:pt x="782" y="1977"/>
                      </a:lnTo>
                      <a:lnTo>
                        <a:pt x="760" y="1963"/>
                      </a:lnTo>
                      <a:lnTo>
                        <a:pt x="756" y="1937"/>
                      </a:lnTo>
                      <a:lnTo>
                        <a:pt x="736" y="1943"/>
                      </a:lnTo>
                      <a:lnTo>
                        <a:pt x="736" y="1977"/>
                      </a:lnTo>
                      <a:lnTo>
                        <a:pt x="724" y="2007"/>
                      </a:lnTo>
                      <a:lnTo>
                        <a:pt x="708" y="2033"/>
                      </a:lnTo>
                      <a:lnTo>
                        <a:pt x="726" y="2067"/>
                      </a:lnTo>
                      <a:lnTo>
                        <a:pt x="734" y="2113"/>
                      </a:lnTo>
                      <a:lnTo>
                        <a:pt x="752" y="2129"/>
                      </a:lnTo>
                      <a:lnTo>
                        <a:pt x="798" y="2197"/>
                      </a:lnTo>
                      <a:lnTo>
                        <a:pt x="800" y="2247"/>
                      </a:lnTo>
                      <a:lnTo>
                        <a:pt x="818" y="2293"/>
                      </a:lnTo>
                      <a:lnTo>
                        <a:pt x="806" y="2297"/>
                      </a:lnTo>
                      <a:lnTo>
                        <a:pt x="774" y="2259"/>
                      </a:lnTo>
                      <a:lnTo>
                        <a:pt x="744" y="2225"/>
                      </a:lnTo>
                      <a:lnTo>
                        <a:pt x="732" y="2193"/>
                      </a:lnTo>
                      <a:lnTo>
                        <a:pt x="728" y="2151"/>
                      </a:lnTo>
                      <a:lnTo>
                        <a:pt x="716" y="2125"/>
                      </a:lnTo>
                      <a:lnTo>
                        <a:pt x="694" y="2085"/>
                      </a:lnTo>
                      <a:lnTo>
                        <a:pt x="676" y="2055"/>
                      </a:lnTo>
                      <a:lnTo>
                        <a:pt x="688" y="2021"/>
                      </a:lnTo>
                      <a:lnTo>
                        <a:pt x="702" y="1985"/>
                      </a:lnTo>
                      <a:lnTo>
                        <a:pt x="702" y="1947"/>
                      </a:lnTo>
                      <a:lnTo>
                        <a:pt x="688" y="1919"/>
                      </a:lnTo>
                      <a:lnTo>
                        <a:pt x="698" y="1885"/>
                      </a:lnTo>
                      <a:lnTo>
                        <a:pt x="690" y="1841"/>
                      </a:lnTo>
                      <a:lnTo>
                        <a:pt x="690" y="1807"/>
                      </a:lnTo>
                      <a:lnTo>
                        <a:pt x="656" y="1825"/>
                      </a:lnTo>
                      <a:lnTo>
                        <a:pt x="630" y="1829"/>
                      </a:lnTo>
                      <a:lnTo>
                        <a:pt x="620" y="1819"/>
                      </a:lnTo>
                      <a:lnTo>
                        <a:pt x="628" y="1763"/>
                      </a:lnTo>
                      <a:lnTo>
                        <a:pt x="624" y="1715"/>
                      </a:lnTo>
                      <a:lnTo>
                        <a:pt x="600" y="1641"/>
                      </a:lnTo>
                      <a:lnTo>
                        <a:pt x="598" y="1585"/>
                      </a:lnTo>
                      <a:lnTo>
                        <a:pt x="598" y="1565"/>
                      </a:lnTo>
                      <a:lnTo>
                        <a:pt x="582" y="1563"/>
                      </a:lnTo>
                      <a:lnTo>
                        <a:pt x="580" y="1595"/>
                      </a:lnTo>
                      <a:lnTo>
                        <a:pt x="548" y="1597"/>
                      </a:lnTo>
                      <a:lnTo>
                        <a:pt x="536" y="1583"/>
                      </a:lnTo>
                      <a:lnTo>
                        <a:pt x="502" y="1587"/>
                      </a:lnTo>
                      <a:lnTo>
                        <a:pt x="490" y="1607"/>
                      </a:lnTo>
                      <a:lnTo>
                        <a:pt x="470" y="1625"/>
                      </a:lnTo>
                      <a:lnTo>
                        <a:pt x="434" y="1627"/>
                      </a:lnTo>
                      <a:lnTo>
                        <a:pt x="394" y="1659"/>
                      </a:lnTo>
                      <a:lnTo>
                        <a:pt x="348" y="1671"/>
                      </a:lnTo>
                      <a:lnTo>
                        <a:pt x="322" y="1691"/>
                      </a:lnTo>
                      <a:lnTo>
                        <a:pt x="322" y="1749"/>
                      </a:lnTo>
                      <a:lnTo>
                        <a:pt x="300" y="1779"/>
                      </a:lnTo>
                      <a:lnTo>
                        <a:pt x="300" y="1805"/>
                      </a:lnTo>
                      <a:lnTo>
                        <a:pt x="286" y="1813"/>
                      </a:lnTo>
                      <a:lnTo>
                        <a:pt x="282" y="1829"/>
                      </a:lnTo>
                      <a:lnTo>
                        <a:pt x="264" y="1839"/>
                      </a:lnTo>
                      <a:lnTo>
                        <a:pt x="248" y="1835"/>
                      </a:lnTo>
                      <a:lnTo>
                        <a:pt x="238" y="1815"/>
                      </a:lnTo>
                      <a:lnTo>
                        <a:pt x="238" y="1769"/>
                      </a:lnTo>
                      <a:lnTo>
                        <a:pt x="234" y="1695"/>
                      </a:lnTo>
                      <a:lnTo>
                        <a:pt x="232" y="1607"/>
                      </a:lnTo>
                      <a:lnTo>
                        <a:pt x="240" y="1531"/>
                      </a:lnTo>
                      <a:lnTo>
                        <a:pt x="252" y="1467"/>
                      </a:lnTo>
                      <a:lnTo>
                        <a:pt x="270" y="1451"/>
                      </a:lnTo>
                      <a:lnTo>
                        <a:pt x="268" y="1425"/>
                      </a:lnTo>
                      <a:lnTo>
                        <a:pt x="276" y="1409"/>
                      </a:lnTo>
                      <a:lnTo>
                        <a:pt x="262" y="1397"/>
                      </a:lnTo>
                      <a:lnTo>
                        <a:pt x="244" y="1415"/>
                      </a:lnTo>
                      <a:lnTo>
                        <a:pt x="234" y="1405"/>
                      </a:lnTo>
                      <a:lnTo>
                        <a:pt x="228" y="1377"/>
                      </a:lnTo>
                      <a:lnTo>
                        <a:pt x="232" y="1357"/>
                      </a:lnTo>
                      <a:lnTo>
                        <a:pt x="254" y="1359"/>
                      </a:lnTo>
                      <a:lnTo>
                        <a:pt x="240" y="1337"/>
                      </a:lnTo>
                      <a:lnTo>
                        <a:pt x="256" y="1333"/>
                      </a:lnTo>
                      <a:lnTo>
                        <a:pt x="228" y="1307"/>
                      </a:lnTo>
                      <a:lnTo>
                        <a:pt x="236" y="1265"/>
                      </a:lnTo>
                      <a:lnTo>
                        <a:pt x="244" y="1237"/>
                      </a:lnTo>
                      <a:lnTo>
                        <a:pt x="208" y="1207"/>
                      </a:lnTo>
                      <a:lnTo>
                        <a:pt x="176" y="1149"/>
                      </a:lnTo>
                      <a:lnTo>
                        <a:pt x="168" y="1101"/>
                      </a:lnTo>
                      <a:lnTo>
                        <a:pt x="180" y="1075"/>
                      </a:lnTo>
                      <a:lnTo>
                        <a:pt x="164" y="1051"/>
                      </a:lnTo>
                      <a:lnTo>
                        <a:pt x="170" y="971"/>
                      </a:lnTo>
                      <a:lnTo>
                        <a:pt x="196" y="921"/>
                      </a:lnTo>
                      <a:lnTo>
                        <a:pt x="186" y="895"/>
                      </a:lnTo>
                      <a:lnTo>
                        <a:pt x="152" y="975"/>
                      </a:lnTo>
                      <a:lnTo>
                        <a:pt x="138" y="1021"/>
                      </a:lnTo>
                      <a:lnTo>
                        <a:pt x="148" y="1037"/>
                      </a:lnTo>
                      <a:lnTo>
                        <a:pt x="126" y="1055"/>
                      </a:lnTo>
                      <a:lnTo>
                        <a:pt x="130" y="1107"/>
                      </a:lnTo>
                      <a:lnTo>
                        <a:pt x="158" y="1087"/>
                      </a:lnTo>
                      <a:lnTo>
                        <a:pt x="150" y="1133"/>
                      </a:lnTo>
                      <a:lnTo>
                        <a:pt x="146" y="1217"/>
                      </a:lnTo>
                      <a:lnTo>
                        <a:pt x="144" y="1233"/>
                      </a:lnTo>
                      <a:lnTo>
                        <a:pt x="132" y="1253"/>
                      </a:lnTo>
                      <a:lnTo>
                        <a:pt x="110" y="1255"/>
                      </a:lnTo>
                      <a:lnTo>
                        <a:pt x="96" y="1285"/>
                      </a:lnTo>
                      <a:lnTo>
                        <a:pt x="76" y="1281"/>
                      </a:lnTo>
                      <a:lnTo>
                        <a:pt x="50" y="1293"/>
                      </a:lnTo>
                      <a:lnTo>
                        <a:pt x="18" y="1291"/>
                      </a:lnTo>
                      <a:lnTo>
                        <a:pt x="0" y="1251"/>
                      </a:lnTo>
                      <a:lnTo>
                        <a:pt x="2" y="1209"/>
                      </a:lnTo>
                      <a:lnTo>
                        <a:pt x="22" y="1151"/>
                      </a:lnTo>
                      <a:lnTo>
                        <a:pt x="52" y="1081"/>
                      </a:lnTo>
                      <a:lnTo>
                        <a:pt x="84" y="1019"/>
                      </a:lnTo>
                      <a:lnTo>
                        <a:pt x="108" y="973"/>
                      </a:lnTo>
                      <a:lnTo>
                        <a:pt x="124" y="945"/>
                      </a:lnTo>
                      <a:lnTo>
                        <a:pt x="150" y="891"/>
                      </a:lnTo>
                      <a:lnTo>
                        <a:pt x="176" y="855"/>
                      </a:lnTo>
                      <a:lnTo>
                        <a:pt x="186" y="765"/>
                      </a:lnTo>
                      <a:lnTo>
                        <a:pt x="206" y="681"/>
                      </a:lnTo>
                      <a:lnTo>
                        <a:pt x="268" y="593"/>
                      </a:lnTo>
                      <a:lnTo>
                        <a:pt x="328" y="513"/>
                      </a:lnTo>
                      <a:lnTo>
                        <a:pt x="380" y="457"/>
                      </a:lnTo>
                      <a:lnTo>
                        <a:pt x="422" y="403"/>
                      </a:lnTo>
                      <a:lnTo>
                        <a:pt x="430" y="431"/>
                      </a:lnTo>
                      <a:lnTo>
                        <a:pt x="434" y="471"/>
                      </a:lnTo>
                      <a:lnTo>
                        <a:pt x="404" y="493"/>
                      </a:lnTo>
                      <a:lnTo>
                        <a:pt x="404" y="515"/>
                      </a:lnTo>
                      <a:lnTo>
                        <a:pt x="396" y="557"/>
                      </a:lnTo>
                      <a:lnTo>
                        <a:pt x="464" y="475"/>
                      </a:lnTo>
                      <a:lnTo>
                        <a:pt x="438" y="531"/>
                      </a:lnTo>
                      <a:lnTo>
                        <a:pt x="464" y="549"/>
                      </a:lnTo>
                      <a:lnTo>
                        <a:pt x="450" y="575"/>
                      </a:lnTo>
                      <a:lnTo>
                        <a:pt x="426" y="607"/>
                      </a:lnTo>
                      <a:lnTo>
                        <a:pt x="406" y="635"/>
                      </a:lnTo>
                      <a:lnTo>
                        <a:pt x="386" y="673"/>
                      </a:lnTo>
                      <a:lnTo>
                        <a:pt x="354" y="693"/>
                      </a:lnTo>
                      <a:lnTo>
                        <a:pt x="322" y="727"/>
                      </a:lnTo>
                      <a:lnTo>
                        <a:pt x="320" y="759"/>
                      </a:lnTo>
                      <a:lnTo>
                        <a:pt x="308" y="785"/>
                      </a:lnTo>
                      <a:lnTo>
                        <a:pt x="328" y="803"/>
                      </a:lnTo>
                      <a:lnTo>
                        <a:pt x="358" y="759"/>
                      </a:lnTo>
                      <a:lnTo>
                        <a:pt x="362" y="741"/>
                      </a:lnTo>
                      <a:lnTo>
                        <a:pt x="378" y="733"/>
                      </a:lnTo>
                      <a:lnTo>
                        <a:pt x="390" y="703"/>
                      </a:lnTo>
                      <a:lnTo>
                        <a:pt x="414" y="709"/>
                      </a:lnTo>
                      <a:lnTo>
                        <a:pt x="420" y="695"/>
                      </a:lnTo>
                      <a:lnTo>
                        <a:pt x="408" y="679"/>
                      </a:lnTo>
                      <a:lnTo>
                        <a:pt x="430" y="655"/>
                      </a:lnTo>
                      <a:lnTo>
                        <a:pt x="438" y="629"/>
                      </a:lnTo>
                      <a:lnTo>
                        <a:pt x="478" y="593"/>
                      </a:lnTo>
                      <a:lnTo>
                        <a:pt x="498" y="599"/>
                      </a:lnTo>
                      <a:lnTo>
                        <a:pt x="518" y="585"/>
                      </a:lnTo>
                      <a:lnTo>
                        <a:pt x="522" y="563"/>
                      </a:lnTo>
                      <a:lnTo>
                        <a:pt x="502" y="549"/>
                      </a:lnTo>
                      <a:lnTo>
                        <a:pt x="466" y="551"/>
                      </a:lnTo>
                      <a:lnTo>
                        <a:pt x="446" y="525"/>
                      </a:lnTo>
                      <a:lnTo>
                        <a:pt x="462" y="473"/>
                      </a:lnTo>
                      <a:lnTo>
                        <a:pt x="480" y="433"/>
                      </a:lnTo>
                      <a:lnTo>
                        <a:pt x="494" y="411"/>
                      </a:lnTo>
                      <a:lnTo>
                        <a:pt x="494" y="441"/>
                      </a:lnTo>
                      <a:lnTo>
                        <a:pt x="510" y="439"/>
                      </a:lnTo>
                      <a:lnTo>
                        <a:pt x="520" y="419"/>
                      </a:lnTo>
                      <a:lnTo>
                        <a:pt x="512" y="377"/>
                      </a:lnTo>
                      <a:lnTo>
                        <a:pt x="534" y="369"/>
                      </a:lnTo>
                      <a:lnTo>
                        <a:pt x="536" y="355"/>
                      </a:lnTo>
                      <a:lnTo>
                        <a:pt x="522" y="347"/>
                      </a:lnTo>
                      <a:lnTo>
                        <a:pt x="500" y="375"/>
                      </a:lnTo>
                      <a:lnTo>
                        <a:pt x="490" y="391"/>
                      </a:lnTo>
                      <a:lnTo>
                        <a:pt x="438" y="419"/>
                      </a:lnTo>
                      <a:lnTo>
                        <a:pt x="438" y="391"/>
                      </a:lnTo>
                      <a:lnTo>
                        <a:pt x="494" y="331"/>
                      </a:lnTo>
                      <a:lnTo>
                        <a:pt x="608" y="231"/>
                      </a:lnTo>
                      <a:lnTo>
                        <a:pt x="704" y="157"/>
                      </a:lnTo>
                      <a:lnTo>
                        <a:pt x="847" y="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4" name="Freeform 188"/>
                <p:cNvSpPr>
                  <a:spLocks/>
                </p:cNvSpPr>
                <p:nvPr/>
              </p:nvSpPr>
              <p:spPr bwMode="ltGray">
                <a:xfrm>
                  <a:off x="2802" y="2079"/>
                  <a:ext cx="58" cy="88"/>
                </a:xfrm>
                <a:custGeom>
                  <a:avLst/>
                  <a:gdLst>
                    <a:gd name="T0" fmla="*/ 0 w 58"/>
                    <a:gd name="T1" fmla="*/ 23 h 87"/>
                    <a:gd name="T2" fmla="*/ 2 w 58"/>
                    <a:gd name="T3" fmla="*/ 17 h 87"/>
                    <a:gd name="T4" fmla="*/ 14 w 58"/>
                    <a:gd name="T5" fmla="*/ 13 h 87"/>
                    <a:gd name="T6" fmla="*/ 36 w 58"/>
                    <a:gd name="T7" fmla="*/ 5 h 87"/>
                    <a:gd name="T8" fmla="*/ 46 w 58"/>
                    <a:gd name="T9" fmla="*/ 19 h 87"/>
                    <a:gd name="T10" fmla="*/ 58 w 58"/>
                    <a:gd name="T11" fmla="*/ 33 h 87"/>
                    <a:gd name="T12" fmla="*/ 40 w 58"/>
                    <a:gd name="T13" fmla="*/ 85 h 87"/>
                    <a:gd name="T14" fmla="*/ 38 w 58"/>
                    <a:gd name="T15" fmla="*/ 97 h 87"/>
                    <a:gd name="T16" fmla="*/ 26 w 58"/>
                    <a:gd name="T17" fmla="*/ 101 h 87"/>
                    <a:gd name="T18" fmla="*/ 12 w 58"/>
                    <a:gd name="T19" fmla="*/ 89 h 87"/>
                    <a:gd name="T20" fmla="*/ 18 w 58"/>
                    <a:gd name="T21" fmla="*/ 43 h 87"/>
                    <a:gd name="T22" fmla="*/ 6 w 58"/>
                    <a:gd name="T23" fmla="*/ 41 h 87"/>
                    <a:gd name="T24" fmla="*/ 0 w 58"/>
                    <a:gd name="T25" fmla="*/ 23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87">
                      <a:moveTo>
                        <a:pt x="0" y="23"/>
                      </a:moveTo>
                      <a:cubicBezTo>
                        <a:pt x="1" y="21"/>
                        <a:pt x="0" y="18"/>
                        <a:pt x="2" y="17"/>
                      </a:cubicBezTo>
                      <a:cubicBezTo>
                        <a:pt x="5" y="15"/>
                        <a:pt x="14" y="13"/>
                        <a:pt x="14" y="13"/>
                      </a:cubicBezTo>
                      <a:cubicBezTo>
                        <a:pt x="18" y="0"/>
                        <a:pt x="23" y="3"/>
                        <a:pt x="36" y="5"/>
                      </a:cubicBezTo>
                      <a:cubicBezTo>
                        <a:pt x="52" y="2"/>
                        <a:pt x="55" y="5"/>
                        <a:pt x="46" y="19"/>
                      </a:cubicBezTo>
                      <a:cubicBezTo>
                        <a:pt x="51" y="26"/>
                        <a:pt x="55" y="25"/>
                        <a:pt x="58" y="33"/>
                      </a:cubicBezTo>
                      <a:cubicBezTo>
                        <a:pt x="49" y="47"/>
                        <a:pt x="45" y="55"/>
                        <a:pt x="40" y="71"/>
                      </a:cubicBezTo>
                      <a:cubicBezTo>
                        <a:pt x="42" y="76"/>
                        <a:pt x="44" y="79"/>
                        <a:pt x="38" y="83"/>
                      </a:cubicBezTo>
                      <a:cubicBezTo>
                        <a:pt x="34" y="85"/>
                        <a:pt x="26" y="87"/>
                        <a:pt x="26" y="87"/>
                      </a:cubicBezTo>
                      <a:cubicBezTo>
                        <a:pt x="23" y="79"/>
                        <a:pt x="20" y="78"/>
                        <a:pt x="12" y="75"/>
                      </a:cubicBezTo>
                      <a:cubicBezTo>
                        <a:pt x="15" y="64"/>
                        <a:pt x="15" y="54"/>
                        <a:pt x="18" y="43"/>
                      </a:cubicBezTo>
                      <a:cubicBezTo>
                        <a:pt x="15" y="34"/>
                        <a:pt x="12" y="33"/>
                        <a:pt x="6" y="41"/>
                      </a:cubicBezTo>
                      <a:cubicBezTo>
                        <a:pt x="2" y="34"/>
                        <a:pt x="0" y="31"/>
                        <a:pt x="0"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5" name="Freeform 189"/>
                <p:cNvSpPr>
                  <a:spLocks/>
                </p:cNvSpPr>
                <p:nvPr/>
              </p:nvSpPr>
              <p:spPr bwMode="ltGray">
                <a:xfrm>
                  <a:off x="2831" y="1818"/>
                  <a:ext cx="281" cy="305"/>
                </a:xfrm>
                <a:custGeom>
                  <a:avLst/>
                  <a:gdLst>
                    <a:gd name="T0" fmla="*/ 44 w 279"/>
                    <a:gd name="T1" fmla="*/ 226 h 307"/>
                    <a:gd name="T2" fmla="*/ 28 w 279"/>
                    <a:gd name="T3" fmla="*/ 237 h 307"/>
                    <a:gd name="T4" fmla="*/ 10 w 279"/>
                    <a:gd name="T5" fmla="*/ 243 h 307"/>
                    <a:gd name="T6" fmla="*/ 4 w 279"/>
                    <a:gd name="T7" fmla="*/ 241 h 307"/>
                    <a:gd name="T8" fmla="*/ 0 w 279"/>
                    <a:gd name="T9" fmla="*/ 229 h 307"/>
                    <a:gd name="T10" fmla="*/ 22 w 279"/>
                    <a:gd name="T11" fmla="*/ 221 h 307"/>
                    <a:gd name="T12" fmla="*/ 34 w 279"/>
                    <a:gd name="T13" fmla="*/ 219 h 307"/>
                    <a:gd name="T14" fmla="*/ 48 w 279"/>
                    <a:gd name="T15" fmla="*/ 209 h 307"/>
                    <a:gd name="T16" fmla="*/ 66 w 279"/>
                    <a:gd name="T17" fmla="*/ 203 h 307"/>
                    <a:gd name="T18" fmla="*/ 96 w 279"/>
                    <a:gd name="T19" fmla="*/ 205 h 307"/>
                    <a:gd name="T20" fmla="*/ 108 w 279"/>
                    <a:gd name="T21" fmla="*/ 201 h 307"/>
                    <a:gd name="T22" fmla="*/ 118 w 279"/>
                    <a:gd name="T23" fmla="*/ 191 h 307"/>
                    <a:gd name="T24" fmla="*/ 136 w 279"/>
                    <a:gd name="T25" fmla="*/ 197 h 307"/>
                    <a:gd name="T26" fmla="*/ 142 w 279"/>
                    <a:gd name="T27" fmla="*/ 181 h 307"/>
                    <a:gd name="T28" fmla="*/ 160 w 279"/>
                    <a:gd name="T29" fmla="*/ 169 h 307"/>
                    <a:gd name="T30" fmla="*/ 156 w 279"/>
                    <a:gd name="T31" fmla="*/ 151 h 307"/>
                    <a:gd name="T32" fmla="*/ 168 w 279"/>
                    <a:gd name="T33" fmla="*/ 147 h 307"/>
                    <a:gd name="T34" fmla="*/ 180 w 279"/>
                    <a:gd name="T35" fmla="*/ 149 h 307"/>
                    <a:gd name="T36" fmla="*/ 184 w 279"/>
                    <a:gd name="T37" fmla="*/ 169 h 307"/>
                    <a:gd name="T38" fmla="*/ 208 w 279"/>
                    <a:gd name="T39" fmla="*/ 149 h 307"/>
                    <a:gd name="T40" fmla="*/ 194 w 279"/>
                    <a:gd name="T41" fmla="*/ 135 h 307"/>
                    <a:gd name="T42" fmla="*/ 206 w 279"/>
                    <a:gd name="T43" fmla="*/ 117 h 307"/>
                    <a:gd name="T44" fmla="*/ 234 w 279"/>
                    <a:gd name="T45" fmla="*/ 131 h 307"/>
                    <a:gd name="T46" fmla="*/ 256 w 279"/>
                    <a:gd name="T47" fmla="*/ 107 h 307"/>
                    <a:gd name="T48" fmla="*/ 252 w 279"/>
                    <a:gd name="T49" fmla="*/ 81 h 307"/>
                    <a:gd name="T50" fmla="*/ 260 w 279"/>
                    <a:gd name="T51" fmla="*/ 55 h 307"/>
                    <a:gd name="T52" fmla="*/ 258 w 279"/>
                    <a:gd name="T53" fmla="*/ 37 h 307"/>
                    <a:gd name="T54" fmla="*/ 250 w 279"/>
                    <a:gd name="T55" fmla="*/ 25 h 307"/>
                    <a:gd name="T56" fmla="*/ 246 w 279"/>
                    <a:gd name="T57" fmla="*/ 13 h 307"/>
                    <a:gd name="T58" fmla="*/ 258 w 279"/>
                    <a:gd name="T59" fmla="*/ 3 h 307"/>
                    <a:gd name="T60" fmla="*/ 272 w 279"/>
                    <a:gd name="T61" fmla="*/ 17 h 307"/>
                    <a:gd name="T62" fmla="*/ 274 w 279"/>
                    <a:gd name="T63" fmla="*/ 31 h 307"/>
                    <a:gd name="T64" fmla="*/ 282 w 279"/>
                    <a:gd name="T65" fmla="*/ 53 h 307"/>
                    <a:gd name="T66" fmla="*/ 294 w 279"/>
                    <a:gd name="T67" fmla="*/ 69 h 307"/>
                    <a:gd name="T68" fmla="*/ 304 w 279"/>
                    <a:gd name="T69" fmla="*/ 79 h 307"/>
                    <a:gd name="T70" fmla="*/ 290 w 279"/>
                    <a:gd name="T71" fmla="*/ 123 h 307"/>
                    <a:gd name="T72" fmla="*/ 274 w 279"/>
                    <a:gd name="T73" fmla="*/ 163 h 307"/>
                    <a:gd name="T74" fmla="*/ 268 w 279"/>
                    <a:gd name="T75" fmla="*/ 216 h 307"/>
                    <a:gd name="T76" fmla="*/ 248 w 279"/>
                    <a:gd name="T77" fmla="*/ 215 h 307"/>
                    <a:gd name="T78" fmla="*/ 230 w 279"/>
                    <a:gd name="T79" fmla="*/ 219 h 307"/>
                    <a:gd name="T80" fmla="*/ 202 w 279"/>
                    <a:gd name="T81" fmla="*/ 220 h 307"/>
                    <a:gd name="T82" fmla="*/ 182 w 279"/>
                    <a:gd name="T83" fmla="*/ 223 h 307"/>
                    <a:gd name="T84" fmla="*/ 164 w 279"/>
                    <a:gd name="T85" fmla="*/ 220 h 307"/>
                    <a:gd name="T86" fmla="*/ 154 w 279"/>
                    <a:gd name="T87" fmla="*/ 239 h 307"/>
                    <a:gd name="T88" fmla="*/ 144 w 279"/>
                    <a:gd name="T89" fmla="*/ 253 h 307"/>
                    <a:gd name="T90" fmla="*/ 124 w 279"/>
                    <a:gd name="T91" fmla="*/ 243 h 307"/>
                    <a:gd name="T92" fmla="*/ 118 w 279"/>
                    <a:gd name="T93" fmla="*/ 222 h 307"/>
                    <a:gd name="T94" fmla="*/ 96 w 279"/>
                    <a:gd name="T95" fmla="*/ 227 h 307"/>
                    <a:gd name="T96" fmla="*/ 64 w 279"/>
                    <a:gd name="T97" fmla="*/ 228 h 307"/>
                    <a:gd name="T98" fmla="*/ 50 w 279"/>
                    <a:gd name="T99" fmla="*/ 228 h 307"/>
                    <a:gd name="T100" fmla="*/ 52 w 279"/>
                    <a:gd name="T101" fmla="*/ 233 h 307"/>
                    <a:gd name="T102" fmla="*/ 50 w 279"/>
                    <a:gd name="T103" fmla="*/ 239 h 307"/>
                    <a:gd name="T104" fmla="*/ 94 w 279"/>
                    <a:gd name="T105" fmla="*/ 231 h 307"/>
                    <a:gd name="T106" fmla="*/ 100 w 279"/>
                    <a:gd name="T107" fmla="*/ 229 h 307"/>
                    <a:gd name="T108" fmla="*/ 112 w 279"/>
                    <a:gd name="T109" fmla="*/ 233 h 307"/>
                    <a:gd name="T110" fmla="*/ 110 w 279"/>
                    <a:gd name="T111" fmla="*/ 241 h 307"/>
                    <a:gd name="T112" fmla="*/ 94 w 279"/>
                    <a:gd name="T113" fmla="*/ 263 h 307"/>
                    <a:gd name="T114" fmla="*/ 60 w 279"/>
                    <a:gd name="T115" fmla="*/ 261 h 307"/>
                    <a:gd name="T116" fmla="*/ 50 w 279"/>
                    <a:gd name="T117" fmla="*/ 279 h 307"/>
                    <a:gd name="T118" fmla="*/ 36 w 279"/>
                    <a:gd name="T119" fmla="*/ 263 h 307"/>
                    <a:gd name="T120" fmla="*/ 44 w 279"/>
                    <a:gd name="T121" fmla="*/ 245 h 307"/>
                    <a:gd name="T122" fmla="*/ 40 w 279"/>
                    <a:gd name="T123" fmla="*/ 233 h 307"/>
                    <a:gd name="T124" fmla="*/ 44 w 279"/>
                    <a:gd name="T125" fmla="*/ 226 h 3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 h="307">
                      <a:moveTo>
                        <a:pt x="44" y="251"/>
                      </a:moveTo>
                      <a:cubicBezTo>
                        <a:pt x="38" y="255"/>
                        <a:pt x="35" y="262"/>
                        <a:pt x="28" y="265"/>
                      </a:cubicBezTo>
                      <a:cubicBezTo>
                        <a:pt x="22" y="268"/>
                        <a:pt x="10" y="271"/>
                        <a:pt x="10" y="271"/>
                      </a:cubicBezTo>
                      <a:cubicBezTo>
                        <a:pt x="8" y="270"/>
                        <a:pt x="5" y="271"/>
                        <a:pt x="4" y="269"/>
                      </a:cubicBezTo>
                      <a:cubicBezTo>
                        <a:pt x="2" y="266"/>
                        <a:pt x="0" y="257"/>
                        <a:pt x="0" y="257"/>
                      </a:cubicBezTo>
                      <a:cubicBezTo>
                        <a:pt x="5" y="249"/>
                        <a:pt x="13" y="245"/>
                        <a:pt x="22" y="241"/>
                      </a:cubicBezTo>
                      <a:cubicBezTo>
                        <a:pt x="26" y="239"/>
                        <a:pt x="34" y="237"/>
                        <a:pt x="34" y="237"/>
                      </a:cubicBezTo>
                      <a:cubicBezTo>
                        <a:pt x="37" y="233"/>
                        <a:pt x="44" y="226"/>
                        <a:pt x="48" y="223"/>
                      </a:cubicBezTo>
                      <a:cubicBezTo>
                        <a:pt x="53" y="220"/>
                        <a:pt x="66" y="217"/>
                        <a:pt x="66" y="217"/>
                      </a:cubicBezTo>
                      <a:cubicBezTo>
                        <a:pt x="71" y="218"/>
                        <a:pt x="77" y="219"/>
                        <a:pt x="82" y="219"/>
                      </a:cubicBezTo>
                      <a:cubicBezTo>
                        <a:pt x="86" y="219"/>
                        <a:pt x="94" y="215"/>
                        <a:pt x="94" y="215"/>
                      </a:cubicBezTo>
                      <a:cubicBezTo>
                        <a:pt x="96" y="212"/>
                        <a:pt x="100" y="205"/>
                        <a:pt x="104" y="205"/>
                      </a:cubicBezTo>
                      <a:cubicBezTo>
                        <a:pt x="110" y="205"/>
                        <a:pt x="122" y="211"/>
                        <a:pt x="122" y="211"/>
                      </a:cubicBezTo>
                      <a:cubicBezTo>
                        <a:pt x="132" y="208"/>
                        <a:pt x="130" y="204"/>
                        <a:pt x="128" y="195"/>
                      </a:cubicBezTo>
                      <a:cubicBezTo>
                        <a:pt x="136" y="190"/>
                        <a:pt x="141" y="191"/>
                        <a:pt x="146" y="183"/>
                      </a:cubicBezTo>
                      <a:cubicBezTo>
                        <a:pt x="144" y="179"/>
                        <a:pt x="136" y="170"/>
                        <a:pt x="142" y="165"/>
                      </a:cubicBezTo>
                      <a:cubicBezTo>
                        <a:pt x="145" y="163"/>
                        <a:pt x="154" y="161"/>
                        <a:pt x="154" y="161"/>
                      </a:cubicBezTo>
                      <a:cubicBezTo>
                        <a:pt x="159" y="175"/>
                        <a:pt x="151" y="158"/>
                        <a:pt x="166" y="163"/>
                      </a:cubicBezTo>
                      <a:cubicBezTo>
                        <a:pt x="163" y="173"/>
                        <a:pt x="158" y="179"/>
                        <a:pt x="170" y="183"/>
                      </a:cubicBezTo>
                      <a:cubicBezTo>
                        <a:pt x="182" y="179"/>
                        <a:pt x="181" y="167"/>
                        <a:pt x="194" y="163"/>
                      </a:cubicBezTo>
                      <a:cubicBezTo>
                        <a:pt x="192" y="157"/>
                        <a:pt x="180" y="149"/>
                        <a:pt x="180" y="149"/>
                      </a:cubicBezTo>
                      <a:cubicBezTo>
                        <a:pt x="173" y="138"/>
                        <a:pt x="182" y="134"/>
                        <a:pt x="192" y="131"/>
                      </a:cubicBezTo>
                      <a:cubicBezTo>
                        <a:pt x="206" y="136"/>
                        <a:pt x="191" y="149"/>
                        <a:pt x="208" y="145"/>
                      </a:cubicBezTo>
                      <a:cubicBezTo>
                        <a:pt x="212" y="133"/>
                        <a:pt x="216" y="125"/>
                        <a:pt x="228" y="121"/>
                      </a:cubicBezTo>
                      <a:cubicBezTo>
                        <a:pt x="231" y="112"/>
                        <a:pt x="226" y="104"/>
                        <a:pt x="224" y="95"/>
                      </a:cubicBezTo>
                      <a:cubicBezTo>
                        <a:pt x="228" y="82"/>
                        <a:pt x="223" y="68"/>
                        <a:pt x="232" y="55"/>
                      </a:cubicBezTo>
                      <a:cubicBezTo>
                        <a:pt x="234" y="45"/>
                        <a:pt x="239" y="43"/>
                        <a:pt x="230" y="37"/>
                      </a:cubicBezTo>
                      <a:cubicBezTo>
                        <a:pt x="227" y="33"/>
                        <a:pt x="224" y="30"/>
                        <a:pt x="222" y="25"/>
                      </a:cubicBezTo>
                      <a:cubicBezTo>
                        <a:pt x="221" y="21"/>
                        <a:pt x="218" y="13"/>
                        <a:pt x="218" y="13"/>
                      </a:cubicBezTo>
                      <a:cubicBezTo>
                        <a:pt x="221" y="5"/>
                        <a:pt x="221" y="0"/>
                        <a:pt x="230" y="3"/>
                      </a:cubicBezTo>
                      <a:cubicBezTo>
                        <a:pt x="233" y="11"/>
                        <a:pt x="236" y="14"/>
                        <a:pt x="244" y="17"/>
                      </a:cubicBezTo>
                      <a:cubicBezTo>
                        <a:pt x="248" y="29"/>
                        <a:pt x="234" y="23"/>
                        <a:pt x="246" y="31"/>
                      </a:cubicBezTo>
                      <a:cubicBezTo>
                        <a:pt x="242" y="42"/>
                        <a:pt x="246" y="47"/>
                        <a:pt x="254" y="53"/>
                      </a:cubicBezTo>
                      <a:cubicBezTo>
                        <a:pt x="257" y="61"/>
                        <a:pt x="259" y="64"/>
                        <a:pt x="266" y="69"/>
                      </a:cubicBezTo>
                      <a:cubicBezTo>
                        <a:pt x="269" y="78"/>
                        <a:pt x="271" y="85"/>
                        <a:pt x="276" y="93"/>
                      </a:cubicBezTo>
                      <a:cubicBezTo>
                        <a:pt x="279" y="107"/>
                        <a:pt x="272" y="127"/>
                        <a:pt x="262" y="137"/>
                      </a:cubicBezTo>
                      <a:cubicBezTo>
                        <a:pt x="245" y="131"/>
                        <a:pt x="250" y="164"/>
                        <a:pt x="246" y="177"/>
                      </a:cubicBezTo>
                      <a:cubicBezTo>
                        <a:pt x="244" y="197"/>
                        <a:pt x="245" y="212"/>
                        <a:pt x="240" y="231"/>
                      </a:cubicBezTo>
                      <a:cubicBezTo>
                        <a:pt x="232" y="229"/>
                        <a:pt x="228" y="226"/>
                        <a:pt x="220" y="229"/>
                      </a:cubicBezTo>
                      <a:cubicBezTo>
                        <a:pt x="217" y="237"/>
                        <a:pt x="215" y="240"/>
                        <a:pt x="206" y="237"/>
                      </a:cubicBezTo>
                      <a:cubicBezTo>
                        <a:pt x="203" y="247"/>
                        <a:pt x="196" y="242"/>
                        <a:pt x="188" y="239"/>
                      </a:cubicBezTo>
                      <a:cubicBezTo>
                        <a:pt x="181" y="241"/>
                        <a:pt x="175" y="243"/>
                        <a:pt x="168" y="245"/>
                      </a:cubicBezTo>
                      <a:cubicBezTo>
                        <a:pt x="162" y="243"/>
                        <a:pt x="150" y="239"/>
                        <a:pt x="150" y="239"/>
                      </a:cubicBezTo>
                      <a:cubicBezTo>
                        <a:pt x="153" y="253"/>
                        <a:pt x="150" y="257"/>
                        <a:pt x="140" y="267"/>
                      </a:cubicBezTo>
                      <a:cubicBezTo>
                        <a:pt x="135" y="281"/>
                        <a:pt x="140" y="278"/>
                        <a:pt x="130" y="281"/>
                      </a:cubicBezTo>
                      <a:cubicBezTo>
                        <a:pt x="121" y="278"/>
                        <a:pt x="113" y="281"/>
                        <a:pt x="110" y="271"/>
                      </a:cubicBezTo>
                      <a:cubicBezTo>
                        <a:pt x="114" y="259"/>
                        <a:pt x="116" y="251"/>
                        <a:pt x="104" y="243"/>
                      </a:cubicBezTo>
                      <a:cubicBezTo>
                        <a:pt x="93" y="245"/>
                        <a:pt x="88" y="244"/>
                        <a:pt x="82" y="253"/>
                      </a:cubicBezTo>
                      <a:cubicBezTo>
                        <a:pt x="67" y="248"/>
                        <a:pt x="73" y="246"/>
                        <a:pt x="64" y="255"/>
                      </a:cubicBezTo>
                      <a:cubicBezTo>
                        <a:pt x="56" y="252"/>
                        <a:pt x="53" y="245"/>
                        <a:pt x="50" y="255"/>
                      </a:cubicBezTo>
                      <a:cubicBezTo>
                        <a:pt x="51" y="257"/>
                        <a:pt x="52" y="259"/>
                        <a:pt x="52" y="261"/>
                      </a:cubicBezTo>
                      <a:cubicBezTo>
                        <a:pt x="52" y="263"/>
                        <a:pt x="48" y="266"/>
                        <a:pt x="50" y="267"/>
                      </a:cubicBezTo>
                      <a:cubicBezTo>
                        <a:pt x="55" y="269"/>
                        <a:pt x="76" y="260"/>
                        <a:pt x="80" y="259"/>
                      </a:cubicBezTo>
                      <a:cubicBezTo>
                        <a:pt x="82" y="258"/>
                        <a:pt x="86" y="257"/>
                        <a:pt x="86" y="257"/>
                      </a:cubicBezTo>
                      <a:cubicBezTo>
                        <a:pt x="90" y="258"/>
                        <a:pt x="94" y="260"/>
                        <a:pt x="98" y="261"/>
                      </a:cubicBezTo>
                      <a:cubicBezTo>
                        <a:pt x="101" y="262"/>
                        <a:pt x="97" y="266"/>
                        <a:pt x="96" y="269"/>
                      </a:cubicBezTo>
                      <a:cubicBezTo>
                        <a:pt x="92" y="281"/>
                        <a:pt x="91" y="284"/>
                        <a:pt x="80" y="291"/>
                      </a:cubicBezTo>
                      <a:cubicBezTo>
                        <a:pt x="72" y="283"/>
                        <a:pt x="71" y="286"/>
                        <a:pt x="60" y="289"/>
                      </a:cubicBezTo>
                      <a:cubicBezTo>
                        <a:pt x="55" y="304"/>
                        <a:pt x="59" y="298"/>
                        <a:pt x="50" y="307"/>
                      </a:cubicBezTo>
                      <a:cubicBezTo>
                        <a:pt x="39" y="304"/>
                        <a:pt x="42" y="300"/>
                        <a:pt x="36" y="291"/>
                      </a:cubicBezTo>
                      <a:cubicBezTo>
                        <a:pt x="41" y="277"/>
                        <a:pt x="38" y="283"/>
                        <a:pt x="44" y="273"/>
                      </a:cubicBezTo>
                      <a:cubicBezTo>
                        <a:pt x="43" y="269"/>
                        <a:pt x="36" y="263"/>
                        <a:pt x="40" y="261"/>
                      </a:cubicBezTo>
                      <a:cubicBezTo>
                        <a:pt x="48" y="256"/>
                        <a:pt x="47" y="259"/>
                        <a:pt x="44" y="2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6" name="Freeform 190"/>
                <p:cNvSpPr>
                  <a:spLocks/>
                </p:cNvSpPr>
                <p:nvPr/>
              </p:nvSpPr>
              <p:spPr bwMode="ltGray">
                <a:xfrm>
                  <a:off x="3056" y="1733"/>
                  <a:ext cx="136" cy="114"/>
                </a:xfrm>
                <a:custGeom>
                  <a:avLst/>
                  <a:gdLst>
                    <a:gd name="T0" fmla="*/ 7 w 138"/>
                    <a:gd name="T1" fmla="*/ 95 h 113"/>
                    <a:gd name="T2" fmla="*/ 11 w 138"/>
                    <a:gd name="T3" fmla="*/ 77 h 113"/>
                    <a:gd name="T4" fmla="*/ 23 w 138"/>
                    <a:gd name="T5" fmla="*/ 83 h 113"/>
                    <a:gd name="T6" fmla="*/ 29 w 138"/>
                    <a:gd name="T7" fmla="*/ 51 h 113"/>
                    <a:gd name="T8" fmla="*/ 31 w 138"/>
                    <a:gd name="T9" fmla="*/ 45 h 113"/>
                    <a:gd name="T10" fmla="*/ 25 w 138"/>
                    <a:gd name="T11" fmla="*/ 15 h 113"/>
                    <a:gd name="T12" fmla="*/ 34 w 138"/>
                    <a:gd name="T13" fmla="*/ 3 h 113"/>
                    <a:gd name="T14" fmla="*/ 43 w 138"/>
                    <a:gd name="T15" fmla="*/ 17 h 113"/>
                    <a:gd name="T16" fmla="*/ 65 w 138"/>
                    <a:gd name="T17" fmla="*/ 41 h 113"/>
                    <a:gd name="T18" fmla="*/ 85 w 138"/>
                    <a:gd name="T19" fmla="*/ 35 h 113"/>
                    <a:gd name="T20" fmla="*/ 94 w 138"/>
                    <a:gd name="T21" fmla="*/ 37 h 113"/>
                    <a:gd name="T22" fmla="*/ 101 w 138"/>
                    <a:gd name="T23" fmla="*/ 25 h 113"/>
                    <a:gd name="T24" fmla="*/ 100 w 138"/>
                    <a:gd name="T25" fmla="*/ 39 h 113"/>
                    <a:gd name="T26" fmla="*/ 93 w 138"/>
                    <a:gd name="T27" fmla="*/ 45 h 113"/>
                    <a:gd name="T28" fmla="*/ 92 w 138"/>
                    <a:gd name="T29" fmla="*/ 71 h 113"/>
                    <a:gd name="T30" fmla="*/ 81 w 138"/>
                    <a:gd name="T31" fmla="*/ 87 h 113"/>
                    <a:gd name="T32" fmla="*/ 69 w 138"/>
                    <a:gd name="T33" fmla="*/ 91 h 113"/>
                    <a:gd name="T34" fmla="*/ 59 w 138"/>
                    <a:gd name="T35" fmla="*/ 115 h 113"/>
                    <a:gd name="T36" fmla="*/ 55 w 138"/>
                    <a:gd name="T37" fmla="*/ 127 h 113"/>
                    <a:gd name="T38" fmla="*/ 37 w 138"/>
                    <a:gd name="T39" fmla="*/ 113 h 113"/>
                    <a:gd name="T40" fmla="*/ 33 w 138"/>
                    <a:gd name="T41" fmla="*/ 101 h 113"/>
                    <a:gd name="T42" fmla="*/ 17 w 138"/>
                    <a:gd name="T43" fmla="*/ 109 h 113"/>
                    <a:gd name="T44" fmla="*/ 7 w 138"/>
                    <a:gd name="T45" fmla="*/ 95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8" h="113">
                      <a:moveTo>
                        <a:pt x="7" y="81"/>
                      </a:moveTo>
                      <a:cubicBezTo>
                        <a:pt x="2" y="73"/>
                        <a:pt x="1" y="66"/>
                        <a:pt x="11" y="63"/>
                      </a:cubicBezTo>
                      <a:cubicBezTo>
                        <a:pt x="11" y="63"/>
                        <a:pt x="21" y="71"/>
                        <a:pt x="23" y="69"/>
                      </a:cubicBezTo>
                      <a:cubicBezTo>
                        <a:pt x="23" y="69"/>
                        <a:pt x="28" y="54"/>
                        <a:pt x="29" y="51"/>
                      </a:cubicBezTo>
                      <a:cubicBezTo>
                        <a:pt x="30" y="49"/>
                        <a:pt x="31" y="45"/>
                        <a:pt x="31" y="45"/>
                      </a:cubicBezTo>
                      <a:cubicBezTo>
                        <a:pt x="30" y="34"/>
                        <a:pt x="28" y="26"/>
                        <a:pt x="25" y="15"/>
                      </a:cubicBezTo>
                      <a:cubicBezTo>
                        <a:pt x="27" y="6"/>
                        <a:pt x="25" y="0"/>
                        <a:pt x="35" y="3"/>
                      </a:cubicBezTo>
                      <a:cubicBezTo>
                        <a:pt x="42" y="13"/>
                        <a:pt x="44" y="15"/>
                        <a:pt x="57" y="17"/>
                      </a:cubicBezTo>
                      <a:cubicBezTo>
                        <a:pt x="61" y="29"/>
                        <a:pt x="66" y="37"/>
                        <a:pt x="79" y="41"/>
                      </a:cubicBezTo>
                      <a:cubicBezTo>
                        <a:pt x="94" y="36"/>
                        <a:pt x="87" y="38"/>
                        <a:pt x="99" y="35"/>
                      </a:cubicBezTo>
                      <a:cubicBezTo>
                        <a:pt x="106" y="25"/>
                        <a:pt x="104" y="34"/>
                        <a:pt x="113" y="37"/>
                      </a:cubicBezTo>
                      <a:cubicBezTo>
                        <a:pt x="120" y="32"/>
                        <a:pt x="119" y="28"/>
                        <a:pt x="127" y="25"/>
                      </a:cubicBezTo>
                      <a:cubicBezTo>
                        <a:pt x="138" y="29"/>
                        <a:pt x="131" y="33"/>
                        <a:pt x="125" y="39"/>
                      </a:cubicBezTo>
                      <a:cubicBezTo>
                        <a:pt x="122" y="48"/>
                        <a:pt x="119" y="48"/>
                        <a:pt x="111" y="45"/>
                      </a:cubicBezTo>
                      <a:cubicBezTo>
                        <a:pt x="98" y="48"/>
                        <a:pt x="99" y="50"/>
                        <a:pt x="109" y="57"/>
                      </a:cubicBezTo>
                      <a:cubicBezTo>
                        <a:pt x="117" y="69"/>
                        <a:pt x="105" y="70"/>
                        <a:pt x="95" y="73"/>
                      </a:cubicBezTo>
                      <a:cubicBezTo>
                        <a:pt x="91" y="74"/>
                        <a:pt x="83" y="77"/>
                        <a:pt x="83" y="77"/>
                      </a:cubicBezTo>
                      <a:cubicBezTo>
                        <a:pt x="80" y="86"/>
                        <a:pt x="76" y="92"/>
                        <a:pt x="73" y="101"/>
                      </a:cubicBezTo>
                      <a:cubicBezTo>
                        <a:pt x="72" y="105"/>
                        <a:pt x="69" y="113"/>
                        <a:pt x="69" y="113"/>
                      </a:cubicBezTo>
                      <a:cubicBezTo>
                        <a:pt x="58" y="110"/>
                        <a:pt x="60" y="106"/>
                        <a:pt x="51" y="99"/>
                      </a:cubicBezTo>
                      <a:cubicBezTo>
                        <a:pt x="45" y="95"/>
                        <a:pt x="33" y="87"/>
                        <a:pt x="33" y="87"/>
                      </a:cubicBezTo>
                      <a:cubicBezTo>
                        <a:pt x="25" y="92"/>
                        <a:pt x="26" y="98"/>
                        <a:pt x="17" y="95"/>
                      </a:cubicBezTo>
                      <a:cubicBezTo>
                        <a:pt x="16" y="93"/>
                        <a:pt x="0" y="81"/>
                        <a:pt x="7"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7" name="Freeform 191"/>
                <p:cNvSpPr>
                  <a:spLocks/>
                </p:cNvSpPr>
                <p:nvPr/>
              </p:nvSpPr>
              <p:spPr bwMode="ltGray">
                <a:xfrm>
                  <a:off x="3194" y="1717"/>
                  <a:ext cx="47" cy="34"/>
                </a:xfrm>
                <a:custGeom>
                  <a:avLst/>
                  <a:gdLst>
                    <a:gd name="T0" fmla="*/ 0 w 46"/>
                    <a:gd name="T1" fmla="*/ 24 h 34"/>
                    <a:gd name="T2" fmla="*/ 38 w 46"/>
                    <a:gd name="T3" fmla="*/ 0 h 34"/>
                    <a:gd name="T4" fmla="*/ 60 w 46"/>
                    <a:gd name="T5" fmla="*/ 16 h 34"/>
                    <a:gd name="T6" fmla="*/ 38 w 46"/>
                    <a:gd name="T7" fmla="*/ 20 h 34"/>
                    <a:gd name="T8" fmla="*/ 0 w 46"/>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4">
                      <a:moveTo>
                        <a:pt x="0" y="24"/>
                      </a:moveTo>
                      <a:cubicBezTo>
                        <a:pt x="22" y="17"/>
                        <a:pt x="7" y="12"/>
                        <a:pt x="24" y="0"/>
                      </a:cubicBezTo>
                      <a:cubicBezTo>
                        <a:pt x="43" y="6"/>
                        <a:pt x="21" y="12"/>
                        <a:pt x="46" y="16"/>
                      </a:cubicBezTo>
                      <a:cubicBezTo>
                        <a:pt x="42" y="28"/>
                        <a:pt x="34" y="23"/>
                        <a:pt x="24" y="20"/>
                      </a:cubicBezTo>
                      <a:cubicBezTo>
                        <a:pt x="3" y="34"/>
                        <a:pt x="12" y="16"/>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8" name="Freeform 192"/>
                <p:cNvSpPr>
                  <a:spLocks/>
                </p:cNvSpPr>
                <p:nvPr/>
              </p:nvSpPr>
              <p:spPr bwMode="ltGray">
                <a:xfrm>
                  <a:off x="3233" y="1678"/>
                  <a:ext cx="39" cy="46"/>
                </a:xfrm>
                <a:custGeom>
                  <a:avLst/>
                  <a:gdLst>
                    <a:gd name="T0" fmla="*/ 17 w 39"/>
                    <a:gd name="T1" fmla="*/ 29 h 47"/>
                    <a:gd name="T2" fmla="*/ 13 w 39"/>
                    <a:gd name="T3" fmla="*/ 17 h 47"/>
                    <a:gd name="T4" fmla="*/ 29 w 39"/>
                    <a:gd name="T5" fmla="*/ 19 h 47"/>
                    <a:gd name="T6" fmla="*/ 25 w 39"/>
                    <a:gd name="T7" fmla="*/ 23 h 47"/>
                    <a:gd name="T8" fmla="*/ 17 w 39"/>
                    <a:gd name="T9" fmla="*/ 29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7">
                      <a:moveTo>
                        <a:pt x="17" y="43"/>
                      </a:moveTo>
                      <a:cubicBezTo>
                        <a:pt x="0" y="39"/>
                        <a:pt x="6" y="28"/>
                        <a:pt x="13" y="17"/>
                      </a:cubicBezTo>
                      <a:cubicBezTo>
                        <a:pt x="7" y="0"/>
                        <a:pt x="24" y="16"/>
                        <a:pt x="29" y="19"/>
                      </a:cubicBezTo>
                      <a:cubicBezTo>
                        <a:pt x="36" y="29"/>
                        <a:pt x="39" y="30"/>
                        <a:pt x="25" y="33"/>
                      </a:cubicBezTo>
                      <a:cubicBezTo>
                        <a:pt x="21" y="46"/>
                        <a:pt x="25" y="47"/>
                        <a:pt x="1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9" name="Freeform 193"/>
                <p:cNvSpPr>
                  <a:spLocks/>
                </p:cNvSpPr>
                <p:nvPr/>
              </p:nvSpPr>
              <p:spPr bwMode="ltGray">
                <a:xfrm>
                  <a:off x="3277" y="1662"/>
                  <a:ext cx="26" cy="26"/>
                </a:xfrm>
                <a:custGeom>
                  <a:avLst/>
                  <a:gdLst>
                    <a:gd name="T0" fmla="*/ 11 w 25"/>
                    <a:gd name="T1" fmla="*/ 13 h 27"/>
                    <a:gd name="T2" fmla="*/ 7 w 25"/>
                    <a:gd name="T3" fmla="*/ 8 h 27"/>
                    <a:gd name="T4" fmla="*/ 33 w 25"/>
                    <a:gd name="T5" fmla="*/ 0 h 27"/>
                    <a:gd name="T6" fmla="*/ 11 w 25"/>
                    <a:gd name="T7" fmla="*/ 13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7">
                      <a:moveTo>
                        <a:pt x="11" y="18"/>
                      </a:moveTo>
                      <a:cubicBezTo>
                        <a:pt x="6" y="16"/>
                        <a:pt x="0" y="16"/>
                        <a:pt x="7" y="8"/>
                      </a:cubicBezTo>
                      <a:cubicBezTo>
                        <a:pt x="10" y="4"/>
                        <a:pt x="19" y="0"/>
                        <a:pt x="19" y="0"/>
                      </a:cubicBezTo>
                      <a:cubicBezTo>
                        <a:pt x="25" y="9"/>
                        <a:pt x="20" y="27"/>
                        <a:pt x="11"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0" name="Freeform 194"/>
                <p:cNvSpPr>
                  <a:spLocks/>
                </p:cNvSpPr>
                <p:nvPr/>
              </p:nvSpPr>
              <p:spPr bwMode="ltGray">
                <a:xfrm>
                  <a:off x="3061" y="1483"/>
                  <a:ext cx="61" cy="236"/>
                </a:xfrm>
                <a:custGeom>
                  <a:avLst/>
                  <a:gdLst>
                    <a:gd name="T0" fmla="*/ 3 w 62"/>
                    <a:gd name="T1" fmla="*/ 59 h 238"/>
                    <a:gd name="T2" fmla="*/ 11 w 62"/>
                    <a:gd name="T3" fmla="*/ 32 h 238"/>
                    <a:gd name="T4" fmla="*/ 13 w 62"/>
                    <a:gd name="T5" fmla="*/ 2 h 238"/>
                    <a:gd name="T6" fmla="*/ 19 w 62"/>
                    <a:gd name="T7" fmla="*/ 6 h 238"/>
                    <a:gd name="T8" fmla="*/ 25 w 62"/>
                    <a:gd name="T9" fmla="*/ 30 h 238"/>
                    <a:gd name="T10" fmla="*/ 35 w 62"/>
                    <a:gd name="T11" fmla="*/ 80 h 238"/>
                    <a:gd name="T12" fmla="*/ 43 w 62"/>
                    <a:gd name="T13" fmla="*/ 108 h 238"/>
                    <a:gd name="T14" fmla="*/ 47 w 62"/>
                    <a:gd name="T15" fmla="*/ 120 h 238"/>
                    <a:gd name="T16" fmla="*/ 37 w 62"/>
                    <a:gd name="T17" fmla="*/ 134 h 238"/>
                    <a:gd name="T18" fmla="*/ 31 w 62"/>
                    <a:gd name="T19" fmla="*/ 130 h 238"/>
                    <a:gd name="T20" fmla="*/ 27 w 62"/>
                    <a:gd name="T21" fmla="*/ 148 h 238"/>
                    <a:gd name="T22" fmla="*/ 37 w 62"/>
                    <a:gd name="T23" fmla="*/ 192 h 238"/>
                    <a:gd name="T24" fmla="*/ 31 w 62"/>
                    <a:gd name="T25" fmla="*/ 202 h 238"/>
                    <a:gd name="T26" fmla="*/ 11 w 62"/>
                    <a:gd name="T27" fmla="*/ 210 h 238"/>
                    <a:gd name="T28" fmla="*/ 11 w 62"/>
                    <a:gd name="T29" fmla="*/ 173 h 238"/>
                    <a:gd name="T30" fmla="*/ 9 w 62"/>
                    <a:gd name="T31" fmla="*/ 126 h 238"/>
                    <a:gd name="T32" fmla="*/ 19 w 62"/>
                    <a:gd name="T33" fmla="*/ 108 h 238"/>
                    <a:gd name="T34" fmla="*/ 1 w 62"/>
                    <a:gd name="T35" fmla="*/ 62 h 238"/>
                    <a:gd name="T36" fmla="*/ 3 w 62"/>
                    <a:gd name="T37" fmla="*/ 59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 h="238">
                      <a:moveTo>
                        <a:pt x="3" y="60"/>
                      </a:moveTo>
                      <a:cubicBezTo>
                        <a:pt x="5" y="47"/>
                        <a:pt x="4" y="42"/>
                        <a:pt x="11" y="32"/>
                      </a:cubicBezTo>
                      <a:cubicBezTo>
                        <a:pt x="12" y="22"/>
                        <a:pt x="10" y="12"/>
                        <a:pt x="13" y="2"/>
                      </a:cubicBezTo>
                      <a:cubicBezTo>
                        <a:pt x="14" y="0"/>
                        <a:pt x="18" y="4"/>
                        <a:pt x="19" y="6"/>
                      </a:cubicBezTo>
                      <a:cubicBezTo>
                        <a:pt x="24" y="13"/>
                        <a:pt x="23" y="22"/>
                        <a:pt x="25" y="30"/>
                      </a:cubicBezTo>
                      <a:cubicBezTo>
                        <a:pt x="31" y="53"/>
                        <a:pt x="44" y="71"/>
                        <a:pt x="49" y="94"/>
                      </a:cubicBezTo>
                      <a:cubicBezTo>
                        <a:pt x="51" y="104"/>
                        <a:pt x="54" y="113"/>
                        <a:pt x="57" y="122"/>
                      </a:cubicBezTo>
                      <a:cubicBezTo>
                        <a:pt x="58" y="126"/>
                        <a:pt x="61" y="134"/>
                        <a:pt x="61" y="134"/>
                      </a:cubicBezTo>
                      <a:cubicBezTo>
                        <a:pt x="59" y="144"/>
                        <a:pt x="62" y="155"/>
                        <a:pt x="51" y="148"/>
                      </a:cubicBezTo>
                      <a:cubicBezTo>
                        <a:pt x="48" y="143"/>
                        <a:pt x="47" y="137"/>
                        <a:pt x="39" y="144"/>
                      </a:cubicBezTo>
                      <a:cubicBezTo>
                        <a:pt x="34" y="149"/>
                        <a:pt x="27" y="162"/>
                        <a:pt x="27" y="162"/>
                      </a:cubicBezTo>
                      <a:cubicBezTo>
                        <a:pt x="31" y="184"/>
                        <a:pt x="44" y="199"/>
                        <a:pt x="51" y="220"/>
                      </a:cubicBezTo>
                      <a:cubicBezTo>
                        <a:pt x="47" y="231"/>
                        <a:pt x="47" y="232"/>
                        <a:pt x="35" y="230"/>
                      </a:cubicBezTo>
                      <a:cubicBezTo>
                        <a:pt x="23" y="222"/>
                        <a:pt x="21" y="232"/>
                        <a:pt x="11" y="238"/>
                      </a:cubicBezTo>
                      <a:cubicBezTo>
                        <a:pt x="4" y="227"/>
                        <a:pt x="10" y="208"/>
                        <a:pt x="11" y="196"/>
                      </a:cubicBezTo>
                      <a:cubicBezTo>
                        <a:pt x="9" y="179"/>
                        <a:pt x="3" y="157"/>
                        <a:pt x="9" y="140"/>
                      </a:cubicBezTo>
                      <a:cubicBezTo>
                        <a:pt x="11" y="133"/>
                        <a:pt x="17" y="129"/>
                        <a:pt x="19" y="122"/>
                      </a:cubicBezTo>
                      <a:cubicBezTo>
                        <a:pt x="13" y="105"/>
                        <a:pt x="17" y="86"/>
                        <a:pt x="1" y="76"/>
                      </a:cubicBezTo>
                      <a:cubicBezTo>
                        <a:pt x="0" y="72"/>
                        <a:pt x="3" y="50"/>
                        <a:pt x="3"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1" name="Freeform 195"/>
                <p:cNvSpPr>
                  <a:spLocks/>
                </p:cNvSpPr>
                <p:nvPr/>
              </p:nvSpPr>
              <p:spPr bwMode="ltGray">
                <a:xfrm>
                  <a:off x="1511" y="2454"/>
                  <a:ext cx="47" cy="114"/>
                </a:xfrm>
                <a:custGeom>
                  <a:avLst/>
                  <a:gdLst>
                    <a:gd name="T0" fmla="*/ 6 w 47"/>
                    <a:gd name="T1" fmla="*/ 58 h 114"/>
                    <a:gd name="T2" fmla="*/ 20 w 47"/>
                    <a:gd name="T3" fmla="*/ 0 h 114"/>
                    <a:gd name="T4" fmla="*/ 36 w 47"/>
                    <a:gd name="T5" fmla="*/ 28 h 114"/>
                    <a:gd name="T6" fmla="*/ 38 w 47"/>
                    <a:gd name="T7" fmla="*/ 46 h 114"/>
                    <a:gd name="T8" fmla="*/ 42 w 47"/>
                    <a:gd name="T9" fmla="*/ 58 h 114"/>
                    <a:gd name="T10" fmla="*/ 26 w 47"/>
                    <a:gd name="T11" fmla="*/ 104 h 114"/>
                    <a:gd name="T12" fmla="*/ 8 w 47"/>
                    <a:gd name="T13" fmla="*/ 108 h 114"/>
                    <a:gd name="T14" fmla="*/ 0 w 47"/>
                    <a:gd name="T15" fmla="*/ 74 h 114"/>
                    <a:gd name="T16" fmla="*/ 2 w 47"/>
                    <a:gd name="T17" fmla="*/ 66 h 114"/>
                    <a:gd name="T18" fmla="*/ 6 w 47"/>
                    <a:gd name="T19" fmla="*/ 5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14">
                      <a:moveTo>
                        <a:pt x="6" y="58"/>
                      </a:moveTo>
                      <a:cubicBezTo>
                        <a:pt x="3" y="48"/>
                        <a:pt x="6" y="5"/>
                        <a:pt x="20" y="0"/>
                      </a:cubicBezTo>
                      <a:cubicBezTo>
                        <a:pt x="32" y="4"/>
                        <a:pt x="32" y="17"/>
                        <a:pt x="36" y="28"/>
                      </a:cubicBezTo>
                      <a:cubicBezTo>
                        <a:pt x="33" y="38"/>
                        <a:pt x="33" y="32"/>
                        <a:pt x="38" y="46"/>
                      </a:cubicBezTo>
                      <a:cubicBezTo>
                        <a:pt x="39" y="50"/>
                        <a:pt x="42" y="58"/>
                        <a:pt x="42" y="58"/>
                      </a:cubicBezTo>
                      <a:cubicBezTo>
                        <a:pt x="44" y="77"/>
                        <a:pt x="47" y="97"/>
                        <a:pt x="26" y="104"/>
                      </a:cubicBezTo>
                      <a:cubicBezTo>
                        <a:pt x="19" y="111"/>
                        <a:pt x="17" y="114"/>
                        <a:pt x="8" y="108"/>
                      </a:cubicBezTo>
                      <a:cubicBezTo>
                        <a:pt x="4" y="97"/>
                        <a:pt x="4" y="85"/>
                        <a:pt x="0" y="74"/>
                      </a:cubicBezTo>
                      <a:cubicBezTo>
                        <a:pt x="1" y="71"/>
                        <a:pt x="1" y="69"/>
                        <a:pt x="2" y="66"/>
                      </a:cubicBezTo>
                      <a:cubicBezTo>
                        <a:pt x="6" y="51"/>
                        <a:pt x="6" y="50"/>
                        <a:pt x="6"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2" name="Freeform 196"/>
                <p:cNvSpPr>
                  <a:spLocks/>
                </p:cNvSpPr>
                <p:nvPr/>
              </p:nvSpPr>
              <p:spPr bwMode="ltGray">
                <a:xfrm>
                  <a:off x="1186" y="1900"/>
                  <a:ext cx="54" cy="239"/>
                </a:xfrm>
                <a:custGeom>
                  <a:avLst/>
                  <a:gdLst>
                    <a:gd name="T0" fmla="*/ 24 w 55"/>
                    <a:gd name="T1" fmla="*/ 11 h 239"/>
                    <a:gd name="T2" fmla="*/ 27 w 55"/>
                    <a:gd name="T3" fmla="*/ 27 h 239"/>
                    <a:gd name="T4" fmla="*/ 27 w 55"/>
                    <a:gd name="T5" fmla="*/ 39 h 239"/>
                    <a:gd name="T6" fmla="*/ 34 w 55"/>
                    <a:gd name="T7" fmla="*/ 81 h 239"/>
                    <a:gd name="T8" fmla="*/ 30 w 55"/>
                    <a:gd name="T9" fmla="*/ 111 h 239"/>
                    <a:gd name="T10" fmla="*/ 22 w 55"/>
                    <a:gd name="T11" fmla="*/ 197 h 239"/>
                    <a:gd name="T12" fmla="*/ 10 w 55"/>
                    <a:gd name="T13" fmla="*/ 221 h 239"/>
                    <a:gd name="T14" fmla="*/ 2 w 55"/>
                    <a:gd name="T15" fmla="*/ 233 h 239"/>
                    <a:gd name="T16" fmla="*/ 0 w 55"/>
                    <a:gd name="T17" fmla="*/ 239 h 239"/>
                    <a:gd name="T18" fmla="*/ 2 w 55"/>
                    <a:gd name="T19" fmla="*/ 123 h 239"/>
                    <a:gd name="T20" fmla="*/ 16 w 55"/>
                    <a:gd name="T21" fmla="*/ 29 h 239"/>
                    <a:gd name="T22" fmla="*/ 24 w 55"/>
                    <a:gd name="T23" fmla="*/ 11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39">
                      <a:moveTo>
                        <a:pt x="24" y="11"/>
                      </a:moveTo>
                      <a:cubicBezTo>
                        <a:pt x="30" y="29"/>
                        <a:pt x="21" y="0"/>
                        <a:pt x="28" y="27"/>
                      </a:cubicBezTo>
                      <a:cubicBezTo>
                        <a:pt x="29" y="31"/>
                        <a:pt x="32" y="39"/>
                        <a:pt x="32" y="39"/>
                      </a:cubicBezTo>
                      <a:cubicBezTo>
                        <a:pt x="27" y="55"/>
                        <a:pt x="31" y="75"/>
                        <a:pt x="48" y="81"/>
                      </a:cubicBezTo>
                      <a:cubicBezTo>
                        <a:pt x="55" y="91"/>
                        <a:pt x="47" y="101"/>
                        <a:pt x="44" y="111"/>
                      </a:cubicBezTo>
                      <a:cubicBezTo>
                        <a:pt x="35" y="139"/>
                        <a:pt x="31" y="169"/>
                        <a:pt x="22" y="197"/>
                      </a:cubicBezTo>
                      <a:cubicBezTo>
                        <a:pt x="19" y="205"/>
                        <a:pt x="14" y="213"/>
                        <a:pt x="10" y="221"/>
                      </a:cubicBezTo>
                      <a:cubicBezTo>
                        <a:pt x="8" y="225"/>
                        <a:pt x="5" y="229"/>
                        <a:pt x="2" y="233"/>
                      </a:cubicBezTo>
                      <a:cubicBezTo>
                        <a:pt x="1" y="235"/>
                        <a:pt x="0" y="239"/>
                        <a:pt x="0" y="239"/>
                      </a:cubicBezTo>
                      <a:lnTo>
                        <a:pt x="2" y="123"/>
                      </a:lnTo>
                      <a:lnTo>
                        <a:pt x="16" y="29"/>
                      </a:lnTo>
                      <a:lnTo>
                        <a:pt x="24"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3" name="Freeform 197"/>
                <p:cNvSpPr>
                  <a:spLocks/>
                </p:cNvSpPr>
                <p:nvPr/>
              </p:nvSpPr>
              <p:spPr bwMode="ltGray">
                <a:xfrm>
                  <a:off x="1818" y="2718"/>
                  <a:ext cx="292" cy="398"/>
                </a:xfrm>
                <a:custGeom>
                  <a:avLst/>
                  <a:gdLst>
                    <a:gd name="T0" fmla="*/ 33 w 291"/>
                    <a:gd name="T1" fmla="*/ 55 h 399"/>
                    <a:gd name="T2" fmla="*/ 13 w 291"/>
                    <a:gd name="T3" fmla="*/ 45 h 399"/>
                    <a:gd name="T4" fmla="*/ 7 w 291"/>
                    <a:gd name="T5" fmla="*/ 41 h 399"/>
                    <a:gd name="T6" fmla="*/ 3 w 291"/>
                    <a:gd name="T7" fmla="*/ 23 h 399"/>
                    <a:gd name="T8" fmla="*/ 17 w 291"/>
                    <a:gd name="T9" fmla="*/ 5 h 399"/>
                    <a:gd name="T10" fmla="*/ 29 w 291"/>
                    <a:gd name="T11" fmla="*/ 15 h 399"/>
                    <a:gd name="T12" fmla="*/ 41 w 291"/>
                    <a:gd name="T13" fmla="*/ 31 h 399"/>
                    <a:gd name="T14" fmla="*/ 59 w 291"/>
                    <a:gd name="T15" fmla="*/ 37 h 399"/>
                    <a:gd name="T16" fmla="*/ 83 w 291"/>
                    <a:gd name="T17" fmla="*/ 77 h 399"/>
                    <a:gd name="T18" fmla="*/ 103 w 291"/>
                    <a:gd name="T19" fmla="*/ 97 h 399"/>
                    <a:gd name="T20" fmla="*/ 137 w 291"/>
                    <a:gd name="T21" fmla="*/ 141 h 399"/>
                    <a:gd name="T22" fmla="*/ 199 w 291"/>
                    <a:gd name="T23" fmla="*/ 195 h 399"/>
                    <a:gd name="T24" fmla="*/ 205 w 291"/>
                    <a:gd name="T25" fmla="*/ 199 h 399"/>
                    <a:gd name="T26" fmla="*/ 229 w 291"/>
                    <a:gd name="T27" fmla="*/ 205 h 399"/>
                    <a:gd name="T28" fmla="*/ 255 w 291"/>
                    <a:gd name="T29" fmla="*/ 225 h 399"/>
                    <a:gd name="T30" fmla="*/ 241 w 291"/>
                    <a:gd name="T31" fmla="*/ 225 h 399"/>
                    <a:gd name="T32" fmla="*/ 229 w 291"/>
                    <a:gd name="T33" fmla="*/ 217 h 399"/>
                    <a:gd name="T34" fmla="*/ 219 w 291"/>
                    <a:gd name="T35" fmla="*/ 225 h 399"/>
                    <a:gd name="T36" fmla="*/ 235 w 291"/>
                    <a:gd name="T37" fmla="*/ 241 h 399"/>
                    <a:gd name="T38" fmla="*/ 251 w 291"/>
                    <a:gd name="T39" fmla="*/ 271 h 399"/>
                    <a:gd name="T40" fmla="*/ 255 w 291"/>
                    <a:gd name="T41" fmla="*/ 283 h 399"/>
                    <a:gd name="T42" fmla="*/ 267 w 291"/>
                    <a:gd name="T43" fmla="*/ 293 h 399"/>
                    <a:gd name="T44" fmla="*/ 269 w 291"/>
                    <a:gd name="T45" fmla="*/ 275 h 399"/>
                    <a:gd name="T46" fmla="*/ 285 w 291"/>
                    <a:gd name="T47" fmla="*/ 269 h 399"/>
                    <a:gd name="T48" fmla="*/ 287 w 291"/>
                    <a:gd name="T49" fmla="*/ 281 h 399"/>
                    <a:gd name="T50" fmla="*/ 293 w 291"/>
                    <a:gd name="T51" fmla="*/ 285 h 399"/>
                    <a:gd name="T52" fmla="*/ 305 w 291"/>
                    <a:gd name="T53" fmla="*/ 297 h 399"/>
                    <a:gd name="T54" fmla="*/ 289 w 291"/>
                    <a:gd name="T55" fmla="*/ 301 h 399"/>
                    <a:gd name="T56" fmla="*/ 291 w 291"/>
                    <a:gd name="T57" fmla="*/ 321 h 399"/>
                    <a:gd name="T58" fmla="*/ 295 w 291"/>
                    <a:gd name="T59" fmla="*/ 353 h 399"/>
                    <a:gd name="T60" fmla="*/ 287 w 291"/>
                    <a:gd name="T61" fmla="*/ 379 h 399"/>
                    <a:gd name="T62" fmla="*/ 285 w 291"/>
                    <a:gd name="T63" fmla="*/ 385 h 399"/>
                    <a:gd name="T64" fmla="*/ 271 w 291"/>
                    <a:gd name="T65" fmla="*/ 371 h 399"/>
                    <a:gd name="T66" fmla="*/ 253 w 291"/>
                    <a:gd name="T67" fmla="*/ 365 h 399"/>
                    <a:gd name="T68" fmla="*/ 227 w 291"/>
                    <a:gd name="T69" fmla="*/ 341 h 399"/>
                    <a:gd name="T70" fmla="*/ 215 w 291"/>
                    <a:gd name="T71" fmla="*/ 333 h 399"/>
                    <a:gd name="T72" fmla="*/ 203 w 291"/>
                    <a:gd name="T73" fmla="*/ 319 h 399"/>
                    <a:gd name="T74" fmla="*/ 189 w 291"/>
                    <a:gd name="T75" fmla="*/ 301 h 399"/>
                    <a:gd name="T76" fmla="*/ 167 w 291"/>
                    <a:gd name="T77" fmla="*/ 267 h 399"/>
                    <a:gd name="T78" fmla="*/ 133 w 291"/>
                    <a:gd name="T79" fmla="*/ 231 h 399"/>
                    <a:gd name="T80" fmla="*/ 117 w 291"/>
                    <a:gd name="T81" fmla="*/ 199 h 399"/>
                    <a:gd name="T82" fmla="*/ 119 w 291"/>
                    <a:gd name="T83" fmla="*/ 195 h 399"/>
                    <a:gd name="T84" fmla="*/ 93 w 291"/>
                    <a:gd name="T85" fmla="*/ 167 h 399"/>
                    <a:gd name="T86" fmla="*/ 85 w 291"/>
                    <a:gd name="T87" fmla="*/ 149 h 399"/>
                    <a:gd name="T88" fmla="*/ 73 w 291"/>
                    <a:gd name="T89" fmla="*/ 117 h 399"/>
                    <a:gd name="T90" fmla="*/ 55 w 291"/>
                    <a:gd name="T91" fmla="*/ 107 h 399"/>
                    <a:gd name="T92" fmla="*/ 41 w 291"/>
                    <a:gd name="T93" fmla="*/ 79 h 399"/>
                    <a:gd name="T94" fmla="*/ 29 w 291"/>
                    <a:gd name="T95" fmla="*/ 55 h 399"/>
                    <a:gd name="T96" fmla="*/ 33 w 291"/>
                    <a:gd name="T97" fmla="*/ 55 h 3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1" h="399">
                      <a:moveTo>
                        <a:pt x="33" y="55"/>
                      </a:moveTo>
                      <a:cubicBezTo>
                        <a:pt x="20" y="52"/>
                        <a:pt x="27" y="55"/>
                        <a:pt x="13" y="45"/>
                      </a:cubicBezTo>
                      <a:cubicBezTo>
                        <a:pt x="11" y="44"/>
                        <a:pt x="7" y="41"/>
                        <a:pt x="7" y="41"/>
                      </a:cubicBezTo>
                      <a:cubicBezTo>
                        <a:pt x="2" y="34"/>
                        <a:pt x="0" y="31"/>
                        <a:pt x="3" y="23"/>
                      </a:cubicBezTo>
                      <a:cubicBezTo>
                        <a:pt x="5" y="8"/>
                        <a:pt x="2" y="0"/>
                        <a:pt x="17" y="5"/>
                      </a:cubicBezTo>
                      <a:cubicBezTo>
                        <a:pt x="21" y="9"/>
                        <a:pt x="26" y="11"/>
                        <a:pt x="29" y="15"/>
                      </a:cubicBezTo>
                      <a:cubicBezTo>
                        <a:pt x="34" y="21"/>
                        <a:pt x="32" y="27"/>
                        <a:pt x="41" y="31"/>
                      </a:cubicBezTo>
                      <a:cubicBezTo>
                        <a:pt x="47" y="34"/>
                        <a:pt x="59" y="37"/>
                        <a:pt x="59" y="37"/>
                      </a:cubicBezTo>
                      <a:cubicBezTo>
                        <a:pt x="69" y="53"/>
                        <a:pt x="67" y="66"/>
                        <a:pt x="83" y="77"/>
                      </a:cubicBezTo>
                      <a:cubicBezTo>
                        <a:pt x="88" y="84"/>
                        <a:pt x="96" y="92"/>
                        <a:pt x="103" y="97"/>
                      </a:cubicBezTo>
                      <a:cubicBezTo>
                        <a:pt x="113" y="111"/>
                        <a:pt x="119" y="135"/>
                        <a:pt x="137" y="141"/>
                      </a:cubicBezTo>
                      <a:cubicBezTo>
                        <a:pt x="150" y="161"/>
                        <a:pt x="168" y="178"/>
                        <a:pt x="185" y="195"/>
                      </a:cubicBezTo>
                      <a:cubicBezTo>
                        <a:pt x="202" y="212"/>
                        <a:pt x="178" y="191"/>
                        <a:pt x="191" y="207"/>
                      </a:cubicBezTo>
                      <a:cubicBezTo>
                        <a:pt x="196" y="214"/>
                        <a:pt x="208" y="214"/>
                        <a:pt x="215" y="219"/>
                      </a:cubicBezTo>
                      <a:cubicBezTo>
                        <a:pt x="219" y="230"/>
                        <a:pt x="231" y="236"/>
                        <a:pt x="241" y="239"/>
                      </a:cubicBezTo>
                      <a:cubicBezTo>
                        <a:pt x="235" y="241"/>
                        <a:pt x="234" y="243"/>
                        <a:pt x="227" y="239"/>
                      </a:cubicBezTo>
                      <a:cubicBezTo>
                        <a:pt x="223" y="237"/>
                        <a:pt x="215" y="231"/>
                        <a:pt x="215" y="231"/>
                      </a:cubicBezTo>
                      <a:cubicBezTo>
                        <a:pt x="211" y="232"/>
                        <a:pt x="205" y="233"/>
                        <a:pt x="205" y="239"/>
                      </a:cubicBezTo>
                      <a:cubicBezTo>
                        <a:pt x="205" y="245"/>
                        <a:pt x="218" y="251"/>
                        <a:pt x="221" y="255"/>
                      </a:cubicBezTo>
                      <a:cubicBezTo>
                        <a:pt x="229" y="266"/>
                        <a:pt x="233" y="273"/>
                        <a:pt x="237" y="285"/>
                      </a:cubicBezTo>
                      <a:cubicBezTo>
                        <a:pt x="238" y="289"/>
                        <a:pt x="237" y="295"/>
                        <a:pt x="241" y="297"/>
                      </a:cubicBezTo>
                      <a:cubicBezTo>
                        <a:pt x="249" y="303"/>
                        <a:pt x="245" y="299"/>
                        <a:pt x="253" y="307"/>
                      </a:cubicBezTo>
                      <a:cubicBezTo>
                        <a:pt x="258" y="293"/>
                        <a:pt x="258" y="299"/>
                        <a:pt x="255" y="289"/>
                      </a:cubicBezTo>
                      <a:cubicBezTo>
                        <a:pt x="258" y="279"/>
                        <a:pt x="262" y="281"/>
                        <a:pt x="271" y="283"/>
                      </a:cubicBezTo>
                      <a:cubicBezTo>
                        <a:pt x="289" y="301"/>
                        <a:pt x="270" y="278"/>
                        <a:pt x="273" y="295"/>
                      </a:cubicBezTo>
                      <a:cubicBezTo>
                        <a:pt x="273" y="297"/>
                        <a:pt x="277" y="297"/>
                        <a:pt x="279" y="299"/>
                      </a:cubicBezTo>
                      <a:cubicBezTo>
                        <a:pt x="283" y="303"/>
                        <a:pt x="291" y="311"/>
                        <a:pt x="291" y="311"/>
                      </a:cubicBezTo>
                      <a:cubicBezTo>
                        <a:pt x="288" y="325"/>
                        <a:pt x="285" y="322"/>
                        <a:pt x="275" y="315"/>
                      </a:cubicBezTo>
                      <a:cubicBezTo>
                        <a:pt x="272" y="323"/>
                        <a:pt x="274" y="327"/>
                        <a:pt x="277" y="335"/>
                      </a:cubicBezTo>
                      <a:cubicBezTo>
                        <a:pt x="275" y="347"/>
                        <a:pt x="277" y="356"/>
                        <a:pt x="281" y="367"/>
                      </a:cubicBezTo>
                      <a:cubicBezTo>
                        <a:pt x="278" y="376"/>
                        <a:pt x="276" y="384"/>
                        <a:pt x="273" y="393"/>
                      </a:cubicBezTo>
                      <a:cubicBezTo>
                        <a:pt x="272" y="395"/>
                        <a:pt x="271" y="399"/>
                        <a:pt x="271" y="399"/>
                      </a:cubicBezTo>
                      <a:cubicBezTo>
                        <a:pt x="260" y="395"/>
                        <a:pt x="266" y="399"/>
                        <a:pt x="257" y="385"/>
                      </a:cubicBezTo>
                      <a:cubicBezTo>
                        <a:pt x="253" y="380"/>
                        <a:pt x="239" y="379"/>
                        <a:pt x="239" y="379"/>
                      </a:cubicBezTo>
                      <a:cubicBezTo>
                        <a:pt x="232" y="369"/>
                        <a:pt x="223" y="362"/>
                        <a:pt x="213" y="355"/>
                      </a:cubicBezTo>
                      <a:cubicBezTo>
                        <a:pt x="209" y="352"/>
                        <a:pt x="201" y="347"/>
                        <a:pt x="201" y="347"/>
                      </a:cubicBezTo>
                      <a:cubicBezTo>
                        <a:pt x="196" y="340"/>
                        <a:pt x="197" y="336"/>
                        <a:pt x="189" y="333"/>
                      </a:cubicBezTo>
                      <a:cubicBezTo>
                        <a:pt x="183" y="327"/>
                        <a:pt x="181" y="321"/>
                        <a:pt x="175" y="315"/>
                      </a:cubicBezTo>
                      <a:cubicBezTo>
                        <a:pt x="170" y="299"/>
                        <a:pt x="164" y="292"/>
                        <a:pt x="153" y="281"/>
                      </a:cubicBezTo>
                      <a:cubicBezTo>
                        <a:pt x="149" y="270"/>
                        <a:pt x="140" y="255"/>
                        <a:pt x="133" y="245"/>
                      </a:cubicBezTo>
                      <a:cubicBezTo>
                        <a:pt x="131" y="231"/>
                        <a:pt x="121" y="222"/>
                        <a:pt x="117" y="209"/>
                      </a:cubicBezTo>
                      <a:cubicBezTo>
                        <a:pt x="121" y="198"/>
                        <a:pt x="129" y="205"/>
                        <a:pt x="119" y="195"/>
                      </a:cubicBezTo>
                      <a:cubicBezTo>
                        <a:pt x="100" y="200"/>
                        <a:pt x="101" y="179"/>
                        <a:pt x="93" y="167"/>
                      </a:cubicBezTo>
                      <a:cubicBezTo>
                        <a:pt x="89" y="162"/>
                        <a:pt x="85" y="149"/>
                        <a:pt x="85" y="149"/>
                      </a:cubicBezTo>
                      <a:cubicBezTo>
                        <a:pt x="84" y="140"/>
                        <a:pt x="80" y="124"/>
                        <a:pt x="73" y="117"/>
                      </a:cubicBezTo>
                      <a:cubicBezTo>
                        <a:pt x="68" y="112"/>
                        <a:pt x="55" y="107"/>
                        <a:pt x="55" y="107"/>
                      </a:cubicBezTo>
                      <a:cubicBezTo>
                        <a:pt x="48" y="97"/>
                        <a:pt x="51" y="85"/>
                        <a:pt x="41" y="79"/>
                      </a:cubicBezTo>
                      <a:cubicBezTo>
                        <a:pt x="40" y="77"/>
                        <a:pt x="29" y="57"/>
                        <a:pt x="29" y="55"/>
                      </a:cubicBezTo>
                      <a:cubicBezTo>
                        <a:pt x="29" y="54"/>
                        <a:pt x="32" y="55"/>
                        <a:pt x="33"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4" name="Freeform 198"/>
                <p:cNvSpPr>
                  <a:spLocks/>
                </p:cNvSpPr>
                <p:nvPr/>
              </p:nvSpPr>
              <p:spPr bwMode="ltGray">
                <a:xfrm>
                  <a:off x="1827" y="2800"/>
                  <a:ext cx="31" cy="34"/>
                </a:xfrm>
                <a:custGeom>
                  <a:avLst/>
                  <a:gdLst>
                    <a:gd name="T0" fmla="*/ 18 w 31"/>
                    <a:gd name="T1" fmla="*/ 35 h 33"/>
                    <a:gd name="T2" fmla="*/ 0 w 31"/>
                    <a:gd name="T3" fmla="*/ 3 h 33"/>
                    <a:gd name="T4" fmla="*/ 22 w 31"/>
                    <a:gd name="T5" fmla="*/ 5 h 33"/>
                    <a:gd name="T6" fmla="*/ 18 w 31"/>
                    <a:gd name="T7" fmla="*/ 35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3">
                      <a:moveTo>
                        <a:pt x="18" y="21"/>
                      </a:moveTo>
                      <a:cubicBezTo>
                        <a:pt x="8" y="18"/>
                        <a:pt x="3" y="13"/>
                        <a:pt x="0" y="3"/>
                      </a:cubicBezTo>
                      <a:cubicBezTo>
                        <a:pt x="8" y="0"/>
                        <a:pt x="14" y="2"/>
                        <a:pt x="22" y="5"/>
                      </a:cubicBezTo>
                      <a:cubicBezTo>
                        <a:pt x="31" y="33"/>
                        <a:pt x="2" y="16"/>
                        <a:pt x="18"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5" name="Freeform 199"/>
                <p:cNvSpPr>
                  <a:spLocks/>
                </p:cNvSpPr>
                <p:nvPr/>
              </p:nvSpPr>
              <p:spPr bwMode="ltGray">
                <a:xfrm>
                  <a:off x="1864" y="2852"/>
                  <a:ext cx="30" cy="34"/>
                </a:xfrm>
                <a:custGeom>
                  <a:avLst/>
                  <a:gdLst>
                    <a:gd name="T0" fmla="*/ 41 w 28"/>
                    <a:gd name="T1" fmla="*/ 28 h 34"/>
                    <a:gd name="T2" fmla="*/ 0 w 28"/>
                    <a:gd name="T3" fmla="*/ 12 h 34"/>
                    <a:gd name="T4" fmla="*/ 35 w 28"/>
                    <a:gd name="T5" fmla="*/ 6 h 34"/>
                    <a:gd name="T6" fmla="*/ 73 w 28"/>
                    <a:gd name="T7" fmla="*/ 30 h 34"/>
                    <a:gd name="T8" fmla="*/ 41 w 28"/>
                    <a:gd name="T9" fmla="*/ 28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16" y="28"/>
                      </a:moveTo>
                      <a:cubicBezTo>
                        <a:pt x="11" y="21"/>
                        <a:pt x="7" y="17"/>
                        <a:pt x="0" y="12"/>
                      </a:cubicBezTo>
                      <a:cubicBezTo>
                        <a:pt x="3" y="2"/>
                        <a:pt x="5" y="0"/>
                        <a:pt x="14" y="6"/>
                      </a:cubicBezTo>
                      <a:cubicBezTo>
                        <a:pt x="20" y="14"/>
                        <a:pt x="25" y="21"/>
                        <a:pt x="28" y="30"/>
                      </a:cubicBezTo>
                      <a:cubicBezTo>
                        <a:pt x="15" y="34"/>
                        <a:pt x="22" y="22"/>
                        <a:pt x="16"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6" name="Freeform 200"/>
                <p:cNvSpPr>
                  <a:spLocks/>
                </p:cNvSpPr>
                <p:nvPr/>
              </p:nvSpPr>
              <p:spPr bwMode="ltGray">
                <a:xfrm>
                  <a:off x="1893" y="2933"/>
                  <a:ext cx="31" cy="24"/>
                </a:xfrm>
                <a:custGeom>
                  <a:avLst/>
                  <a:gdLst>
                    <a:gd name="T0" fmla="*/ 61 w 28"/>
                    <a:gd name="T1" fmla="*/ 34 h 23"/>
                    <a:gd name="T2" fmla="*/ 61 w 28"/>
                    <a:gd name="T3" fmla="*/ 0 h 23"/>
                    <a:gd name="T4" fmla="*/ 117 w 28"/>
                    <a:gd name="T5" fmla="*/ 28 h 23"/>
                    <a:gd name="T6" fmla="*/ 110 w 28"/>
                    <a:gd name="T7" fmla="*/ 37 h 23"/>
                    <a:gd name="T8" fmla="*/ 61 w 28"/>
                    <a:gd name="T9" fmla="*/ 34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3">
                      <a:moveTo>
                        <a:pt x="14" y="20"/>
                      </a:moveTo>
                      <a:cubicBezTo>
                        <a:pt x="8" y="11"/>
                        <a:pt x="0" y="5"/>
                        <a:pt x="14" y="0"/>
                      </a:cubicBezTo>
                      <a:cubicBezTo>
                        <a:pt x="20" y="2"/>
                        <a:pt x="28" y="14"/>
                        <a:pt x="28" y="14"/>
                      </a:cubicBezTo>
                      <a:cubicBezTo>
                        <a:pt x="27" y="17"/>
                        <a:pt x="28" y="21"/>
                        <a:pt x="26" y="22"/>
                      </a:cubicBezTo>
                      <a:cubicBezTo>
                        <a:pt x="24" y="23"/>
                        <a:pt x="8" y="14"/>
                        <a:pt x="14"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7" name="Freeform 201"/>
                <p:cNvSpPr>
                  <a:spLocks/>
                </p:cNvSpPr>
                <p:nvPr/>
              </p:nvSpPr>
              <p:spPr bwMode="ltGray">
                <a:xfrm>
                  <a:off x="2201" y="2423"/>
                  <a:ext cx="79" cy="59"/>
                </a:xfrm>
                <a:custGeom>
                  <a:avLst/>
                  <a:gdLst>
                    <a:gd name="T0" fmla="*/ 14 w 77"/>
                    <a:gd name="T1" fmla="*/ 40 h 60"/>
                    <a:gd name="T2" fmla="*/ 0 w 77"/>
                    <a:gd name="T3" fmla="*/ 30 h 60"/>
                    <a:gd name="T4" fmla="*/ 34 w 77"/>
                    <a:gd name="T5" fmla="*/ 10 h 60"/>
                    <a:gd name="T6" fmla="*/ 44 w 77"/>
                    <a:gd name="T7" fmla="*/ 2 h 60"/>
                    <a:gd name="T8" fmla="*/ 56 w 77"/>
                    <a:gd name="T9" fmla="*/ 6 h 60"/>
                    <a:gd name="T10" fmla="*/ 90 w 77"/>
                    <a:gd name="T11" fmla="*/ 4 h 60"/>
                    <a:gd name="T12" fmla="*/ 104 w 77"/>
                    <a:gd name="T13" fmla="*/ 12 h 60"/>
                    <a:gd name="T14" fmla="*/ 96 w 77"/>
                    <a:gd name="T15" fmla="*/ 30 h 60"/>
                    <a:gd name="T16" fmla="*/ 62 w 77"/>
                    <a:gd name="T17" fmla="*/ 30 h 60"/>
                    <a:gd name="T18" fmla="*/ 54 w 77"/>
                    <a:gd name="T19" fmla="*/ 42 h 60"/>
                    <a:gd name="T20" fmla="*/ 42 w 77"/>
                    <a:gd name="T21" fmla="*/ 46 h 60"/>
                    <a:gd name="T22" fmla="*/ 14 w 77"/>
                    <a:gd name="T23" fmla="*/ 4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60">
                      <a:moveTo>
                        <a:pt x="14" y="54"/>
                      </a:moveTo>
                      <a:cubicBezTo>
                        <a:pt x="4" y="52"/>
                        <a:pt x="3" y="49"/>
                        <a:pt x="0" y="40"/>
                      </a:cubicBezTo>
                      <a:cubicBezTo>
                        <a:pt x="2" y="25"/>
                        <a:pt x="5" y="15"/>
                        <a:pt x="20" y="10"/>
                      </a:cubicBezTo>
                      <a:cubicBezTo>
                        <a:pt x="23" y="6"/>
                        <a:pt x="24" y="1"/>
                        <a:pt x="30" y="2"/>
                      </a:cubicBezTo>
                      <a:cubicBezTo>
                        <a:pt x="34" y="2"/>
                        <a:pt x="42" y="6"/>
                        <a:pt x="42" y="6"/>
                      </a:cubicBezTo>
                      <a:cubicBezTo>
                        <a:pt x="49" y="4"/>
                        <a:pt x="55" y="0"/>
                        <a:pt x="62" y="4"/>
                      </a:cubicBezTo>
                      <a:cubicBezTo>
                        <a:pt x="66" y="6"/>
                        <a:pt x="74" y="12"/>
                        <a:pt x="74" y="12"/>
                      </a:cubicBezTo>
                      <a:cubicBezTo>
                        <a:pt x="77" y="22"/>
                        <a:pt x="75" y="25"/>
                        <a:pt x="68" y="32"/>
                      </a:cubicBezTo>
                      <a:cubicBezTo>
                        <a:pt x="56" y="28"/>
                        <a:pt x="54" y="36"/>
                        <a:pt x="46" y="44"/>
                      </a:cubicBezTo>
                      <a:cubicBezTo>
                        <a:pt x="45" y="47"/>
                        <a:pt x="43" y="54"/>
                        <a:pt x="40" y="56"/>
                      </a:cubicBezTo>
                      <a:cubicBezTo>
                        <a:pt x="36" y="58"/>
                        <a:pt x="28" y="60"/>
                        <a:pt x="28" y="60"/>
                      </a:cubicBezTo>
                      <a:cubicBezTo>
                        <a:pt x="23" y="59"/>
                        <a:pt x="9" y="54"/>
                        <a:pt x="14"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8" name="Freeform 202"/>
                <p:cNvSpPr>
                  <a:spLocks/>
                </p:cNvSpPr>
                <p:nvPr/>
              </p:nvSpPr>
              <p:spPr bwMode="ltGray">
                <a:xfrm>
                  <a:off x="2524" y="2317"/>
                  <a:ext cx="58" cy="102"/>
                </a:xfrm>
                <a:custGeom>
                  <a:avLst/>
                  <a:gdLst>
                    <a:gd name="T0" fmla="*/ 29 w 59"/>
                    <a:gd name="T1" fmla="*/ 60 h 102"/>
                    <a:gd name="T2" fmla="*/ 29 w 59"/>
                    <a:gd name="T3" fmla="*/ 78 h 102"/>
                    <a:gd name="T4" fmla="*/ 29 w 59"/>
                    <a:gd name="T5" fmla="*/ 84 h 102"/>
                    <a:gd name="T6" fmla="*/ 29 w 59"/>
                    <a:gd name="T7" fmla="*/ 90 h 102"/>
                    <a:gd name="T8" fmla="*/ 29 w 59"/>
                    <a:gd name="T9" fmla="*/ 102 h 102"/>
                    <a:gd name="T10" fmla="*/ 3 w 59"/>
                    <a:gd name="T11" fmla="*/ 78 h 102"/>
                    <a:gd name="T12" fmla="*/ 9 w 59"/>
                    <a:gd name="T13" fmla="*/ 64 h 102"/>
                    <a:gd name="T14" fmla="*/ 7 w 59"/>
                    <a:gd name="T15" fmla="*/ 46 h 102"/>
                    <a:gd name="T16" fmla="*/ 21 w 59"/>
                    <a:gd name="T17" fmla="*/ 30 h 102"/>
                    <a:gd name="T18" fmla="*/ 29 w 59"/>
                    <a:gd name="T19" fmla="*/ 0 h 102"/>
                    <a:gd name="T20" fmla="*/ 35 w 59"/>
                    <a:gd name="T21" fmla="*/ 14 h 102"/>
                    <a:gd name="T22" fmla="*/ 37 w 59"/>
                    <a:gd name="T23" fmla="*/ 34 h 102"/>
                    <a:gd name="T24" fmla="*/ 29 w 59"/>
                    <a:gd name="T25" fmla="*/ 66 h 102"/>
                    <a:gd name="T26" fmla="*/ 29 w 59"/>
                    <a:gd name="T27" fmla="*/ 6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102">
                      <a:moveTo>
                        <a:pt x="35" y="60"/>
                      </a:moveTo>
                      <a:cubicBezTo>
                        <a:pt x="32" y="68"/>
                        <a:pt x="34" y="71"/>
                        <a:pt x="39" y="78"/>
                      </a:cubicBezTo>
                      <a:cubicBezTo>
                        <a:pt x="38" y="80"/>
                        <a:pt x="38" y="82"/>
                        <a:pt x="37" y="84"/>
                      </a:cubicBezTo>
                      <a:cubicBezTo>
                        <a:pt x="36" y="86"/>
                        <a:pt x="34" y="88"/>
                        <a:pt x="33" y="90"/>
                      </a:cubicBezTo>
                      <a:cubicBezTo>
                        <a:pt x="31" y="94"/>
                        <a:pt x="29" y="102"/>
                        <a:pt x="29" y="102"/>
                      </a:cubicBezTo>
                      <a:cubicBezTo>
                        <a:pt x="7" y="98"/>
                        <a:pt x="18" y="88"/>
                        <a:pt x="3" y="78"/>
                      </a:cubicBezTo>
                      <a:cubicBezTo>
                        <a:pt x="0" y="70"/>
                        <a:pt x="0" y="67"/>
                        <a:pt x="9" y="64"/>
                      </a:cubicBezTo>
                      <a:cubicBezTo>
                        <a:pt x="15" y="56"/>
                        <a:pt x="12" y="54"/>
                        <a:pt x="7" y="46"/>
                      </a:cubicBezTo>
                      <a:cubicBezTo>
                        <a:pt x="10" y="33"/>
                        <a:pt x="11" y="37"/>
                        <a:pt x="21" y="30"/>
                      </a:cubicBezTo>
                      <a:cubicBezTo>
                        <a:pt x="28" y="19"/>
                        <a:pt x="36" y="10"/>
                        <a:pt x="43" y="0"/>
                      </a:cubicBezTo>
                      <a:cubicBezTo>
                        <a:pt x="52" y="3"/>
                        <a:pt x="52" y="6"/>
                        <a:pt x="49" y="14"/>
                      </a:cubicBezTo>
                      <a:cubicBezTo>
                        <a:pt x="59" y="17"/>
                        <a:pt x="53" y="25"/>
                        <a:pt x="51" y="34"/>
                      </a:cubicBezTo>
                      <a:cubicBezTo>
                        <a:pt x="54" y="46"/>
                        <a:pt x="49" y="59"/>
                        <a:pt x="39" y="66"/>
                      </a:cubicBezTo>
                      <a:cubicBezTo>
                        <a:pt x="32" y="61"/>
                        <a:pt x="31" y="64"/>
                        <a:pt x="35"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89" name="Freeform 203"/>
                <p:cNvSpPr>
                  <a:spLocks/>
                </p:cNvSpPr>
                <p:nvPr/>
              </p:nvSpPr>
              <p:spPr bwMode="ltGray">
                <a:xfrm>
                  <a:off x="2730" y="2293"/>
                  <a:ext cx="35" cy="29"/>
                </a:xfrm>
                <a:custGeom>
                  <a:avLst/>
                  <a:gdLst>
                    <a:gd name="T0" fmla="*/ 4 w 35"/>
                    <a:gd name="T1" fmla="*/ 5 h 32"/>
                    <a:gd name="T2" fmla="*/ 20 w 35"/>
                    <a:gd name="T3" fmla="*/ 0 h 32"/>
                    <a:gd name="T4" fmla="*/ 12 w 35"/>
                    <a:gd name="T5" fmla="*/ 5 h 32"/>
                    <a:gd name="T6" fmla="*/ 4 w 35"/>
                    <a:gd name="T7" fmla="*/ 5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2">
                      <a:moveTo>
                        <a:pt x="4" y="22"/>
                      </a:moveTo>
                      <a:cubicBezTo>
                        <a:pt x="6" y="13"/>
                        <a:pt x="13" y="5"/>
                        <a:pt x="20" y="0"/>
                      </a:cubicBezTo>
                      <a:cubicBezTo>
                        <a:pt x="35" y="5"/>
                        <a:pt x="19" y="17"/>
                        <a:pt x="12" y="22"/>
                      </a:cubicBezTo>
                      <a:cubicBezTo>
                        <a:pt x="9" y="32"/>
                        <a:pt x="0" y="31"/>
                        <a:pt x="4"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90" name="Freeform 204"/>
                <p:cNvSpPr>
                  <a:spLocks/>
                </p:cNvSpPr>
                <p:nvPr/>
              </p:nvSpPr>
              <p:spPr bwMode="ltGray">
                <a:xfrm>
                  <a:off x="2780" y="2245"/>
                  <a:ext cx="30" cy="17"/>
                </a:xfrm>
                <a:custGeom>
                  <a:avLst/>
                  <a:gdLst>
                    <a:gd name="T0" fmla="*/ 4 w 30"/>
                    <a:gd name="T1" fmla="*/ 28 h 16"/>
                    <a:gd name="T2" fmla="*/ 14 w 30"/>
                    <a:gd name="T3" fmla="*/ 0 h 16"/>
                    <a:gd name="T4" fmla="*/ 6 w 30"/>
                    <a:gd name="T5" fmla="*/ 32 h 16"/>
                    <a:gd name="T6" fmla="*/ 0 w 30"/>
                    <a:gd name="T7" fmla="*/ 36 h 16"/>
                    <a:gd name="T8" fmla="*/ 4 w 30"/>
                    <a:gd name="T9" fmla="*/ 2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4" y="12"/>
                      </a:moveTo>
                      <a:cubicBezTo>
                        <a:pt x="1" y="3"/>
                        <a:pt x="6" y="3"/>
                        <a:pt x="14" y="0"/>
                      </a:cubicBezTo>
                      <a:cubicBezTo>
                        <a:pt x="30" y="5"/>
                        <a:pt x="14" y="12"/>
                        <a:pt x="6" y="14"/>
                      </a:cubicBezTo>
                      <a:cubicBezTo>
                        <a:pt x="4" y="14"/>
                        <a:pt x="2" y="15"/>
                        <a:pt x="0" y="16"/>
                      </a:cubicBezTo>
                      <a:cubicBezTo>
                        <a:pt x="2" y="9"/>
                        <a:pt x="1" y="9"/>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grpSp>
      <p:sp>
        <p:nvSpPr>
          <p:cNvPr id="383181" name="Rectangle 205"/>
          <p:cNvSpPr>
            <a:spLocks noGrp="1" noChangeArrowheads="1"/>
          </p:cNvSpPr>
          <p:nvPr>
            <p:ph type="ctrTitle"/>
          </p:nvPr>
        </p:nvSpPr>
        <p:spPr>
          <a:xfrm>
            <a:off x="609600" y="609600"/>
            <a:ext cx="7772400" cy="1143000"/>
          </a:xfrm>
        </p:spPr>
        <p:txBody>
          <a:bodyPr/>
          <a:lstStyle>
            <a:lvl1pPr>
              <a:defRPr/>
            </a:lvl1pPr>
          </a:lstStyle>
          <a:p>
            <a:r>
              <a:rPr lang="ja-JP" altLang="en-US"/>
              <a:t>マスタ タイトルの書式設定</a:t>
            </a:r>
          </a:p>
        </p:txBody>
      </p:sp>
      <p:sp>
        <p:nvSpPr>
          <p:cNvPr id="383182" name="Rectangle 206"/>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ja-JP" altLang="en-US"/>
              <a:t>マスタ サブタイトルの書式設定</a:t>
            </a:r>
          </a:p>
        </p:txBody>
      </p:sp>
      <p:sp>
        <p:nvSpPr>
          <p:cNvPr id="207" name="Rectangle 207"/>
          <p:cNvSpPr>
            <a:spLocks noGrp="1" noChangeArrowheads="1"/>
          </p:cNvSpPr>
          <p:nvPr>
            <p:ph type="dt" sz="half" idx="10"/>
          </p:nvPr>
        </p:nvSpPr>
        <p:spPr/>
        <p:txBody>
          <a:bodyPr/>
          <a:lstStyle>
            <a:lvl1pPr>
              <a:defRPr/>
            </a:lvl1pPr>
          </a:lstStyle>
          <a:p>
            <a:pPr>
              <a:defRPr/>
            </a:pPr>
            <a:endParaRPr lang="en-US" altLang="ja-JP"/>
          </a:p>
        </p:txBody>
      </p:sp>
      <p:sp>
        <p:nvSpPr>
          <p:cNvPr id="208" name="Rectangle 208"/>
          <p:cNvSpPr>
            <a:spLocks noGrp="1" noChangeArrowheads="1"/>
          </p:cNvSpPr>
          <p:nvPr>
            <p:ph type="ftr" sz="quarter" idx="11"/>
          </p:nvPr>
        </p:nvSpPr>
        <p:spPr/>
        <p:txBody>
          <a:bodyPr/>
          <a:lstStyle>
            <a:lvl1pPr>
              <a:defRPr/>
            </a:lvl1pPr>
          </a:lstStyle>
          <a:p>
            <a:pPr>
              <a:defRPr/>
            </a:pPr>
            <a:endParaRPr lang="en-US" altLang="ja-JP" dirty="0"/>
          </a:p>
        </p:txBody>
      </p:sp>
      <p:sp>
        <p:nvSpPr>
          <p:cNvPr id="209" name="Rectangle 209"/>
          <p:cNvSpPr>
            <a:spLocks noGrp="1" noChangeArrowheads="1"/>
          </p:cNvSpPr>
          <p:nvPr>
            <p:ph type="sldNum" sz="quarter" idx="12"/>
          </p:nvPr>
        </p:nvSpPr>
        <p:spPr/>
        <p:txBody>
          <a:bodyPr/>
          <a:lstStyle>
            <a:lvl1pPr>
              <a:defRPr/>
            </a:lvl1pPr>
          </a:lstStyle>
          <a:p>
            <a:pPr>
              <a:defRPr/>
            </a:pPr>
            <a:fld id="{651DBE84-4EA0-4AD6-88AD-06B72397CA02}" type="slidenum">
              <a:rPr lang="en-US" altLang="ja-JP"/>
              <a:pPr>
                <a:defRPr/>
              </a:pPr>
              <a:t>‹#›</a:t>
            </a:fld>
            <a:endParaRPr lang="en-US" altLang="ja-JP"/>
          </a:p>
        </p:txBody>
      </p:sp>
    </p:spTree>
    <p:extLst>
      <p:ext uri="{BB962C8B-B14F-4D97-AF65-F5344CB8AC3E}">
        <p14:creationId xmlns:p14="http://schemas.microsoft.com/office/powerpoint/2010/main" val="33355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116632"/>
            <a:ext cx="7200800" cy="576064"/>
          </a:xfrm>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xfrm>
            <a:off x="2411760" y="6525344"/>
            <a:ext cx="4320480" cy="288032"/>
          </a:xfrm>
          <a:ln/>
        </p:spPr>
        <p:txBody>
          <a:bodyPr/>
          <a:lstStyle>
            <a:lvl1pPr>
              <a:defRPr/>
            </a:lvl1pPr>
          </a:lstStyle>
          <a:p>
            <a:pPr>
              <a:defRPr/>
            </a:pPr>
            <a:endParaRPr lang="en-US" altLang="ja-JP" dirty="0"/>
          </a:p>
        </p:txBody>
      </p:sp>
      <p:sp>
        <p:nvSpPr>
          <p:cNvPr id="5" name="Rectangle 3"/>
          <p:cNvSpPr>
            <a:spLocks noGrp="1" noChangeArrowheads="1"/>
          </p:cNvSpPr>
          <p:nvPr>
            <p:ph type="sldNum" sz="quarter" idx="11"/>
          </p:nvPr>
        </p:nvSpPr>
        <p:spPr>
          <a:ln/>
        </p:spPr>
        <p:txBody>
          <a:bodyPr/>
          <a:lstStyle>
            <a:lvl1pPr>
              <a:defRPr/>
            </a:lvl1pPr>
          </a:lstStyle>
          <a:p>
            <a:pPr>
              <a:defRPr/>
            </a:pPr>
            <a:fld id="{7721495D-429B-40BB-99DE-2ABF71A5205B}"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5117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dirty="0"/>
          </a:p>
        </p:txBody>
      </p:sp>
      <p:sp>
        <p:nvSpPr>
          <p:cNvPr id="6" name="Rectangle 3"/>
          <p:cNvSpPr>
            <a:spLocks noGrp="1" noChangeArrowheads="1"/>
          </p:cNvSpPr>
          <p:nvPr>
            <p:ph type="sldNum" sz="quarter" idx="11"/>
          </p:nvPr>
        </p:nvSpPr>
        <p:spPr>
          <a:ln/>
        </p:spPr>
        <p:txBody>
          <a:bodyPr/>
          <a:lstStyle>
            <a:lvl1pPr>
              <a:defRPr/>
            </a:lvl1pPr>
          </a:lstStyle>
          <a:p>
            <a:pPr>
              <a:defRPr/>
            </a:pPr>
            <a:fld id="{E018982C-DFB0-461B-A2CA-CB0144BAF183}"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72429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ja-JP" dirty="0"/>
          </a:p>
        </p:txBody>
      </p:sp>
      <p:sp>
        <p:nvSpPr>
          <p:cNvPr id="8" name="Rectangle 3"/>
          <p:cNvSpPr>
            <a:spLocks noGrp="1" noChangeArrowheads="1"/>
          </p:cNvSpPr>
          <p:nvPr>
            <p:ph type="sldNum" sz="quarter" idx="11"/>
          </p:nvPr>
        </p:nvSpPr>
        <p:spPr>
          <a:ln/>
        </p:spPr>
        <p:txBody>
          <a:bodyPr/>
          <a:lstStyle>
            <a:lvl1pPr>
              <a:defRPr/>
            </a:lvl1pPr>
          </a:lstStyle>
          <a:p>
            <a:pPr>
              <a:defRPr/>
            </a:pPr>
            <a:fld id="{C321CE13-E1D1-4F36-AB31-E072D9B50C52}" type="slidenum">
              <a:rPr lang="en-US" altLang="ja-JP"/>
              <a:pPr>
                <a:defRPr/>
              </a:pPr>
              <a:t>‹#›</a:t>
            </a:fld>
            <a:endParaRPr lang="en-US" altLang="ja-JP"/>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50325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dirty="0"/>
          </a:p>
        </p:txBody>
      </p:sp>
      <p:sp>
        <p:nvSpPr>
          <p:cNvPr id="4" name="Rectangle 3"/>
          <p:cNvSpPr>
            <a:spLocks noGrp="1" noChangeArrowheads="1"/>
          </p:cNvSpPr>
          <p:nvPr>
            <p:ph type="sldNum" sz="quarter" idx="11"/>
          </p:nvPr>
        </p:nvSpPr>
        <p:spPr>
          <a:ln/>
        </p:spPr>
        <p:txBody>
          <a:bodyPr/>
          <a:lstStyle>
            <a:lvl1pPr>
              <a:defRPr/>
            </a:lvl1pPr>
          </a:lstStyle>
          <a:p>
            <a:pPr>
              <a:defRPr/>
            </a:pPr>
            <a:fld id="{3B443895-D073-449E-8983-8DE31EF515F1}" type="slidenum">
              <a:rPr lang="en-US" altLang="ja-JP"/>
              <a:pPr>
                <a:defRPr/>
              </a:pPr>
              <a: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64095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dirty="0"/>
          </a:p>
        </p:txBody>
      </p:sp>
      <p:sp>
        <p:nvSpPr>
          <p:cNvPr id="6" name="Rectangle 3"/>
          <p:cNvSpPr>
            <a:spLocks noGrp="1" noChangeArrowheads="1"/>
          </p:cNvSpPr>
          <p:nvPr>
            <p:ph type="sldNum" sz="quarter" idx="11"/>
          </p:nvPr>
        </p:nvSpPr>
        <p:spPr>
          <a:ln/>
        </p:spPr>
        <p:txBody>
          <a:bodyPr/>
          <a:lstStyle>
            <a:lvl1pPr>
              <a:defRPr/>
            </a:lvl1pPr>
          </a:lstStyle>
          <a:p>
            <a:pPr>
              <a:defRPr/>
            </a:pPr>
            <a:fld id="{FEB424D0-4593-4FB2-8A38-8D56B0CF88E2}"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07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dirty="0"/>
          </a:p>
        </p:txBody>
      </p:sp>
      <p:sp>
        <p:nvSpPr>
          <p:cNvPr id="6" name="Rectangle 3"/>
          <p:cNvSpPr>
            <a:spLocks noGrp="1" noChangeArrowheads="1"/>
          </p:cNvSpPr>
          <p:nvPr>
            <p:ph type="sldNum" sz="quarter" idx="11"/>
          </p:nvPr>
        </p:nvSpPr>
        <p:spPr>
          <a:ln/>
        </p:spPr>
        <p:txBody>
          <a:bodyPr/>
          <a:lstStyle>
            <a:lvl1pPr>
              <a:defRPr/>
            </a:lvl1pPr>
          </a:lstStyle>
          <a:p>
            <a:pPr>
              <a:defRPr/>
            </a:pPr>
            <a:fld id="{6BA63B53-A796-48D7-AE0A-0033FB4696C4}"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58922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dirty="0"/>
          </a:p>
        </p:txBody>
      </p:sp>
      <p:sp>
        <p:nvSpPr>
          <p:cNvPr id="5" name="Rectangle 3"/>
          <p:cNvSpPr>
            <a:spLocks noGrp="1" noChangeArrowheads="1"/>
          </p:cNvSpPr>
          <p:nvPr>
            <p:ph type="sldNum" sz="quarter" idx="11"/>
          </p:nvPr>
        </p:nvSpPr>
        <p:spPr>
          <a:ln/>
        </p:spPr>
        <p:txBody>
          <a:bodyPr/>
          <a:lstStyle>
            <a:lvl1pPr>
              <a:defRPr/>
            </a:lvl1pPr>
          </a:lstStyle>
          <a:p>
            <a:pPr>
              <a:defRPr/>
            </a:pPr>
            <a:fld id="{2A611920-904A-41CC-A682-7CC1172A3BCE}"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36271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457200"/>
            <a:ext cx="6019800" cy="5410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dirty="0"/>
          </a:p>
        </p:txBody>
      </p:sp>
      <p:sp>
        <p:nvSpPr>
          <p:cNvPr id="5" name="Rectangle 3"/>
          <p:cNvSpPr>
            <a:spLocks noGrp="1" noChangeArrowheads="1"/>
          </p:cNvSpPr>
          <p:nvPr>
            <p:ph type="sldNum" sz="quarter" idx="11"/>
          </p:nvPr>
        </p:nvSpPr>
        <p:spPr>
          <a:ln/>
        </p:spPr>
        <p:txBody>
          <a:bodyPr/>
          <a:lstStyle>
            <a:lvl1pPr>
              <a:defRPr/>
            </a:lvl1pPr>
          </a:lstStyle>
          <a:p>
            <a:pPr>
              <a:defRPr/>
            </a:pPr>
            <a:fld id="{A4D2AEAF-FC89-41DF-95EE-7FCB753D87CE}"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68383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ftr" sz="quarter" idx="3"/>
          </p:nvPr>
        </p:nvSpPr>
        <p:spPr bwMode="auto">
          <a:xfrm>
            <a:off x="1691680" y="6525344"/>
            <a:ext cx="648072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ltLang="ja-JP" dirty="0"/>
          </a:p>
        </p:txBody>
      </p:sp>
      <p:sp>
        <p:nvSpPr>
          <p:cNvPr id="304131" name="Rectangle 3"/>
          <p:cNvSpPr>
            <a:spLocks noGrp="1" noChangeArrowheads="1"/>
          </p:cNvSpPr>
          <p:nvPr>
            <p:ph type="sldNum" sz="quarter" idx="4"/>
          </p:nvPr>
        </p:nvSpPr>
        <p:spPr bwMode="auto">
          <a:xfrm>
            <a:off x="8532440" y="6525344"/>
            <a:ext cx="539552"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pPr>
              <a:defRPr/>
            </a:pPr>
            <a:fld id="{8CC7C215-D0BE-4FE8-9E86-37E6C451FAE0}" type="slidenum">
              <a:rPr lang="en-US" altLang="ja-JP"/>
              <a:pPr>
                <a:defRPr/>
              </a:pPr>
              <a:t>‹#›</a:t>
            </a:fld>
            <a:endParaRPr lang="en-US" altLang="ja-JP" dirty="0"/>
          </a:p>
        </p:txBody>
      </p:sp>
      <p:sp>
        <p:nvSpPr>
          <p:cNvPr id="1029" name="Rectangle 14"/>
          <p:cNvSpPr>
            <a:spLocks noGrp="1" noChangeArrowheads="1"/>
          </p:cNvSpPr>
          <p:nvPr>
            <p:ph type="title"/>
          </p:nvPr>
        </p:nvSpPr>
        <p:spPr bwMode="auto">
          <a:xfrm>
            <a:off x="1691680" y="116632"/>
            <a:ext cx="72008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30" name="Rectangle 15"/>
          <p:cNvSpPr>
            <a:spLocks noGrp="1" noChangeArrowheads="1"/>
          </p:cNvSpPr>
          <p:nvPr>
            <p:ph type="body" idx="1"/>
          </p:nvPr>
        </p:nvSpPr>
        <p:spPr bwMode="auto">
          <a:xfrm>
            <a:off x="251521" y="764704"/>
            <a:ext cx="864096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04144" name="Rectangle 16"/>
          <p:cNvSpPr>
            <a:spLocks noGrp="1" noChangeArrowheads="1"/>
          </p:cNvSpPr>
          <p:nvPr>
            <p:ph type="dt" sz="half" idx="2"/>
          </p:nvPr>
        </p:nvSpPr>
        <p:spPr bwMode="auto">
          <a:xfrm>
            <a:off x="251520" y="6525344"/>
            <a:ext cx="144016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vl1pPr>
          </a:lstStyle>
          <a:p>
            <a:pPr>
              <a:defRPr/>
            </a:pPr>
            <a:endParaRPr lang="en-US" altLang="ja-JP" dirty="0"/>
          </a:p>
        </p:txBody>
      </p:sp>
      <p:cxnSp>
        <p:nvCxnSpPr>
          <p:cNvPr id="3" name="直線コネクタ 2"/>
          <p:cNvCxnSpPr/>
          <p:nvPr userDrawn="1"/>
        </p:nvCxnSpPr>
        <p:spPr bwMode="auto">
          <a:xfrm>
            <a:off x="251520" y="692696"/>
            <a:ext cx="8701881" cy="0"/>
          </a:xfrm>
          <a:prstGeom prst="line">
            <a:avLst/>
          </a:prstGeom>
          <a:noFill/>
          <a:ln w="19050" cap="flat" cmpd="sng" algn="ctr">
            <a:solidFill>
              <a:schemeClr val="bg2"/>
            </a:solidFill>
            <a:prstDash val="solid"/>
            <a:round/>
            <a:headEnd type="none" w="med" len="med"/>
            <a:tailEnd type="none" w="med" len="med"/>
          </a:ln>
          <a:effectLst/>
        </p:spPr>
      </p:cxnSp>
      <p:pic>
        <p:nvPicPr>
          <p:cNvPr id="1026" name="Picture 2" descr="C:\Users\健志\Documents\鷺健志\セミナー／講演\営業秘密・知財戦略セミナー\弁理士会テキスト\JPAA logo.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76934" y="116632"/>
            <a:ext cx="1126714" cy="55842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517" r:id="rId1"/>
    <p:sldLayoutId id="2147484497" r:id="rId2"/>
    <p:sldLayoutId id="2147484499" r:id="rId3"/>
    <p:sldLayoutId id="2147484500" r:id="rId4"/>
    <p:sldLayoutId id="2147484501" r:id="rId5"/>
    <p:sldLayoutId id="2147484503" r:id="rId6"/>
    <p:sldLayoutId id="2147484504" r:id="rId7"/>
    <p:sldLayoutId id="2147484505" r:id="rId8"/>
    <p:sldLayoutId id="2147484506" r:id="rId9"/>
  </p:sldLayoutIdLst>
  <p:hf hdr="0" dt="0"/>
  <p:txStyles>
    <p:titleStyle>
      <a:lvl1pPr algn="l" rtl="0" eaLnBrk="0" fontAlgn="base" hangingPunct="0">
        <a:spcBef>
          <a:spcPct val="0"/>
        </a:spcBef>
        <a:spcAft>
          <a:spcPct val="0"/>
        </a:spcAft>
        <a:defRPr kumimoji="1" sz="280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20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1800">
          <a:solidFill>
            <a:schemeClr val="tx1"/>
          </a:solidFill>
          <a:latin typeface="Meiryo UI" panose="020B0604030504040204" pitchFamily="50" charset="-128"/>
          <a:ea typeface="Meiryo UI" panose="020B0604030504040204" pitchFamily="50"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1600">
          <a:solidFill>
            <a:schemeClr val="tx1"/>
          </a:solidFill>
          <a:latin typeface="Meiryo UI" panose="020B0604030504040204" pitchFamily="50" charset="-128"/>
          <a:ea typeface="Meiryo UI" panose="020B0604030504040204" pitchFamily="50"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1400">
          <a:solidFill>
            <a:schemeClr val="tx1"/>
          </a:solidFill>
          <a:latin typeface="Meiryo UI" panose="020B0604030504040204" pitchFamily="50" charset="-128"/>
          <a:ea typeface="Meiryo UI" panose="020B0604030504040204" pitchFamily="50" charset="-128"/>
        </a:defRPr>
      </a:lvl4pPr>
      <a:lvl5pPr marL="2057400" indent="-228600" algn="l" rtl="0" eaLnBrk="0" fontAlgn="base" hangingPunct="0">
        <a:spcBef>
          <a:spcPct val="20000"/>
        </a:spcBef>
        <a:spcAft>
          <a:spcPct val="0"/>
        </a:spcAft>
        <a:buClr>
          <a:schemeClr val="bg2"/>
        </a:buClr>
        <a:buFont typeface="Wingdings" pitchFamily="2" charset="2"/>
        <a:buChar char="§"/>
        <a:defRPr kumimoji="1" sz="1200">
          <a:solidFill>
            <a:schemeClr val="tx1"/>
          </a:solidFill>
          <a:latin typeface="Meiryo UI" panose="020B0604030504040204" pitchFamily="50" charset="-128"/>
          <a:ea typeface="Meiryo UI" panose="020B0604030504040204" pitchFamily="50" charset="-128"/>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381955" name="Rectangle 3"/>
            <p:cNvSpPr>
              <a:spLocks noChangeArrowheads="1"/>
            </p:cNvSpPr>
            <p:nvPr/>
          </p:nvSpPr>
          <p:spPr bwMode="white">
            <a:xfrm>
              <a:off x="0" y="3696"/>
              <a:ext cx="5760" cy="624"/>
            </a:xfrm>
            <a:prstGeom prst="rect">
              <a:avLst/>
            </a:prstGeom>
            <a:gradFill rotWithShape="0">
              <a:gsLst>
                <a:gs pos="0">
                  <a:schemeClr val="bg1"/>
                </a:gs>
                <a:gs pos="100000">
                  <a:schemeClr val="bg1">
                    <a:gamma/>
                    <a:shade val="81961"/>
                    <a:invGamma/>
                  </a:schemeClr>
                </a:gs>
              </a:gsLst>
              <a:lin ang="5400000" scaled="1"/>
            </a:gradFill>
            <a:ln w="9525">
              <a:noFill/>
              <a:miter lim="800000"/>
              <a:headEnd/>
              <a:tailEnd/>
            </a:ln>
            <a:effectLst/>
          </p:spPr>
          <p:txBody>
            <a:bodyPr wrap="none" anchor="ctr"/>
            <a:lstStyle/>
            <a:p>
              <a:pPr>
                <a:defRPr/>
              </a:pPr>
              <a:endParaRPr lang="ja-JP" altLang="en-US"/>
            </a:p>
          </p:txBody>
        </p:sp>
        <p:sp>
          <p:nvSpPr>
            <p:cNvPr id="381956" name="Rectangle 4"/>
            <p:cNvSpPr>
              <a:spLocks noChangeArrowheads="1"/>
            </p:cNvSpPr>
            <p:nvPr/>
          </p:nvSpPr>
          <p:spPr bwMode="white">
            <a:xfrm>
              <a:off x="0" y="0"/>
              <a:ext cx="5760" cy="672"/>
            </a:xfrm>
            <a:prstGeom prst="rect">
              <a:avLst/>
            </a:prstGeom>
            <a:gradFill rotWithShape="0">
              <a:gsLst>
                <a:gs pos="0">
                  <a:schemeClr val="bg1">
                    <a:gamma/>
                    <a:shade val="81961"/>
                    <a:invGamma/>
                  </a:schemeClr>
                </a:gs>
                <a:gs pos="100000">
                  <a:schemeClr val="bg1"/>
                </a:gs>
              </a:gsLst>
              <a:lin ang="5400000" scaled="1"/>
            </a:gradFill>
            <a:ln w="9525">
              <a:noFill/>
              <a:miter lim="800000"/>
              <a:headEnd/>
              <a:tailEnd/>
            </a:ln>
            <a:effectLst/>
          </p:spPr>
          <p:txBody>
            <a:bodyPr wrap="none" anchor="ctr"/>
            <a:lstStyle/>
            <a:p>
              <a:pPr>
                <a:defRPr/>
              </a:pPr>
              <a:endParaRPr lang="ja-JP" altLang="en-US"/>
            </a:p>
          </p:txBody>
        </p:sp>
        <p:grpSp>
          <p:nvGrpSpPr>
            <p:cNvPr id="2058" name="Group 5"/>
            <p:cNvGrpSpPr>
              <a:grpSpLocks/>
            </p:cNvGrpSpPr>
            <p:nvPr/>
          </p:nvGrpSpPr>
          <p:grpSpPr bwMode="auto">
            <a:xfrm>
              <a:off x="864" y="459"/>
              <a:ext cx="4128" cy="3477"/>
              <a:chOff x="864" y="459"/>
              <a:chExt cx="4128" cy="3477"/>
            </a:xfrm>
          </p:grpSpPr>
          <p:sp>
            <p:nvSpPr>
              <p:cNvPr id="381958" name="Oval 6"/>
              <p:cNvSpPr>
                <a:spLocks noChangeArrowheads="1"/>
              </p:cNvSpPr>
              <p:nvPr/>
            </p:nvSpPr>
            <p:spPr bwMode="ltGray">
              <a:xfrm>
                <a:off x="1180" y="460"/>
                <a:ext cx="3508" cy="3476"/>
              </a:xfrm>
              <a:prstGeom prst="ellipse">
                <a:avLst/>
              </a:prstGeom>
              <a:gradFill rotWithShape="0">
                <a:gsLst>
                  <a:gs pos="0">
                    <a:schemeClr val="folHlink">
                      <a:gamma/>
                      <a:shade val="75686"/>
                      <a:invGamma/>
                    </a:schemeClr>
                  </a:gs>
                  <a:gs pos="50000">
                    <a:schemeClr val="folHlink"/>
                  </a:gs>
                  <a:gs pos="100000">
                    <a:schemeClr val="folHlink">
                      <a:gamma/>
                      <a:shade val="75686"/>
                      <a:invGamma/>
                    </a:schemeClr>
                  </a:gs>
                </a:gsLst>
                <a:lin ang="5400000" scaled="1"/>
              </a:gradFill>
              <a:ln w="9525">
                <a:noFill/>
                <a:round/>
                <a:headEnd/>
                <a:tailEnd/>
              </a:ln>
              <a:effectLst/>
            </p:spPr>
            <p:txBody>
              <a:bodyPr wrap="none" anchor="ctr"/>
              <a:lstStyle/>
              <a:p>
                <a:pPr>
                  <a:defRPr/>
                </a:pPr>
                <a:endParaRPr lang="ja-JP" altLang="en-US"/>
              </a:p>
            </p:txBody>
          </p:sp>
          <p:grpSp>
            <p:nvGrpSpPr>
              <p:cNvPr id="2060" name="Group 7"/>
              <p:cNvGrpSpPr>
                <a:grpSpLocks/>
              </p:cNvGrpSpPr>
              <p:nvPr/>
            </p:nvGrpSpPr>
            <p:grpSpPr bwMode="auto">
              <a:xfrm>
                <a:off x="864" y="463"/>
                <a:ext cx="4128" cy="3473"/>
                <a:chOff x="864" y="463"/>
                <a:chExt cx="4128" cy="3473"/>
              </a:xfrm>
            </p:grpSpPr>
            <p:sp>
              <p:nvSpPr>
                <p:cNvPr id="2225" name="Line 8"/>
                <p:cNvSpPr>
                  <a:spLocks noChangeShapeType="1"/>
                </p:cNvSpPr>
                <p:nvPr/>
              </p:nvSpPr>
              <p:spPr bwMode="ltGray">
                <a:xfrm>
                  <a:off x="2940" y="816"/>
                  <a:ext cx="0" cy="31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26" name="Oval 9"/>
                <p:cNvSpPr>
                  <a:spLocks noChangeArrowheads="1"/>
                </p:cNvSpPr>
                <p:nvPr/>
              </p:nvSpPr>
              <p:spPr bwMode="ltGray">
                <a:xfrm>
                  <a:off x="2475" y="525"/>
                  <a:ext cx="906" cy="435"/>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defRPr/>
                  </a:pPr>
                  <a:endParaRPr lang="ja-JP" altLang="en-US"/>
                </a:p>
              </p:txBody>
            </p:sp>
            <p:sp>
              <p:nvSpPr>
                <p:cNvPr id="2227" name="Oval 10"/>
                <p:cNvSpPr>
                  <a:spLocks noChangeArrowheads="1"/>
                </p:cNvSpPr>
                <p:nvPr/>
              </p:nvSpPr>
              <p:spPr bwMode="ltGray">
                <a:xfrm>
                  <a:off x="2064" y="463"/>
                  <a:ext cx="1722" cy="86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defRPr/>
                  </a:pPr>
                  <a:endParaRPr lang="ja-JP" altLang="en-US"/>
                </a:p>
              </p:txBody>
            </p:sp>
            <p:sp>
              <p:nvSpPr>
                <p:cNvPr id="2228" name="Arc 11"/>
                <p:cNvSpPr>
                  <a:spLocks/>
                </p:cNvSpPr>
                <p:nvPr/>
              </p:nvSpPr>
              <p:spPr bwMode="ltGray">
                <a:xfrm>
                  <a:off x="1683" y="823"/>
                  <a:ext cx="2496" cy="929"/>
                </a:xfrm>
                <a:custGeom>
                  <a:avLst/>
                  <a:gdLst>
                    <a:gd name="T0" fmla="*/ 0 w 43200"/>
                    <a:gd name="T1" fmla="*/ 0 h 32871"/>
                    <a:gd name="T2" fmla="*/ 0 w 43200"/>
                    <a:gd name="T3" fmla="*/ 0 h 32871"/>
                    <a:gd name="T4" fmla="*/ 0 w 43200"/>
                    <a:gd name="T5" fmla="*/ 0 h 32871"/>
                    <a:gd name="T6" fmla="*/ 0 60000 65536"/>
                    <a:gd name="T7" fmla="*/ 0 60000 65536"/>
                    <a:gd name="T8" fmla="*/ 0 60000 65536"/>
                  </a:gdLst>
                  <a:ahLst/>
                  <a:cxnLst>
                    <a:cxn ang="T6">
                      <a:pos x="T0" y="T1"/>
                    </a:cxn>
                    <a:cxn ang="T7">
                      <a:pos x="T2" y="T3"/>
                    </a:cxn>
                    <a:cxn ang="T8">
                      <a:pos x="T4" y="T5"/>
                    </a:cxn>
                  </a:cxnLst>
                  <a:rect l="0" t="0" r="r" b="b"/>
                  <a:pathLst>
                    <a:path w="43200" h="32871" fill="none" extrusionOk="0">
                      <a:moveTo>
                        <a:pt x="40868" y="1510"/>
                      </a:moveTo>
                      <a:cubicBezTo>
                        <a:pt x="42401" y="4535"/>
                        <a:pt x="43200" y="7879"/>
                        <a:pt x="43200" y="11271"/>
                      </a:cubicBezTo>
                      <a:cubicBezTo>
                        <a:pt x="43200" y="23200"/>
                        <a:pt x="33529" y="32871"/>
                        <a:pt x="21600" y="32871"/>
                      </a:cubicBezTo>
                      <a:cubicBezTo>
                        <a:pt x="9670" y="32871"/>
                        <a:pt x="0" y="23200"/>
                        <a:pt x="0" y="11271"/>
                      </a:cubicBezTo>
                      <a:cubicBezTo>
                        <a:pt x="-1" y="7293"/>
                        <a:pt x="1098" y="3393"/>
                        <a:pt x="3173" y="-1"/>
                      </a:cubicBezTo>
                    </a:path>
                    <a:path w="43200" h="32871" stroke="0" extrusionOk="0">
                      <a:moveTo>
                        <a:pt x="40868" y="1510"/>
                      </a:moveTo>
                      <a:cubicBezTo>
                        <a:pt x="42401" y="4535"/>
                        <a:pt x="43200" y="7879"/>
                        <a:pt x="43200" y="11271"/>
                      </a:cubicBezTo>
                      <a:cubicBezTo>
                        <a:pt x="43200" y="23200"/>
                        <a:pt x="33529" y="32871"/>
                        <a:pt x="21600" y="32871"/>
                      </a:cubicBezTo>
                      <a:cubicBezTo>
                        <a:pt x="9670" y="32871"/>
                        <a:pt x="0" y="23200"/>
                        <a:pt x="0" y="11271"/>
                      </a:cubicBezTo>
                      <a:cubicBezTo>
                        <a:pt x="-1" y="7293"/>
                        <a:pt x="1098" y="3393"/>
                        <a:pt x="3173" y="-1"/>
                      </a:cubicBezTo>
                      <a:lnTo>
                        <a:pt x="21600" y="11271"/>
                      </a:lnTo>
                      <a:lnTo>
                        <a:pt x="40868" y="1510"/>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29" name="Arc 12"/>
                <p:cNvSpPr>
                  <a:spLocks/>
                </p:cNvSpPr>
                <p:nvPr/>
              </p:nvSpPr>
              <p:spPr bwMode="ltGray">
                <a:xfrm>
                  <a:off x="1394" y="1308"/>
                  <a:ext cx="3072" cy="899"/>
                </a:xfrm>
                <a:custGeom>
                  <a:avLst/>
                  <a:gdLst>
                    <a:gd name="T0" fmla="*/ 0 w 43200"/>
                    <a:gd name="T1" fmla="*/ 0 h 24657"/>
                    <a:gd name="T2" fmla="*/ 0 w 43200"/>
                    <a:gd name="T3" fmla="*/ 0 h 24657"/>
                    <a:gd name="T4" fmla="*/ 0 w 43200"/>
                    <a:gd name="T5" fmla="*/ 0 h 24657"/>
                    <a:gd name="T6" fmla="*/ 0 60000 65536"/>
                    <a:gd name="T7" fmla="*/ 0 60000 65536"/>
                    <a:gd name="T8" fmla="*/ 0 60000 65536"/>
                  </a:gdLst>
                  <a:ahLst/>
                  <a:cxnLst>
                    <a:cxn ang="T6">
                      <a:pos x="T0" y="T1"/>
                    </a:cxn>
                    <a:cxn ang="T7">
                      <a:pos x="T2" y="T3"/>
                    </a:cxn>
                    <a:cxn ang="T8">
                      <a:pos x="T4" y="T5"/>
                    </a:cxn>
                  </a:cxnLst>
                  <a:rect l="0" t="0" r="r" b="b"/>
                  <a:pathLst>
                    <a:path w="43200" h="24657" fill="none" extrusionOk="0">
                      <a:moveTo>
                        <a:pt x="42982" y="0"/>
                      </a:moveTo>
                      <a:cubicBezTo>
                        <a:pt x="43127" y="1012"/>
                        <a:pt x="43200" y="2034"/>
                        <a:pt x="43200" y="3057"/>
                      </a:cubicBezTo>
                      <a:cubicBezTo>
                        <a:pt x="43200" y="14986"/>
                        <a:pt x="33529" y="24657"/>
                        <a:pt x="21600" y="24657"/>
                      </a:cubicBezTo>
                      <a:cubicBezTo>
                        <a:pt x="9670" y="24657"/>
                        <a:pt x="0" y="14986"/>
                        <a:pt x="0" y="3057"/>
                      </a:cubicBezTo>
                      <a:cubicBezTo>
                        <a:pt x="-1" y="2195"/>
                        <a:pt x="51" y="1334"/>
                        <a:pt x="154" y="479"/>
                      </a:cubicBezTo>
                    </a:path>
                    <a:path w="43200" h="24657" stroke="0" extrusionOk="0">
                      <a:moveTo>
                        <a:pt x="42982" y="0"/>
                      </a:moveTo>
                      <a:cubicBezTo>
                        <a:pt x="43127" y="1012"/>
                        <a:pt x="43200" y="2034"/>
                        <a:pt x="43200" y="3057"/>
                      </a:cubicBezTo>
                      <a:cubicBezTo>
                        <a:pt x="43200" y="14986"/>
                        <a:pt x="33529" y="24657"/>
                        <a:pt x="21600" y="24657"/>
                      </a:cubicBezTo>
                      <a:cubicBezTo>
                        <a:pt x="9670" y="24657"/>
                        <a:pt x="0" y="14986"/>
                        <a:pt x="0" y="3057"/>
                      </a:cubicBezTo>
                      <a:cubicBezTo>
                        <a:pt x="-1" y="2195"/>
                        <a:pt x="51" y="1334"/>
                        <a:pt x="154" y="479"/>
                      </a:cubicBezTo>
                      <a:lnTo>
                        <a:pt x="21600" y="3057"/>
                      </a:lnTo>
                      <a:lnTo>
                        <a:pt x="42982" y="0"/>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30" name="Arc 13"/>
                <p:cNvSpPr>
                  <a:spLocks/>
                </p:cNvSpPr>
                <p:nvPr/>
              </p:nvSpPr>
              <p:spPr bwMode="ltGray">
                <a:xfrm>
                  <a:off x="1212" y="1759"/>
                  <a:ext cx="3442" cy="887"/>
                </a:xfrm>
                <a:custGeom>
                  <a:avLst/>
                  <a:gdLst>
                    <a:gd name="T0" fmla="*/ 0 w 43031"/>
                    <a:gd name="T1" fmla="*/ 0 h 21600"/>
                    <a:gd name="T2" fmla="*/ 0 w 43031"/>
                    <a:gd name="T3" fmla="*/ 0 h 21600"/>
                    <a:gd name="T4" fmla="*/ 0 w 43031"/>
                    <a:gd name="T5" fmla="*/ 0 h 21600"/>
                    <a:gd name="T6" fmla="*/ 0 60000 65536"/>
                    <a:gd name="T7" fmla="*/ 0 60000 65536"/>
                    <a:gd name="T8" fmla="*/ 0 60000 65536"/>
                  </a:gdLst>
                  <a:ahLst/>
                  <a:cxnLst>
                    <a:cxn ang="T6">
                      <a:pos x="T0" y="T1"/>
                    </a:cxn>
                    <a:cxn ang="T7">
                      <a:pos x="T2" y="T3"/>
                    </a:cxn>
                    <a:cxn ang="T8">
                      <a:pos x="T4" y="T5"/>
                    </a:cxn>
                  </a:cxnLst>
                  <a:rect l="0" t="0" r="r" b="b"/>
                  <a:pathLst>
                    <a:path w="43031" h="21600" fill="none" extrusionOk="0">
                      <a:moveTo>
                        <a:pt x="43031" y="1391"/>
                      </a:moveTo>
                      <a:cubicBezTo>
                        <a:pt x="42297" y="12756"/>
                        <a:pt x="32865" y="21599"/>
                        <a:pt x="21476" y="21600"/>
                      </a:cubicBezTo>
                      <a:cubicBezTo>
                        <a:pt x="10439" y="21600"/>
                        <a:pt x="1178" y="13280"/>
                        <a:pt x="-1" y="2307"/>
                      </a:cubicBezTo>
                    </a:path>
                    <a:path w="43031" h="21600" stroke="0" extrusionOk="0">
                      <a:moveTo>
                        <a:pt x="43031" y="1391"/>
                      </a:moveTo>
                      <a:cubicBezTo>
                        <a:pt x="42297" y="12756"/>
                        <a:pt x="32865" y="21599"/>
                        <a:pt x="21476" y="21600"/>
                      </a:cubicBezTo>
                      <a:cubicBezTo>
                        <a:pt x="10439" y="21600"/>
                        <a:pt x="1178" y="13280"/>
                        <a:pt x="-1" y="2307"/>
                      </a:cubicBezTo>
                      <a:lnTo>
                        <a:pt x="21476" y="0"/>
                      </a:lnTo>
                      <a:lnTo>
                        <a:pt x="43031" y="1391"/>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31" name="Arc 14"/>
                <p:cNvSpPr>
                  <a:spLocks/>
                </p:cNvSpPr>
                <p:nvPr/>
              </p:nvSpPr>
              <p:spPr bwMode="ltGray">
                <a:xfrm>
                  <a:off x="1175" y="2160"/>
                  <a:ext cx="3525" cy="904"/>
                </a:xfrm>
                <a:custGeom>
                  <a:avLst/>
                  <a:gdLst>
                    <a:gd name="T0" fmla="*/ 0 w 42699"/>
                    <a:gd name="T1" fmla="*/ 0 h 21600"/>
                    <a:gd name="T2" fmla="*/ 0 w 42699"/>
                    <a:gd name="T3" fmla="*/ 0 h 21600"/>
                    <a:gd name="T4" fmla="*/ 0 w 42699"/>
                    <a:gd name="T5" fmla="*/ 0 h 21600"/>
                    <a:gd name="T6" fmla="*/ 0 60000 65536"/>
                    <a:gd name="T7" fmla="*/ 0 60000 65536"/>
                    <a:gd name="T8" fmla="*/ 0 60000 65536"/>
                  </a:gdLst>
                  <a:ahLst/>
                  <a:cxnLst>
                    <a:cxn ang="T6">
                      <a:pos x="T0" y="T1"/>
                    </a:cxn>
                    <a:cxn ang="T7">
                      <a:pos x="T2" y="T3"/>
                    </a:cxn>
                    <a:cxn ang="T8">
                      <a:pos x="T4" y="T5"/>
                    </a:cxn>
                  </a:cxnLst>
                  <a:rect l="0" t="0" r="r" b="b"/>
                  <a:pathLst>
                    <a:path w="42699" h="21600" fill="none" extrusionOk="0">
                      <a:moveTo>
                        <a:pt x="42698" y="2285"/>
                      </a:moveTo>
                      <a:cubicBezTo>
                        <a:pt x="41529" y="13268"/>
                        <a:pt x="32264" y="21599"/>
                        <a:pt x="21220" y="21600"/>
                      </a:cubicBezTo>
                      <a:cubicBezTo>
                        <a:pt x="10845" y="21600"/>
                        <a:pt x="1936" y="14224"/>
                        <a:pt x="-1" y="4033"/>
                      </a:cubicBezTo>
                    </a:path>
                    <a:path w="42699" h="21600" stroke="0" extrusionOk="0">
                      <a:moveTo>
                        <a:pt x="42698" y="2285"/>
                      </a:moveTo>
                      <a:cubicBezTo>
                        <a:pt x="41529" y="13268"/>
                        <a:pt x="32264" y="21599"/>
                        <a:pt x="21220" y="21600"/>
                      </a:cubicBezTo>
                      <a:cubicBezTo>
                        <a:pt x="10845" y="21600"/>
                        <a:pt x="1936" y="14224"/>
                        <a:pt x="-1" y="4033"/>
                      </a:cubicBezTo>
                      <a:lnTo>
                        <a:pt x="21220" y="0"/>
                      </a:lnTo>
                      <a:lnTo>
                        <a:pt x="42698" y="2285"/>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32" name="Arc 15"/>
                <p:cNvSpPr>
                  <a:spLocks/>
                </p:cNvSpPr>
                <p:nvPr/>
              </p:nvSpPr>
              <p:spPr bwMode="ltGray">
                <a:xfrm>
                  <a:off x="1290" y="2448"/>
                  <a:ext cx="3284" cy="978"/>
                </a:xfrm>
                <a:custGeom>
                  <a:avLst/>
                  <a:gdLst>
                    <a:gd name="T0" fmla="*/ 0 w 39783"/>
                    <a:gd name="T1" fmla="*/ 0 h 21600"/>
                    <a:gd name="T2" fmla="*/ 0 w 39783"/>
                    <a:gd name="T3" fmla="*/ 0 h 21600"/>
                    <a:gd name="T4" fmla="*/ 0 w 39783"/>
                    <a:gd name="T5" fmla="*/ 0 h 21600"/>
                    <a:gd name="T6" fmla="*/ 0 60000 65536"/>
                    <a:gd name="T7" fmla="*/ 0 60000 65536"/>
                    <a:gd name="T8" fmla="*/ 0 60000 65536"/>
                  </a:gdLst>
                  <a:ahLst/>
                  <a:cxnLst>
                    <a:cxn ang="T6">
                      <a:pos x="T0" y="T1"/>
                    </a:cxn>
                    <a:cxn ang="T7">
                      <a:pos x="T2" y="T3"/>
                    </a:cxn>
                    <a:cxn ang="T8">
                      <a:pos x="T4" y="T5"/>
                    </a:cxn>
                  </a:cxnLst>
                  <a:rect l="0" t="0" r="r" b="b"/>
                  <a:pathLst>
                    <a:path w="39783" h="21600" fill="none" extrusionOk="0">
                      <a:moveTo>
                        <a:pt x="39783" y="8265"/>
                      </a:moveTo>
                      <a:cubicBezTo>
                        <a:pt x="36440" y="16336"/>
                        <a:pt x="28563" y="21599"/>
                        <a:pt x="19827" y="21600"/>
                      </a:cubicBezTo>
                      <a:cubicBezTo>
                        <a:pt x="11210" y="21600"/>
                        <a:pt x="3417" y="16478"/>
                        <a:pt x="-1" y="8569"/>
                      </a:cubicBezTo>
                    </a:path>
                    <a:path w="39783" h="21600" stroke="0" extrusionOk="0">
                      <a:moveTo>
                        <a:pt x="39783" y="8265"/>
                      </a:moveTo>
                      <a:cubicBezTo>
                        <a:pt x="36440" y="16336"/>
                        <a:pt x="28563" y="21599"/>
                        <a:pt x="19827" y="21600"/>
                      </a:cubicBezTo>
                      <a:cubicBezTo>
                        <a:pt x="11210" y="21600"/>
                        <a:pt x="3417" y="16478"/>
                        <a:pt x="-1" y="8569"/>
                      </a:cubicBezTo>
                      <a:lnTo>
                        <a:pt x="19827" y="0"/>
                      </a:lnTo>
                      <a:lnTo>
                        <a:pt x="39783" y="8265"/>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33" name="Arc 16"/>
                <p:cNvSpPr>
                  <a:spLocks/>
                </p:cNvSpPr>
                <p:nvPr/>
              </p:nvSpPr>
              <p:spPr bwMode="ltGray">
                <a:xfrm>
                  <a:off x="1648" y="2592"/>
                  <a:ext cx="2587" cy="1113"/>
                </a:xfrm>
                <a:custGeom>
                  <a:avLst/>
                  <a:gdLst>
                    <a:gd name="T0" fmla="*/ 0 w 31345"/>
                    <a:gd name="T1" fmla="*/ 0 h 21600"/>
                    <a:gd name="T2" fmla="*/ 0 w 31345"/>
                    <a:gd name="T3" fmla="*/ 0 h 21600"/>
                    <a:gd name="T4" fmla="*/ 0 w 31345"/>
                    <a:gd name="T5" fmla="*/ 0 h 21600"/>
                    <a:gd name="T6" fmla="*/ 0 60000 65536"/>
                    <a:gd name="T7" fmla="*/ 0 60000 65536"/>
                    <a:gd name="T8" fmla="*/ 0 60000 65536"/>
                  </a:gdLst>
                  <a:ahLst/>
                  <a:cxnLst>
                    <a:cxn ang="T6">
                      <a:pos x="T0" y="T1"/>
                    </a:cxn>
                    <a:cxn ang="T7">
                      <a:pos x="T2" y="T3"/>
                    </a:cxn>
                    <a:cxn ang="T8">
                      <a:pos x="T4" y="T5"/>
                    </a:cxn>
                  </a:cxnLst>
                  <a:rect l="0" t="0" r="r" b="b"/>
                  <a:pathLst>
                    <a:path w="31345" h="21600" fill="none" extrusionOk="0">
                      <a:moveTo>
                        <a:pt x="31345" y="14659"/>
                      </a:moveTo>
                      <a:cubicBezTo>
                        <a:pt x="27256" y="19083"/>
                        <a:pt x="21505" y="21599"/>
                        <a:pt x="15481" y="21600"/>
                      </a:cubicBezTo>
                      <a:cubicBezTo>
                        <a:pt x="9649" y="21600"/>
                        <a:pt x="4066" y="19242"/>
                        <a:pt x="-1" y="15063"/>
                      </a:cubicBezTo>
                    </a:path>
                    <a:path w="31345" h="21600" stroke="0" extrusionOk="0">
                      <a:moveTo>
                        <a:pt x="31345" y="14659"/>
                      </a:moveTo>
                      <a:cubicBezTo>
                        <a:pt x="27256" y="19083"/>
                        <a:pt x="21505" y="21599"/>
                        <a:pt x="15481" y="21600"/>
                      </a:cubicBezTo>
                      <a:cubicBezTo>
                        <a:pt x="9649" y="21600"/>
                        <a:pt x="4066" y="19242"/>
                        <a:pt x="-1" y="15063"/>
                      </a:cubicBezTo>
                      <a:lnTo>
                        <a:pt x="15481" y="0"/>
                      </a:lnTo>
                      <a:lnTo>
                        <a:pt x="31345" y="14659"/>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34" name="Arc 17"/>
                <p:cNvSpPr>
                  <a:spLocks/>
                </p:cNvSpPr>
                <p:nvPr/>
              </p:nvSpPr>
              <p:spPr bwMode="ltGray">
                <a:xfrm>
                  <a:off x="2248" y="2757"/>
                  <a:ext cx="1441" cy="1113"/>
                </a:xfrm>
                <a:custGeom>
                  <a:avLst/>
                  <a:gdLst>
                    <a:gd name="T0" fmla="*/ 0 w 17455"/>
                    <a:gd name="T1" fmla="*/ 0 h 21600"/>
                    <a:gd name="T2" fmla="*/ 0 w 17455"/>
                    <a:gd name="T3" fmla="*/ 0 h 21600"/>
                    <a:gd name="T4" fmla="*/ 0 w 17455"/>
                    <a:gd name="T5" fmla="*/ 0 h 21600"/>
                    <a:gd name="T6" fmla="*/ 0 60000 65536"/>
                    <a:gd name="T7" fmla="*/ 0 60000 65536"/>
                    <a:gd name="T8" fmla="*/ 0 60000 65536"/>
                  </a:gdLst>
                  <a:ahLst/>
                  <a:cxnLst>
                    <a:cxn ang="T6">
                      <a:pos x="T0" y="T1"/>
                    </a:cxn>
                    <a:cxn ang="T7">
                      <a:pos x="T2" y="T3"/>
                    </a:cxn>
                    <a:cxn ang="T8">
                      <a:pos x="T4" y="T5"/>
                    </a:cxn>
                  </a:cxnLst>
                  <a:rect l="0" t="0" r="r" b="b"/>
                  <a:pathLst>
                    <a:path w="17455" h="21600" fill="none" extrusionOk="0">
                      <a:moveTo>
                        <a:pt x="17454" y="19445"/>
                      </a:moveTo>
                      <a:cubicBezTo>
                        <a:pt x="14522" y="20863"/>
                        <a:pt x="11307" y="21599"/>
                        <a:pt x="8051" y="21600"/>
                      </a:cubicBezTo>
                      <a:cubicBezTo>
                        <a:pt x="5292" y="21600"/>
                        <a:pt x="2559" y="21071"/>
                        <a:pt x="0" y="20043"/>
                      </a:cubicBezTo>
                    </a:path>
                    <a:path w="17455" h="21600" stroke="0" extrusionOk="0">
                      <a:moveTo>
                        <a:pt x="17454" y="19445"/>
                      </a:moveTo>
                      <a:cubicBezTo>
                        <a:pt x="14522" y="20863"/>
                        <a:pt x="11307" y="21599"/>
                        <a:pt x="8051" y="21600"/>
                      </a:cubicBezTo>
                      <a:cubicBezTo>
                        <a:pt x="5292" y="21600"/>
                        <a:pt x="2559" y="21071"/>
                        <a:pt x="0" y="20043"/>
                      </a:cubicBezTo>
                      <a:lnTo>
                        <a:pt x="8051" y="0"/>
                      </a:lnTo>
                      <a:lnTo>
                        <a:pt x="17454" y="19445"/>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2235" name="Group 18"/>
                <p:cNvGrpSpPr>
                  <a:grpSpLocks/>
                </p:cNvGrpSpPr>
                <p:nvPr/>
              </p:nvGrpSpPr>
              <p:grpSpPr bwMode="auto">
                <a:xfrm>
                  <a:off x="864" y="480"/>
                  <a:ext cx="2016" cy="3448"/>
                  <a:chOff x="864" y="480"/>
                  <a:chExt cx="2016" cy="3448"/>
                </a:xfrm>
              </p:grpSpPr>
              <p:sp>
                <p:nvSpPr>
                  <p:cNvPr id="2249" name="Freeform 19"/>
                  <p:cNvSpPr>
                    <a:spLocks/>
                  </p:cNvSpPr>
                  <p:nvPr/>
                </p:nvSpPr>
                <p:spPr bwMode="ltGray">
                  <a:xfrm>
                    <a:off x="2327" y="816"/>
                    <a:ext cx="553" cy="3112"/>
                  </a:xfrm>
                  <a:custGeom>
                    <a:avLst/>
                    <a:gdLst>
                      <a:gd name="T0" fmla="*/ 553 w 553"/>
                      <a:gd name="T1" fmla="*/ 0 h 3112"/>
                      <a:gd name="T2" fmla="*/ 345 w 553"/>
                      <a:gd name="T3" fmla="*/ 3112 h 3112"/>
                      <a:gd name="T4" fmla="*/ 0 60000 65536"/>
                      <a:gd name="T5" fmla="*/ 0 60000 65536"/>
                    </a:gdLst>
                    <a:ahLst/>
                    <a:cxnLst>
                      <a:cxn ang="T4">
                        <a:pos x="T0" y="T1"/>
                      </a:cxn>
                      <a:cxn ang="T5">
                        <a:pos x="T2" y="T3"/>
                      </a:cxn>
                    </a:cxnLst>
                    <a:rect l="0" t="0" r="r" b="b"/>
                    <a:pathLst>
                      <a:path w="553" h="3112">
                        <a:moveTo>
                          <a:pt x="553" y="0"/>
                        </a:moveTo>
                        <a:cubicBezTo>
                          <a:pt x="155" y="839"/>
                          <a:pt x="0" y="2702"/>
                          <a:pt x="345" y="311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0" name="Freeform 20"/>
                  <p:cNvSpPr>
                    <a:spLocks/>
                  </p:cNvSpPr>
                  <p:nvPr/>
                </p:nvSpPr>
                <p:spPr bwMode="ltGray">
                  <a:xfrm>
                    <a:off x="1800" y="786"/>
                    <a:ext cx="1032" cy="3072"/>
                  </a:xfrm>
                  <a:custGeom>
                    <a:avLst/>
                    <a:gdLst>
                      <a:gd name="T0" fmla="*/ 1032 w 1032"/>
                      <a:gd name="T1" fmla="*/ 0 h 3072"/>
                      <a:gd name="T2" fmla="*/ 570 w 1032"/>
                      <a:gd name="T3" fmla="*/ 3072 h 3072"/>
                      <a:gd name="T4" fmla="*/ 0 60000 65536"/>
                      <a:gd name="T5" fmla="*/ 0 60000 65536"/>
                    </a:gdLst>
                    <a:ahLst/>
                    <a:cxnLst>
                      <a:cxn ang="T4">
                        <a:pos x="T0" y="T1"/>
                      </a:cxn>
                      <a:cxn ang="T5">
                        <a:pos x="T2" y="T3"/>
                      </a:cxn>
                    </a:cxnLst>
                    <a:rect l="0" t="0" r="r" b="b"/>
                    <a:pathLst>
                      <a:path w="1032" h="3072">
                        <a:moveTo>
                          <a:pt x="1032" y="0"/>
                        </a:moveTo>
                        <a:cubicBezTo>
                          <a:pt x="258" y="846"/>
                          <a:pt x="0" y="2694"/>
                          <a:pt x="570" y="307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1" name="Freeform 21"/>
                  <p:cNvSpPr>
                    <a:spLocks/>
                  </p:cNvSpPr>
                  <p:nvPr/>
                </p:nvSpPr>
                <p:spPr bwMode="ltGray">
                  <a:xfrm>
                    <a:off x="1494" y="774"/>
                    <a:ext cx="1296" cy="2934"/>
                  </a:xfrm>
                  <a:custGeom>
                    <a:avLst/>
                    <a:gdLst>
                      <a:gd name="T0" fmla="*/ 1296 w 1296"/>
                      <a:gd name="T1" fmla="*/ 0 h 2934"/>
                      <a:gd name="T2" fmla="*/ 570 w 1296"/>
                      <a:gd name="T3" fmla="*/ 2934 h 2934"/>
                      <a:gd name="T4" fmla="*/ 0 60000 65536"/>
                      <a:gd name="T5" fmla="*/ 0 60000 65536"/>
                    </a:gdLst>
                    <a:ahLst/>
                    <a:cxnLst>
                      <a:cxn ang="T4">
                        <a:pos x="T0" y="T1"/>
                      </a:cxn>
                      <a:cxn ang="T5">
                        <a:pos x="T2" y="T3"/>
                      </a:cxn>
                    </a:cxnLst>
                    <a:rect l="0" t="0" r="r" b="b"/>
                    <a:pathLst>
                      <a:path w="1296" h="2934">
                        <a:moveTo>
                          <a:pt x="1296" y="0"/>
                        </a:moveTo>
                        <a:cubicBezTo>
                          <a:pt x="54" y="864"/>
                          <a:pt x="0" y="2556"/>
                          <a:pt x="570" y="293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2" name="Freeform 22"/>
                  <p:cNvSpPr>
                    <a:spLocks/>
                  </p:cNvSpPr>
                  <p:nvPr/>
                </p:nvSpPr>
                <p:spPr bwMode="ltGray">
                  <a:xfrm>
                    <a:off x="1092" y="756"/>
                    <a:ext cx="1674" cy="2688"/>
                  </a:xfrm>
                  <a:custGeom>
                    <a:avLst/>
                    <a:gdLst>
                      <a:gd name="T0" fmla="*/ 1674 w 1674"/>
                      <a:gd name="T1" fmla="*/ 0 h 2688"/>
                      <a:gd name="T2" fmla="*/ 624 w 1674"/>
                      <a:gd name="T3" fmla="*/ 2688 h 2688"/>
                      <a:gd name="T4" fmla="*/ 0 60000 65536"/>
                      <a:gd name="T5" fmla="*/ 0 60000 65536"/>
                    </a:gdLst>
                    <a:ahLst/>
                    <a:cxnLst>
                      <a:cxn ang="T4">
                        <a:pos x="T0" y="T1"/>
                      </a:cxn>
                      <a:cxn ang="T5">
                        <a:pos x="T2" y="T3"/>
                      </a:cxn>
                    </a:cxnLst>
                    <a:rect l="0" t="0" r="r" b="b"/>
                    <a:pathLst>
                      <a:path w="1674" h="2688">
                        <a:moveTo>
                          <a:pt x="1674" y="0"/>
                        </a:moveTo>
                        <a:cubicBezTo>
                          <a:pt x="0" y="756"/>
                          <a:pt x="210" y="2382"/>
                          <a:pt x="624" y="2688"/>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3" name="Freeform 23"/>
                  <p:cNvSpPr>
                    <a:spLocks/>
                  </p:cNvSpPr>
                  <p:nvPr/>
                </p:nvSpPr>
                <p:spPr bwMode="ltGray">
                  <a:xfrm>
                    <a:off x="864" y="732"/>
                    <a:ext cx="1902" cy="2154"/>
                  </a:xfrm>
                  <a:custGeom>
                    <a:avLst/>
                    <a:gdLst>
                      <a:gd name="T0" fmla="*/ 1902 w 1902"/>
                      <a:gd name="T1" fmla="*/ 0 h 2154"/>
                      <a:gd name="T2" fmla="*/ 456 w 1902"/>
                      <a:gd name="T3" fmla="*/ 2154 h 2154"/>
                      <a:gd name="T4" fmla="*/ 0 60000 65536"/>
                      <a:gd name="T5" fmla="*/ 0 60000 65536"/>
                    </a:gdLst>
                    <a:ahLst/>
                    <a:cxnLst>
                      <a:cxn ang="T4">
                        <a:pos x="T0" y="T1"/>
                      </a:cxn>
                      <a:cxn ang="T5">
                        <a:pos x="T2" y="T3"/>
                      </a:cxn>
                    </a:cxnLst>
                    <a:rect l="0" t="0" r="r" b="b"/>
                    <a:pathLst>
                      <a:path w="1902" h="2154">
                        <a:moveTo>
                          <a:pt x="1902" y="0"/>
                        </a:moveTo>
                        <a:cubicBezTo>
                          <a:pt x="0" y="508"/>
                          <a:pt x="400" y="2092"/>
                          <a:pt x="456" y="215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4" name="Freeform 24"/>
                  <p:cNvSpPr>
                    <a:spLocks/>
                  </p:cNvSpPr>
                  <p:nvPr/>
                </p:nvSpPr>
                <p:spPr bwMode="ltGray">
                  <a:xfrm>
                    <a:off x="1208" y="696"/>
                    <a:ext cx="1544" cy="1176"/>
                  </a:xfrm>
                  <a:custGeom>
                    <a:avLst/>
                    <a:gdLst>
                      <a:gd name="T0" fmla="*/ 1544 w 1544"/>
                      <a:gd name="T1" fmla="*/ 0 h 1176"/>
                      <a:gd name="T2" fmla="*/ 0 w 1544"/>
                      <a:gd name="T3" fmla="*/ 1176 h 1176"/>
                      <a:gd name="T4" fmla="*/ 0 60000 65536"/>
                      <a:gd name="T5" fmla="*/ 0 60000 65536"/>
                    </a:gdLst>
                    <a:ahLst/>
                    <a:cxnLst>
                      <a:cxn ang="T4">
                        <a:pos x="T0" y="T1"/>
                      </a:cxn>
                      <a:cxn ang="T5">
                        <a:pos x="T2" y="T3"/>
                      </a:cxn>
                    </a:cxnLst>
                    <a:rect l="0" t="0" r="r" b="b"/>
                    <a:pathLst>
                      <a:path w="1544" h="1176">
                        <a:moveTo>
                          <a:pt x="1544" y="0"/>
                        </a:moveTo>
                        <a:cubicBezTo>
                          <a:pt x="440" y="112"/>
                          <a:pt x="0" y="992"/>
                          <a:pt x="0" y="1176"/>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5" name="Freeform 25"/>
                  <p:cNvSpPr>
                    <a:spLocks/>
                  </p:cNvSpPr>
                  <p:nvPr/>
                </p:nvSpPr>
                <p:spPr bwMode="ltGray">
                  <a:xfrm>
                    <a:off x="1552" y="672"/>
                    <a:ext cx="1200" cy="472"/>
                  </a:xfrm>
                  <a:custGeom>
                    <a:avLst/>
                    <a:gdLst>
                      <a:gd name="T0" fmla="*/ 1200 w 1200"/>
                      <a:gd name="T1" fmla="*/ 0 h 472"/>
                      <a:gd name="T2" fmla="*/ 0 w 1200"/>
                      <a:gd name="T3" fmla="*/ 472 h 472"/>
                      <a:gd name="T4" fmla="*/ 0 60000 65536"/>
                      <a:gd name="T5" fmla="*/ 0 60000 65536"/>
                    </a:gdLst>
                    <a:ahLst/>
                    <a:cxnLst>
                      <a:cxn ang="T4">
                        <a:pos x="T0" y="T1"/>
                      </a:cxn>
                      <a:cxn ang="T5">
                        <a:pos x="T2" y="T3"/>
                      </a:cxn>
                    </a:cxnLst>
                    <a:rect l="0" t="0" r="r" b="b"/>
                    <a:pathLst>
                      <a:path w="1200" h="472">
                        <a:moveTo>
                          <a:pt x="1200" y="0"/>
                        </a:moveTo>
                        <a:cubicBezTo>
                          <a:pt x="584" y="24"/>
                          <a:pt x="264" y="192"/>
                          <a:pt x="0" y="47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6" name="Freeform 26"/>
                  <p:cNvSpPr>
                    <a:spLocks/>
                  </p:cNvSpPr>
                  <p:nvPr/>
                </p:nvSpPr>
                <p:spPr bwMode="ltGray">
                  <a:xfrm>
                    <a:off x="1784" y="600"/>
                    <a:ext cx="984" cy="280"/>
                  </a:xfrm>
                  <a:custGeom>
                    <a:avLst/>
                    <a:gdLst>
                      <a:gd name="T0" fmla="*/ 984 w 984"/>
                      <a:gd name="T1" fmla="*/ 56 h 280"/>
                      <a:gd name="T2" fmla="*/ 0 w 984"/>
                      <a:gd name="T3" fmla="*/ 280 h 280"/>
                      <a:gd name="T4" fmla="*/ 0 60000 65536"/>
                      <a:gd name="T5" fmla="*/ 0 60000 65536"/>
                    </a:gdLst>
                    <a:ahLst/>
                    <a:cxnLst>
                      <a:cxn ang="T4">
                        <a:pos x="T0" y="T1"/>
                      </a:cxn>
                      <a:cxn ang="T5">
                        <a:pos x="T2" y="T3"/>
                      </a:cxn>
                    </a:cxnLst>
                    <a:rect l="0" t="0" r="r" b="b"/>
                    <a:pathLst>
                      <a:path w="984" h="280">
                        <a:moveTo>
                          <a:pt x="984" y="56"/>
                        </a:moveTo>
                        <a:cubicBezTo>
                          <a:pt x="568" y="0"/>
                          <a:pt x="192" y="104"/>
                          <a:pt x="0" y="280"/>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7" name="Freeform 27"/>
                  <p:cNvSpPr>
                    <a:spLocks/>
                  </p:cNvSpPr>
                  <p:nvPr/>
                </p:nvSpPr>
                <p:spPr bwMode="ltGray">
                  <a:xfrm>
                    <a:off x="2168" y="554"/>
                    <a:ext cx="640" cy="88"/>
                  </a:xfrm>
                  <a:custGeom>
                    <a:avLst/>
                    <a:gdLst>
                      <a:gd name="T0" fmla="*/ 640 w 640"/>
                      <a:gd name="T1" fmla="*/ 88 h 88"/>
                      <a:gd name="T2" fmla="*/ 0 w 640"/>
                      <a:gd name="T3" fmla="*/ 78 h 88"/>
                      <a:gd name="T4" fmla="*/ 0 60000 65536"/>
                      <a:gd name="T5" fmla="*/ 0 60000 65536"/>
                    </a:gdLst>
                    <a:ahLst/>
                    <a:cxnLst>
                      <a:cxn ang="T4">
                        <a:pos x="T0" y="T1"/>
                      </a:cxn>
                      <a:cxn ang="T5">
                        <a:pos x="T2" y="T3"/>
                      </a:cxn>
                    </a:cxnLst>
                    <a:rect l="0" t="0" r="r" b="b"/>
                    <a:pathLst>
                      <a:path w="640" h="88">
                        <a:moveTo>
                          <a:pt x="640" y="88"/>
                        </a:moveTo>
                        <a:cubicBezTo>
                          <a:pt x="400" y="0"/>
                          <a:pt x="112" y="30"/>
                          <a:pt x="0" y="78"/>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8" name="Freeform 28"/>
                  <p:cNvSpPr>
                    <a:spLocks/>
                  </p:cNvSpPr>
                  <p:nvPr/>
                </p:nvSpPr>
                <p:spPr bwMode="ltGray">
                  <a:xfrm>
                    <a:off x="2508" y="504"/>
                    <a:ext cx="330" cy="126"/>
                  </a:xfrm>
                  <a:custGeom>
                    <a:avLst/>
                    <a:gdLst>
                      <a:gd name="T0" fmla="*/ 330 w 330"/>
                      <a:gd name="T1" fmla="*/ 126 h 126"/>
                      <a:gd name="T2" fmla="*/ 0 w 330"/>
                      <a:gd name="T3" fmla="*/ 0 h 126"/>
                      <a:gd name="T4" fmla="*/ 0 60000 65536"/>
                      <a:gd name="T5" fmla="*/ 0 60000 65536"/>
                    </a:gdLst>
                    <a:ahLst/>
                    <a:cxnLst>
                      <a:cxn ang="T4">
                        <a:pos x="T0" y="T1"/>
                      </a:cxn>
                      <a:cxn ang="T5">
                        <a:pos x="T2" y="T3"/>
                      </a:cxn>
                    </a:cxnLst>
                    <a:rect l="0" t="0" r="r" b="b"/>
                    <a:pathLst>
                      <a:path w="330" h="126">
                        <a:moveTo>
                          <a:pt x="330" y="126"/>
                        </a:moveTo>
                        <a:cubicBezTo>
                          <a:pt x="186" y="48"/>
                          <a:pt x="78" y="18"/>
                          <a:pt x="0" y="0"/>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59" name="Freeform 29"/>
                  <p:cNvSpPr>
                    <a:spLocks/>
                  </p:cNvSpPr>
                  <p:nvPr/>
                </p:nvSpPr>
                <p:spPr bwMode="ltGray">
                  <a:xfrm>
                    <a:off x="2736" y="480"/>
                    <a:ext cx="144" cy="144"/>
                  </a:xfrm>
                  <a:custGeom>
                    <a:avLst/>
                    <a:gdLst>
                      <a:gd name="T0" fmla="*/ 0 w 144"/>
                      <a:gd name="T1" fmla="*/ 0 h 144"/>
                      <a:gd name="T2" fmla="*/ 144 w 144"/>
                      <a:gd name="T3" fmla="*/ 144 h 144"/>
                      <a:gd name="T4" fmla="*/ 0 60000 65536"/>
                      <a:gd name="T5" fmla="*/ 0 60000 65536"/>
                    </a:gdLst>
                    <a:ahLst/>
                    <a:cxnLst>
                      <a:cxn ang="T4">
                        <a:pos x="T0" y="T1"/>
                      </a:cxn>
                      <a:cxn ang="T5">
                        <a:pos x="T2" y="T3"/>
                      </a:cxn>
                    </a:cxnLst>
                    <a:rect l="0" t="0" r="r" b="b"/>
                    <a:pathLst>
                      <a:path w="144" h="144">
                        <a:moveTo>
                          <a:pt x="0" y="0"/>
                        </a:moveTo>
                        <a:cubicBezTo>
                          <a:pt x="24" y="24"/>
                          <a:pt x="132" y="102"/>
                          <a:pt x="144" y="14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236" name="Line 30"/>
                <p:cNvSpPr>
                  <a:spLocks noChangeShapeType="1"/>
                </p:cNvSpPr>
                <p:nvPr/>
              </p:nvSpPr>
              <p:spPr bwMode="ltGray">
                <a:xfrm flipV="1">
                  <a:off x="2928" y="480"/>
                  <a:ext cx="0" cy="1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237" name="Group 31"/>
                <p:cNvGrpSpPr>
                  <a:grpSpLocks/>
                </p:cNvGrpSpPr>
                <p:nvPr/>
              </p:nvGrpSpPr>
              <p:grpSpPr bwMode="auto">
                <a:xfrm flipH="1">
                  <a:off x="2976" y="480"/>
                  <a:ext cx="2016" cy="3448"/>
                  <a:chOff x="864" y="480"/>
                  <a:chExt cx="2016" cy="3448"/>
                </a:xfrm>
              </p:grpSpPr>
              <p:sp>
                <p:nvSpPr>
                  <p:cNvPr id="2238" name="Freeform 32"/>
                  <p:cNvSpPr>
                    <a:spLocks/>
                  </p:cNvSpPr>
                  <p:nvPr/>
                </p:nvSpPr>
                <p:spPr bwMode="ltGray">
                  <a:xfrm>
                    <a:off x="2327" y="816"/>
                    <a:ext cx="553" cy="3112"/>
                  </a:xfrm>
                  <a:custGeom>
                    <a:avLst/>
                    <a:gdLst>
                      <a:gd name="T0" fmla="*/ 553 w 553"/>
                      <a:gd name="T1" fmla="*/ 0 h 3112"/>
                      <a:gd name="T2" fmla="*/ 345 w 553"/>
                      <a:gd name="T3" fmla="*/ 3112 h 3112"/>
                      <a:gd name="T4" fmla="*/ 0 60000 65536"/>
                      <a:gd name="T5" fmla="*/ 0 60000 65536"/>
                    </a:gdLst>
                    <a:ahLst/>
                    <a:cxnLst>
                      <a:cxn ang="T4">
                        <a:pos x="T0" y="T1"/>
                      </a:cxn>
                      <a:cxn ang="T5">
                        <a:pos x="T2" y="T3"/>
                      </a:cxn>
                    </a:cxnLst>
                    <a:rect l="0" t="0" r="r" b="b"/>
                    <a:pathLst>
                      <a:path w="553" h="3112">
                        <a:moveTo>
                          <a:pt x="553" y="0"/>
                        </a:moveTo>
                        <a:cubicBezTo>
                          <a:pt x="155" y="839"/>
                          <a:pt x="0" y="2702"/>
                          <a:pt x="345" y="311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39" name="Freeform 33"/>
                  <p:cNvSpPr>
                    <a:spLocks/>
                  </p:cNvSpPr>
                  <p:nvPr/>
                </p:nvSpPr>
                <p:spPr bwMode="ltGray">
                  <a:xfrm>
                    <a:off x="1800" y="786"/>
                    <a:ext cx="1032" cy="3072"/>
                  </a:xfrm>
                  <a:custGeom>
                    <a:avLst/>
                    <a:gdLst>
                      <a:gd name="T0" fmla="*/ 1032 w 1032"/>
                      <a:gd name="T1" fmla="*/ 0 h 3072"/>
                      <a:gd name="T2" fmla="*/ 570 w 1032"/>
                      <a:gd name="T3" fmla="*/ 3072 h 3072"/>
                      <a:gd name="T4" fmla="*/ 0 60000 65536"/>
                      <a:gd name="T5" fmla="*/ 0 60000 65536"/>
                    </a:gdLst>
                    <a:ahLst/>
                    <a:cxnLst>
                      <a:cxn ang="T4">
                        <a:pos x="T0" y="T1"/>
                      </a:cxn>
                      <a:cxn ang="T5">
                        <a:pos x="T2" y="T3"/>
                      </a:cxn>
                    </a:cxnLst>
                    <a:rect l="0" t="0" r="r" b="b"/>
                    <a:pathLst>
                      <a:path w="1032" h="3072">
                        <a:moveTo>
                          <a:pt x="1032" y="0"/>
                        </a:moveTo>
                        <a:cubicBezTo>
                          <a:pt x="258" y="846"/>
                          <a:pt x="0" y="2694"/>
                          <a:pt x="570" y="307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0" name="Freeform 34"/>
                  <p:cNvSpPr>
                    <a:spLocks/>
                  </p:cNvSpPr>
                  <p:nvPr/>
                </p:nvSpPr>
                <p:spPr bwMode="ltGray">
                  <a:xfrm>
                    <a:off x="1494" y="774"/>
                    <a:ext cx="1296" cy="2934"/>
                  </a:xfrm>
                  <a:custGeom>
                    <a:avLst/>
                    <a:gdLst>
                      <a:gd name="T0" fmla="*/ 1296 w 1296"/>
                      <a:gd name="T1" fmla="*/ 0 h 2934"/>
                      <a:gd name="T2" fmla="*/ 570 w 1296"/>
                      <a:gd name="T3" fmla="*/ 2934 h 2934"/>
                      <a:gd name="T4" fmla="*/ 0 60000 65536"/>
                      <a:gd name="T5" fmla="*/ 0 60000 65536"/>
                    </a:gdLst>
                    <a:ahLst/>
                    <a:cxnLst>
                      <a:cxn ang="T4">
                        <a:pos x="T0" y="T1"/>
                      </a:cxn>
                      <a:cxn ang="T5">
                        <a:pos x="T2" y="T3"/>
                      </a:cxn>
                    </a:cxnLst>
                    <a:rect l="0" t="0" r="r" b="b"/>
                    <a:pathLst>
                      <a:path w="1296" h="2934">
                        <a:moveTo>
                          <a:pt x="1296" y="0"/>
                        </a:moveTo>
                        <a:cubicBezTo>
                          <a:pt x="54" y="864"/>
                          <a:pt x="0" y="2556"/>
                          <a:pt x="570" y="293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1" name="Freeform 35"/>
                  <p:cNvSpPr>
                    <a:spLocks/>
                  </p:cNvSpPr>
                  <p:nvPr/>
                </p:nvSpPr>
                <p:spPr bwMode="ltGray">
                  <a:xfrm>
                    <a:off x="1092" y="756"/>
                    <a:ext cx="1674" cy="2688"/>
                  </a:xfrm>
                  <a:custGeom>
                    <a:avLst/>
                    <a:gdLst>
                      <a:gd name="T0" fmla="*/ 1674 w 1674"/>
                      <a:gd name="T1" fmla="*/ 0 h 2688"/>
                      <a:gd name="T2" fmla="*/ 624 w 1674"/>
                      <a:gd name="T3" fmla="*/ 2688 h 2688"/>
                      <a:gd name="T4" fmla="*/ 0 60000 65536"/>
                      <a:gd name="T5" fmla="*/ 0 60000 65536"/>
                    </a:gdLst>
                    <a:ahLst/>
                    <a:cxnLst>
                      <a:cxn ang="T4">
                        <a:pos x="T0" y="T1"/>
                      </a:cxn>
                      <a:cxn ang="T5">
                        <a:pos x="T2" y="T3"/>
                      </a:cxn>
                    </a:cxnLst>
                    <a:rect l="0" t="0" r="r" b="b"/>
                    <a:pathLst>
                      <a:path w="1674" h="2688">
                        <a:moveTo>
                          <a:pt x="1674" y="0"/>
                        </a:moveTo>
                        <a:cubicBezTo>
                          <a:pt x="0" y="756"/>
                          <a:pt x="210" y="2382"/>
                          <a:pt x="624" y="2688"/>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2" name="Freeform 36"/>
                  <p:cNvSpPr>
                    <a:spLocks/>
                  </p:cNvSpPr>
                  <p:nvPr/>
                </p:nvSpPr>
                <p:spPr bwMode="ltGray">
                  <a:xfrm>
                    <a:off x="864" y="732"/>
                    <a:ext cx="1902" cy="2154"/>
                  </a:xfrm>
                  <a:custGeom>
                    <a:avLst/>
                    <a:gdLst>
                      <a:gd name="T0" fmla="*/ 1902 w 1902"/>
                      <a:gd name="T1" fmla="*/ 0 h 2154"/>
                      <a:gd name="T2" fmla="*/ 456 w 1902"/>
                      <a:gd name="T3" fmla="*/ 2154 h 2154"/>
                      <a:gd name="T4" fmla="*/ 0 60000 65536"/>
                      <a:gd name="T5" fmla="*/ 0 60000 65536"/>
                    </a:gdLst>
                    <a:ahLst/>
                    <a:cxnLst>
                      <a:cxn ang="T4">
                        <a:pos x="T0" y="T1"/>
                      </a:cxn>
                      <a:cxn ang="T5">
                        <a:pos x="T2" y="T3"/>
                      </a:cxn>
                    </a:cxnLst>
                    <a:rect l="0" t="0" r="r" b="b"/>
                    <a:pathLst>
                      <a:path w="1902" h="2154">
                        <a:moveTo>
                          <a:pt x="1902" y="0"/>
                        </a:moveTo>
                        <a:cubicBezTo>
                          <a:pt x="0" y="508"/>
                          <a:pt x="400" y="2092"/>
                          <a:pt x="456" y="215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3" name="Freeform 37"/>
                  <p:cNvSpPr>
                    <a:spLocks/>
                  </p:cNvSpPr>
                  <p:nvPr/>
                </p:nvSpPr>
                <p:spPr bwMode="ltGray">
                  <a:xfrm>
                    <a:off x="1208" y="696"/>
                    <a:ext cx="1544" cy="1176"/>
                  </a:xfrm>
                  <a:custGeom>
                    <a:avLst/>
                    <a:gdLst>
                      <a:gd name="T0" fmla="*/ 1544 w 1544"/>
                      <a:gd name="T1" fmla="*/ 0 h 1176"/>
                      <a:gd name="T2" fmla="*/ 0 w 1544"/>
                      <a:gd name="T3" fmla="*/ 1176 h 1176"/>
                      <a:gd name="T4" fmla="*/ 0 60000 65536"/>
                      <a:gd name="T5" fmla="*/ 0 60000 65536"/>
                    </a:gdLst>
                    <a:ahLst/>
                    <a:cxnLst>
                      <a:cxn ang="T4">
                        <a:pos x="T0" y="T1"/>
                      </a:cxn>
                      <a:cxn ang="T5">
                        <a:pos x="T2" y="T3"/>
                      </a:cxn>
                    </a:cxnLst>
                    <a:rect l="0" t="0" r="r" b="b"/>
                    <a:pathLst>
                      <a:path w="1544" h="1176">
                        <a:moveTo>
                          <a:pt x="1544" y="0"/>
                        </a:moveTo>
                        <a:cubicBezTo>
                          <a:pt x="440" y="112"/>
                          <a:pt x="0" y="992"/>
                          <a:pt x="0" y="1176"/>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4" name="Freeform 38"/>
                  <p:cNvSpPr>
                    <a:spLocks/>
                  </p:cNvSpPr>
                  <p:nvPr/>
                </p:nvSpPr>
                <p:spPr bwMode="ltGray">
                  <a:xfrm>
                    <a:off x="1552" y="672"/>
                    <a:ext cx="1200" cy="472"/>
                  </a:xfrm>
                  <a:custGeom>
                    <a:avLst/>
                    <a:gdLst>
                      <a:gd name="T0" fmla="*/ 1200 w 1200"/>
                      <a:gd name="T1" fmla="*/ 0 h 472"/>
                      <a:gd name="T2" fmla="*/ 0 w 1200"/>
                      <a:gd name="T3" fmla="*/ 472 h 472"/>
                      <a:gd name="T4" fmla="*/ 0 60000 65536"/>
                      <a:gd name="T5" fmla="*/ 0 60000 65536"/>
                    </a:gdLst>
                    <a:ahLst/>
                    <a:cxnLst>
                      <a:cxn ang="T4">
                        <a:pos x="T0" y="T1"/>
                      </a:cxn>
                      <a:cxn ang="T5">
                        <a:pos x="T2" y="T3"/>
                      </a:cxn>
                    </a:cxnLst>
                    <a:rect l="0" t="0" r="r" b="b"/>
                    <a:pathLst>
                      <a:path w="1200" h="472">
                        <a:moveTo>
                          <a:pt x="1200" y="0"/>
                        </a:moveTo>
                        <a:cubicBezTo>
                          <a:pt x="584" y="24"/>
                          <a:pt x="264" y="192"/>
                          <a:pt x="0" y="472"/>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5" name="Freeform 39"/>
                  <p:cNvSpPr>
                    <a:spLocks/>
                  </p:cNvSpPr>
                  <p:nvPr/>
                </p:nvSpPr>
                <p:spPr bwMode="ltGray">
                  <a:xfrm>
                    <a:off x="1784" y="600"/>
                    <a:ext cx="984" cy="280"/>
                  </a:xfrm>
                  <a:custGeom>
                    <a:avLst/>
                    <a:gdLst>
                      <a:gd name="T0" fmla="*/ 984 w 984"/>
                      <a:gd name="T1" fmla="*/ 56 h 280"/>
                      <a:gd name="T2" fmla="*/ 0 w 984"/>
                      <a:gd name="T3" fmla="*/ 280 h 280"/>
                      <a:gd name="T4" fmla="*/ 0 60000 65536"/>
                      <a:gd name="T5" fmla="*/ 0 60000 65536"/>
                    </a:gdLst>
                    <a:ahLst/>
                    <a:cxnLst>
                      <a:cxn ang="T4">
                        <a:pos x="T0" y="T1"/>
                      </a:cxn>
                      <a:cxn ang="T5">
                        <a:pos x="T2" y="T3"/>
                      </a:cxn>
                    </a:cxnLst>
                    <a:rect l="0" t="0" r="r" b="b"/>
                    <a:pathLst>
                      <a:path w="984" h="280">
                        <a:moveTo>
                          <a:pt x="984" y="56"/>
                        </a:moveTo>
                        <a:cubicBezTo>
                          <a:pt x="568" y="0"/>
                          <a:pt x="192" y="104"/>
                          <a:pt x="0" y="280"/>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6" name="Freeform 40"/>
                  <p:cNvSpPr>
                    <a:spLocks/>
                  </p:cNvSpPr>
                  <p:nvPr/>
                </p:nvSpPr>
                <p:spPr bwMode="ltGray">
                  <a:xfrm>
                    <a:off x="2168" y="554"/>
                    <a:ext cx="640" cy="88"/>
                  </a:xfrm>
                  <a:custGeom>
                    <a:avLst/>
                    <a:gdLst>
                      <a:gd name="T0" fmla="*/ 640 w 640"/>
                      <a:gd name="T1" fmla="*/ 88 h 88"/>
                      <a:gd name="T2" fmla="*/ 0 w 640"/>
                      <a:gd name="T3" fmla="*/ 78 h 88"/>
                      <a:gd name="T4" fmla="*/ 0 60000 65536"/>
                      <a:gd name="T5" fmla="*/ 0 60000 65536"/>
                    </a:gdLst>
                    <a:ahLst/>
                    <a:cxnLst>
                      <a:cxn ang="T4">
                        <a:pos x="T0" y="T1"/>
                      </a:cxn>
                      <a:cxn ang="T5">
                        <a:pos x="T2" y="T3"/>
                      </a:cxn>
                    </a:cxnLst>
                    <a:rect l="0" t="0" r="r" b="b"/>
                    <a:pathLst>
                      <a:path w="640" h="88">
                        <a:moveTo>
                          <a:pt x="640" y="88"/>
                        </a:moveTo>
                        <a:cubicBezTo>
                          <a:pt x="400" y="0"/>
                          <a:pt x="112" y="30"/>
                          <a:pt x="0" y="78"/>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7" name="Freeform 41"/>
                  <p:cNvSpPr>
                    <a:spLocks/>
                  </p:cNvSpPr>
                  <p:nvPr/>
                </p:nvSpPr>
                <p:spPr bwMode="ltGray">
                  <a:xfrm>
                    <a:off x="2508" y="504"/>
                    <a:ext cx="330" cy="126"/>
                  </a:xfrm>
                  <a:custGeom>
                    <a:avLst/>
                    <a:gdLst>
                      <a:gd name="T0" fmla="*/ 330 w 330"/>
                      <a:gd name="T1" fmla="*/ 126 h 126"/>
                      <a:gd name="T2" fmla="*/ 0 w 330"/>
                      <a:gd name="T3" fmla="*/ 0 h 126"/>
                      <a:gd name="T4" fmla="*/ 0 60000 65536"/>
                      <a:gd name="T5" fmla="*/ 0 60000 65536"/>
                    </a:gdLst>
                    <a:ahLst/>
                    <a:cxnLst>
                      <a:cxn ang="T4">
                        <a:pos x="T0" y="T1"/>
                      </a:cxn>
                      <a:cxn ang="T5">
                        <a:pos x="T2" y="T3"/>
                      </a:cxn>
                    </a:cxnLst>
                    <a:rect l="0" t="0" r="r" b="b"/>
                    <a:pathLst>
                      <a:path w="330" h="126">
                        <a:moveTo>
                          <a:pt x="330" y="126"/>
                        </a:moveTo>
                        <a:cubicBezTo>
                          <a:pt x="186" y="48"/>
                          <a:pt x="78" y="18"/>
                          <a:pt x="0" y="0"/>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248" name="Freeform 42"/>
                  <p:cNvSpPr>
                    <a:spLocks/>
                  </p:cNvSpPr>
                  <p:nvPr/>
                </p:nvSpPr>
                <p:spPr bwMode="ltGray">
                  <a:xfrm>
                    <a:off x="2736" y="480"/>
                    <a:ext cx="144" cy="144"/>
                  </a:xfrm>
                  <a:custGeom>
                    <a:avLst/>
                    <a:gdLst>
                      <a:gd name="T0" fmla="*/ 0 w 144"/>
                      <a:gd name="T1" fmla="*/ 0 h 144"/>
                      <a:gd name="T2" fmla="*/ 144 w 144"/>
                      <a:gd name="T3" fmla="*/ 144 h 144"/>
                      <a:gd name="T4" fmla="*/ 0 60000 65536"/>
                      <a:gd name="T5" fmla="*/ 0 60000 65536"/>
                    </a:gdLst>
                    <a:ahLst/>
                    <a:cxnLst>
                      <a:cxn ang="T4">
                        <a:pos x="T0" y="T1"/>
                      </a:cxn>
                      <a:cxn ang="T5">
                        <a:pos x="T2" y="T3"/>
                      </a:cxn>
                    </a:cxnLst>
                    <a:rect l="0" t="0" r="r" b="b"/>
                    <a:pathLst>
                      <a:path w="144" h="144">
                        <a:moveTo>
                          <a:pt x="0" y="0"/>
                        </a:moveTo>
                        <a:cubicBezTo>
                          <a:pt x="24" y="24"/>
                          <a:pt x="132" y="102"/>
                          <a:pt x="144" y="144"/>
                        </a:cubicBezTo>
                      </a:path>
                    </a:pathLst>
                  </a:custGeom>
                  <a:noFill/>
                  <a:ln w="9525">
                    <a:solidFill>
                      <a:schemeClr val="bg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grpSp>
            <p:nvGrpSpPr>
              <p:cNvPr id="2061" name="Group 43"/>
              <p:cNvGrpSpPr>
                <a:grpSpLocks/>
              </p:cNvGrpSpPr>
              <p:nvPr/>
            </p:nvGrpSpPr>
            <p:grpSpPr bwMode="auto">
              <a:xfrm>
                <a:off x="1194" y="483"/>
                <a:ext cx="3318" cy="3405"/>
                <a:chOff x="1194" y="483"/>
                <a:chExt cx="3318" cy="3405"/>
              </a:xfrm>
            </p:grpSpPr>
            <p:sp>
              <p:nvSpPr>
                <p:cNvPr id="2144" name="Freeform 44"/>
                <p:cNvSpPr>
                  <a:spLocks/>
                </p:cNvSpPr>
                <p:nvPr/>
              </p:nvSpPr>
              <p:spPr bwMode="ltGray">
                <a:xfrm>
                  <a:off x="2186" y="2873"/>
                  <a:ext cx="292" cy="274"/>
                </a:xfrm>
                <a:custGeom>
                  <a:avLst/>
                  <a:gdLst>
                    <a:gd name="T0" fmla="*/ 69 w 292"/>
                    <a:gd name="T1" fmla="*/ 73 h 274"/>
                    <a:gd name="T2" fmla="*/ 102 w 292"/>
                    <a:gd name="T3" fmla="*/ 79 h 274"/>
                    <a:gd name="T4" fmla="*/ 177 w 292"/>
                    <a:gd name="T5" fmla="*/ 34 h 274"/>
                    <a:gd name="T6" fmla="*/ 195 w 292"/>
                    <a:gd name="T7" fmla="*/ 22 h 274"/>
                    <a:gd name="T8" fmla="*/ 204 w 292"/>
                    <a:gd name="T9" fmla="*/ 16 h 274"/>
                    <a:gd name="T10" fmla="*/ 210 w 292"/>
                    <a:gd name="T11" fmla="*/ 7 h 274"/>
                    <a:gd name="T12" fmla="*/ 228 w 292"/>
                    <a:gd name="T13" fmla="*/ 1 h 274"/>
                    <a:gd name="T14" fmla="*/ 255 w 292"/>
                    <a:gd name="T15" fmla="*/ 22 h 274"/>
                    <a:gd name="T16" fmla="*/ 267 w 292"/>
                    <a:gd name="T17" fmla="*/ 25 h 274"/>
                    <a:gd name="T18" fmla="*/ 285 w 292"/>
                    <a:gd name="T19" fmla="*/ 31 h 274"/>
                    <a:gd name="T20" fmla="*/ 291 w 292"/>
                    <a:gd name="T21" fmla="*/ 40 h 274"/>
                    <a:gd name="T22" fmla="*/ 282 w 292"/>
                    <a:gd name="T23" fmla="*/ 43 h 274"/>
                    <a:gd name="T24" fmla="*/ 252 w 292"/>
                    <a:gd name="T25" fmla="*/ 70 h 274"/>
                    <a:gd name="T26" fmla="*/ 240 w 292"/>
                    <a:gd name="T27" fmla="*/ 97 h 274"/>
                    <a:gd name="T28" fmla="*/ 249 w 292"/>
                    <a:gd name="T29" fmla="*/ 124 h 274"/>
                    <a:gd name="T30" fmla="*/ 270 w 292"/>
                    <a:gd name="T31" fmla="*/ 145 h 274"/>
                    <a:gd name="T32" fmla="*/ 252 w 292"/>
                    <a:gd name="T33" fmla="*/ 169 h 274"/>
                    <a:gd name="T34" fmla="*/ 237 w 292"/>
                    <a:gd name="T35" fmla="*/ 196 h 274"/>
                    <a:gd name="T36" fmla="*/ 219 w 292"/>
                    <a:gd name="T37" fmla="*/ 205 h 274"/>
                    <a:gd name="T38" fmla="*/ 201 w 292"/>
                    <a:gd name="T39" fmla="*/ 256 h 274"/>
                    <a:gd name="T40" fmla="*/ 165 w 292"/>
                    <a:gd name="T41" fmla="*/ 274 h 274"/>
                    <a:gd name="T42" fmla="*/ 156 w 292"/>
                    <a:gd name="T43" fmla="*/ 271 h 274"/>
                    <a:gd name="T44" fmla="*/ 153 w 292"/>
                    <a:gd name="T45" fmla="*/ 262 h 274"/>
                    <a:gd name="T46" fmla="*/ 135 w 292"/>
                    <a:gd name="T47" fmla="*/ 256 h 274"/>
                    <a:gd name="T48" fmla="*/ 120 w 292"/>
                    <a:gd name="T49" fmla="*/ 241 h 274"/>
                    <a:gd name="T50" fmla="*/ 102 w 292"/>
                    <a:gd name="T51" fmla="*/ 247 h 274"/>
                    <a:gd name="T52" fmla="*/ 81 w 292"/>
                    <a:gd name="T53" fmla="*/ 241 h 274"/>
                    <a:gd name="T54" fmla="*/ 78 w 292"/>
                    <a:gd name="T55" fmla="*/ 232 h 274"/>
                    <a:gd name="T56" fmla="*/ 69 w 292"/>
                    <a:gd name="T57" fmla="*/ 226 h 274"/>
                    <a:gd name="T58" fmla="*/ 42 w 292"/>
                    <a:gd name="T59" fmla="*/ 223 h 274"/>
                    <a:gd name="T60" fmla="*/ 33 w 292"/>
                    <a:gd name="T61" fmla="*/ 175 h 274"/>
                    <a:gd name="T62" fmla="*/ 15 w 292"/>
                    <a:gd name="T63" fmla="*/ 169 h 274"/>
                    <a:gd name="T64" fmla="*/ 0 w 292"/>
                    <a:gd name="T65" fmla="*/ 118 h 274"/>
                    <a:gd name="T66" fmla="*/ 18 w 292"/>
                    <a:gd name="T67" fmla="*/ 82 h 274"/>
                    <a:gd name="T68" fmla="*/ 57 w 292"/>
                    <a:gd name="T69" fmla="*/ 100 h 274"/>
                    <a:gd name="T70" fmla="*/ 69 w 292"/>
                    <a:gd name="T71" fmla="*/ 73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274">
                      <a:moveTo>
                        <a:pt x="69" y="73"/>
                      </a:moveTo>
                      <a:cubicBezTo>
                        <a:pt x="83" y="82"/>
                        <a:pt x="85" y="82"/>
                        <a:pt x="102" y="79"/>
                      </a:cubicBezTo>
                      <a:cubicBezTo>
                        <a:pt x="129" y="61"/>
                        <a:pt x="143" y="39"/>
                        <a:pt x="177" y="34"/>
                      </a:cubicBezTo>
                      <a:cubicBezTo>
                        <a:pt x="183" y="30"/>
                        <a:pt x="189" y="26"/>
                        <a:pt x="195" y="22"/>
                      </a:cubicBezTo>
                      <a:cubicBezTo>
                        <a:pt x="198" y="20"/>
                        <a:pt x="204" y="16"/>
                        <a:pt x="204" y="16"/>
                      </a:cubicBezTo>
                      <a:cubicBezTo>
                        <a:pt x="206" y="13"/>
                        <a:pt x="207" y="9"/>
                        <a:pt x="210" y="7"/>
                      </a:cubicBezTo>
                      <a:cubicBezTo>
                        <a:pt x="215" y="4"/>
                        <a:pt x="228" y="1"/>
                        <a:pt x="228" y="1"/>
                      </a:cubicBezTo>
                      <a:cubicBezTo>
                        <a:pt x="250" y="5"/>
                        <a:pt x="240" y="0"/>
                        <a:pt x="255" y="22"/>
                      </a:cubicBezTo>
                      <a:cubicBezTo>
                        <a:pt x="257" y="25"/>
                        <a:pt x="263" y="24"/>
                        <a:pt x="267" y="25"/>
                      </a:cubicBezTo>
                      <a:cubicBezTo>
                        <a:pt x="273" y="27"/>
                        <a:pt x="285" y="31"/>
                        <a:pt x="285" y="31"/>
                      </a:cubicBezTo>
                      <a:cubicBezTo>
                        <a:pt x="287" y="34"/>
                        <a:pt x="292" y="37"/>
                        <a:pt x="291" y="40"/>
                      </a:cubicBezTo>
                      <a:cubicBezTo>
                        <a:pt x="290" y="43"/>
                        <a:pt x="284" y="41"/>
                        <a:pt x="282" y="43"/>
                      </a:cubicBezTo>
                      <a:cubicBezTo>
                        <a:pt x="266" y="59"/>
                        <a:pt x="273" y="63"/>
                        <a:pt x="252" y="70"/>
                      </a:cubicBezTo>
                      <a:cubicBezTo>
                        <a:pt x="247" y="78"/>
                        <a:pt x="240" y="97"/>
                        <a:pt x="240" y="97"/>
                      </a:cubicBezTo>
                      <a:cubicBezTo>
                        <a:pt x="254" y="118"/>
                        <a:pt x="254" y="108"/>
                        <a:pt x="249" y="124"/>
                      </a:cubicBezTo>
                      <a:cubicBezTo>
                        <a:pt x="252" y="133"/>
                        <a:pt x="270" y="145"/>
                        <a:pt x="270" y="145"/>
                      </a:cubicBezTo>
                      <a:cubicBezTo>
                        <a:pt x="278" y="170"/>
                        <a:pt x="277" y="164"/>
                        <a:pt x="252" y="169"/>
                      </a:cubicBezTo>
                      <a:cubicBezTo>
                        <a:pt x="247" y="176"/>
                        <a:pt x="244" y="190"/>
                        <a:pt x="237" y="196"/>
                      </a:cubicBezTo>
                      <a:cubicBezTo>
                        <a:pt x="232" y="200"/>
                        <a:pt x="225" y="201"/>
                        <a:pt x="219" y="205"/>
                      </a:cubicBezTo>
                      <a:cubicBezTo>
                        <a:pt x="209" y="220"/>
                        <a:pt x="207" y="238"/>
                        <a:pt x="201" y="256"/>
                      </a:cubicBezTo>
                      <a:cubicBezTo>
                        <a:pt x="199" y="262"/>
                        <a:pt x="171" y="272"/>
                        <a:pt x="165" y="274"/>
                      </a:cubicBezTo>
                      <a:cubicBezTo>
                        <a:pt x="162" y="273"/>
                        <a:pt x="158" y="273"/>
                        <a:pt x="156" y="271"/>
                      </a:cubicBezTo>
                      <a:cubicBezTo>
                        <a:pt x="154" y="269"/>
                        <a:pt x="156" y="264"/>
                        <a:pt x="153" y="262"/>
                      </a:cubicBezTo>
                      <a:cubicBezTo>
                        <a:pt x="148" y="258"/>
                        <a:pt x="135" y="256"/>
                        <a:pt x="135" y="256"/>
                      </a:cubicBezTo>
                      <a:cubicBezTo>
                        <a:pt x="132" y="252"/>
                        <a:pt x="127" y="241"/>
                        <a:pt x="120" y="241"/>
                      </a:cubicBezTo>
                      <a:cubicBezTo>
                        <a:pt x="114" y="241"/>
                        <a:pt x="102" y="247"/>
                        <a:pt x="102" y="247"/>
                      </a:cubicBezTo>
                      <a:cubicBezTo>
                        <a:pt x="95" y="245"/>
                        <a:pt x="87" y="246"/>
                        <a:pt x="81" y="241"/>
                      </a:cubicBezTo>
                      <a:cubicBezTo>
                        <a:pt x="79" y="239"/>
                        <a:pt x="80" y="234"/>
                        <a:pt x="78" y="232"/>
                      </a:cubicBezTo>
                      <a:cubicBezTo>
                        <a:pt x="76" y="229"/>
                        <a:pt x="72" y="228"/>
                        <a:pt x="69" y="226"/>
                      </a:cubicBezTo>
                      <a:cubicBezTo>
                        <a:pt x="60" y="229"/>
                        <a:pt x="42" y="223"/>
                        <a:pt x="42" y="223"/>
                      </a:cubicBezTo>
                      <a:cubicBezTo>
                        <a:pt x="33" y="210"/>
                        <a:pt x="44" y="187"/>
                        <a:pt x="33" y="175"/>
                      </a:cubicBezTo>
                      <a:cubicBezTo>
                        <a:pt x="29" y="170"/>
                        <a:pt x="15" y="169"/>
                        <a:pt x="15" y="169"/>
                      </a:cubicBezTo>
                      <a:cubicBezTo>
                        <a:pt x="9" y="151"/>
                        <a:pt x="3" y="137"/>
                        <a:pt x="0" y="118"/>
                      </a:cubicBezTo>
                      <a:cubicBezTo>
                        <a:pt x="3" y="102"/>
                        <a:pt x="2" y="87"/>
                        <a:pt x="18" y="82"/>
                      </a:cubicBezTo>
                      <a:cubicBezTo>
                        <a:pt x="34" y="93"/>
                        <a:pt x="40" y="94"/>
                        <a:pt x="57" y="100"/>
                      </a:cubicBezTo>
                      <a:cubicBezTo>
                        <a:pt x="52" y="86"/>
                        <a:pt x="53" y="73"/>
                        <a:pt x="69" y="7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5" name="Freeform 45"/>
                <p:cNvSpPr>
                  <a:spLocks/>
                </p:cNvSpPr>
                <p:nvPr/>
              </p:nvSpPr>
              <p:spPr bwMode="ltGray">
                <a:xfrm>
                  <a:off x="2096" y="3138"/>
                  <a:ext cx="384" cy="144"/>
                </a:xfrm>
                <a:custGeom>
                  <a:avLst/>
                  <a:gdLst>
                    <a:gd name="T0" fmla="*/ 0 w 384"/>
                    <a:gd name="T1" fmla="*/ 12 h 144"/>
                    <a:gd name="T2" fmla="*/ 48 w 384"/>
                    <a:gd name="T3" fmla="*/ 12 h 144"/>
                    <a:gd name="T4" fmla="*/ 75 w 384"/>
                    <a:gd name="T5" fmla="*/ 21 h 144"/>
                    <a:gd name="T6" fmla="*/ 108 w 384"/>
                    <a:gd name="T7" fmla="*/ 45 h 144"/>
                    <a:gd name="T8" fmla="*/ 126 w 384"/>
                    <a:gd name="T9" fmla="*/ 51 h 144"/>
                    <a:gd name="T10" fmla="*/ 153 w 384"/>
                    <a:gd name="T11" fmla="*/ 48 h 144"/>
                    <a:gd name="T12" fmla="*/ 201 w 384"/>
                    <a:gd name="T13" fmla="*/ 66 h 144"/>
                    <a:gd name="T14" fmla="*/ 228 w 384"/>
                    <a:gd name="T15" fmla="*/ 78 h 144"/>
                    <a:gd name="T16" fmla="*/ 234 w 384"/>
                    <a:gd name="T17" fmla="*/ 99 h 144"/>
                    <a:gd name="T18" fmla="*/ 297 w 384"/>
                    <a:gd name="T19" fmla="*/ 117 h 144"/>
                    <a:gd name="T20" fmla="*/ 324 w 384"/>
                    <a:gd name="T21" fmla="*/ 126 h 144"/>
                    <a:gd name="T22" fmla="*/ 384 w 384"/>
                    <a:gd name="T23" fmla="*/ 135 h 144"/>
                    <a:gd name="T24" fmla="*/ 342 w 384"/>
                    <a:gd name="T25" fmla="*/ 135 h 144"/>
                    <a:gd name="T26" fmla="*/ 267 w 384"/>
                    <a:gd name="T27" fmla="*/ 117 h 144"/>
                    <a:gd name="T28" fmla="*/ 240 w 384"/>
                    <a:gd name="T29" fmla="*/ 105 h 144"/>
                    <a:gd name="T30" fmla="*/ 189 w 384"/>
                    <a:gd name="T31" fmla="*/ 102 h 144"/>
                    <a:gd name="T32" fmla="*/ 144 w 384"/>
                    <a:gd name="T33" fmla="*/ 87 h 144"/>
                    <a:gd name="T34" fmla="*/ 75 w 384"/>
                    <a:gd name="T35" fmla="*/ 63 h 144"/>
                    <a:gd name="T36" fmla="*/ 0 w 384"/>
                    <a:gd name="T37" fmla="*/ 12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4" h="144">
                      <a:moveTo>
                        <a:pt x="0" y="12"/>
                      </a:moveTo>
                      <a:cubicBezTo>
                        <a:pt x="18" y="0"/>
                        <a:pt x="27" y="5"/>
                        <a:pt x="48" y="12"/>
                      </a:cubicBezTo>
                      <a:cubicBezTo>
                        <a:pt x="57" y="15"/>
                        <a:pt x="75" y="21"/>
                        <a:pt x="75" y="21"/>
                      </a:cubicBezTo>
                      <a:cubicBezTo>
                        <a:pt x="83" y="33"/>
                        <a:pt x="95" y="39"/>
                        <a:pt x="108" y="45"/>
                      </a:cubicBezTo>
                      <a:cubicBezTo>
                        <a:pt x="114" y="48"/>
                        <a:pt x="126" y="51"/>
                        <a:pt x="126" y="51"/>
                      </a:cubicBezTo>
                      <a:cubicBezTo>
                        <a:pt x="138" y="43"/>
                        <a:pt x="141" y="40"/>
                        <a:pt x="153" y="48"/>
                      </a:cubicBezTo>
                      <a:cubicBezTo>
                        <a:pt x="164" y="65"/>
                        <a:pt x="182" y="64"/>
                        <a:pt x="201" y="66"/>
                      </a:cubicBezTo>
                      <a:cubicBezTo>
                        <a:pt x="222" y="73"/>
                        <a:pt x="214" y="68"/>
                        <a:pt x="228" y="78"/>
                      </a:cubicBezTo>
                      <a:cubicBezTo>
                        <a:pt x="214" y="88"/>
                        <a:pt x="222" y="91"/>
                        <a:pt x="234" y="99"/>
                      </a:cubicBezTo>
                      <a:cubicBezTo>
                        <a:pt x="261" y="95"/>
                        <a:pt x="273" y="109"/>
                        <a:pt x="297" y="117"/>
                      </a:cubicBezTo>
                      <a:cubicBezTo>
                        <a:pt x="306" y="120"/>
                        <a:pt x="324" y="126"/>
                        <a:pt x="324" y="126"/>
                      </a:cubicBezTo>
                      <a:cubicBezTo>
                        <a:pt x="344" y="121"/>
                        <a:pt x="364" y="128"/>
                        <a:pt x="384" y="135"/>
                      </a:cubicBezTo>
                      <a:cubicBezTo>
                        <a:pt x="370" y="144"/>
                        <a:pt x="359" y="137"/>
                        <a:pt x="342" y="135"/>
                      </a:cubicBezTo>
                      <a:cubicBezTo>
                        <a:pt x="328" y="140"/>
                        <a:pt x="281" y="126"/>
                        <a:pt x="267" y="117"/>
                      </a:cubicBezTo>
                      <a:cubicBezTo>
                        <a:pt x="259" y="112"/>
                        <a:pt x="240" y="105"/>
                        <a:pt x="240" y="105"/>
                      </a:cubicBezTo>
                      <a:cubicBezTo>
                        <a:pt x="226" y="110"/>
                        <a:pt x="203" y="103"/>
                        <a:pt x="189" y="102"/>
                      </a:cubicBezTo>
                      <a:cubicBezTo>
                        <a:pt x="174" y="107"/>
                        <a:pt x="158" y="94"/>
                        <a:pt x="144" y="87"/>
                      </a:cubicBezTo>
                      <a:cubicBezTo>
                        <a:pt x="122" y="76"/>
                        <a:pt x="99" y="68"/>
                        <a:pt x="75" y="63"/>
                      </a:cubicBezTo>
                      <a:cubicBezTo>
                        <a:pt x="51" y="47"/>
                        <a:pt x="10" y="43"/>
                        <a:pt x="0" y="1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6" name="Freeform 46"/>
                <p:cNvSpPr>
                  <a:spLocks/>
                </p:cNvSpPr>
                <p:nvPr/>
              </p:nvSpPr>
              <p:spPr bwMode="ltGray">
                <a:xfrm>
                  <a:off x="2141" y="3066"/>
                  <a:ext cx="30" cy="24"/>
                </a:xfrm>
                <a:custGeom>
                  <a:avLst/>
                  <a:gdLst>
                    <a:gd name="T0" fmla="*/ 18 w 30"/>
                    <a:gd name="T1" fmla="*/ 24 h 24"/>
                    <a:gd name="T2" fmla="*/ 9 w 30"/>
                    <a:gd name="T3" fmla="*/ 0 h 24"/>
                    <a:gd name="T4" fmla="*/ 18 w 30"/>
                    <a:gd name="T5" fmla="*/ 24 h 24"/>
                    <a:gd name="T6" fmla="*/ 0 60000 65536"/>
                    <a:gd name="T7" fmla="*/ 0 60000 65536"/>
                    <a:gd name="T8" fmla="*/ 0 60000 65536"/>
                  </a:gdLst>
                  <a:ahLst/>
                  <a:cxnLst>
                    <a:cxn ang="T6">
                      <a:pos x="T0" y="T1"/>
                    </a:cxn>
                    <a:cxn ang="T7">
                      <a:pos x="T2" y="T3"/>
                    </a:cxn>
                    <a:cxn ang="T8">
                      <a:pos x="T4" y="T5"/>
                    </a:cxn>
                  </a:cxnLst>
                  <a:rect l="0" t="0" r="r" b="b"/>
                  <a:pathLst>
                    <a:path w="30" h="24">
                      <a:moveTo>
                        <a:pt x="18" y="24"/>
                      </a:moveTo>
                      <a:cubicBezTo>
                        <a:pt x="6" y="16"/>
                        <a:pt x="0" y="13"/>
                        <a:pt x="9" y="0"/>
                      </a:cubicBezTo>
                      <a:cubicBezTo>
                        <a:pt x="23" y="3"/>
                        <a:pt x="30" y="12"/>
                        <a:pt x="18"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7" name="Freeform 47"/>
                <p:cNvSpPr>
                  <a:spLocks/>
                </p:cNvSpPr>
                <p:nvPr/>
              </p:nvSpPr>
              <p:spPr bwMode="ltGray">
                <a:xfrm>
                  <a:off x="2436" y="2754"/>
                  <a:ext cx="75" cy="63"/>
                </a:xfrm>
                <a:custGeom>
                  <a:avLst/>
                  <a:gdLst>
                    <a:gd name="T0" fmla="*/ 8 w 75"/>
                    <a:gd name="T1" fmla="*/ 51 h 63"/>
                    <a:gd name="T2" fmla="*/ 50 w 75"/>
                    <a:gd name="T3" fmla="*/ 0 h 63"/>
                    <a:gd name="T4" fmla="*/ 44 w 75"/>
                    <a:gd name="T5" fmla="*/ 30 h 63"/>
                    <a:gd name="T6" fmla="*/ 11 w 75"/>
                    <a:gd name="T7" fmla="*/ 57 h 63"/>
                    <a:gd name="T8" fmla="*/ 2 w 75"/>
                    <a:gd name="T9" fmla="*/ 60 h 63"/>
                    <a:gd name="T10" fmla="*/ 8 w 75"/>
                    <a:gd name="T11" fmla="*/ 5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63">
                      <a:moveTo>
                        <a:pt x="8" y="51"/>
                      </a:moveTo>
                      <a:cubicBezTo>
                        <a:pt x="27" y="38"/>
                        <a:pt x="43" y="22"/>
                        <a:pt x="50" y="0"/>
                      </a:cubicBezTo>
                      <a:cubicBezTo>
                        <a:pt x="75" y="6"/>
                        <a:pt x="57" y="21"/>
                        <a:pt x="44" y="30"/>
                      </a:cubicBezTo>
                      <a:cubicBezTo>
                        <a:pt x="36" y="43"/>
                        <a:pt x="23" y="49"/>
                        <a:pt x="11" y="57"/>
                      </a:cubicBezTo>
                      <a:cubicBezTo>
                        <a:pt x="8" y="59"/>
                        <a:pt x="3" y="63"/>
                        <a:pt x="2" y="60"/>
                      </a:cubicBezTo>
                      <a:cubicBezTo>
                        <a:pt x="0" y="57"/>
                        <a:pt x="6" y="54"/>
                        <a:pt x="8" y="5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8" name="Freeform 48"/>
                <p:cNvSpPr>
                  <a:spLocks/>
                </p:cNvSpPr>
                <p:nvPr/>
              </p:nvSpPr>
              <p:spPr bwMode="ltGray">
                <a:xfrm>
                  <a:off x="2506" y="2547"/>
                  <a:ext cx="163" cy="279"/>
                </a:xfrm>
                <a:custGeom>
                  <a:avLst/>
                  <a:gdLst>
                    <a:gd name="T0" fmla="*/ 31 w 163"/>
                    <a:gd name="T1" fmla="*/ 126 h 279"/>
                    <a:gd name="T2" fmla="*/ 19 w 163"/>
                    <a:gd name="T3" fmla="*/ 105 h 279"/>
                    <a:gd name="T4" fmla="*/ 16 w 163"/>
                    <a:gd name="T5" fmla="*/ 72 h 279"/>
                    <a:gd name="T6" fmla="*/ 46 w 163"/>
                    <a:gd name="T7" fmla="*/ 0 h 279"/>
                    <a:gd name="T8" fmla="*/ 76 w 163"/>
                    <a:gd name="T9" fmla="*/ 15 h 279"/>
                    <a:gd name="T10" fmla="*/ 64 w 163"/>
                    <a:gd name="T11" fmla="*/ 81 h 279"/>
                    <a:gd name="T12" fmla="*/ 49 w 163"/>
                    <a:gd name="T13" fmla="*/ 99 h 279"/>
                    <a:gd name="T14" fmla="*/ 43 w 163"/>
                    <a:gd name="T15" fmla="*/ 117 h 279"/>
                    <a:gd name="T16" fmla="*/ 64 w 163"/>
                    <a:gd name="T17" fmla="*/ 135 h 279"/>
                    <a:gd name="T18" fmla="*/ 100 w 163"/>
                    <a:gd name="T19" fmla="*/ 144 h 279"/>
                    <a:gd name="T20" fmla="*/ 115 w 163"/>
                    <a:gd name="T21" fmla="*/ 141 h 279"/>
                    <a:gd name="T22" fmla="*/ 124 w 163"/>
                    <a:gd name="T23" fmla="*/ 153 h 279"/>
                    <a:gd name="T24" fmla="*/ 106 w 163"/>
                    <a:gd name="T25" fmla="*/ 156 h 279"/>
                    <a:gd name="T26" fmla="*/ 145 w 163"/>
                    <a:gd name="T27" fmla="*/ 186 h 279"/>
                    <a:gd name="T28" fmla="*/ 163 w 163"/>
                    <a:gd name="T29" fmla="*/ 210 h 279"/>
                    <a:gd name="T30" fmla="*/ 148 w 163"/>
                    <a:gd name="T31" fmla="*/ 231 h 279"/>
                    <a:gd name="T32" fmla="*/ 124 w 163"/>
                    <a:gd name="T33" fmla="*/ 228 h 279"/>
                    <a:gd name="T34" fmla="*/ 127 w 163"/>
                    <a:gd name="T35" fmla="*/ 258 h 279"/>
                    <a:gd name="T36" fmla="*/ 100 w 163"/>
                    <a:gd name="T37" fmla="*/ 252 h 279"/>
                    <a:gd name="T38" fmla="*/ 97 w 163"/>
                    <a:gd name="T39" fmla="*/ 264 h 279"/>
                    <a:gd name="T40" fmla="*/ 79 w 163"/>
                    <a:gd name="T41" fmla="*/ 270 h 279"/>
                    <a:gd name="T42" fmla="*/ 88 w 163"/>
                    <a:gd name="T43" fmla="*/ 234 h 279"/>
                    <a:gd name="T44" fmla="*/ 109 w 163"/>
                    <a:gd name="T45" fmla="*/ 228 h 279"/>
                    <a:gd name="T46" fmla="*/ 136 w 163"/>
                    <a:gd name="T47" fmla="*/ 219 h 279"/>
                    <a:gd name="T48" fmla="*/ 139 w 163"/>
                    <a:gd name="T49" fmla="*/ 210 h 279"/>
                    <a:gd name="T50" fmla="*/ 127 w 163"/>
                    <a:gd name="T51" fmla="*/ 192 h 279"/>
                    <a:gd name="T52" fmla="*/ 118 w 163"/>
                    <a:gd name="T53" fmla="*/ 195 h 279"/>
                    <a:gd name="T54" fmla="*/ 121 w 163"/>
                    <a:gd name="T55" fmla="*/ 204 h 279"/>
                    <a:gd name="T56" fmla="*/ 88 w 163"/>
                    <a:gd name="T57" fmla="*/ 195 h 279"/>
                    <a:gd name="T58" fmla="*/ 76 w 163"/>
                    <a:gd name="T59" fmla="*/ 156 h 279"/>
                    <a:gd name="T60" fmla="*/ 49 w 163"/>
                    <a:gd name="T61" fmla="*/ 150 h 279"/>
                    <a:gd name="T62" fmla="*/ 40 w 163"/>
                    <a:gd name="T63" fmla="*/ 180 h 279"/>
                    <a:gd name="T64" fmla="*/ 13 w 163"/>
                    <a:gd name="T65" fmla="*/ 162 h 279"/>
                    <a:gd name="T66" fmla="*/ 16 w 163"/>
                    <a:gd name="T67" fmla="*/ 150 h 279"/>
                    <a:gd name="T68" fmla="*/ 25 w 163"/>
                    <a:gd name="T69" fmla="*/ 141 h 279"/>
                    <a:gd name="T70" fmla="*/ 28 w 163"/>
                    <a:gd name="T71" fmla="*/ 123 h 279"/>
                    <a:gd name="T72" fmla="*/ 31 w 163"/>
                    <a:gd name="T73" fmla="*/ 126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3" h="279">
                      <a:moveTo>
                        <a:pt x="31" y="126"/>
                      </a:moveTo>
                      <a:cubicBezTo>
                        <a:pt x="18" y="122"/>
                        <a:pt x="15" y="118"/>
                        <a:pt x="19" y="105"/>
                      </a:cubicBezTo>
                      <a:cubicBezTo>
                        <a:pt x="0" y="99"/>
                        <a:pt x="0" y="83"/>
                        <a:pt x="16" y="72"/>
                      </a:cubicBezTo>
                      <a:cubicBezTo>
                        <a:pt x="24" y="47"/>
                        <a:pt x="31" y="22"/>
                        <a:pt x="46" y="0"/>
                      </a:cubicBezTo>
                      <a:cubicBezTo>
                        <a:pt x="60" y="3"/>
                        <a:pt x="71" y="1"/>
                        <a:pt x="76" y="15"/>
                      </a:cubicBezTo>
                      <a:cubicBezTo>
                        <a:pt x="74" y="32"/>
                        <a:pt x="75" y="65"/>
                        <a:pt x="64" y="81"/>
                      </a:cubicBezTo>
                      <a:cubicBezTo>
                        <a:pt x="55" y="95"/>
                        <a:pt x="56" y="84"/>
                        <a:pt x="49" y="99"/>
                      </a:cubicBezTo>
                      <a:cubicBezTo>
                        <a:pt x="46" y="105"/>
                        <a:pt x="43" y="117"/>
                        <a:pt x="43" y="117"/>
                      </a:cubicBezTo>
                      <a:cubicBezTo>
                        <a:pt x="47" y="129"/>
                        <a:pt x="53" y="128"/>
                        <a:pt x="64" y="135"/>
                      </a:cubicBezTo>
                      <a:cubicBezTo>
                        <a:pt x="79" y="130"/>
                        <a:pt x="86" y="139"/>
                        <a:pt x="100" y="144"/>
                      </a:cubicBezTo>
                      <a:cubicBezTo>
                        <a:pt x="105" y="143"/>
                        <a:pt x="110" y="141"/>
                        <a:pt x="115" y="141"/>
                      </a:cubicBezTo>
                      <a:cubicBezTo>
                        <a:pt x="117" y="141"/>
                        <a:pt x="140" y="144"/>
                        <a:pt x="124" y="153"/>
                      </a:cubicBezTo>
                      <a:cubicBezTo>
                        <a:pt x="119" y="156"/>
                        <a:pt x="112" y="155"/>
                        <a:pt x="106" y="156"/>
                      </a:cubicBezTo>
                      <a:cubicBezTo>
                        <a:pt x="117" y="173"/>
                        <a:pt x="126" y="181"/>
                        <a:pt x="145" y="186"/>
                      </a:cubicBezTo>
                      <a:cubicBezTo>
                        <a:pt x="155" y="193"/>
                        <a:pt x="159" y="198"/>
                        <a:pt x="163" y="210"/>
                      </a:cubicBezTo>
                      <a:cubicBezTo>
                        <a:pt x="156" y="231"/>
                        <a:pt x="163" y="226"/>
                        <a:pt x="148" y="231"/>
                      </a:cubicBezTo>
                      <a:cubicBezTo>
                        <a:pt x="142" y="267"/>
                        <a:pt x="143" y="234"/>
                        <a:pt x="124" y="228"/>
                      </a:cubicBezTo>
                      <a:cubicBezTo>
                        <a:pt x="116" y="241"/>
                        <a:pt x="109" y="252"/>
                        <a:pt x="127" y="258"/>
                      </a:cubicBezTo>
                      <a:cubicBezTo>
                        <a:pt x="120" y="279"/>
                        <a:pt x="111" y="256"/>
                        <a:pt x="100" y="252"/>
                      </a:cubicBezTo>
                      <a:cubicBezTo>
                        <a:pt x="99" y="256"/>
                        <a:pt x="100" y="261"/>
                        <a:pt x="97" y="264"/>
                      </a:cubicBezTo>
                      <a:cubicBezTo>
                        <a:pt x="92" y="268"/>
                        <a:pt x="79" y="270"/>
                        <a:pt x="79" y="270"/>
                      </a:cubicBezTo>
                      <a:cubicBezTo>
                        <a:pt x="74" y="256"/>
                        <a:pt x="80" y="246"/>
                        <a:pt x="88" y="234"/>
                      </a:cubicBezTo>
                      <a:cubicBezTo>
                        <a:pt x="120" y="240"/>
                        <a:pt x="91" y="239"/>
                        <a:pt x="109" y="228"/>
                      </a:cubicBezTo>
                      <a:cubicBezTo>
                        <a:pt x="117" y="223"/>
                        <a:pt x="136" y="219"/>
                        <a:pt x="136" y="219"/>
                      </a:cubicBezTo>
                      <a:cubicBezTo>
                        <a:pt x="137" y="216"/>
                        <a:pt x="140" y="213"/>
                        <a:pt x="139" y="210"/>
                      </a:cubicBezTo>
                      <a:cubicBezTo>
                        <a:pt x="137" y="203"/>
                        <a:pt x="127" y="192"/>
                        <a:pt x="127" y="192"/>
                      </a:cubicBezTo>
                      <a:cubicBezTo>
                        <a:pt x="124" y="193"/>
                        <a:pt x="119" y="192"/>
                        <a:pt x="118" y="195"/>
                      </a:cubicBezTo>
                      <a:cubicBezTo>
                        <a:pt x="117" y="198"/>
                        <a:pt x="124" y="203"/>
                        <a:pt x="121" y="204"/>
                      </a:cubicBezTo>
                      <a:cubicBezTo>
                        <a:pt x="111" y="209"/>
                        <a:pt x="88" y="195"/>
                        <a:pt x="88" y="195"/>
                      </a:cubicBezTo>
                      <a:cubicBezTo>
                        <a:pt x="95" y="173"/>
                        <a:pt x="106" y="166"/>
                        <a:pt x="76" y="156"/>
                      </a:cubicBezTo>
                      <a:cubicBezTo>
                        <a:pt x="64" y="160"/>
                        <a:pt x="61" y="154"/>
                        <a:pt x="49" y="150"/>
                      </a:cubicBezTo>
                      <a:cubicBezTo>
                        <a:pt x="42" y="172"/>
                        <a:pt x="45" y="162"/>
                        <a:pt x="40" y="180"/>
                      </a:cubicBezTo>
                      <a:cubicBezTo>
                        <a:pt x="25" y="176"/>
                        <a:pt x="25" y="170"/>
                        <a:pt x="13" y="162"/>
                      </a:cubicBezTo>
                      <a:cubicBezTo>
                        <a:pt x="14" y="158"/>
                        <a:pt x="14" y="154"/>
                        <a:pt x="16" y="150"/>
                      </a:cubicBezTo>
                      <a:cubicBezTo>
                        <a:pt x="18" y="146"/>
                        <a:pt x="23" y="145"/>
                        <a:pt x="25" y="141"/>
                      </a:cubicBezTo>
                      <a:cubicBezTo>
                        <a:pt x="27" y="135"/>
                        <a:pt x="26" y="129"/>
                        <a:pt x="28" y="123"/>
                      </a:cubicBezTo>
                      <a:cubicBezTo>
                        <a:pt x="29" y="122"/>
                        <a:pt x="30" y="125"/>
                        <a:pt x="31" y="12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9" name="Freeform 49"/>
                <p:cNvSpPr>
                  <a:spLocks/>
                </p:cNvSpPr>
                <p:nvPr/>
              </p:nvSpPr>
              <p:spPr bwMode="ltGray">
                <a:xfrm>
                  <a:off x="2549" y="2823"/>
                  <a:ext cx="153" cy="99"/>
                </a:xfrm>
                <a:custGeom>
                  <a:avLst/>
                  <a:gdLst>
                    <a:gd name="T0" fmla="*/ 3 w 153"/>
                    <a:gd name="T1" fmla="*/ 54 h 99"/>
                    <a:gd name="T2" fmla="*/ 36 w 153"/>
                    <a:gd name="T3" fmla="*/ 30 h 99"/>
                    <a:gd name="T4" fmla="*/ 63 w 153"/>
                    <a:gd name="T5" fmla="*/ 24 h 99"/>
                    <a:gd name="T6" fmla="*/ 69 w 153"/>
                    <a:gd name="T7" fmla="*/ 33 h 99"/>
                    <a:gd name="T8" fmla="*/ 105 w 153"/>
                    <a:gd name="T9" fmla="*/ 12 h 99"/>
                    <a:gd name="T10" fmla="*/ 123 w 153"/>
                    <a:gd name="T11" fmla="*/ 0 h 99"/>
                    <a:gd name="T12" fmla="*/ 147 w 153"/>
                    <a:gd name="T13" fmla="*/ 30 h 99"/>
                    <a:gd name="T14" fmla="*/ 132 w 153"/>
                    <a:gd name="T15" fmla="*/ 84 h 99"/>
                    <a:gd name="T16" fmla="*/ 102 w 153"/>
                    <a:gd name="T17" fmla="*/ 99 h 99"/>
                    <a:gd name="T18" fmla="*/ 75 w 153"/>
                    <a:gd name="T19" fmla="*/ 84 h 99"/>
                    <a:gd name="T20" fmla="*/ 63 w 153"/>
                    <a:gd name="T21" fmla="*/ 48 h 99"/>
                    <a:gd name="T22" fmla="*/ 45 w 153"/>
                    <a:gd name="T23" fmla="*/ 57 h 99"/>
                    <a:gd name="T24" fmla="*/ 27 w 153"/>
                    <a:gd name="T25" fmla="*/ 51 h 99"/>
                    <a:gd name="T26" fmla="*/ 0 w 153"/>
                    <a:gd name="T27" fmla="*/ 66 h 99"/>
                    <a:gd name="T28" fmla="*/ 3 w 153"/>
                    <a:gd name="T29" fmla="*/ 54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 h="99">
                      <a:moveTo>
                        <a:pt x="3" y="54"/>
                      </a:moveTo>
                      <a:cubicBezTo>
                        <a:pt x="9" y="35"/>
                        <a:pt x="17" y="34"/>
                        <a:pt x="36" y="30"/>
                      </a:cubicBezTo>
                      <a:cubicBezTo>
                        <a:pt x="47" y="23"/>
                        <a:pt x="51" y="20"/>
                        <a:pt x="63" y="24"/>
                      </a:cubicBezTo>
                      <a:cubicBezTo>
                        <a:pt x="65" y="27"/>
                        <a:pt x="66" y="32"/>
                        <a:pt x="69" y="33"/>
                      </a:cubicBezTo>
                      <a:cubicBezTo>
                        <a:pt x="69" y="33"/>
                        <a:pt x="100" y="15"/>
                        <a:pt x="105" y="12"/>
                      </a:cubicBezTo>
                      <a:cubicBezTo>
                        <a:pt x="111" y="8"/>
                        <a:pt x="123" y="0"/>
                        <a:pt x="123" y="0"/>
                      </a:cubicBezTo>
                      <a:cubicBezTo>
                        <a:pt x="136" y="9"/>
                        <a:pt x="134" y="21"/>
                        <a:pt x="147" y="30"/>
                      </a:cubicBezTo>
                      <a:cubicBezTo>
                        <a:pt x="153" y="47"/>
                        <a:pt x="142" y="69"/>
                        <a:pt x="132" y="84"/>
                      </a:cubicBezTo>
                      <a:cubicBezTo>
                        <a:pt x="116" y="60"/>
                        <a:pt x="114" y="91"/>
                        <a:pt x="102" y="99"/>
                      </a:cubicBezTo>
                      <a:cubicBezTo>
                        <a:pt x="92" y="96"/>
                        <a:pt x="75" y="84"/>
                        <a:pt x="75" y="84"/>
                      </a:cubicBezTo>
                      <a:cubicBezTo>
                        <a:pt x="70" y="70"/>
                        <a:pt x="82" y="54"/>
                        <a:pt x="63" y="48"/>
                      </a:cubicBezTo>
                      <a:cubicBezTo>
                        <a:pt x="57" y="50"/>
                        <a:pt x="52" y="57"/>
                        <a:pt x="45" y="57"/>
                      </a:cubicBezTo>
                      <a:cubicBezTo>
                        <a:pt x="39" y="57"/>
                        <a:pt x="27" y="51"/>
                        <a:pt x="27" y="51"/>
                      </a:cubicBezTo>
                      <a:cubicBezTo>
                        <a:pt x="16" y="55"/>
                        <a:pt x="11" y="62"/>
                        <a:pt x="0" y="66"/>
                      </a:cubicBezTo>
                      <a:cubicBezTo>
                        <a:pt x="0" y="65"/>
                        <a:pt x="11" y="29"/>
                        <a:pt x="3" y="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0" name="Freeform 50"/>
                <p:cNvSpPr>
                  <a:spLocks/>
                </p:cNvSpPr>
                <p:nvPr/>
              </p:nvSpPr>
              <p:spPr bwMode="ltGray">
                <a:xfrm>
                  <a:off x="2560" y="2744"/>
                  <a:ext cx="29" cy="43"/>
                </a:xfrm>
                <a:custGeom>
                  <a:avLst/>
                  <a:gdLst>
                    <a:gd name="T0" fmla="*/ 1 w 29"/>
                    <a:gd name="T1" fmla="*/ 34 h 43"/>
                    <a:gd name="T2" fmla="*/ 22 w 29"/>
                    <a:gd name="T3" fmla="*/ 13 h 43"/>
                    <a:gd name="T4" fmla="*/ 19 w 29"/>
                    <a:gd name="T5" fmla="*/ 31 h 43"/>
                    <a:gd name="T6" fmla="*/ 1 w 29"/>
                    <a:gd name="T7" fmla="*/ 34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3">
                      <a:moveTo>
                        <a:pt x="1" y="34"/>
                      </a:moveTo>
                      <a:cubicBezTo>
                        <a:pt x="4" y="13"/>
                        <a:pt x="2" y="0"/>
                        <a:pt x="22" y="13"/>
                      </a:cubicBezTo>
                      <a:cubicBezTo>
                        <a:pt x="24" y="20"/>
                        <a:pt x="29" y="25"/>
                        <a:pt x="19" y="31"/>
                      </a:cubicBezTo>
                      <a:cubicBezTo>
                        <a:pt x="0" y="43"/>
                        <a:pt x="1" y="42"/>
                        <a:pt x="1" y="3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1" name="Freeform 51"/>
                <p:cNvSpPr>
                  <a:spLocks/>
                </p:cNvSpPr>
                <p:nvPr/>
              </p:nvSpPr>
              <p:spPr bwMode="ltGray">
                <a:xfrm>
                  <a:off x="2720" y="3024"/>
                  <a:ext cx="48" cy="81"/>
                </a:xfrm>
                <a:custGeom>
                  <a:avLst/>
                  <a:gdLst>
                    <a:gd name="T0" fmla="*/ 24 w 48"/>
                    <a:gd name="T1" fmla="*/ 81 h 81"/>
                    <a:gd name="T2" fmla="*/ 0 w 48"/>
                    <a:gd name="T3" fmla="*/ 63 h 81"/>
                    <a:gd name="T4" fmla="*/ 0 w 48"/>
                    <a:gd name="T5" fmla="*/ 33 h 81"/>
                    <a:gd name="T6" fmla="*/ 12 w 48"/>
                    <a:gd name="T7" fmla="*/ 0 h 81"/>
                    <a:gd name="T8" fmla="*/ 21 w 48"/>
                    <a:gd name="T9" fmla="*/ 21 h 81"/>
                    <a:gd name="T10" fmla="*/ 24 w 48"/>
                    <a:gd name="T11" fmla="*/ 42 h 81"/>
                    <a:gd name="T12" fmla="*/ 24 w 48"/>
                    <a:gd name="T13" fmla="*/ 60 h 81"/>
                    <a:gd name="T14" fmla="*/ 24 w 48"/>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81">
                      <a:moveTo>
                        <a:pt x="24" y="81"/>
                      </a:moveTo>
                      <a:cubicBezTo>
                        <a:pt x="13" y="77"/>
                        <a:pt x="10" y="70"/>
                        <a:pt x="0" y="63"/>
                      </a:cubicBezTo>
                      <a:cubicBezTo>
                        <a:pt x="4" y="50"/>
                        <a:pt x="23" y="41"/>
                        <a:pt x="0" y="33"/>
                      </a:cubicBezTo>
                      <a:cubicBezTo>
                        <a:pt x="3" y="19"/>
                        <a:pt x="4" y="11"/>
                        <a:pt x="12" y="0"/>
                      </a:cubicBezTo>
                      <a:cubicBezTo>
                        <a:pt x="25" y="4"/>
                        <a:pt x="25" y="9"/>
                        <a:pt x="21" y="21"/>
                      </a:cubicBezTo>
                      <a:cubicBezTo>
                        <a:pt x="43" y="25"/>
                        <a:pt x="46" y="35"/>
                        <a:pt x="24" y="42"/>
                      </a:cubicBezTo>
                      <a:cubicBezTo>
                        <a:pt x="15" y="69"/>
                        <a:pt x="48" y="44"/>
                        <a:pt x="24" y="60"/>
                      </a:cubicBezTo>
                      <a:cubicBezTo>
                        <a:pt x="21" y="70"/>
                        <a:pt x="24" y="71"/>
                        <a:pt x="24" y="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2" name="Freeform 52"/>
                <p:cNvSpPr>
                  <a:spLocks/>
                </p:cNvSpPr>
                <p:nvPr/>
              </p:nvSpPr>
              <p:spPr bwMode="ltGray">
                <a:xfrm>
                  <a:off x="2678" y="3165"/>
                  <a:ext cx="38" cy="15"/>
                </a:xfrm>
                <a:custGeom>
                  <a:avLst/>
                  <a:gdLst>
                    <a:gd name="T0" fmla="*/ 24 w 38"/>
                    <a:gd name="T1" fmla="*/ 15 h 15"/>
                    <a:gd name="T2" fmla="*/ 18 w 38"/>
                    <a:gd name="T3" fmla="*/ 0 h 15"/>
                    <a:gd name="T4" fmla="*/ 33 w 38"/>
                    <a:gd name="T5" fmla="*/ 12 h 15"/>
                    <a:gd name="T6" fmla="*/ 24 w 38"/>
                    <a:gd name="T7" fmla="*/ 1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5">
                      <a:moveTo>
                        <a:pt x="24" y="15"/>
                      </a:moveTo>
                      <a:cubicBezTo>
                        <a:pt x="13" y="12"/>
                        <a:pt x="0" y="6"/>
                        <a:pt x="18" y="0"/>
                      </a:cubicBezTo>
                      <a:cubicBezTo>
                        <a:pt x="21" y="1"/>
                        <a:pt x="38" y="1"/>
                        <a:pt x="33" y="12"/>
                      </a:cubicBezTo>
                      <a:cubicBezTo>
                        <a:pt x="32" y="15"/>
                        <a:pt x="24" y="15"/>
                        <a:pt x="24" y="1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3" name="Freeform 53"/>
                <p:cNvSpPr>
                  <a:spLocks/>
                </p:cNvSpPr>
                <p:nvPr/>
              </p:nvSpPr>
              <p:spPr bwMode="ltGray">
                <a:xfrm>
                  <a:off x="2735" y="3156"/>
                  <a:ext cx="75" cy="26"/>
                </a:xfrm>
                <a:custGeom>
                  <a:avLst/>
                  <a:gdLst>
                    <a:gd name="T0" fmla="*/ 9 w 75"/>
                    <a:gd name="T1" fmla="*/ 18 h 26"/>
                    <a:gd name="T2" fmla="*/ 24 w 75"/>
                    <a:gd name="T3" fmla="*/ 12 h 26"/>
                    <a:gd name="T4" fmla="*/ 42 w 75"/>
                    <a:gd name="T5" fmla="*/ 6 h 26"/>
                    <a:gd name="T6" fmla="*/ 75 w 75"/>
                    <a:gd name="T7" fmla="*/ 21 h 26"/>
                    <a:gd name="T8" fmla="*/ 48 w 75"/>
                    <a:gd name="T9" fmla="*/ 18 h 26"/>
                    <a:gd name="T10" fmla="*/ 39 w 75"/>
                    <a:gd name="T11" fmla="*/ 15 h 26"/>
                    <a:gd name="T12" fmla="*/ 9 w 75"/>
                    <a:gd name="T13" fmla="*/ 1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26">
                      <a:moveTo>
                        <a:pt x="9" y="18"/>
                      </a:moveTo>
                      <a:cubicBezTo>
                        <a:pt x="21" y="0"/>
                        <a:pt x="8" y="14"/>
                        <a:pt x="24" y="12"/>
                      </a:cubicBezTo>
                      <a:cubicBezTo>
                        <a:pt x="30" y="11"/>
                        <a:pt x="42" y="6"/>
                        <a:pt x="42" y="6"/>
                      </a:cubicBezTo>
                      <a:cubicBezTo>
                        <a:pt x="59" y="9"/>
                        <a:pt x="66" y="7"/>
                        <a:pt x="75" y="21"/>
                      </a:cubicBezTo>
                      <a:cubicBezTo>
                        <a:pt x="60" y="26"/>
                        <a:pt x="69" y="25"/>
                        <a:pt x="48" y="18"/>
                      </a:cubicBezTo>
                      <a:cubicBezTo>
                        <a:pt x="45" y="17"/>
                        <a:pt x="39" y="15"/>
                        <a:pt x="39" y="15"/>
                      </a:cubicBezTo>
                      <a:cubicBezTo>
                        <a:pt x="30" y="18"/>
                        <a:pt x="0" y="9"/>
                        <a:pt x="9"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4" name="Freeform 54"/>
                <p:cNvSpPr>
                  <a:spLocks/>
                </p:cNvSpPr>
                <p:nvPr/>
              </p:nvSpPr>
              <p:spPr bwMode="ltGray">
                <a:xfrm>
                  <a:off x="2474" y="3030"/>
                  <a:ext cx="184" cy="180"/>
                </a:xfrm>
                <a:custGeom>
                  <a:avLst/>
                  <a:gdLst>
                    <a:gd name="T0" fmla="*/ 21 w 184"/>
                    <a:gd name="T1" fmla="*/ 12 h 180"/>
                    <a:gd name="T2" fmla="*/ 51 w 184"/>
                    <a:gd name="T3" fmla="*/ 0 h 180"/>
                    <a:gd name="T4" fmla="*/ 117 w 184"/>
                    <a:gd name="T5" fmla="*/ 27 h 180"/>
                    <a:gd name="T6" fmla="*/ 150 w 184"/>
                    <a:gd name="T7" fmla="*/ 18 h 180"/>
                    <a:gd name="T8" fmla="*/ 171 w 184"/>
                    <a:gd name="T9" fmla="*/ 0 h 180"/>
                    <a:gd name="T10" fmla="*/ 162 w 184"/>
                    <a:gd name="T11" fmla="*/ 21 h 180"/>
                    <a:gd name="T12" fmla="*/ 147 w 184"/>
                    <a:gd name="T13" fmla="*/ 45 h 180"/>
                    <a:gd name="T14" fmla="*/ 105 w 184"/>
                    <a:gd name="T15" fmla="*/ 36 h 180"/>
                    <a:gd name="T16" fmla="*/ 78 w 184"/>
                    <a:gd name="T17" fmla="*/ 24 h 180"/>
                    <a:gd name="T18" fmla="*/ 69 w 184"/>
                    <a:gd name="T19" fmla="*/ 21 h 180"/>
                    <a:gd name="T20" fmla="*/ 33 w 184"/>
                    <a:gd name="T21" fmla="*/ 33 h 180"/>
                    <a:gd name="T22" fmla="*/ 27 w 184"/>
                    <a:gd name="T23" fmla="*/ 42 h 180"/>
                    <a:gd name="T24" fmla="*/ 63 w 184"/>
                    <a:gd name="T25" fmla="*/ 78 h 180"/>
                    <a:gd name="T26" fmla="*/ 120 w 184"/>
                    <a:gd name="T27" fmla="*/ 72 h 180"/>
                    <a:gd name="T28" fmla="*/ 93 w 184"/>
                    <a:gd name="T29" fmla="*/ 81 h 180"/>
                    <a:gd name="T30" fmla="*/ 75 w 184"/>
                    <a:gd name="T31" fmla="*/ 87 h 180"/>
                    <a:gd name="T32" fmla="*/ 84 w 184"/>
                    <a:gd name="T33" fmla="*/ 123 h 180"/>
                    <a:gd name="T34" fmla="*/ 99 w 184"/>
                    <a:gd name="T35" fmla="*/ 150 h 180"/>
                    <a:gd name="T36" fmla="*/ 78 w 184"/>
                    <a:gd name="T37" fmla="*/ 159 h 180"/>
                    <a:gd name="T38" fmla="*/ 66 w 184"/>
                    <a:gd name="T39" fmla="*/ 147 h 180"/>
                    <a:gd name="T40" fmla="*/ 54 w 184"/>
                    <a:gd name="T41" fmla="*/ 129 h 180"/>
                    <a:gd name="T42" fmla="*/ 36 w 184"/>
                    <a:gd name="T43" fmla="*/ 123 h 180"/>
                    <a:gd name="T44" fmla="*/ 18 w 184"/>
                    <a:gd name="T45" fmla="*/ 180 h 180"/>
                    <a:gd name="T46" fmla="*/ 21 w 184"/>
                    <a:gd name="T47" fmla="*/ 141 h 180"/>
                    <a:gd name="T48" fmla="*/ 0 w 184"/>
                    <a:gd name="T49" fmla="*/ 117 h 180"/>
                    <a:gd name="T50" fmla="*/ 9 w 184"/>
                    <a:gd name="T51" fmla="*/ 78 h 180"/>
                    <a:gd name="T52" fmla="*/ 18 w 184"/>
                    <a:gd name="T53" fmla="*/ 51 h 180"/>
                    <a:gd name="T54" fmla="*/ 21 w 184"/>
                    <a:gd name="T55" fmla="*/ 12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4" h="180">
                      <a:moveTo>
                        <a:pt x="21" y="12"/>
                      </a:moveTo>
                      <a:cubicBezTo>
                        <a:pt x="32" y="9"/>
                        <a:pt x="40" y="4"/>
                        <a:pt x="51" y="0"/>
                      </a:cubicBezTo>
                      <a:cubicBezTo>
                        <a:pt x="69" y="12"/>
                        <a:pt x="96" y="20"/>
                        <a:pt x="117" y="27"/>
                      </a:cubicBezTo>
                      <a:cubicBezTo>
                        <a:pt x="144" y="20"/>
                        <a:pt x="133" y="24"/>
                        <a:pt x="150" y="18"/>
                      </a:cubicBezTo>
                      <a:cubicBezTo>
                        <a:pt x="154" y="6"/>
                        <a:pt x="159" y="4"/>
                        <a:pt x="171" y="0"/>
                      </a:cubicBezTo>
                      <a:cubicBezTo>
                        <a:pt x="184" y="13"/>
                        <a:pt x="178" y="17"/>
                        <a:pt x="162" y="21"/>
                      </a:cubicBezTo>
                      <a:cubicBezTo>
                        <a:pt x="151" y="37"/>
                        <a:pt x="166" y="35"/>
                        <a:pt x="147" y="45"/>
                      </a:cubicBezTo>
                      <a:cubicBezTo>
                        <a:pt x="133" y="42"/>
                        <a:pt x="105" y="36"/>
                        <a:pt x="105" y="36"/>
                      </a:cubicBezTo>
                      <a:cubicBezTo>
                        <a:pt x="91" y="26"/>
                        <a:pt x="99" y="31"/>
                        <a:pt x="78" y="24"/>
                      </a:cubicBezTo>
                      <a:cubicBezTo>
                        <a:pt x="75" y="23"/>
                        <a:pt x="69" y="21"/>
                        <a:pt x="69" y="21"/>
                      </a:cubicBezTo>
                      <a:cubicBezTo>
                        <a:pt x="56" y="25"/>
                        <a:pt x="44" y="25"/>
                        <a:pt x="33" y="33"/>
                      </a:cubicBezTo>
                      <a:cubicBezTo>
                        <a:pt x="31" y="36"/>
                        <a:pt x="28" y="38"/>
                        <a:pt x="27" y="42"/>
                      </a:cubicBezTo>
                      <a:cubicBezTo>
                        <a:pt x="26" y="49"/>
                        <a:pt x="56" y="76"/>
                        <a:pt x="63" y="78"/>
                      </a:cubicBezTo>
                      <a:lnTo>
                        <a:pt x="120" y="72"/>
                      </a:lnTo>
                      <a:cubicBezTo>
                        <a:pt x="120" y="72"/>
                        <a:pt x="93" y="81"/>
                        <a:pt x="93" y="81"/>
                      </a:cubicBezTo>
                      <a:cubicBezTo>
                        <a:pt x="87" y="83"/>
                        <a:pt x="75" y="87"/>
                        <a:pt x="75" y="87"/>
                      </a:cubicBezTo>
                      <a:cubicBezTo>
                        <a:pt x="79" y="108"/>
                        <a:pt x="88" y="101"/>
                        <a:pt x="84" y="123"/>
                      </a:cubicBezTo>
                      <a:cubicBezTo>
                        <a:pt x="88" y="137"/>
                        <a:pt x="95" y="137"/>
                        <a:pt x="99" y="150"/>
                      </a:cubicBezTo>
                      <a:cubicBezTo>
                        <a:pt x="94" y="164"/>
                        <a:pt x="91" y="155"/>
                        <a:pt x="78" y="159"/>
                      </a:cubicBezTo>
                      <a:cubicBezTo>
                        <a:pt x="63" y="154"/>
                        <a:pt x="73" y="160"/>
                        <a:pt x="66" y="147"/>
                      </a:cubicBezTo>
                      <a:cubicBezTo>
                        <a:pt x="62" y="141"/>
                        <a:pt x="54" y="129"/>
                        <a:pt x="54" y="129"/>
                      </a:cubicBezTo>
                      <a:cubicBezTo>
                        <a:pt x="50" y="114"/>
                        <a:pt x="46" y="108"/>
                        <a:pt x="36" y="123"/>
                      </a:cubicBezTo>
                      <a:cubicBezTo>
                        <a:pt x="41" y="137"/>
                        <a:pt x="30" y="172"/>
                        <a:pt x="18" y="180"/>
                      </a:cubicBezTo>
                      <a:cubicBezTo>
                        <a:pt x="13" y="166"/>
                        <a:pt x="18" y="155"/>
                        <a:pt x="21" y="141"/>
                      </a:cubicBezTo>
                      <a:cubicBezTo>
                        <a:pt x="7" y="120"/>
                        <a:pt x="15" y="127"/>
                        <a:pt x="0" y="117"/>
                      </a:cubicBezTo>
                      <a:cubicBezTo>
                        <a:pt x="3" y="104"/>
                        <a:pt x="6" y="91"/>
                        <a:pt x="9" y="78"/>
                      </a:cubicBezTo>
                      <a:cubicBezTo>
                        <a:pt x="11" y="69"/>
                        <a:pt x="18" y="51"/>
                        <a:pt x="18" y="51"/>
                      </a:cubicBezTo>
                      <a:cubicBezTo>
                        <a:pt x="9" y="37"/>
                        <a:pt x="8" y="25"/>
                        <a:pt x="21" y="1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5" name="Freeform 55"/>
                <p:cNvSpPr>
                  <a:spLocks/>
                </p:cNvSpPr>
                <p:nvPr/>
              </p:nvSpPr>
              <p:spPr bwMode="ltGray">
                <a:xfrm>
                  <a:off x="2474" y="3273"/>
                  <a:ext cx="114" cy="48"/>
                </a:xfrm>
                <a:custGeom>
                  <a:avLst/>
                  <a:gdLst>
                    <a:gd name="T0" fmla="*/ 27 w 114"/>
                    <a:gd name="T1" fmla="*/ 0 h 48"/>
                    <a:gd name="T2" fmla="*/ 45 w 114"/>
                    <a:gd name="T3" fmla="*/ 3 h 48"/>
                    <a:gd name="T4" fmla="*/ 63 w 114"/>
                    <a:gd name="T5" fmla="*/ 9 h 48"/>
                    <a:gd name="T6" fmla="*/ 114 w 114"/>
                    <a:gd name="T7" fmla="*/ 6 h 48"/>
                    <a:gd name="T8" fmla="*/ 111 w 114"/>
                    <a:gd name="T9" fmla="*/ 15 h 48"/>
                    <a:gd name="T10" fmla="*/ 93 w 114"/>
                    <a:gd name="T11" fmla="*/ 21 h 48"/>
                    <a:gd name="T12" fmla="*/ 51 w 114"/>
                    <a:gd name="T13" fmla="*/ 18 h 48"/>
                    <a:gd name="T14" fmla="*/ 39 w 114"/>
                    <a:gd name="T15" fmla="*/ 21 h 48"/>
                    <a:gd name="T16" fmla="*/ 48 w 114"/>
                    <a:gd name="T17" fmla="*/ 27 h 48"/>
                    <a:gd name="T18" fmla="*/ 33 w 114"/>
                    <a:gd name="T19" fmla="*/ 48 h 48"/>
                    <a:gd name="T20" fmla="*/ 0 w 114"/>
                    <a:gd name="T21" fmla="*/ 24 h 48"/>
                    <a:gd name="T22" fmla="*/ 24 w 114"/>
                    <a:gd name="T23" fmla="*/ 12 h 48"/>
                    <a:gd name="T24" fmla="*/ 27 w 11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48">
                      <a:moveTo>
                        <a:pt x="27" y="0"/>
                      </a:moveTo>
                      <a:cubicBezTo>
                        <a:pt x="33" y="1"/>
                        <a:pt x="39" y="2"/>
                        <a:pt x="45" y="3"/>
                      </a:cubicBezTo>
                      <a:cubicBezTo>
                        <a:pt x="51" y="5"/>
                        <a:pt x="63" y="9"/>
                        <a:pt x="63" y="9"/>
                      </a:cubicBezTo>
                      <a:cubicBezTo>
                        <a:pt x="81" y="5"/>
                        <a:pt x="96" y="2"/>
                        <a:pt x="114" y="6"/>
                      </a:cubicBezTo>
                      <a:cubicBezTo>
                        <a:pt x="113" y="9"/>
                        <a:pt x="114" y="13"/>
                        <a:pt x="111" y="15"/>
                      </a:cubicBezTo>
                      <a:cubicBezTo>
                        <a:pt x="106" y="19"/>
                        <a:pt x="93" y="21"/>
                        <a:pt x="93" y="21"/>
                      </a:cubicBezTo>
                      <a:cubicBezTo>
                        <a:pt x="79" y="20"/>
                        <a:pt x="65" y="18"/>
                        <a:pt x="51" y="18"/>
                      </a:cubicBezTo>
                      <a:cubicBezTo>
                        <a:pt x="47" y="18"/>
                        <a:pt x="40" y="17"/>
                        <a:pt x="39" y="21"/>
                      </a:cubicBezTo>
                      <a:cubicBezTo>
                        <a:pt x="38" y="24"/>
                        <a:pt x="45" y="25"/>
                        <a:pt x="48" y="27"/>
                      </a:cubicBezTo>
                      <a:cubicBezTo>
                        <a:pt x="53" y="42"/>
                        <a:pt x="47" y="44"/>
                        <a:pt x="33" y="48"/>
                      </a:cubicBezTo>
                      <a:cubicBezTo>
                        <a:pt x="20" y="39"/>
                        <a:pt x="15" y="29"/>
                        <a:pt x="0" y="24"/>
                      </a:cubicBezTo>
                      <a:cubicBezTo>
                        <a:pt x="14" y="15"/>
                        <a:pt x="15" y="26"/>
                        <a:pt x="24" y="12"/>
                      </a:cubicBezTo>
                      <a:cubicBezTo>
                        <a:pt x="20" y="1"/>
                        <a:pt x="18" y="4"/>
                        <a:pt x="27"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6" name="Freeform 56"/>
                <p:cNvSpPr>
                  <a:spLocks/>
                </p:cNvSpPr>
                <p:nvPr/>
              </p:nvSpPr>
              <p:spPr bwMode="ltGray">
                <a:xfrm>
                  <a:off x="2612" y="3280"/>
                  <a:ext cx="97" cy="56"/>
                </a:xfrm>
                <a:custGeom>
                  <a:avLst/>
                  <a:gdLst>
                    <a:gd name="T0" fmla="*/ 3 w 97"/>
                    <a:gd name="T1" fmla="*/ 50 h 56"/>
                    <a:gd name="T2" fmla="*/ 6 w 97"/>
                    <a:gd name="T3" fmla="*/ 35 h 56"/>
                    <a:gd name="T4" fmla="*/ 78 w 97"/>
                    <a:gd name="T5" fmla="*/ 8 h 56"/>
                    <a:gd name="T6" fmla="*/ 90 w 97"/>
                    <a:gd name="T7" fmla="*/ 2 h 56"/>
                    <a:gd name="T8" fmla="*/ 96 w 97"/>
                    <a:gd name="T9" fmla="*/ 20 h 56"/>
                    <a:gd name="T10" fmla="*/ 87 w 97"/>
                    <a:gd name="T11" fmla="*/ 23 h 56"/>
                    <a:gd name="T12" fmla="*/ 78 w 97"/>
                    <a:gd name="T13" fmla="*/ 29 h 56"/>
                    <a:gd name="T14" fmla="*/ 60 w 97"/>
                    <a:gd name="T15" fmla="*/ 35 h 56"/>
                    <a:gd name="T16" fmla="*/ 15 w 97"/>
                    <a:gd name="T17" fmla="*/ 56 h 56"/>
                    <a:gd name="T18" fmla="*/ 3 w 97"/>
                    <a:gd name="T19" fmla="*/ 53 h 56"/>
                    <a:gd name="T20" fmla="*/ 0 w 97"/>
                    <a:gd name="T21" fmla="*/ 44 h 56"/>
                    <a:gd name="T22" fmla="*/ 3 w 97"/>
                    <a:gd name="T23" fmla="*/ 5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56">
                      <a:moveTo>
                        <a:pt x="3" y="50"/>
                      </a:moveTo>
                      <a:cubicBezTo>
                        <a:pt x="4" y="45"/>
                        <a:pt x="3" y="39"/>
                        <a:pt x="6" y="35"/>
                      </a:cubicBezTo>
                      <a:cubicBezTo>
                        <a:pt x="11" y="26"/>
                        <a:pt x="67" y="10"/>
                        <a:pt x="78" y="8"/>
                      </a:cubicBezTo>
                      <a:cubicBezTo>
                        <a:pt x="56" y="1"/>
                        <a:pt x="84" y="0"/>
                        <a:pt x="90" y="2"/>
                      </a:cubicBezTo>
                      <a:cubicBezTo>
                        <a:pt x="92" y="8"/>
                        <a:pt x="94" y="14"/>
                        <a:pt x="96" y="20"/>
                      </a:cubicBezTo>
                      <a:cubicBezTo>
                        <a:pt x="97" y="23"/>
                        <a:pt x="90" y="22"/>
                        <a:pt x="87" y="23"/>
                      </a:cubicBezTo>
                      <a:cubicBezTo>
                        <a:pt x="84" y="25"/>
                        <a:pt x="81" y="28"/>
                        <a:pt x="78" y="29"/>
                      </a:cubicBezTo>
                      <a:cubicBezTo>
                        <a:pt x="72" y="32"/>
                        <a:pt x="66" y="33"/>
                        <a:pt x="60" y="35"/>
                      </a:cubicBezTo>
                      <a:cubicBezTo>
                        <a:pt x="44" y="40"/>
                        <a:pt x="31" y="51"/>
                        <a:pt x="15" y="56"/>
                      </a:cubicBezTo>
                      <a:cubicBezTo>
                        <a:pt x="11" y="55"/>
                        <a:pt x="6" y="56"/>
                        <a:pt x="3" y="53"/>
                      </a:cubicBezTo>
                      <a:cubicBezTo>
                        <a:pt x="1" y="51"/>
                        <a:pt x="0" y="47"/>
                        <a:pt x="0" y="44"/>
                      </a:cubicBezTo>
                      <a:cubicBezTo>
                        <a:pt x="0" y="42"/>
                        <a:pt x="2" y="48"/>
                        <a:pt x="3" y="5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7" name="Freeform 57"/>
                <p:cNvSpPr>
                  <a:spLocks/>
                </p:cNvSpPr>
                <p:nvPr/>
              </p:nvSpPr>
              <p:spPr bwMode="ltGray">
                <a:xfrm>
                  <a:off x="2830" y="3270"/>
                  <a:ext cx="22" cy="25"/>
                </a:xfrm>
                <a:custGeom>
                  <a:avLst/>
                  <a:gdLst>
                    <a:gd name="T0" fmla="*/ 7 w 22"/>
                    <a:gd name="T1" fmla="*/ 18 h 25"/>
                    <a:gd name="T2" fmla="*/ 22 w 22"/>
                    <a:gd name="T3" fmla="*/ 15 h 25"/>
                    <a:gd name="T4" fmla="*/ 7 w 22"/>
                    <a:gd name="T5" fmla="*/ 18 h 25"/>
                    <a:gd name="T6" fmla="*/ 0 60000 65536"/>
                    <a:gd name="T7" fmla="*/ 0 60000 65536"/>
                    <a:gd name="T8" fmla="*/ 0 60000 65536"/>
                  </a:gdLst>
                  <a:ahLst/>
                  <a:cxnLst>
                    <a:cxn ang="T6">
                      <a:pos x="T0" y="T1"/>
                    </a:cxn>
                    <a:cxn ang="T7">
                      <a:pos x="T2" y="T3"/>
                    </a:cxn>
                    <a:cxn ang="T8">
                      <a:pos x="T4" y="T5"/>
                    </a:cxn>
                  </a:cxnLst>
                  <a:rect l="0" t="0" r="r" b="b"/>
                  <a:pathLst>
                    <a:path w="22" h="25">
                      <a:moveTo>
                        <a:pt x="7" y="18"/>
                      </a:moveTo>
                      <a:cubicBezTo>
                        <a:pt x="11" y="7"/>
                        <a:pt x="17" y="0"/>
                        <a:pt x="22" y="15"/>
                      </a:cubicBezTo>
                      <a:cubicBezTo>
                        <a:pt x="3" y="21"/>
                        <a:pt x="0" y="25"/>
                        <a:pt x="7"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8" name="Freeform 58"/>
                <p:cNvSpPr>
                  <a:spLocks/>
                </p:cNvSpPr>
                <p:nvPr/>
              </p:nvSpPr>
              <p:spPr bwMode="ltGray">
                <a:xfrm>
                  <a:off x="2921" y="3218"/>
                  <a:ext cx="29" cy="33"/>
                </a:xfrm>
                <a:custGeom>
                  <a:avLst/>
                  <a:gdLst>
                    <a:gd name="T0" fmla="*/ 12 w 29"/>
                    <a:gd name="T1" fmla="*/ 28 h 33"/>
                    <a:gd name="T2" fmla="*/ 27 w 29"/>
                    <a:gd name="T3" fmla="*/ 22 h 33"/>
                    <a:gd name="T4" fmla="*/ 24 w 29"/>
                    <a:gd name="T5" fmla="*/ 31 h 33"/>
                    <a:gd name="T6" fmla="*/ 12 w 29"/>
                    <a:gd name="T7" fmla="*/ 28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33">
                      <a:moveTo>
                        <a:pt x="12" y="28"/>
                      </a:moveTo>
                      <a:cubicBezTo>
                        <a:pt x="10" y="23"/>
                        <a:pt x="0" y="0"/>
                        <a:pt x="27" y="22"/>
                      </a:cubicBezTo>
                      <a:cubicBezTo>
                        <a:pt x="29" y="24"/>
                        <a:pt x="27" y="30"/>
                        <a:pt x="24" y="31"/>
                      </a:cubicBezTo>
                      <a:cubicBezTo>
                        <a:pt x="20" y="33"/>
                        <a:pt x="16" y="29"/>
                        <a:pt x="12" y="2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9" name="Freeform 59"/>
                <p:cNvSpPr>
                  <a:spLocks/>
                </p:cNvSpPr>
                <p:nvPr/>
              </p:nvSpPr>
              <p:spPr bwMode="ltGray">
                <a:xfrm>
                  <a:off x="2902" y="3258"/>
                  <a:ext cx="33" cy="24"/>
                </a:xfrm>
                <a:custGeom>
                  <a:avLst/>
                  <a:gdLst>
                    <a:gd name="T0" fmla="*/ 25 w 33"/>
                    <a:gd name="T1" fmla="*/ 0 h 24"/>
                    <a:gd name="T2" fmla="*/ 25 w 33"/>
                    <a:gd name="T3" fmla="*/ 0 h 24"/>
                    <a:gd name="T4" fmla="*/ 0 60000 65536"/>
                    <a:gd name="T5" fmla="*/ 0 60000 65536"/>
                  </a:gdLst>
                  <a:ahLst/>
                  <a:cxnLst>
                    <a:cxn ang="T4">
                      <a:pos x="T0" y="T1"/>
                    </a:cxn>
                    <a:cxn ang="T5">
                      <a:pos x="T2" y="T3"/>
                    </a:cxn>
                  </a:cxnLst>
                  <a:rect l="0" t="0" r="r" b="b"/>
                  <a:pathLst>
                    <a:path w="33" h="24">
                      <a:moveTo>
                        <a:pt x="25" y="0"/>
                      </a:moveTo>
                      <a:cubicBezTo>
                        <a:pt x="33" y="24"/>
                        <a:pt x="0" y="17"/>
                        <a:pt x="2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0" name="Freeform 60"/>
                <p:cNvSpPr>
                  <a:spLocks/>
                </p:cNvSpPr>
                <p:nvPr/>
              </p:nvSpPr>
              <p:spPr bwMode="ltGray">
                <a:xfrm>
                  <a:off x="2822" y="3102"/>
                  <a:ext cx="607" cy="228"/>
                </a:xfrm>
                <a:custGeom>
                  <a:avLst/>
                  <a:gdLst>
                    <a:gd name="T0" fmla="*/ 238 w 607"/>
                    <a:gd name="T1" fmla="*/ 186 h 228"/>
                    <a:gd name="T2" fmla="*/ 217 w 607"/>
                    <a:gd name="T3" fmla="*/ 177 h 228"/>
                    <a:gd name="T4" fmla="*/ 223 w 607"/>
                    <a:gd name="T5" fmla="*/ 201 h 228"/>
                    <a:gd name="T6" fmla="*/ 244 w 607"/>
                    <a:gd name="T7" fmla="*/ 192 h 228"/>
                    <a:gd name="T8" fmla="*/ 262 w 607"/>
                    <a:gd name="T9" fmla="*/ 198 h 228"/>
                    <a:gd name="T10" fmla="*/ 334 w 607"/>
                    <a:gd name="T11" fmla="*/ 216 h 228"/>
                    <a:gd name="T12" fmla="*/ 382 w 607"/>
                    <a:gd name="T13" fmla="*/ 213 h 228"/>
                    <a:gd name="T14" fmla="*/ 385 w 607"/>
                    <a:gd name="T15" fmla="*/ 204 h 228"/>
                    <a:gd name="T16" fmla="*/ 367 w 607"/>
                    <a:gd name="T17" fmla="*/ 192 h 228"/>
                    <a:gd name="T18" fmla="*/ 361 w 607"/>
                    <a:gd name="T19" fmla="*/ 183 h 228"/>
                    <a:gd name="T20" fmla="*/ 379 w 607"/>
                    <a:gd name="T21" fmla="*/ 189 h 228"/>
                    <a:gd name="T22" fmla="*/ 433 w 607"/>
                    <a:gd name="T23" fmla="*/ 171 h 228"/>
                    <a:gd name="T24" fmla="*/ 469 w 607"/>
                    <a:gd name="T25" fmla="*/ 186 h 228"/>
                    <a:gd name="T26" fmla="*/ 511 w 607"/>
                    <a:gd name="T27" fmla="*/ 216 h 228"/>
                    <a:gd name="T28" fmla="*/ 538 w 607"/>
                    <a:gd name="T29" fmla="*/ 228 h 228"/>
                    <a:gd name="T30" fmla="*/ 577 w 607"/>
                    <a:gd name="T31" fmla="*/ 225 h 228"/>
                    <a:gd name="T32" fmla="*/ 601 w 607"/>
                    <a:gd name="T33" fmla="*/ 222 h 228"/>
                    <a:gd name="T34" fmla="*/ 592 w 607"/>
                    <a:gd name="T35" fmla="*/ 204 h 228"/>
                    <a:gd name="T36" fmla="*/ 571 w 607"/>
                    <a:gd name="T37" fmla="*/ 201 h 228"/>
                    <a:gd name="T38" fmla="*/ 553 w 607"/>
                    <a:gd name="T39" fmla="*/ 189 h 228"/>
                    <a:gd name="T40" fmla="*/ 535 w 607"/>
                    <a:gd name="T41" fmla="*/ 183 h 228"/>
                    <a:gd name="T42" fmla="*/ 505 w 607"/>
                    <a:gd name="T43" fmla="*/ 153 h 228"/>
                    <a:gd name="T44" fmla="*/ 502 w 607"/>
                    <a:gd name="T45" fmla="*/ 144 h 228"/>
                    <a:gd name="T46" fmla="*/ 511 w 607"/>
                    <a:gd name="T47" fmla="*/ 141 h 228"/>
                    <a:gd name="T48" fmla="*/ 502 w 607"/>
                    <a:gd name="T49" fmla="*/ 123 h 228"/>
                    <a:gd name="T50" fmla="*/ 475 w 607"/>
                    <a:gd name="T51" fmla="*/ 114 h 228"/>
                    <a:gd name="T52" fmla="*/ 466 w 607"/>
                    <a:gd name="T53" fmla="*/ 111 h 228"/>
                    <a:gd name="T54" fmla="*/ 355 w 607"/>
                    <a:gd name="T55" fmla="*/ 66 h 228"/>
                    <a:gd name="T56" fmla="*/ 280 w 607"/>
                    <a:gd name="T57" fmla="*/ 42 h 228"/>
                    <a:gd name="T58" fmla="*/ 241 w 607"/>
                    <a:gd name="T59" fmla="*/ 33 h 228"/>
                    <a:gd name="T60" fmla="*/ 223 w 607"/>
                    <a:gd name="T61" fmla="*/ 27 h 228"/>
                    <a:gd name="T62" fmla="*/ 178 w 607"/>
                    <a:gd name="T63" fmla="*/ 42 h 228"/>
                    <a:gd name="T64" fmla="*/ 166 w 607"/>
                    <a:gd name="T65" fmla="*/ 18 h 228"/>
                    <a:gd name="T66" fmla="*/ 142 w 607"/>
                    <a:gd name="T67" fmla="*/ 9 h 228"/>
                    <a:gd name="T68" fmla="*/ 142 w 607"/>
                    <a:gd name="T69" fmla="*/ 24 h 228"/>
                    <a:gd name="T70" fmla="*/ 166 w 607"/>
                    <a:gd name="T71" fmla="*/ 39 h 228"/>
                    <a:gd name="T72" fmla="*/ 172 w 607"/>
                    <a:gd name="T73" fmla="*/ 48 h 228"/>
                    <a:gd name="T74" fmla="*/ 163 w 607"/>
                    <a:gd name="T75" fmla="*/ 51 h 228"/>
                    <a:gd name="T76" fmla="*/ 151 w 607"/>
                    <a:gd name="T77" fmla="*/ 63 h 228"/>
                    <a:gd name="T78" fmla="*/ 124 w 607"/>
                    <a:gd name="T79" fmla="*/ 72 h 228"/>
                    <a:gd name="T80" fmla="*/ 109 w 607"/>
                    <a:gd name="T81" fmla="*/ 48 h 228"/>
                    <a:gd name="T82" fmla="*/ 88 w 607"/>
                    <a:gd name="T83" fmla="*/ 6 h 228"/>
                    <a:gd name="T84" fmla="*/ 61 w 607"/>
                    <a:gd name="T85" fmla="*/ 3 h 228"/>
                    <a:gd name="T86" fmla="*/ 52 w 607"/>
                    <a:gd name="T87" fmla="*/ 0 h 228"/>
                    <a:gd name="T88" fmla="*/ 13 w 607"/>
                    <a:gd name="T89" fmla="*/ 15 h 228"/>
                    <a:gd name="T90" fmla="*/ 34 w 607"/>
                    <a:gd name="T91" fmla="*/ 39 h 228"/>
                    <a:gd name="T92" fmla="*/ 49 w 607"/>
                    <a:gd name="T93" fmla="*/ 54 h 228"/>
                    <a:gd name="T94" fmla="*/ 67 w 607"/>
                    <a:gd name="T95" fmla="*/ 48 h 228"/>
                    <a:gd name="T96" fmla="*/ 94 w 607"/>
                    <a:gd name="T97" fmla="*/ 51 h 228"/>
                    <a:gd name="T98" fmla="*/ 76 w 607"/>
                    <a:gd name="T99" fmla="*/ 57 h 228"/>
                    <a:gd name="T100" fmla="*/ 49 w 607"/>
                    <a:gd name="T101" fmla="*/ 66 h 228"/>
                    <a:gd name="T102" fmla="*/ 70 w 607"/>
                    <a:gd name="T103" fmla="*/ 93 h 228"/>
                    <a:gd name="T104" fmla="*/ 97 w 607"/>
                    <a:gd name="T105" fmla="*/ 66 h 228"/>
                    <a:gd name="T106" fmla="*/ 97 w 607"/>
                    <a:gd name="T107" fmla="*/ 93 h 228"/>
                    <a:gd name="T108" fmla="*/ 115 w 607"/>
                    <a:gd name="T109" fmla="*/ 99 h 228"/>
                    <a:gd name="T110" fmla="*/ 133 w 607"/>
                    <a:gd name="T111" fmla="*/ 93 h 228"/>
                    <a:gd name="T112" fmla="*/ 136 w 607"/>
                    <a:gd name="T113" fmla="*/ 102 h 228"/>
                    <a:gd name="T114" fmla="*/ 220 w 607"/>
                    <a:gd name="T115" fmla="*/ 132 h 228"/>
                    <a:gd name="T116" fmla="*/ 238 w 607"/>
                    <a:gd name="T117" fmla="*/ 147 h 228"/>
                    <a:gd name="T118" fmla="*/ 274 w 607"/>
                    <a:gd name="T119" fmla="*/ 198 h 228"/>
                    <a:gd name="T120" fmla="*/ 238 w 607"/>
                    <a:gd name="T121" fmla="*/ 186 h 2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7" h="228">
                      <a:moveTo>
                        <a:pt x="238" y="186"/>
                      </a:moveTo>
                      <a:cubicBezTo>
                        <a:pt x="234" y="173"/>
                        <a:pt x="229" y="173"/>
                        <a:pt x="217" y="177"/>
                      </a:cubicBezTo>
                      <a:cubicBezTo>
                        <a:pt x="209" y="189"/>
                        <a:pt x="208" y="196"/>
                        <a:pt x="223" y="201"/>
                      </a:cubicBezTo>
                      <a:cubicBezTo>
                        <a:pt x="230" y="199"/>
                        <a:pt x="236" y="192"/>
                        <a:pt x="244" y="192"/>
                      </a:cubicBezTo>
                      <a:cubicBezTo>
                        <a:pt x="250" y="192"/>
                        <a:pt x="262" y="198"/>
                        <a:pt x="262" y="198"/>
                      </a:cubicBezTo>
                      <a:cubicBezTo>
                        <a:pt x="291" y="192"/>
                        <a:pt x="307" y="211"/>
                        <a:pt x="334" y="216"/>
                      </a:cubicBezTo>
                      <a:cubicBezTo>
                        <a:pt x="350" y="212"/>
                        <a:pt x="364" y="215"/>
                        <a:pt x="382" y="213"/>
                      </a:cubicBezTo>
                      <a:cubicBezTo>
                        <a:pt x="383" y="210"/>
                        <a:pt x="387" y="207"/>
                        <a:pt x="385" y="204"/>
                      </a:cubicBezTo>
                      <a:cubicBezTo>
                        <a:pt x="381" y="198"/>
                        <a:pt x="367" y="192"/>
                        <a:pt x="367" y="192"/>
                      </a:cubicBezTo>
                      <a:cubicBezTo>
                        <a:pt x="365" y="189"/>
                        <a:pt x="358" y="184"/>
                        <a:pt x="361" y="183"/>
                      </a:cubicBezTo>
                      <a:cubicBezTo>
                        <a:pt x="367" y="181"/>
                        <a:pt x="379" y="189"/>
                        <a:pt x="379" y="189"/>
                      </a:cubicBezTo>
                      <a:cubicBezTo>
                        <a:pt x="398" y="183"/>
                        <a:pt x="413" y="175"/>
                        <a:pt x="433" y="171"/>
                      </a:cubicBezTo>
                      <a:cubicBezTo>
                        <a:pt x="447" y="176"/>
                        <a:pt x="457" y="178"/>
                        <a:pt x="469" y="186"/>
                      </a:cubicBezTo>
                      <a:cubicBezTo>
                        <a:pt x="478" y="200"/>
                        <a:pt x="497" y="207"/>
                        <a:pt x="511" y="216"/>
                      </a:cubicBezTo>
                      <a:cubicBezTo>
                        <a:pt x="519" y="221"/>
                        <a:pt x="538" y="228"/>
                        <a:pt x="538" y="228"/>
                      </a:cubicBezTo>
                      <a:cubicBezTo>
                        <a:pt x="563" y="220"/>
                        <a:pt x="550" y="221"/>
                        <a:pt x="577" y="225"/>
                      </a:cubicBezTo>
                      <a:cubicBezTo>
                        <a:pt x="585" y="224"/>
                        <a:pt x="594" y="226"/>
                        <a:pt x="601" y="222"/>
                      </a:cubicBezTo>
                      <a:cubicBezTo>
                        <a:pt x="607" y="219"/>
                        <a:pt x="598" y="207"/>
                        <a:pt x="592" y="204"/>
                      </a:cubicBezTo>
                      <a:cubicBezTo>
                        <a:pt x="586" y="201"/>
                        <a:pt x="578" y="202"/>
                        <a:pt x="571" y="201"/>
                      </a:cubicBezTo>
                      <a:cubicBezTo>
                        <a:pt x="565" y="197"/>
                        <a:pt x="560" y="191"/>
                        <a:pt x="553" y="189"/>
                      </a:cubicBezTo>
                      <a:cubicBezTo>
                        <a:pt x="547" y="187"/>
                        <a:pt x="535" y="183"/>
                        <a:pt x="535" y="183"/>
                      </a:cubicBezTo>
                      <a:cubicBezTo>
                        <a:pt x="531" y="170"/>
                        <a:pt x="517" y="161"/>
                        <a:pt x="505" y="153"/>
                      </a:cubicBezTo>
                      <a:cubicBezTo>
                        <a:pt x="504" y="150"/>
                        <a:pt x="501" y="147"/>
                        <a:pt x="502" y="144"/>
                      </a:cubicBezTo>
                      <a:cubicBezTo>
                        <a:pt x="503" y="141"/>
                        <a:pt x="510" y="144"/>
                        <a:pt x="511" y="141"/>
                      </a:cubicBezTo>
                      <a:cubicBezTo>
                        <a:pt x="512" y="138"/>
                        <a:pt x="503" y="124"/>
                        <a:pt x="502" y="123"/>
                      </a:cubicBezTo>
                      <a:cubicBezTo>
                        <a:pt x="502" y="123"/>
                        <a:pt x="480" y="116"/>
                        <a:pt x="475" y="114"/>
                      </a:cubicBezTo>
                      <a:cubicBezTo>
                        <a:pt x="472" y="113"/>
                        <a:pt x="466" y="111"/>
                        <a:pt x="466" y="111"/>
                      </a:cubicBezTo>
                      <a:cubicBezTo>
                        <a:pt x="437" y="82"/>
                        <a:pt x="395" y="70"/>
                        <a:pt x="355" y="66"/>
                      </a:cubicBezTo>
                      <a:cubicBezTo>
                        <a:pt x="330" y="58"/>
                        <a:pt x="305" y="48"/>
                        <a:pt x="280" y="42"/>
                      </a:cubicBezTo>
                      <a:cubicBezTo>
                        <a:pt x="264" y="47"/>
                        <a:pt x="255" y="39"/>
                        <a:pt x="241" y="33"/>
                      </a:cubicBezTo>
                      <a:cubicBezTo>
                        <a:pt x="235" y="30"/>
                        <a:pt x="223" y="27"/>
                        <a:pt x="223" y="27"/>
                      </a:cubicBezTo>
                      <a:cubicBezTo>
                        <a:pt x="205" y="30"/>
                        <a:pt x="195" y="36"/>
                        <a:pt x="178" y="42"/>
                      </a:cubicBezTo>
                      <a:cubicBezTo>
                        <a:pt x="170" y="31"/>
                        <a:pt x="161" y="32"/>
                        <a:pt x="166" y="18"/>
                      </a:cubicBezTo>
                      <a:cubicBezTo>
                        <a:pt x="158" y="7"/>
                        <a:pt x="155" y="5"/>
                        <a:pt x="142" y="9"/>
                      </a:cubicBezTo>
                      <a:cubicBezTo>
                        <a:pt x="148" y="27"/>
                        <a:pt x="165" y="18"/>
                        <a:pt x="142" y="24"/>
                      </a:cubicBezTo>
                      <a:cubicBezTo>
                        <a:pt x="146" y="37"/>
                        <a:pt x="153" y="36"/>
                        <a:pt x="166" y="39"/>
                      </a:cubicBezTo>
                      <a:cubicBezTo>
                        <a:pt x="168" y="42"/>
                        <a:pt x="173" y="45"/>
                        <a:pt x="172" y="48"/>
                      </a:cubicBezTo>
                      <a:cubicBezTo>
                        <a:pt x="171" y="51"/>
                        <a:pt x="165" y="49"/>
                        <a:pt x="163" y="51"/>
                      </a:cubicBezTo>
                      <a:cubicBezTo>
                        <a:pt x="147" y="67"/>
                        <a:pt x="175" y="55"/>
                        <a:pt x="151" y="63"/>
                      </a:cubicBezTo>
                      <a:cubicBezTo>
                        <a:pt x="142" y="76"/>
                        <a:pt x="139" y="76"/>
                        <a:pt x="124" y="72"/>
                      </a:cubicBezTo>
                      <a:cubicBezTo>
                        <a:pt x="117" y="51"/>
                        <a:pt x="123" y="58"/>
                        <a:pt x="109" y="48"/>
                      </a:cubicBezTo>
                      <a:cubicBezTo>
                        <a:pt x="99" y="33"/>
                        <a:pt x="104" y="17"/>
                        <a:pt x="88" y="6"/>
                      </a:cubicBezTo>
                      <a:cubicBezTo>
                        <a:pt x="73" y="11"/>
                        <a:pt x="82" y="10"/>
                        <a:pt x="61" y="3"/>
                      </a:cubicBezTo>
                      <a:cubicBezTo>
                        <a:pt x="58" y="2"/>
                        <a:pt x="52" y="0"/>
                        <a:pt x="52" y="0"/>
                      </a:cubicBezTo>
                      <a:cubicBezTo>
                        <a:pt x="38" y="4"/>
                        <a:pt x="25" y="7"/>
                        <a:pt x="13" y="15"/>
                      </a:cubicBezTo>
                      <a:cubicBezTo>
                        <a:pt x="0" y="35"/>
                        <a:pt x="17" y="36"/>
                        <a:pt x="34" y="39"/>
                      </a:cubicBezTo>
                      <a:cubicBezTo>
                        <a:pt x="37" y="43"/>
                        <a:pt x="42" y="54"/>
                        <a:pt x="49" y="54"/>
                      </a:cubicBezTo>
                      <a:cubicBezTo>
                        <a:pt x="55" y="54"/>
                        <a:pt x="67" y="48"/>
                        <a:pt x="67" y="48"/>
                      </a:cubicBezTo>
                      <a:cubicBezTo>
                        <a:pt x="76" y="49"/>
                        <a:pt x="88" y="45"/>
                        <a:pt x="94" y="51"/>
                      </a:cubicBezTo>
                      <a:cubicBezTo>
                        <a:pt x="98" y="55"/>
                        <a:pt x="82" y="55"/>
                        <a:pt x="76" y="57"/>
                      </a:cubicBezTo>
                      <a:cubicBezTo>
                        <a:pt x="67" y="60"/>
                        <a:pt x="49" y="66"/>
                        <a:pt x="49" y="66"/>
                      </a:cubicBezTo>
                      <a:cubicBezTo>
                        <a:pt x="53" y="81"/>
                        <a:pt x="58" y="85"/>
                        <a:pt x="70" y="93"/>
                      </a:cubicBezTo>
                      <a:cubicBezTo>
                        <a:pt x="88" y="87"/>
                        <a:pt x="81" y="71"/>
                        <a:pt x="97" y="66"/>
                      </a:cubicBezTo>
                      <a:cubicBezTo>
                        <a:pt x="97" y="68"/>
                        <a:pt x="90" y="88"/>
                        <a:pt x="97" y="93"/>
                      </a:cubicBezTo>
                      <a:cubicBezTo>
                        <a:pt x="102" y="97"/>
                        <a:pt x="115" y="99"/>
                        <a:pt x="115" y="99"/>
                      </a:cubicBezTo>
                      <a:cubicBezTo>
                        <a:pt x="120" y="91"/>
                        <a:pt x="121" y="84"/>
                        <a:pt x="133" y="93"/>
                      </a:cubicBezTo>
                      <a:cubicBezTo>
                        <a:pt x="135" y="95"/>
                        <a:pt x="134" y="100"/>
                        <a:pt x="136" y="102"/>
                      </a:cubicBezTo>
                      <a:cubicBezTo>
                        <a:pt x="150" y="120"/>
                        <a:pt x="199" y="125"/>
                        <a:pt x="220" y="132"/>
                      </a:cubicBezTo>
                      <a:cubicBezTo>
                        <a:pt x="226" y="138"/>
                        <a:pt x="233" y="141"/>
                        <a:pt x="238" y="147"/>
                      </a:cubicBezTo>
                      <a:cubicBezTo>
                        <a:pt x="254" y="167"/>
                        <a:pt x="238" y="198"/>
                        <a:pt x="274" y="198"/>
                      </a:cubicBezTo>
                      <a:lnTo>
                        <a:pt x="238" y="18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1" name="Freeform 61"/>
                <p:cNvSpPr>
                  <a:spLocks/>
                </p:cNvSpPr>
                <p:nvPr/>
              </p:nvSpPr>
              <p:spPr bwMode="ltGray">
                <a:xfrm>
                  <a:off x="3290" y="3114"/>
                  <a:ext cx="58" cy="27"/>
                </a:xfrm>
                <a:custGeom>
                  <a:avLst/>
                  <a:gdLst>
                    <a:gd name="T0" fmla="*/ 6 w 58"/>
                    <a:gd name="T1" fmla="*/ 9 h 27"/>
                    <a:gd name="T2" fmla="*/ 24 w 58"/>
                    <a:gd name="T3" fmla="*/ 3 h 27"/>
                    <a:gd name="T4" fmla="*/ 33 w 58"/>
                    <a:gd name="T5" fmla="*/ 0 h 27"/>
                    <a:gd name="T6" fmla="*/ 12 w 58"/>
                    <a:gd name="T7" fmla="*/ 18 h 27"/>
                    <a:gd name="T8" fmla="*/ 3 w 58"/>
                    <a:gd name="T9" fmla="*/ 24 h 27"/>
                    <a:gd name="T10" fmla="*/ 6 w 58"/>
                    <a:gd name="T11" fmla="*/ 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6" y="9"/>
                      </a:moveTo>
                      <a:cubicBezTo>
                        <a:pt x="12" y="7"/>
                        <a:pt x="18" y="5"/>
                        <a:pt x="24" y="3"/>
                      </a:cubicBezTo>
                      <a:cubicBezTo>
                        <a:pt x="27" y="2"/>
                        <a:pt x="33" y="0"/>
                        <a:pt x="33" y="0"/>
                      </a:cubicBezTo>
                      <a:cubicBezTo>
                        <a:pt x="58" y="8"/>
                        <a:pt x="19" y="14"/>
                        <a:pt x="12" y="18"/>
                      </a:cubicBezTo>
                      <a:cubicBezTo>
                        <a:pt x="9" y="20"/>
                        <a:pt x="5" y="27"/>
                        <a:pt x="3" y="24"/>
                      </a:cubicBezTo>
                      <a:cubicBezTo>
                        <a:pt x="0" y="20"/>
                        <a:pt x="5" y="14"/>
                        <a:pt x="6"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2" name="Freeform 62"/>
                <p:cNvSpPr>
                  <a:spLocks/>
                </p:cNvSpPr>
                <p:nvPr/>
              </p:nvSpPr>
              <p:spPr bwMode="ltGray">
                <a:xfrm>
                  <a:off x="3404" y="3114"/>
                  <a:ext cx="13" cy="21"/>
                </a:xfrm>
                <a:custGeom>
                  <a:avLst/>
                  <a:gdLst>
                    <a:gd name="T0" fmla="*/ 0 w 13"/>
                    <a:gd name="T1" fmla="*/ 18 h 21"/>
                    <a:gd name="T2" fmla="*/ 9 w 13"/>
                    <a:gd name="T3" fmla="*/ 21 h 21"/>
                    <a:gd name="T4" fmla="*/ 0 w 13"/>
                    <a:gd name="T5" fmla="*/ 18 h 21"/>
                    <a:gd name="T6" fmla="*/ 0 60000 65536"/>
                    <a:gd name="T7" fmla="*/ 0 60000 65536"/>
                    <a:gd name="T8" fmla="*/ 0 60000 65536"/>
                  </a:gdLst>
                  <a:ahLst/>
                  <a:cxnLst>
                    <a:cxn ang="T6">
                      <a:pos x="T0" y="T1"/>
                    </a:cxn>
                    <a:cxn ang="T7">
                      <a:pos x="T2" y="T3"/>
                    </a:cxn>
                    <a:cxn ang="T8">
                      <a:pos x="T4" y="T5"/>
                    </a:cxn>
                  </a:cxnLst>
                  <a:rect l="0" t="0" r="r" b="b"/>
                  <a:pathLst>
                    <a:path w="13" h="21">
                      <a:moveTo>
                        <a:pt x="0" y="18"/>
                      </a:moveTo>
                      <a:cubicBezTo>
                        <a:pt x="5" y="0"/>
                        <a:pt x="13" y="5"/>
                        <a:pt x="9" y="21"/>
                      </a:cubicBezTo>
                      <a:cubicBezTo>
                        <a:pt x="6" y="20"/>
                        <a:pt x="0" y="18"/>
                        <a:pt x="0"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3" name="Freeform 63"/>
                <p:cNvSpPr>
                  <a:spLocks/>
                </p:cNvSpPr>
                <p:nvPr/>
              </p:nvSpPr>
              <p:spPr bwMode="ltGray">
                <a:xfrm>
                  <a:off x="3356" y="3121"/>
                  <a:ext cx="146" cy="107"/>
                </a:xfrm>
                <a:custGeom>
                  <a:avLst/>
                  <a:gdLst>
                    <a:gd name="T0" fmla="*/ 93 w 146"/>
                    <a:gd name="T1" fmla="*/ 20 h 107"/>
                    <a:gd name="T2" fmla="*/ 90 w 146"/>
                    <a:gd name="T3" fmla="*/ 2 h 107"/>
                    <a:gd name="T4" fmla="*/ 117 w 146"/>
                    <a:gd name="T5" fmla="*/ 20 h 107"/>
                    <a:gd name="T6" fmla="*/ 135 w 146"/>
                    <a:gd name="T7" fmla="*/ 32 h 107"/>
                    <a:gd name="T8" fmla="*/ 132 w 146"/>
                    <a:gd name="T9" fmla="*/ 56 h 107"/>
                    <a:gd name="T10" fmla="*/ 111 w 146"/>
                    <a:gd name="T11" fmla="*/ 44 h 107"/>
                    <a:gd name="T12" fmla="*/ 108 w 146"/>
                    <a:gd name="T13" fmla="*/ 62 h 107"/>
                    <a:gd name="T14" fmla="*/ 105 w 146"/>
                    <a:gd name="T15" fmla="*/ 77 h 107"/>
                    <a:gd name="T16" fmla="*/ 87 w 146"/>
                    <a:gd name="T17" fmla="*/ 86 h 107"/>
                    <a:gd name="T18" fmla="*/ 51 w 146"/>
                    <a:gd name="T19" fmla="*/ 107 h 107"/>
                    <a:gd name="T20" fmla="*/ 33 w 146"/>
                    <a:gd name="T21" fmla="*/ 101 h 107"/>
                    <a:gd name="T22" fmla="*/ 18 w 146"/>
                    <a:gd name="T23" fmla="*/ 98 h 107"/>
                    <a:gd name="T24" fmla="*/ 0 w 146"/>
                    <a:gd name="T25" fmla="*/ 92 h 107"/>
                    <a:gd name="T26" fmla="*/ 12 w 146"/>
                    <a:gd name="T27" fmla="*/ 77 h 107"/>
                    <a:gd name="T28" fmla="*/ 30 w 146"/>
                    <a:gd name="T29" fmla="*/ 83 h 107"/>
                    <a:gd name="T30" fmla="*/ 60 w 146"/>
                    <a:gd name="T31" fmla="*/ 80 h 107"/>
                    <a:gd name="T32" fmla="*/ 87 w 146"/>
                    <a:gd name="T33" fmla="*/ 59 h 107"/>
                    <a:gd name="T34" fmla="*/ 93 w 146"/>
                    <a:gd name="T35" fmla="*/ 2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107">
                      <a:moveTo>
                        <a:pt x="93" y="20"/>
                      </a:moveTo>
                      <a:cubicBezTo>
                        <a:pt x="90" y="16"/>
                        <a:pt x="78" y="0"/>
                        <a:pt x="90" y="2"/>
                      </a:cubicBezTo>
                      <a:cubicBezTo>
                        <a:pt x="90" y="2"/>
                        <a:pt x="112" y="17"/>
                        <a:pt x="117" y="20"/>
                      </a:cubicBezTo>
                      <a:cubicBezTo>
                        <a:pt x="123" y="24"/>
                        <a:pt x="135" y="32"/>
                        <a:pt x="135" y="32"/>
                      </a:cubicBezTo>
                      <a:cubicBezTo>
                        <a:pt x="142" y="53"/>
                        <a:pt x="146" y="46"/>
                        <a:pt x="132" y="56"/>
                      </a:cubicBezTo>
                      <a:cubicBezTo>
                        <a:pt x="120" y="48"/>
                        <a:pt x="125" y="39"/>
                        <a:pt x="111" y="44"/>
                      </a:cubicBezTo>
                      <a:cubicBezTo>
                        <a:pt x="117" y="61"/>
                        <a:pt x="114" y="46"/>
                        <a:pt x="108" y="62"/>
                      </a:cubicBezTo>
                      <a:cubicBezTo>
                        <a:pt x="106" y="67"/>
                        <a:pt x="108" y="73"/>
                        <a:pt x="105" y="77"/>
                      </a:cubicBezTo>
                      <a:cubicBezTo>
                        <a:pt x="101" y="84"/>
                        <a:pt x="92" y="83"/>
                        <a:pt x="87" y="86"/>
                      </a:cubicBezTo>
                      <a:cubicBezTo>
                        <a:pt x="76" y="92"/>
                        <a:pt x="62" y="100"/>
                        <a:pt x="51" y="107"/>
                      </a:cubicBezTo>
                      <a:cubicBezTo>
                        <a:pt x="45" y="105"/>
                        <a:pt x="39" y="102"/>
                        <a:pt x="33" y="101"/>
                      </a:cubicBezTo>
                      <a:cubicBezTo>
                        <a:pt x="28" y="100"/>
                        <a:pt x="23" y="99"/>
                        <a:pt x="18" y="98"/>
                      </a:cubicBezTo>
                      <a:cubicBezTo>
                        <a:pt x="12" y="96"/>
                        <a:pt x="0" y="92"/>
                        <a:pt x="0" y="92"/>
                      </a:cubicBezTo>
                      <a:cubicBezTo>
                        <a:pt x="2" y="86"/>
                        <a:pt x="3" y="77"/>
                        <a:pt x="12" y="77"/>
                      </a:cubicBezTo>
                      <a:cubicBezTo>
                        <a:pt x="18" y="77"/>
                        <a:pt x="30" y="83"/>
                        <a:pt x="30" y="83"/>
                      </a:cubicBezTo>
                      <a:cubicBezTo>
                        <a:pt x="45" y="79"/>
                        <a:pt x="47" y="71"/>
                        <a:pt x="60" y="80"/>
                      </a:cubicBezTo>
                      <a:cubicBezTo>
                        <a:pt x="71" y="76"/>
                        <a:pt x="87" y="59"/>
                        <a:pt x="87" y="59"/>
                      </a:cubicBezTo>
                      <a:cubicBezTo>
                        <a:pt x="93" y="30"/>
                        <a:pt x="103" y="54"/>
                        <a:pt x="93" y="2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4" name="Freeform 64"/>
                <p:cNvSpPr>
                  <a:spLocks/>
                </p:cNvSpPr>
                <p:nvPr/>
              </p:nvSpPr>
              <p:spPr bwMode="ltGray">
                <a:xfrm>
                  <a:off x="3538" y="3177"/>
                  <a:ext cx="34" cy="41"/>
                </a:xfrm>
                <a:custGeom>
                  <a:avLst/>
                  <a:gdLst>
                    <a:gd name="T0" fmla="*/ 13 w 34"/>
                    <a:gd name="T1" fmla="*/ 24 h 41"/>
                    <a:gd name="T2" fmla="*/ 13 w 34"/>
                    <a:gd name="T3" fmla="*/ 0 h 41"/>
                    <a:gd name="T4" fmla="*/ 34 w 34"/>
                    <a:gd name="T5" fmla="*/ 24 h 41"/>
                    <a:gd name="T6" fmla="*/ 13 w 34"/>
                    <a:gd name="T7" fmla="*/ 33 h 41"/>
                    <a:gd name="T8" fmla="*/ 13 w 34"/>
                    <a:gd name="T9" fmla="*/ 2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1">
                      <a:moveTo>
                        <a:pt x="13" y="24"/>
                      </a:moveTo>
                      <a:cubicBezTo>
                        <a:pt x="5" y="12"/>
                        <a:pt x="0" y="9"/>
                        <a:pt x="13" y="0"/>
                      </a:cubicBezTo>
                      <a:cubicBezTo>
                        <a:pt x="24" y="7"/>
                        <a:pt x="25" y="15"/>
                        <a:pt x="34" y="24"/>
                      </a:cubicBezTo>
                      <a:cubicBezTo>
                        <a:pt x="29" y="38"/>
                        <a:pt x="26" y="41"/>
                        <a:pt x="13" y="33"/>
                      </a:cubicBezTo>
                      <a:cubicBezTo>
                        <a:pt x="10" y="23"/>
                        <a:pt x="7" y="24"/>
                        <a:pt x="13"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5" name="Freeform 65"/>
                <p:cNvSpPr>
                  <a:spLocks/>
                </p:cNvSpPr>
                <p:nvPr/>
              </p:nvSpPr>
              <p:spPr bwMode="ltGray">
                <a:xfrm>
                  <a:off x="3580" y="3187"/>
                  <a:ext cx="39" cy="41"/>
                </a:xfrm>
                <a:custGeom>
                  <a:avLst/>
                  <a:gdLst>
                    <a:gd name="T0" fmla="*/ 7 w 39"/>
                    <a:gd name="T1" fmla="*/ 20 h 41"/>
                    <a:gd name="T2" fmla="*/ 31 w 39"/>
                    <a:gd name="T3" fmla="*/ 17 h 41"/>
                    <a:gd name="T4" fmla="*/ 1 w 39"/>
                    <a:gd name="T5" fmla="*/ 23 h 41"/>
                    <a:gd name="T6" fmla="*/ 7 w 39"/>
                    <a:gd name="T7" fmla="*/ 2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41">
                      <a:moveTo>
                        <a:pt x="7" y="20"/>
                      </a:moveTo>
                      <a:cubicBezTo>
                        <a:pt x="0" y="0"/>
                        <a:pt x="20" y="13"/>
                        <a:pt x="31" y="17"/>
                      </a:cubicBezTo>
                      <a:cubicBezTo>
                        <a:pt x="39" y="41"/>
                        <a:pt x="2" y="25"/>
                        <a:pt x="1" y="23"/>
                      </a:cubicBezTo>
                      <a:cubicBezTo>
                        <a:pt x="0" y="21"/>
                        <a:pt x="5" y="21"/>
                        <a:pt x="7" y="2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6" name="Freeform 66"/>
                <p:cNvSpPr>
                  <a:spLocks/>
                </p:cNvSpPr>
                <p:nvPr/>
              </p:nvSpPr>
              <p:spPr bwMode="ltGray">
                <a:xfrm>
                  <a:off x="3646" y="3201"/>
                  <a:ext cx="26" cy="24"/>
                </a:xfrm>
                <a:custGeom>
                  <a:avLst/>
                  <a:gdLst>
                    <a:gd name="T0" fmla="*/ 16 w 26"/>
                    <a:gd name="T1" fmla="*/ 21 h 24"/>
                    <a:gd name="T2" fmla="*/ 13 w 26"/>
                    <a:gd name="T3" fmla="*/ 0 h 24"/>
                    <a:gd name="T4" fmla="*/ 22 w 26"/>
                    <a:gd name="T5" fmla="*/ 24 h 24"/>
                    <a:gd name="T6" fmla="*/ 16 w 26"/>
                    <a:gd name="T7" fmla="*/ 21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4">
                      <a:moveTo>
                        <a:pt x="16" y="21"/>
                      </a:moveTo>
                      <a:cubicBezTo>
                        <a:pt x="4" y="13"/>
                        <a:pt x="0" y="9"/>
                        <a:pt x="13" y="0"/>
                      </a:cubicBezTo>
                      <a:cubicBezTo>
                        <a:pt x="24" y="8"/>
                        <a:pt x="26" y="11"/>
                        <a:pt x="22" y="24"/>
                      </a:cubicBezTo>
                      <a:cubicBezTo>
                        <a:pt x="8" y="21"/>
                        <a:pt x="6" y="21"/>
                        <a:pt x="16" y="2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7" name="Freeform 67"/>
                <p:cNvSpPr>
                  <a:spLocks/>
                </p:cNvSpPr>
                <p:nvPr/>
              </p:nvSpPr>
              <p:spPr bwMode="ltGray">
                <a:xfrm>
                  <a:off x="3679" y="3207"/>
                  <a:ext cx="28" cy="21"/>
                </a:xfrm>
                <a:custGeom>
                  <a:avLst/>
                  <a:gdLst>
                    <a:gd name="T0" fmla="*/ 16 w 28"/>
                    <a:gd name="T1" fmla="*/ 21 h 21"/>
                    <a:gd name="T2" fmla="*/ 13 w 28"/>
                    <a:gd name="T3" fmla="*/ 0 h 21"/>
                    <a:gd name="T4" fmla="*/ 25 w 28"/>
                    <a:gd name="T5" fmla="*/ 12 h 21"/>
                    <a:gd name="T6" fmla="*/ 16 w 28"/>
                    <a:gd name="T7" fmla="*/ 21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1">
                      <a:moveTo>
                        <a:pt x="16" y="21"/>
                      </a:moveTo>
                      <a:cubicBezTo>
                        <a:pt x="4" y="13"/>
                        <a:pt x="0" y="9"/>
                        <a:pt x="13" y="0"/>
                      </a:cubicBezTo>
                      <a:cubicBezTo>
                        <a:pt x="18" y="2"/>
                        <a:pt x="28" y="2"/>
                        <a:pt x="25" y="12"/>
                      </a:cubicBezTo>
                      <a:cubicBezTo>
                        <a:pt x="24" y="16"/>
                        <a:pt x="16" y="21"/>
                        <a:pt x="16" y="2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8" name="Freeform 68"/>
                <p:cNvSpPr>
                  <a:spLocks/>
                </p:cNvSpPr>
                <p:nvPr/>
              </p:nvSpPr>
              <p:spPr bwMode="ltGray">
                <a:xfrm>
                  <a:off x="3674" y="3232"/>
                  <a:ext cx="24" cy="20"/>
                </a:xfrm>
                <a:custGeom>
                  <a:avLst/>
                  <a:gdLst>
                    <a:gd name="T0" fmla="*/ 0 w 24"/>
                    <a:gd name="T1" fmla="*/ 8 h 20"/>
                    <a:gd name="T2" fmla="*/ 24 w 24"/>
                    <a:gd name="T3" fmla="*/ 14 h 20"/>
                    <a:gd name="T4" fmla="*/ 3 w 24"/>
                    <a:gd name="T5" fmla="*/ 14 h 20"/>
                    <a:gd name="T6" fmla="*/ 0 w 24"/>
                    <a:gd name="T7" fmla="*/ 8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0">
                      <a:moveTo>
                        <a:pt x="0" y="8"/>
                      </a:moveTo>
                      <a:cubicBezTo>
                        <a:pt x="13" y="0"/>
                        <a:pt x="16" y="2"/>
                        <a:pt x="24" y="14"/>
                      </a:cubicBezTo>
                      <a:cubicBezTo>
                        <a:pt x="17" y="16"/>
                        <a:pt x="11" y="20"/>
                        <a:pt x="3" y="14"/>
                      </a:cubicBezTo>
                      <a:cubicBezTo>
                        <a:pt x="0" y="11"/>
                        <a:pt x="0" y="0"/>
                        <a:pt x="0" y="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9" name="Freeform 69"/>
                <p:cNvSpPr>
                  <a:spLocks/>
                </p:cNvSpPr>
                <p:nvPr/>
              </p:nvSpPr>
              <p:spPr bwMode="ltGray">
                <a:xfrm>
                  <a:off x="3731" y="3441"/>
                  <a:ext cx="81" cy="54"/>
                </a:xfrm>
                <a:custGeom>
                  <a:avLst/>
                  <a:gdLst>
                    <a:gd name="T0" fmla="*/ 39 w 81"/>
                    <a:gd name="T1" fmla="*/ 27 h 54"/>
                    <a:gd name="T2" fmla="*/ 45 w 81"/>
                    <a:gd name="T3" fmla="*/ 6 h 54"/>
                    <a:gd name="T4" fmla="*/ 81 w 81"/>
                    <a:gd name="T5" fmla="*/ 33 h 54"/>
                    <a:gd name="T6" fmla="*/ 39 w 81"/>
                    <a:gd name="T7" fmla="*/ 27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54">
                      <a:moveTo>
                        <a:pt x="39" y="27"/>
                      </a:moveTo>
                      <a:cubicBezTo>
                        <a:pt x="27" y="9"/>
                        <a:pt x="0" y="0"/>
                        <a:pt x="45" y="6"/>
                      </a:cubicBezTo>
                      <a:cubicBezTo>
                        <a:pt x="59" y="15"/>
                        <a:pt x="70" y="22"/>
                        <a:pt x="81" y="33"/>
                      </a:cubicBezTo>
                      <a:cubicBezTo>
                        <a:pt x="74" y="54"/>
                        <a:pt x="50" y="38"/>
                        <a:pt x="39" y="2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0" name="Freeform 70"/>
                <p:cNvSpPr>
                  <a:spLocks/>
                </p:cNvSpPr>
                <p:nvPr/>
              </p:nvSpPr>
              <p:spPr bwMode="ltGray">
                <a:xfrm>
                  <a:off x="2361" y="3354"/>
                  <a:ext cx="1079" cy="486"/>
                </a:xfrm>
                <a:custGeom>
                  <a:avLst/>
                  <a:gdLst>
                    <a:gd name="T0" fmla="*/ 470 w 1079"/>
                    <a:gd name="T1" fmla="*/ 42 h 486"/>
                    <a:gd name="T2" fmla="*/ 497 w 1079"/>
                    <a:gd name="T3" fmla="*/ 12 h 486"/>
                    <a:gd name="T4" fmla="*/ 485 w 1079"/>
                    <a:gd name="T5" fmla="*/ 24 h 486"/>
                    <a:gd name="T6" fmla="*/ 521 w 1079"/>
                    <a:gd name="T7" fmla="*/ 15 h 486"/>
                    <a:gd name="T8" fmla="*/ 593 w 1079"/>
                    <a:gd name="T9" fmla="*/ 36 h 486"/>
                    <a:gd name="T10" fmla="*/ 608 w 1079"/>
                    <a:gd name="T11" fmla="*/ 84 h 486"/>
                    <a:gd name="T12" fmla="*/ 614 w 1079"/>
                    <a:gd name="T13" fmla="*/ 105 h 486"/>
                    <a:gd name="T14" fmla="*/ 689 w 1079"/>
                    <a:gd name="T15" fmla="*/ 129 h 486"/>
                    <a:gd name="T16" fmla="*/ 779 w 1079"/>
                    <a:gd name="T17" fmla="*/ 120 h 486"/>
                    <a:gd name="T18" fmla="*/ 830 w 1079"/>
                    <a:gd name="T19" fmla="*/ 30 h 486"/>
                    <a:gd name="T20" fmla="*/ 878 w 1079"/>
                    <a:gd name="T21" fmla="*/ 69 h 486"/>
                    <a:gd name="T22" fmla="*/ 902 w 1079"/>
                    <a:gd name="T23" fmla="*/ 123 h 486"/>
                    <a:gd name="T24" fmla="*/ 911 w 1079"/>
                    <a:gd name="T25" fmla="*/ 141 h 486"/>
                    <a:gd name="T26" fmla="*/ 980 w 1079"/>
                    <a:gd name="T27" fmla="*/ 189 h 486"/>
                    <a:gd name="T28" fmla="*/ 1010 w 1079"/>
                    <a:gd name="T29" fmla="*/ 231 h 486"/>
                    <a:gd name="T30" fmla="*/ 1028 w 1079"/>
                    <a:gd name="T31" fmla="*/ 225 h 486"/>
                    <a:gd name="T32" fmla="*/ 1052 w 1079"/>
                    <a:gd name="T33" fmla="*/ 249 h 486"/>
                    <a:gd name="T34" fmla="*/ 1079 w 1079"/>
                    <a:gd name="T35" fmla="*/ 306 h 486"/>
                    <a:gd name="T36" fmla="*/ 1004 w 1079"/>
                    <a:gd name="T37" fmla="*/ 399 h 486"/>
                    <a:gd name="T38" fmla="*/ 947 w 1079"/>
                    <a:gd name="T39" fmla="*/ 444 h 486"/>
                    <a:gd name="T40" fmla="*/ 842 w 1079"/>
                    <a:gd name="T41" fmla="*/ 465 h 486"/>
                    <a:gd name="T42" fmla="*/ 818 w 1079"/>
                    <a:gd name="T43" fmla="*/ 480 h 486"/>
                    <a:gd name="T44" fmla="*/ 722 w 1079"/>
                    <a:gd name="T45" fmla="*/ 480 h 486"/>
                    <a:gd name="T46" fmla="*/ 674 w 1079"/>
                    <a:gd name="T47" fmla="*/ 456 h 486"/>
                    <a:gd name="T48" fmla="*/ 677 w 1079"/>
                    <a:gd name="T49" fmla="*/ 402 h 486"/>
                    <a:gd name="T50" fmla="*/ 647 w 1079"/>
                    <a:gd name="T51" fmla="*/ 414 h 486"/>
                    <a:gd name="T52" fmla="*/ 602 w 1079"/>
                    <a:gd name="T53" fmla="*/ 441 h 486"/>
                    <a:gd name="T54" fmla="*/ 512 w 1079"/>
                    <a:gd name="T55" fmla="*/ 399 h 486"/>
                    <a:gd name="T56" fmla="*/ 416 w 1079"/>
                    <a:gd name="T57" fmla="*/ 402 h 486"/>
                    <a:gd name="T58" fmla="*/ 320 w 1079"/>
                    <a:gd name="T59" fmla="*/ 411 h 486"/>
                    <a:gd name="T60" fmla="*/ 239 w 1079"/>
                    <a:gd name="T61" fmla="*/ 405 h 486"/>
                    <a:gd name="T62" fmla="*/ 179 w 1079"/>
                    <a:gd name="T63" fmla="*/ 423 h 486"/>
                    <a:gd name="T64" fmla="*/ 116 w 1079"/>
                    <a:gd name="T65" fmla="*/ 378 h 486"/>
                    <a:gd name="T66" fmla="*/ 2 w 1079"/>
                    <a:gd name="T67" fmla="*/ 261 h 486"/>
                    <a:gd name="T68" fmla="*/ 17 w 1079"/>
                    <a:gd name="T69" fmla="*/ 249 h 486"/>
                    <a:gd name="T70" fmla="*/ 2 w 1079"/>
                    <a:gd name="T71" fmla="*/ 204 h 486"/>
                    <a:gd name="T72" fmla="*/ 20 w 1079"/>
                    <a:gd name="T73" fmla="*/ 198 h 486"/>
                    <a:gd name="T74" fmla="*/ 179 w 1079"/>
                    <a:gd name="T75" fmla="*/ 171 h 486"/>
                    <a:gd name="T76" fmla="*/ 233 w 1079"/>
                    <a:gd name="T77" fmla="*/ 123 h 486"/>
                    <a:gd name="T78" fmla="*/ 272 w 1079"/>
                    <a:gd name="T79" fmla="*/ 111 h 486"/>
                    <a:gd name="T80" fmla="*/ 317 w 1079"/>
                    <a:gd name="T81" fmla="*/ 69 h 486"/>
                    <a:gd name="T82" fmla="*/ 386 w 1079"/>
                    <a:gd name="T83" fmla="*/ 84 h 486"/>
                    <a:gd name="T84" fmla="*/ 404 w 1079"/>
                    <a:gd name="T85" fmla="*/ 90 h 486"/>
                    <a:gd name="T86" fmla="*/ 437 w 1079"/>
                    <a:gd name="T87" fmla="*/ 102 h 486"/>
                    <a:gd name="T88" fmla="*/ 449 w 1079"/>
                    <a:gd name="T89" fmla="*/ 60 h 4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9" h="486">
                      <a:moveTo>
                        <a:pt x="449" y="60"/>
                      </a:moveTo>
                      <a:cubicBezTo>
                        <a:pt x="453" y="48"/>
                        <a:pt x="458" y="46"/>
                        <a:pt x="470" y="42"/>
                      </a:cubicBezTo>
                      <a:cubicBezTo>
                        <a:pt x="474" y="30"/>
                        <a:pt x="471" y="26"/>
                        <a:pt x="464" y="15"/>
                      </a:cubicBezTo>
                      <a:cubicBezTo>
                        <a:pt x="487" y="7"/>
                        <a:pt x="476" y="8"/>
                        <a:pt x="497" y="12"/>
                      </a:cubicBezTo>
                      <a:cubicBezTo>
                        <a:pt x="496" y="15"/>
                        <a:pt x="496" y="19"/>
                        <a:pt x="494" y="21"/>
                      </a:cubicBezTo>
                      <a:cubicBezTo>
                        <a:pt x="492" y="23"/>
                        <a:pt x="486" y="21"/>
                        <a:pt x="485" y="24"/>
                      </a:cubicBezTo>
                      <a:cubicBezTo>
                        <a:pt x="480" y="33"/>
                        <a:pt x="494" y="35"/>
                        <a:pt x="497" y="36"/>
                      </a:cubicBezTo>
                      <a:cubicBezTo>
                        <a:pt x="535" y="31"/>
                        <a:pt x="514" y="37"/>
                        <a:pt x="521" y="15"/>
                      </a:cubicBezTo>
                      <a:cubicBezTo>
                        <a:pt x="534" y="19"/>
                        <a:pt x="544" y="26"/>
                        <a:pt x="557" y="30"/>
                      </a:cubicBezTo>
                      <a:cubicBezTo>
                        <a:pt x="569" y="34"/>
                        <a:pt x="593" y="36"/>
                        <a:pt x="593" y="36"/>
                      </a:cubicBezTo>
                      <a:cubicBezTo>
                        <a:pt x="607" y="31"/>
                        <a:pt x="619" y="35"/>
                        <a:pt x="632" y="39"/>
                      </a:cubicBezTo>
                      <a:cubicBezTo>
                        <a:pt x="628" y="55"/>
                        <a:pt x="622" y="74"/>
                        <a:pt x="608" y="84"/>
                      </a:cubicBezTo>
                      <a:cubicBezTo>
                        <a:pt x="604" y="96"/>
                        <a:pt x="599" y="98"/>
                        <a:pt x="587" y="102"/>
                      </a:cubicBezTo>
                      <a:cubicBezTo>
                        <a:pt x="598" y="106"/>
                        <a:pt x="603" y="101"/>
                        <a:pt x="614" y="105"/>
                      </a:cubicBezTo>
                      <a:cubicBezTo>
                        <a:pt x="625" y="122"/>
                        <a:pt x="643" y="121"/>
                        <a:pt x="662" y="123"/>
                      </a:cubicBezTo>
                      <a:cubicBezTo>
                        <a:pt x="673" y="130"/>
                        <a:pt x="677" y="133"/>
                        <a:pt x="689" y="129"/>
                      </a:cubicBezTo>
                      <a:cubicBezTo>
                        <a:pt x="701" y="133"/>
                        <a:pt x="711" y="134"/>
                        <a:pt x="722" y="141"/>
                      </a:cubicBezTo>
                      <a:cubicBezTo>
                        <a:pt x="756" y="138"/>
                        <a:pt x="755" y="136"/>
                        <a:pt x="779" y="120"/>
                      </a:cubicBezTo>
                      <a:cubicBezTo>
                        <a:pt x="789" y="91"/>
                        <a:pt x="773" y="13"/>
                        <a:pt x="812" y="0"/>
                      </a:cubicBezTo>
                      <a:cubicBezTo>
                        <a:pt x="828" y="5"/>
                        <a:pt x="822" y="18"/>
                        <a:pt x="830" y="30"/>
                      </a:cubicBezTo>
                      <a:cubicBezTo>
                        <a:pt x="839" y="43"/>
                        <a:pt x="849" y="53"/>
                        <a:pt x="857" y="66"/>
                      </a:cubicBezTo>
                      <a:cubicBezTo>
                        <a:pt x="863" y="111"/>
                        <a:pt x="856" y="76"/>
                        <a:pt x="878" y="69"/>
                      </a:cubicBezTo>
                      <a:cubicBezTo>
                        <a:pt x="881" y="70"/>
                        <a:pt x="885" y="69"/>
                        <a:pt x="887" y="72"/>
                      </a:cubicBezTo>
                      <a:cubicBezTo>
                        <a:pt x="897" y="86"/>
                        <a:pt x="896" y="108"/>
                        <a:pt x="902" y="123"/>
                      </a:cubicBezTo>
                      <a:cubicBezTo>
                        <a:pt x="903" y="126"/>
                        <a:pt x="906" y="129"/>
                        <a:pt x="908" y="132"/>
                      </a:cubicBezTo>
                      <a:cubicBezTo>
                        <a:pt x="909" y="135"/>
                        <a:pt x="910" y="138"/>
                        <a:pt x="911" y="141"/>
                      </a:cubicBezTo>
                      <a:cubicBezTo>
                        <a:pt x="911" y="141"/>
                        <a:pt x="916" y="161"/>
                        <a:pt x="917" y="162"/>
                      </a:cubicBezTo>
                      <a:cubicBezTo>
                        <a:pt x="930" y="175"/>
                        <a:pt x="962" y="177"/>
                        <a:pt x="980" y="189"/>
                      </a:cubicBezTo>
                      <a:cubicBezTo>
                        <a:pt x="987" y="199"/>
                        <a:pt x="992" y="203"/>
                        <a:pt x="998" y="213"/>
                      </a:cubicBezTo>
                      <a:cubicBezTo>
                        <a:pt x="1002" y="219"/>
                        <a:pt x="1006" y="225"/>
                        <a:pt x="1010" y="231"/>
                      </a:cubicBezTo>
                      <a:cubicBezTo>
                        <a:pt x="1012" y="234"/>
                        <a:pt x="1016" y="240"/>
                        <a:pt x="1016" y="240"/>
                      </a:cubicBezTo>
                      <a:cubicBezTo>
                        <a:pt x="1023" y="220"/>
                        <a:pt x="999" y="219"/>
                        <a:pt x="1028" y="225"/>
                      </a:cubicBezTo>
                      <a:cubicBezTo>
                        <a:pt x="1030" y="231"/>
                        <a:pt x="1032" y="237"/>
                        <a:pt x="1034" y="243"/>
                      </a:cubicBezTo>
                      <a:cubicBezTo>
                        <a:pt x="1036" y="249"/>
                        <a:pt x="1052" y="249"/>
                        <a:pt x="1052" y="249"/>
                      </a:cubicBezTo>
                      <a:cubicBezTo>
                        <a:pt x="1073" y="270"/>
                        <a:pt x="1063" y="262"/>
                        <a:pt x="1079" y="273"/>
                      </a:cubicBezTo>
                      <a:cubicBezTo>
                        <a:pt x="1072" y="310"/>
                        <a:pt x="1079" y="264"/>
                        <a:pt x="1079" y="306"/>
                      </a:cubicBezTo>
                      <a:cubicBezTo>
                        <a:pt x="1079" y="330"/>
                        <a:pt x="1061" y="353"/>
                        <a:pt x="1049" y="372"/>
                      </a:cubicBezTo>
                      <a:cubicBezTo>
                        <a:pt x="1044" y="380"/>
                        <a:pt x="1011" y="394"/>
                        <a:pt x="1004" y="399"/>
                      </a:cubicBezTo>
                      <a:cubicBezTo>
                        <a:pt x="996" y="404"/>
                        <a:pt x="977" y="411"/>
                        <a:pt x="977" y="411"/>
                      </a:cubicBezTo>
                      <a:cubicBezTo>
                        <a:pt x="966" y="422"/>
                        <a:pt x="960" y="435"/>
                        <a:pt x="947" y="444"/>
                      </a:cubicBezTo>
                      <a:cubicBezTo>
                        <a:pt x="930" y="469"/>
                        <a:pt x="885" y="463"/>
                        <a:pt x="860" y="480"/>
                      </a:cubicBezTo>
                      <a:cubicBezTo>
                        <a:pt x="854" y="476"/>
                        <a:pt x="850" y="465"/>
                        <a:pt x="842" y="465"/>
                      </a:cubicBezTo>
                      <a:cubicBezTo>
                        <a:pt x="838" y="465"/>
                        <a:pt x="839" y="472"/>
                        <a:pt x="836" y="474"/>
                      </a:cubicBezTo>
                      <a:cubicBezTo>
                        <a:pt x="831" y="477"/>
                        <a:pt x="818" y="480"/>
                        <a:pt x="818" y="480"/>
                      </a:cubicBezTo>
                      <a:cubicBezTo>
                        <a:pt x="799" y="474"/>
                        <a:pt x="758" y="486"/>
                        <a:pt x="758" y="486"/>
                      </a:cubicBezTo>
                      <a:cubicBezTo>
                        <a:pt x="741" y="480"/>
                        <a:pt x="743" y="476"/>
                        <a:pt x="722" y="480"/>
                      </a:cubicBezTo>
                      <a:cubicBezTo>
                        <a:pt x="710" y="476"/>
                        <a:pt x="707" y="468"/>
                        <a:pt x="698" y="459"/>
                      </a:cubicBezTo>
                      <a:cubicBezTo>
                        <a:pt x="693" y="440"/>
                        <a:pt x="687" y="447"/>
                        <a:pt x="674" y="456"/>
                      </a:cubicBezTo>
                      <a:cubicBezTo>
                        <a:pt x="658" y="455"/>
                        <a:pt x="622" y="451"/>
                        <a:pt x="653" y="441"/>
                      </a:cubicBezTo>
                      <a:cubicBezTo>
                        <a:pt x="656" y="431"/>
                        <a:pt x="669" y="407"/>
                        <a:pt x="677" y="402"/>
                      </a:cubicBezTo>
                      <a:cubicBezTo>
                        <a:pt x="674" y="388"/>
                        <a:pt x="677" y="377"/>
                        <a:pt x="662" y="387"/>
                      </a:cubicBezTo>
                      <a:cubicBezTo>
                        <a:pt x="657" y="403"/>
                        <a:pt x="661" y="393"/>
                        <a:pt x="647" y="414"/>
                      </a:cubicBezTo>
                      <a:cubicBezTo>
                        <a:pt x="643" y="420"/>
                        <a:pt x="629" y="426"/>
                        <a:pt x="629" y="426"/>
                      </a:cubicBezTo>
                      <a:cubicBezTo>
                        <a:pt x="620" y="439"/>
                        <a:pt x="619" y="445"/>
                        <a:pt x="602" y="441"/>
                      </a:cubicBezTo>
                      <a:cubicBezTo>
                        <a:pt x="596" y="423"/>
                        <a:pt x="562" y="414"/>
                        <a:pt x="545" y="408"/>
                      </a:cubicBezTo>
                      <a:cubicBezTo>
                        <a:pt x="534" y="404"/>
                        <a:pt x="512" y="399"/>
                        <a:pt x="512" y="399"/>
                      </a:cubicBezTo>
                      <a:cubicBezTo>
                        <a:pt x="500" y="403"/>
                        <a:pt x="492" y="399"/>
                        <a:pt x="479" y="396"/>
                      </a:cubicBezTo>
                      <a:cubicBezTo>
                        <a:pt x="457" y="400"/>
                        <a:pt x="438" y="397"/>
                        <a:pt x="416" y="402"/>
                      </a:cubicBezTo>
                      <a:cubicBezTo>
                        <a:pt x="400" y="398"/>
                        <a:pt x="385" y="401"/>
                        <a:pt x="368" y="399"/>
                      </a:cubicBezTo>
                      <a:cubicBezTo>
                        <a:pt x="352" y="403"/>
                        <a:pt x="336" y="406"/>
                        <a:pt x="320" y="411"/>
                      </a:cubicBezTo>
                      <a:cubicBezTo>
                        <a:pt x="314" y="413"/>
                        <a:pt x="302" y="417"/>
                        <a:pt x="302" y="417"/>
                      </a:cubicBezTo>
                      <a:cubicBezTo>
                        <a:pt x="275" y="408"/>
                        <a:pt x="271" y="408"/>
                        <a:pt x="239" y="405"/>
                      </a:cubicBezTo>
                      <a:cubicBezTo>
                        <a:pt x="227" y="407"/>
                        <a:pt x="206" y="420"/>
                        <a:pt x="206" y="420"/>
                      </a:cubicBezTo>
                      <a:cubicBezTo>
                        <a:pt x="197" y="417"/>
                        <a:pt x="179" y="423"/>
                        <a:pt x="179" y="423"/>
                      </a:cubicBezTo>
                      <a:cubicBezTo>
                        <a:pt x="158" y="420"/>
                        <a:pt x="154" y="417"/>
                        <a:pt x="137" y="411"/>
                      </a:cubicBezTo>
                      <a:cubicBezTo>
                        <a:pt x="97" y="371"/>
                        <a:pt x="132" y="412"/>
                        <a:pt x="116" y="378"/>
                      </a:cubicBezTo>
                      <a:cubicBezTo>
                        <a:pt x="101" y="346"/>
                        <a:pt x="67" y="310"/>
                        <a:pt x="38" y="291"/>
                      </a:cubicBezTo>
                      <a:cubicBezTo>
                        <a:pt x="31" y="271"/>
                        <a:pt x="18" y="272"/>
                        <a:pt x="2" y="261"/>
                      </a:cubicBezTo>
                      <a:cubicBezTo>
                        <a:pt x="3" y="258"/>
                        <a:pt x="3" y="254"/>
                        <a:pt x="5" y="252"/>
                      </a:cubicBezTo>
                      <a:cubicBezTo>
                        <a:pt x="8" y="249"/>
                        <a:pt x="17" y="253"/>
                        <a:pt x="17" y="249"/>
                      </a:cubicBezTo>
                      <a:cubicBezTo>
                        <a:pt x="17" y="242"/>
                        <a:pt x="5" y="231"/>
                        <a:pt x="5" y="231"/>
                      </a:cubicBezTo>
                      <a:cubicBezTo>
                        <a:pt x="8" y="222"/>
                        <a:pt x="2" y="204"/>
                        <a:pt x="2" y="204"/>
                      </a:cubicBezTo>
                      <a:cubicBezTo>
                        <a:pt x="5" y="196"/>
                        <a:pt x="0" y="178"/>
                        <a:pt x="8" y="180"/>
                      </a:cubicBezTo>
                      <a:cubicBezTo>
                        <a:pt x="15" y="181"/>
                        <a:pt x="20" y="198"/>
                        <a:pt x="20" y="198"/>
                      </a:cubicBezTo>
                      <a:cubicBezTo>
                        <a:pt x="43" y="190"/>
                        <a:pt x="64" y="179"/>
                        <a:pt x="89" y="174"/>
                      </a:cubicBezTo>
                      <a:cubicBezTo>
                        <a:pt x="137" y="176"/>
                        <a:pt x="142" y="178"/>
                        <a:pt x="179" y="171"/>
                      </a:cubicBezTo>
                      <a:cubicBezTo>
                        <a:pt x="193" y="168"/>
                        <a:pt x="218" y="153"/>
                        <a:pt x="218" y="153"/>
                      </a:cubicBezTo>
                      <a:cubicBezTo>
                        <a:pt x="227" y="140"/>
                        <a:pt x="215" y="129"/>
                        <a:pt x="233" y="123"/>
                      </a:cubicBezTo>
                      <a:cubicBezTo>
                        <a:pt x="255" y="91"/>
                        <a:pt x="249" y="118"/>
                        <a:pt x="260" y="135"/>
                      </a:cubicBezTo>
                      <a:cubicBezTo>
                        <a:pt x="269" y="121"/>
                        <a:pt x="258" y="120"/>
                        <a:pt x="272" y="111"/>
                      </a:cubicBezTo>
                      <a:cubicBezTo>
                        <a:pt x="276" y="99"/>
                        <a:pt x="280" y="94"/>
                        <a:pt x="290" y="87"/>
                      </a:cubicBezTo>
                      <a:cubicBezTo>
                        <a:pt x="308" y="93"/>
                        <a:pt x="302" y="74"/>
                        <a:pt x="317" y="69"/>
                      </a:cubicBezTo>
                      <a:cubicBezTo>
                        <a:pt x="335" y="73"/>
                        <a:pt x="334" y="68"/>
                        <a:pt x="350" y="63"/>
                      </a:cubicBezTo>
                      <a:cubicBezTo>
                        <a:pt x="371" y="68"/>
                        <a:pt x="369" y="73"/>
                        <a:pt x="386" y="84"/>
                      </a:cubicBezTo>
                      <a:cubicBezTo>
                        <a:pt x="388" y="87"/>
                        <a:pt x="395" y="100"/>
                        <a:pt x="401" y="99"/>
                      </a:cubicBezTo>
                      <a:cubicBezTo>
                        <a:pt x="404" y="98"/>
                        <a:pt x="402" y="92"/>
                        <a:pt x="404" y="90"/>
                      </a:cubicBezTo>
                      <a:cubicBezTo>
                        <a:pt x="406" y="88"/>
                        <a:pt x="410" y="88"/>
                        <a:pt x="413" y="87"/>
                      </a:cubicBezTo>
                      <a:cubicBezTo>
                        <a:pt x="425" y="91"/>
                        <a:pt x="425" y="98"/>
                        <a:pt x="437" y="102"/>
                      </a:cubicBezTo>
                      <a:cubicBezTo>
                        <a:pt x="440" y="93"/>
                        <a:pt x="434" y="75"/>
                        <a:pt x="434" y="75"/>
                      </a:cubicBezTo>
                      <a:cubicBezTo>
                        <a:pt x="438" y="69"/>
                        <a:pt x="449" y="60"/>
                        <a:pt x="449" y="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1" name="Freeform 71"/>
                <p:cNvSpPr>
                  <a:spLocks/>
                </p:cNvSpPr>
                <p:nvPr/>
              </p:nvSpPr>
              <p:spPr bwMode="ltGray">
                <a:xfrm>
                  <a:off x="3182" y="3846"/>
                  <a:ext cx="77" cy="42"/>
                </a:xfrm>
                <a:custGeom>
                  <a:avLst/>
                  <a:gdLst>
                    <a:gd name="T0" fmla="*/ 12 w 77"/>
                    <a:gd name="T1" fmla="*/ 3 h 42"/>
                    <a:gd name="T2" fmla="*/ 60 w 77"/>
                    <a:gd name="T3" fmla="*/ 0 h 42"/>
                    <a:gd name="T4" fmla="*/ 66 w 77"/>
                    <a:gd name="T5" fmla="*/ 30 h 42"/>
                    <a:gd name="T6" fmla="*/ 30 w 77"/>
                    <a:gd name="T7" fmla="*/ 42 h 42"/>
                    <a:gd name="T8" fmla="*/ 9 w 77"/>
                    <a:gd name="T9" fmla="*/ 33 h 42"/>
                    <a:gd name="T10" fmla="*/ 3 w 77"/>
                    <a:gd name="T11" fmla="*/ 15 h 42"/>
                    <a:gd name="T12" fmla="*/ 0 w 77"/>
                    <a:gd name="T13" fmla="*/ 6 h 42"/>
                    <a:gd name="T14" fmla="*/ 12 w 77"/>
                    <a:gd name="T15" fmla="*/ 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42">
                      <a:moveTo>
                        <a:pt x="12" y="3"/>
                      </a:moveTo>
                      <a:cubicBezTo>
                        <a:pt x="28" y="8"/>
                        <a:pt x="44" y="4"/>
                        <a:pt x="60" y="0"/>
                      </a:cubicBezTo>
                      <a:cubicBezTo>
                        <a:pt x="77" y="6"/>
                        <a:pt x="71" y="14"/>
                        <a:pt x="66" y="30"/>
                      </a:cubicBezTo>
                      <a:cubicBezTo>
                        <a:pt x="63" y="39"/>
                        <a:pt x="35" y="41"/>
                        <a:pt x="30" y="42"/>
                      </a:cubicBezTo>
                      <a:cubicBezTo>
                        <a:pt x="24" y="41"/>
                        <a:pt x="13" y="39"/>
                        <a:pt x="9" y="33"/>
                      </a:cubicBezTo>
                      <a:cubicBezTo>
                        <a:pt x="6" y="28"/>
                        <a:pt x="5" y="21"/>
                        <a:pt x="3" y="15"/>
                      </a:cubicBezTo>
                      <a:cubicBezTo>
                        <a:pt x="2" y="12"/>
                        <a:pt x="0" y="6"/>
                        <a:pt x="0" y="6"/>
                      </a:cubicBezTo>
                      <a:cubicBezTo>
                        <a:pt x="10" y="3"/>
                        <a:pt x="6" y="3"/>
                        <a:pt x="12" y="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2" name="Freeform 72"/>
                <p:cNvSpPr>
                  <a:spLocks/>
                </p:cNvSpPr>
                <p:nvPr/>
              </p:nvSpPr>
              <p:spPr bwMode="ltGray">
                <a:xfrm>
                  <a:off x="3867" y="3351"/>
                  <a:ext cx="29" cy="18"/>
                </a:xfrm>
                <a:custGeom>
                  <a:avLst/>
                  <a:gdLst>
                    <a:gd name="T0" fmla="*/ 2 w 29"/>
                    <a:gd name="T1" fmla="*/ 9 h 18"/>
                    <a:gd name="T2" fmla="*/ 11 w 29"/>
                    <a:gd name="T3" fmla="*/ 18 h 18"/>
                    <a:gd name="T4" fmla="*/ 2 w 29"/>
                    <a:gd name="T5" fmla="*/ 9 h 18"/>
                    <a:gd name="T6" fmla="*/ 0 60000 65536"/>
                    <a:gd name="T7" fmla="*/ 0 60000 65536"/>
                    <a:gd name="T8" fmla="*/ 0 60000 65536"/>
                  </a:gdLst>
                  <a:ahLst/>
                  <a:cxnLst>
                    <a:cxn ang="T6">
                      <a:pos x="T0" y="T1"/>
                    </a:cxn>
                    <a:cxn ang="T7">
                      <a:pos x="T2" y="T3"/>
                    </a:cxn>
                    <a:cxn ang="T8">
                      <a:pos x="T4" y="T5"/>
                    </a:cxn>
                  </a:cxnLst>
                  <a:rect l="0" t="0" r="r" b="b"/>
                  <a:pathLst>
                    <a:path w="29" h="18">
                      <a:moveTo>
                        <a:pt x="2" y="9"/>
                      </a:moveTo>
                      <a:cubicBezTo>
                        <a:pt x="14" y="1"/>
                        <a:pt x="29" y="0"/>
                        <a:pt x="11" y="18"/>
                      </a:cubicBezTo>
                      <a:cubicBezTo>
                        <a:pt x="0" y="14"/>
                        <a:pt x="2" y="18"/>
                        <a:pt x="2"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3" name="Freeform 73"/>
                <p:cNvSpPr>
                  <a:spLocks/>
                </p:cNvSpPr>
                <p:nvPr/>
              </p:nvSpPr>
              <p:spPr bwMode="ltGray">
                <a:xfrm>
                  <a:off x="3836" y="3305"/>
                  <a:ext cx="36" cy="49"/>
                </a:xfrm>
                <a:custGeom>
                  <a:avLst/>
                  <a:gdLst>
                    <a:gd name="T0" fmla="*/ 27 w 36"/>
                    <a:gd name="T1" fmla="*/ 49 h 49"/>
                    <a:gd name="T2" fmla="*/ 0 w 36"/>
                    <a:gd name="T3" fmla="*/ 19 h 49"/>
                    <a:gd name="T4" fmla="*/ 36 w 36"/>
                    <a:gd name="T5" fmla="*/ 13 h 49"/>
                    <a:gd name="T6" fmla="*/ 24 w 36"/>
                    <a:gd name="T7" fmla="*/ 31 h 49"/>
                    <a:gd name="T8" fmla="*/ 27 w 36"/>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9">
                      <a:moveTo>
                        <a:pt x="27" y="49"/>
                      </a:moveTo>
                      <a:cubicBezTo>
                        <a:pt x="3" y="44"/>
                        <a:pt x="11" y="36"/>
                        <a:pt x="0" y="19"/>
                      </a:cubicBezTo>
                      <a:cubicBezTo>
                        <a:pt x="6" y="0"/>
                        <a:pt x="21" y="10"/>
                        <a:pt x="36" y="13"/>
                      </a:cubicBezTo>
                      <a:cubicBezTo>
                        <a:pt x="21" y="35"/>
                        <a:pt x="17" y="4"/>
                        <a:pt x="24" y="31"/>
                      </a:cubicBezTo>
                      <a:cubicBezTo>
                        <a:pt x="20" y="43"/>
                        <a:pt x="19" y="37"/>
                        <a:pt x="27" y="4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4" name="Freeform 74"/>
                <p:cNvSpPr>
                  <a:spLocks/>
                </p:cNvSpPr>
                <p:nvPr/>
              </p:nvSpPr>
              <p:spPr bwMode="ltGray">
                <a:xfrm>
                  <a:off x="4067" y="3275"/>
                  <a:ext cx="39" cy="25"/>
                </a:xfrm>
                <a:custGeom>
                  <a:avLst/>
                  <a:gdLst>
                    <a:gd name="T0" fmla="*/ 9 w 39"/>
                    <a:gd name="T1" fmla="*/ 19 h 25"/>
                    <a:gd name="T2" fmla="*/ 39 w 39"/>
                    <a:gd name="T3" fmla="*/ 7 h 25"/>
                    <a:gd name="T4" fmla="*/ 18 w 39"/>
                    <a:gd name="T5" fmla="*/ 22 h 25"/>
                    <a:gd name="T6" fmla="*/ 9 w 39"/>
                    <a:gd name="T7" fmla="*/ 25 h 25"/>
                    <a:gd name="T8" fmla="*/ 9 w 39"/>
                    <a:gd name="T9" fmla="*/ 1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5">
                      <a:moveTo>
                        <a:pt x="9" y="19"/>
                      </a:moveTo>
                      <a:cubicBezTo>
                        <a:pt x="14" y="0"/>
                        <a:pt x="20" y="4"/>
                        <a:pt x="39" y="7"/>
                      </a:cubicBezTo>
                      <a:cubicBezTo>
                        <a:pt x="34" y="22"/>
                        <a:pt x="39" y="15"/>
                        <a:pt x="18" y="22"/>
                      </a:cubicBezTo>
                      <a:cubicBezTo>
                        <a:pt x="15" y="23"/>
                        <a:pt x="9" y="25"/>
                        <a:pt x="9" y="25"/>
                      </a:cubicBezTo>
                      <a:cubicBezTo>
                        <a:pt x="2" y="14"/>
                        <a:pt x="0" y="14"/>
                        <a:pt x="9" y="1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5" name="Freeform 75"/>
                <p:cNvSpPr>
                  <a:spLocks/>
                </p:cNvSpPr>
                <p:nvPr/>
              </p:nvSpPr>
              <p:spPr bwMode="ltGray">
                <a:xfrm>
                  <a:off x="4104" y="3225"/>
                  <a:ext cx="44" cy="33"/>
                </a:xfrm>
                <a:custGeom>
                  <a:avLst/>
                  <a:gdLst>
                    <a:gd name="T0" fmla="*/ 20 w 44"/>
                    <a:gd name="T1" fmla="*/ 33 h 33"/>
                    <a:gd name="T2" fmla="*/ 2 w 44"/>
                    <a:gd name="T3" fmla="*/ 21 h 33"/>
                    <a:gd name="T4" fmla="*/ 26 w 44"/>
                    <a:gd name="T5" fmla="*/ 0 h 33"/>
                    <a:gd name="T6" fmla="*/ 20 w 44"/>
                    <a:gd name="T7" fmla="*/ 33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3">
                      <a:moveTo>
                        <a:pt x="20" y="33"/>
                      </a:moveTo>
                      <a:cubicBezTo>
                        <a:pt x="13" y="32"/>
                        <a:pt x="0" y="33"/>
                        <a:pt x="2" y="21"/>
                      </a:cubicBezTo>
                      <a:cubicBezTo>
                        <a:pt x="4" y="11"/>
                        <a:pt x="26" y="0"/>
                        <a:pt x="26" y="0"/>
                      </a:cubicBezTo>
                      <a:cubicBezTo>
                        <a:pt x="44" y="6"/>
                        <a:pt x="35" y="33"/>
                        <a:pt x="20" y="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6" name="Freeform 76"/>
                <p:cNvSpPr>
                  <a:spLocks/>
                </p:cNvSpPr>
                <p:nvPr/>
              </p:nvSpPr>
              <p:spPr bwMode="ltGray">
                <a:xfrm>
                  <a:off x="4298" y="3159"/>
                  <a:ext cx="15" cy="25"/>
                </a:xfrm>
                <a:custGeom>
                  <a:avLst/>
                  <a:gdLst>
                    <a:gd name="T0" fmla="*/ 0 w 15"/>
                    <a:gd name="T1" fmla="*/ 24 h 25"/>
                    <a:gd name="T2" fmla="*/ 15 w 15"/>
                    <a:gd name="T3" fmla="*/ 18 h 25"/>
                    <a:gd name="T4" fmla="*/ 0 w 15"/>
                    <a:gd name="T5" fmla="*/ 24 h 25"/>
                    <a:gd name="T6" fmla="*/ 0 60000 65536"/>
                    <a:gd name="T7" fmla="*/ 0 60000 65536"/>
                    <a:gd name="T8" fmla="*/ 0 60000 65536"/>
                  </a:gdLst>
                  <a:ahLst/>
                  <a:cxnLst>
                    <a:cxn ang="T6">
                      <a:pos x="T0" y="T1"/>
                    </a:cxn>
                    <a:cxn ang="T7">
                      <a:pos x="T2" y="T3"/>
                    </a:cxn>
                    <a:cxn ang="T8">
                      <a:pos x="T4" y="T5"/>
                    </a:cxn>
                  </a:cxnLst>
                  <a:rect l="0" t="0" r="r" b="b"/>
                  <a:pathLst>
                    <a:path w="15" h="25">
                      <a:moveTo>
                        <a:pt x="0" y="24"/>
                      </a:moveTo>
                      <a:cubicBezTo>
                        <a:pt x="3" y="13"/>
                        <a:pt x="9" y="0"/>
                        <a:pt x="15" y="18"/>
                      </a:cubicBezTo>
                      <a:cubicBezTo>
                        <a:pt x="4" y="25"/>
                        <a:pt x="10" y="24"/>
                        <a:pt x="0"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7" name="Freeform 77"/>
                <p:cNvSpPr>
                  <a:spLocks/>
                </p:cNvSpPr>
                <p:nvPr/>
              </p:nvSpPr>
              <p:spPr bwMode="ltGray">
                <a:xfrm>
                  <a:off x="4407" y="1986"/>
                  <a:ext cx="23" cy="15"/>
                </a:xfrm>
                <a:custGeom>
                  <a:avLst/>
                  <a:gdLst>
                    <a:gd name="T0" fmla="*/ 5 w 23"/>
                    <a:gd name="T1" fmla="*/ 0 h 15"/>
                    <a:gd name="T2" fmla="*/ 8 w 23"/>
                    <a:gd name="T3" fmla="*/ 15 h 15"/>
                    <a:gd name="T4" fmla="*/ 5 w 23"/>
                    <a:gd name="T5" fmla="*/ 0 h 15"/>
                    <a:gd name="T6" fmla="*/ 0 60000 65536"/>
                    <a:gd name="T7" fmla="*/ 0 60000 65536"/>
                    <a:gd name="T8" fmla="*/ 0 60000 65536"/>
                  </a:gdLst>
                  <a:ahLst/>
                  <a:cxnLst>
                    <a:cxn ang="T6">
                      <a:pos x="T0" y="T1"/>
                    </a:cxn>
                    <a:cxn ang="T7">
                      <a:pos x="T2" y="T3"/>
                    </a:cxn>
                    <a:cxn ang="T8">
                      <a:pos x="T4" y="T5"/>
                    </a:cxn>
                  </a:cxnLst>
                  <a:rect l="0" t="0" r="r" b="b"/>
                  <a:pathLst>
                    <a:path w="23" h="15">
                      <a:moveTo>
                        <a:pt x="5" y="0"/>
                      </a:moveTo>
                      <a:cubicBezTo>
                        <a:pt x="16" y="4"/>
                        <a:pt x="23" y="10"/>
                        <a:pt x="8" y="15"/>
                      </a:cubicBezTo>
                      <a:cubicBezTo>
                        <a:pt x="1" y="4"/>
                        <a:pt x="0" y="9"/>
                        <a:pt x="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8" name="Freeform 78"/>
                <p:cNvSpPr>
                  <a:spLocks/>
                </p:cNvSpPr>
                <p:nvPr/>
              </p:nvSpPr>
              <p:spPr bwMode="ltGray">
                <a:xfrm>
                  <a:off x="4435" y="1977"/>
                  <a:ext cx="31" cy="20"/>
                </a:xfrm>
                <a:custGeom>
                  <a:avLst/>
                  <a:gdLst>
                    <a:gd name="T0" fmla="*/ 16 w 31"/>
                    <a:gd name="T1" fmla="*/ 15 h 20"/>
                    <a:gd name="T2" fmla="*/ 4 w 31"/>
                    <a:gd name="T3" fmla="*/ 0 h 20"/>
                    <a:gd name="T4" fmla="*/ 16 w 31"/>
                    <a:gd name="T5" fmla="*/ 15 h 20"/>
                    <a:gd name="T6" fmla="*/ 0 60000 65536"/>
                    <a:gd name="T7" fmla="*/ 0 60000 65536"/>
                    <a:gd name="T8" fmla="*/ 0 60000 65536"/>
                  </a:gdLst>
                  <a:ahLst/>
                  <a:cxnLst>
                    <a:cxn ang="T6">
                      <a:pos x="T0" y="T1"/>
                    </a:cxn>
                    <a:cxn ang="T7">
                      <a:pos x="T2" y="T3"/>
                    </a:cxn>
                    <a:cxn ang="T8">
                      <a:pos x="T4" y="T5"/>
                    </a:cxn>
                  </a:cxnLst>
                  <a:rect l="0" t="0" r="r" b="b"/>
                  <a:pathLst>
                    <a:path w="31" h="20">
                      <a:moveTo>
                        <a:pt x="16" y="15"/>
                      </a:moveTo>
                      <a:cubicBezTo>
                        <a:pt x="2" y="20"/>
                        <a:pt x="0" y="12"/>
                        <a:pt x="4" y="0"/>
                      </a:cubicBezTo>
                      <a:cubicBezTo>
                        <a:pt x="11" y="2"/>
                        <a:pt x="31" y="7"/>
                        <a:pt x="16" y="1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9" name="Freeform 79"/>
                <p:cNvSpPr>
                  <a:spLocks/>
                </p:cNvSpPr>
                <p:nvPr/>
              </p:nvSpPr>
              <p:spPr bwMode="ltGray">
                <a:xfrm>
                  <a:off x="4448" y="1977"/>
                  <a:ext cx="64" cy="51"/>
                </a:xfrm>
                <a:custGeom>
                  <a:avLst/>
                  <a:gdLst>
                    <a:gd name="T0" fmla="*/ 24 w 64"/>
                    <a:gd name="T1" fmla="*/ 15 h 51"/>
                    <a:gd name="T2" fmla="*/ 18 w 64"/>
                    <a:gd name="T3" fmla="*/ 0 h 51"/>
                    <a:gd name="T4" fmla="*/ 45 w 64"/>
                    <a:gd name="T5" fmla="*/ 12 h 51"/>
                    <a:gd name="T6" fmla="*/ 39 w 64"/>
                    <a:gd name="T7" fmla="*/ 51 h 51"/>
                    <a:gd name="T8" fmla="*/ 24 w 64"/>
                    <a:gd name="T9" fmla="*/ 15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51">
                      <a:moveTo>
                        <a:pt x="24" y="15"/>
                      </a:moveTo>
                      <a:cubicBezTo>
                        <a:pt x="13" y="12"/>
                        <a:pt x="0" y="6"/>
                        <a:pt x="18" y="0"/>
                      </a:cubicBezTo>
                      <a:cubicBezTo>
                        <a:pt x="28" y="3"/>
                        <a:pt x="35" y="9"/>
                        <a:pt x="45" y="12"/>
                      </a:cubicBezTo>
                      <a:cubicBezTo>
                        <a:pt x="56" y="28"/>
                        <a:pt x="64" y="43"/>
                        <a:pt x="39" y="51"/>
                      </a:cubicBezTo>
                      <a:cubicBezTo>
                        <a:pt x="26" y="42"/>
                        <a:pt x="24" y="30"/>
                        <a:pt x="24" y="1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0" name="Freeform 80"/>
                <p:cNvSpPr>
                  <a:spLocks/>
                </p:cNvSpPr>
                <p:nvPr/>
              </p:nvSpPr>
              <p:spPr bwMode="ltGray">
                <a:xfrm>
                  <a:off x="3458" y="675"/>
                  <a:ext cx="906" cy="630"/>
                </a:xfrm>
                <a:custGeom>
                  <a:avLst/>
                  <a:gdLst>
                    <a:gd name="T0" fmla="*/ 885 w 906"/>
                    <a:gd name="T1" fmla="*/ 504 h 630"/>
                    <a:gd name="T2" fmla="*/ 822 w 906"/>
                    <a:gd name="T3" fmla="*/ 477 h 630"/>
                    <a:gd name="T4" fmla="*/ 744 w 906"/>
                    <a:gd name="T5" fmla="*/ 417 h 630"/>
                    <a:gd name="T6" fmla="*/ 708 w 906"/>
                    <a:gd name="T7" fmla="*/ 390 h 630"/>
                    <a:gd name="T8" fmla="*/ 675 w 906"/>
                    <a:gd name="T9" fmla="*/ 363 h 630"/>
                    <a:gd name="T10" fmla="*/ 624 w 906"/>
                    <a:gd name="T11" fmla="*/ 330 h 630"/>
                    <a:gd name="T12" fmla="*/ 603 w 906"/>
                    <a:gd name="T13" fmla="*/ 309 h 630"/>
                    <a:gd name="T14" fmla="*/ 564 w 906"/>
                    <a:gd name="T15" fmla="*/ 303 h 630"/>
                    <a:gd name="T16" fmla="*/ 441 w 906"/>
                    <a:gd name="T17" fmla="*/ 294 h 630"/>
                    <a:gd name="T18" fmla="*/ 408 w 906"/>
                    <a:gd name="T19" fmla="*/ 273 h 630"/>
                    <a:gd name="T20" fmla="*/ 381 w 906"/>
                    <a:gd name="T21" fmla="*/ 291 h 630"/>
                    <a:gd name="T22" fmla="*/ 318 w 906"/>
                    <a:gd name="T23" fmla="*/ 330 h 630"/>
                    <a:gd name="T24" fmla="*/ 336 w 906"/>
                    <a:gd name="T25" fmla="*/ 381 h 630"/>
                    <a:gd name="T26" fmla="*/ 300 w 906"/>
                    <a:gd name="T27" fmla="*/ 351 h 630"/>
                    <a:gd name="T28" fmla="*/ 321 w 906"/>
                    <a:gd name="T29" fmla="*/ 375 h 630"/>
                    <a:gd name="T30" fmla="*/ 366 w 906"/>
                    <a:gd name="T31" fmla="*/ 408 h 630"/>
                    <a:gd name="T32" fmla="*/ 357 w 906"/>
                    <a:gd name="T33" fmla="*/ 438 h 630"/>
                    <a:gd name="T34" fmla="*/ 378 w 906"/>
                    <a:gd name="T35" fmla="*/ 510 h 630"/>
                    <a:gd name="T36" fmla="*/ 378 w 906"/>
                    <a:gd name="T37" fmla="*/ 546 h 630"/>
                    <a:gd name="T38" fmla="*/ 372 w 906"/>
                    <a:gd name="T39" fmla="*/ 591 h 630"/>
                    <a:gd name="T40" fmla="*/ 357 w 906"/>
                    <a:gd name="T41" fmla="*/ 630 h 630"/>
                    <a:gd name="T42" fmla="*/ 363 w 906"/>
                    <a:gd name="T43" fmla="*/ 585 h 630"/>
                    <a:gd name="T44" fmla="*/ 357 w 906"/>
                    <a:gd name="T45" fmla="*/ 537 h 630"/>
                    <a:gd name="T46" fmla="*/ 363 w 906"/>
                    <a:gd name="T47" fmla="*/ 501 h 630"/>
                    <a:gd name="T48" fmla="*/ 348 w 906"/>
                    <a:gd name="T49" fmla="*/ 462 h 630"/>
                    <a:gd name="T50" fmla="*/ 315 w 906"/>
                    <a:gd name="T51" fmla="*/ 438 h 630"/>
                    <a:gd name="T52" fmla="*/ 294 w 906"/>
                    <a:gd name="T53" fmla="*/ 468 h 630"/>
                    <a:gd name="T54" fmla="*/ 261 w 906"/>
                    <a:gd name="T55" fmla="*/ 444 h 630"/>
                    <a:gd name="T56" fmla="*/ 252 w 906"/>
                    <a:gd name="T57" fmla="*/ 456 h 630"/>
                    <a:gd name="T58" fmla="*/ 225 w 906"/>
                    <a:gd name="T59" fmla="*/ 456 h 630"/>
                    <a:gd name="T60" fmla="*/ 177 w 906"/>
                    <a:gd name="T61" fmla="*/ 420 h 630"/>
                    <a:gd name="T62" fmla="*/ 174 w 906"/>
                    <a:gd name="T63" fmla="*/ 384 h 630"/>
                    <a:gd name="T64" fmla="*/ 144 w 906"/>
                    <a:gd name="T65" fmla="*/ 369 h 630"/>
                    <a:gd name="T66" fmla="*/ 114 w 906"/>
                    <a:gd name="T67" fmla="*/ 384 h 630"/>
                    <a:gd name="T68" fmla="*/ 90 w 906"/>
                    <a:gd name="T69" fmla="*/ 366 h 630"/>
                    <a:gd name="T70" fmla="*/ 96 w 906"/>
                    <a:gd name="T71" fmla="*/ 315 h 630"/>
                    <a:gd name="T72" fmla="*/ 21 w 906"/>
                    <a:gd name="T73" fmla="*/ 315 h 630"/>
                    <a:gd name="T74" fmla="*/ 36 w 906"/>
                    <a:gd name="T75" fmla="*/ 222 h 630"/>
                    <a:gd name="T76" fmla="*/ 57 w 906"/>
                    <a:gd name="T77" fmla="*/ 207 h 630"/>
                    <a:gd name="T78" fmla="*/ 81 w 906"/>
                    <a:gd name="T79" fmla="*/ 174 h 630"/>
                    <a:gd name="T80" fmla="*/ 93 w 906"/>
                    <a:gd name="T81" fmla="*/ 135 h 630"/>
                    <a:gd name="T82" fmla="*/ 84 w 906"/>
                    <a:gd name="T83" fmla="*/ 87 h 630"/>
                    <a:gd name="T84" fmla="*/ 81 w 906"/>
                    <a:gd name="T85" fmla="*/ 51 h 630"/>
                    <a:gd name="T86" fmla="*/ 99 w 906"/>
                    <a:gd name="T87" fmla="*/ 6 h 630"/>
                    <a:gd name="T88" fmla="*/ 132 w 906"/>
                    <a:gd name="T89" fmla="*/ 39 h 630"/>
                    <a:gd name="T90" fmla="*/ 156 w 906"/>
                    <a:gd name="T91" fmla="*/ 84 h 630"/>
                    <a:gd name="T92" fmla="*/ 168 w 906"/>
                    <a:gd name="T93" fmla="*/ 108 h 630"/>
                    <a:gd name="T94" fmla="*/ 204 w 906"/>
                    <a:gd name="T95" fmla="*/ 99 h 630"/>
                    <a:gd name="T96" fmla="*/ 249 w 906"/>
                    <a:gd name="T97" fmla="*/ 84 h 630"/>
                    <a:gd name="T98" fmla="*/ 276 w 906"/>
                    <a:gd name="T99" fmla="*/ 114 h 630"/>
                    <a:gd name="T100" fmla="*/ 243 w 906"/>
                    <a:gd name="T101" fmla="*/ 66 h 630"/>
                    <a:gd name="T102" fmla="*/ 213 w 906"/>
                    <a:gd name="T103" fmla="*/ 30 h 630"/>
                    <a:gd name="T104" fmla="*/ 267 w 906"/>
                    <a:gd name="T105" fmla="*/ 3 h 630"/>
                    <a:gd name="T106" fmla="*/ 402 w 906"/>
                    <a:gd name="T107" fmla="*/ 69 h 630"/>
                    <a:gd name="T108" fmla="*/ 588 w 906"/>
                    <a:gd name="T109" fmla="*/ 198 h 630"/>
                    <a:gd name="T110" fmla="*/ 750 w 906"/>
                    <a:gd name="T111" fmla="*/ 345 h 630"/>
                    <a:gd name="T112" fmla="*/ 906 w 906"/>
                    <a:gd name="T113" fmla="*/ 531 h 6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06" h="630">
                      <a:moveTo>
                        <a:pt x="906" y="531"/>
                      </a:moveTo>
                      <a:cubicBezTo>
                        <a:pt x="901" y="524"/>
                        <a:pt x="892" y="508"/>
                        <a:pt x="885" y="504"/>
                      </a:cubicBezTo>
                      <a:cubicBezTo>
                        <a:pt x="877" y="499"/>
                        <a:pt x="866" y="500"/>
                        <a:pt x="858" y="495"/>
                      </a:cubicBezTo>
                      <a:cubicBezTo>
                        <a:pt x="847" y="488"/>
                        <a:pt x="834" y="481"/>
                        <a:pt x="822" y="477"/>
                      </a:cubicBezTo>
                      <a:cubicBezTo>
                        <a:pt x="812" y="462"/>
                        <a:pt x="793" y="460"/>
                        <a:pt x="780" y="447"/>
                      </a:cubicBezTo>
                      <a:cubicBezTo>
                        <a:pt x="757" y="424"/>
                        <a:pt x="769" y="434"/>
                        <a:pt x="744" y="417"/>
                      </a:cubicBezTo>
                      <a:cubicBezTo>
                        <a:pt x="712" y="396"/>
                        <a:pt x="761" y="429"/>
                        <a:pt x="726" y="402"/>
                      </a:cubicBezTo>
                      <a:cubicBezTo>
                        <a:pt x="720" y="398"/>
                        <a:pt x="708" y="390"/>
                        <a:pt x="708" y="390"/>
                      </a:cubicBezTo>
                      <a:cubicBezTo>
                        <a:pt x="698" y="375"/>
                        <a:pt x="705" y="383"/>
                        <a:pt x="684" y="369"/>
                      </a:cubicBezTo>
                      <a:cubicBezTo>
                        <a:pt x="681" y="367"/>
                        <a:pt x="675" y="363"/>
                        <a:pt x="675" y="363"/>
                      </a:cubicBezTo>
                      <a:cubicBezTo>
                        <a:pt x="669" y="354"/>
                        <a:pt x="652" y="341"/>
                        <a:pt x="642" y="336"/>
                      </a:cubicBezTo>
                      <a:cubicBezTo>
                        <a:pt x="636" y="333"/>
                        <a:pt x="624" y="330"/>
                        <a:pt x="624" y="330"/>
                      </a:cubicBezTo>
                      <a:cubicBezTo>
                        <a:pt x="613" y="314"/>
                        <a:pt x="618" y="304"/>
                        <a:pt x="597" y="297"/>
                      </a:cubicBezTo>
                      <a:cubicBezTo>
                        <a:pt x="588" y="325"/>
                        <a:pt x="596" y="289"/>
                        <a:pt x="603" y="309"/>
                      </a:cubicBezTo>
                      <a:cubicBezTo>
                        <a:pt x="605" y="314"/>
                        <a:pt x="601" y="319"/>
                        <a:pt x="600" y="324"/>
                      </a:cubicBezTo>
                      <a:cubicBezTo>
                        <a:pt x="582" y="320"/>
                        <a:pt x="581" y="311"/>
                        <a:pt x="564" y="303"/>
                      </a:cubicBezTo>
                      <a:cubicBezTo>
                        <a:pt x="543" y="294"/>
                        <a:pt x="520" y="294"/>
                        <a:pt x="498" y="291"/>
                      </a:cubicBezTo>
                      <a:cubicBezTo>
                        <a:pt x="479" y="294"/>
                        <a:pt x="459" y="288"/>
                        <a:pt x="441" y="294"/>
                      </a:cubicBezTo>
                      <a:cubicBezTo>
                        <a:pt x="435" y="290"/>
                        <a:pt x="432" y="283"/>
                        <a:pt x="426" y="279"/>
                      </a:cubicBezTo>
                      <a:cubicBezTo>
                        <a:pt x="421" y="276"/>
                        <a:pt x="414" y="275"/>
                        <a:pt x="408" y="273"/>
                      </a:cubicBezTo>
                      <a:cubicBezTo>
                        <a:pt x="405" y="272"/>
                        <a:pt x="402" y="269"/>
                        <a:pt x="399" y="267"/>
                      </a:cubicBezTo>
                      <a:cubicBezTo>
                        <a:pt x="392" y="278"/>
                        <a:pt x="394" y="287"/>
                        <a:pt x="381" y="291"/>
                      </a:cubicBezTo>
                      <a:cubicBezTo>
                        <a:pt x="368" y="287"/>
                        <a:pt x="362" y="290"/>
                        <a:pt x="351" y="297"/>
                      </a:cubicBezTo>
                      <a:cubicBezTo>
                        <a:pt x="344" y="317"/>
                        <a:pt x="338" y="323"/>
                        <a:pt x="318" y="330"/>
                      </a:cubicBezTo>
                      <a:cubicBezTo>
                        <a:pt x="314" y="343"/>
                        <a:pt x="317" y="347"/>
                        <a:pt x="330" y="351"/>
                      </a:cubicBezTo>
                      <a:cubicBezTo>
                        <a:pt x="333" y="364"/>
                        <a:pt x="340" y="369"/>
                        <a:pt x="336" y="381"/>
                      </a:cubicBezTo>
                      <a:cubicBezTo>
                        <a:pt x="321" y="376"/>
                        <a:pt x="327" y="369"/>
                        <a:pt x="318" y="360"/>
                      </a:cubicBezTo>
                      <a:cubicBezTo>
                        <a:pt x="313" y="355"/>
                        <a:pt x="306" y="355"/>
                        <a:pt x="300" y="351"/>
                      </a:cubicBezTo>
                      <a:cubicBezTo>
                        <a:pt x="301" y="355"/>
                        <a:pt x="300" y="360"/>
                        <a:pt x="303" y="363"/>
                      </a:cubicBezTo>
                      <a:cubicBezTo>
                        <a:pt x="308" y="368"/>
                        <a:pt x="321" y="375"/>
                        <a:pt x="321" y="375"/>
                      </a:cubicBezTo>
                      <a:cubicBezTo>
                        <a:pt x="330" y="388"/>
                        <a:pt x="326" y="392"/>
                        <a:pt x="342" y="396"/>
                      </a:cubicBezTo>
                      <a:cubicBezTo>
                        <a:pt x="349" y="407"/>
                        <a:pt x="352" y="413"/>
                        <a:pt x="366" y="408"/>
                      </a:cubicBezTo>
                      <a:cubicBezTo>
                        <a:pt x="380" y="417"/>
                        <a:pt x="386" y="437"/>
                        <a:pt x="366" y="444"/>
                      </a:cubicBezTo>
                      <a:cubicBezTo>
                        <a:pt x="363" y="442"/>
                        <a:pt x="359" y="435"/>
                        <a:pt x="357" y="438"/>
                      </a:cubicBezTo>
                      <a:cubicBezTo>
                        <a:pt x="355" y="442"/>
                        <a:pt x="370" y="487"/>
                        <a:pt x="372" y="492"/>
                      </a:cubicBezTo>
                      <a:cubicBezTo>
                        <a:pt x="374" y="498"/>
                        <a:pt x="378" y="510"/>
                        <a:pt x="378" y="510"/>
                      </a:cubicBezTo>
                      <a:cubicBezTo>
                        <a:pt x="376" y="516"/>
                        <a:pt x="370" y="522"/>
                        <a:pt x="372" y="528"/>
                      </a:cubicBezTo>
                      <a:cubicBezTo>
                        <a:pt x="374" y="534"/>
                        <a:pt x="376" y="540"/>
                        <a:pt x="378" y="546"/>
                      </a:cubicBezTo>
                      <a:cubicBezTo>
                        <a:pt x="379" y="549"/>
                        <a:pt x="381" y="555"/>
                        <a:pt x="381" y="555"/>
                      </a:cubicBezTo>
                      <a:cubicBezTo>
                        <a:pt x="373" y="579"/>
                        <a:pt x="376" y="567"/>
                        <a:pt x="372" y="591"/>
                      </a:cubicBezTo>
                      <a:cubicBezTo>
                        <a:pt x="377" y="607"/>
                        <a:pt x="393" y="603"/>
                        <a:pt x="375" y="609"/>
                      </a:cubicBezTo>
                      <a:cubicBezTo>
                        <a:pt x="368" y="620"/>
                        <a:pt x="369" y="626"/>
                        <a:pt x="357" y="630"/>
                      </a:cubicBezTo>
                      <a:cubicBezTo>
                        <a:pt x="347" y="616"/>
                        <a:pt x="350" y="624"/>
                        <a:pt x="357" y="603"/>
                      </a:cubicBezTo>
                      <a:cubicBezTo>
                        <a:pt x="359" y="597"/>
                        <a:pt x="363" y="585"/>
                        <a:pt x="363" y="585"/>
                      </a:cubicBezTo>
                      <a:cubicBezTo>
                        <a:pt x="355" y="573"/>
                        <a:pt x="350" y="570"/>
                        <a:pt x="363" y="561"/>
                      </a:cubicBezTo>
                      <a:cubicBezTo>
                        <a:pt x="361" y="553"/>
                        <a:pt x="356" y="545"/>
                        <a:pt x="357" y="537"/>
                      </a:cubicBezTo>
                      <a:cubicBezTo>
                        <a:pt x="358" y="531"/>
                        <a:pt x="363" y="519"/>
                        <a:pt x="363" y="519"/>
                      </a:cubicBezTo>
                      <a:cubicBezTo>
                        <a:pt x="355" y="495"/>
                        <a:pt x="363" y="525"/>
                        <a:pt x="363" y="501"/>
                      </a:cubicBezTo>
                      <a:cubicBezTo>
                        <a:pt x="363" y="492"/>
                        <a:pt x="354" y="483"/>
                        <a:pt x="351" y="474"/>
                      </a:cubicBezTo>
                      <a:cubicBezTo>
                        <a:pt x="350" y="470"/>
                        <a:pt x="351" y="465"/>
                        <a:pt x="348" y="462"/>
                      </a:cubicBezTo>
                      <a:cubicBezTo>
                        <a:pt x="344" y="457"/>
                        <a:pt x="336" y="457"/>
                        <a:pt x="330" y="453"/>
                      </a:cubicBezTo>
                      <a:cubicBezTo>
                        <a:pt x="323" y="432"/>
                        <a:pt x="330" y="433"/>
                        <a:pt x="315" y="438"/>
                      </a:cubicBezTo>
                      <a:cubicBezTo>
                        <a:pt x="311" y="450"/>
                        <a:pt x="309" y="455"/>
                        <a:pt x="297" y="459"/>
                      </a:cubicBezTo>
                      <a:cubicBezTo>
                        <a:pt x="296" y="462"/>
                        <a:pt x="296" y="466"/>
                        <a:pt x="294" y="468"/>
                      </a:cubicBezTo>
                      <a:cubicBezTo>
                        <a:pt x="280" y="486"/>
                        <a:pt x="278" y="453"/>
                        <a:pt x="270" y="447"/>
                      </a:cubicBezTo>
                      <a:cubicBezTo>
                        <a:pt x="268" y="445"/>
                        <a:pt x="264" y="445"/>
                        <a:pt x="261" y="444"/>
                      </a:cubicBezTo>
                      <a:cubicBezTo>
                        <a:pt x="257" y="445"/>
                        <a:pt x="251" y="444"/>
                        <a:pt x="249" y="447"/>
                      </a:cubicBezTo>
                      <a:cubicBezTo>
                        <a:pt x="247" y="450"/>
                        <a:pt x="252" y="453"/>
                        <a:pt x="252" y="456"/>
                      </a:cubicBezTo>
                      <a:cubicBezTo>
                        <a:pt x="252" y="465"/>
                        <a:pt x="243" y="474"/>
                        <a:pt x="240" y="483"/>
                      </a:cubicBezTo>
                      <a:cubicBezTo>
                        <a:pt x="225" y="473"/>
                        <a:pt x="234" y="469"/>
                        <a:pt x="225" y="456"/>
                      </a:cubicBezTo>
                      <a:cubicBezTo>
                        <a:pt x="220" y="448"/>
                        <a:pt x="198" y="444"/>
                        <a:pt x="198" y="444"/>
                      </a:cubicBezTo>
                      <a:cubicBezTo>
                        <a:pt x="184" y="423"/>
                        <a:pt x="192" y="430"/>
                        <a:pt x="177" y="420"/>
                      </a:cubicBezTo>
                      <a:cubicBezTo>
                        <a:pt x="175" y="416"/>
                        <a:pt x="167" y="407"/>
                        <a:pt x="168" y="402"/>
                      </a:cubicBezTo>
                      <a:cubicBezTo>
                        <a:pt x="169" y="396"/>
                        <a:pt x="174" y="384"/>
                        <a:pt x="174" y="384"/>
                      </a:cubicBezTo>
                      <a:cubicBezTo>
                        <a:pt x="170" y="372"/>
                        <a:pt x="165" y="370"/>
                        <a:pt x="153" y="366"/>
                      </a:cubicBezTo>
                      <a:cubicBezTo>
                        <a:pt x="150" y="367"/>
                        <a:pt x="146" y="366"/>
                        <a:pt x="144" y="369"/>
                      </a:cubicBezTo>
                      <a:cubicBezTo>
                        <a:pt x="140" y="374"/>
                        <a:pt x="138" y="387"/>
                        <a:pt x="138" y="387"/>
                      </a:cubicBezTo>
                      <a:cubicBezTo>
                        <a:pt x="130" y="386"/>
                        <a:pt x="121" y="388"/>
                        <a:pt x="114" y="384"/>
                      </a:cubicBezTo>
                      <a:cubicBezTo>
                        <a:pt x="111" y="382"/>
                        <a:pt x="119" y="377"/>
                        <a:pt x="117" y="375"/>
                      </a:cubicBezTo>
                      <a:cubicBezTo>
                        <a:pt x="110" y="368"/>
                        <a:pt x="90" y="366"/>
                        <a:pt x="90" y="366"/>
                      </a:cubicBezTo>
                      <a:cubicBezTo>
                        <a:pt x="86" y="350"/>
                        <a:pt x="85" y="343"/>
                        <a:pt x="102" y="339"/>
                      </a:cubicBezTo>
                      <a:cubicBezTo>
                        <a:pt x="110" y="326"/>
                        <a:pt x="108" y="323"/>
                        <a:pt x="96" y="315"/>
                      </a:cubicBezTo>
                      <a:cubicBezTo>
                        <a:pt x="82" y="336"/>
                        <a:pt x="91" y="337"/>
                        <a:pt x="60" y="327"/>
                      </a:cubicBezTo>
                      <a:cubicBezTo>
                        <a:pt x="31" y="337"/>
                        <a:pt x="38" y="321"/>
                        <a:pt x="21" y="315"/>
                      </a:cubicBezTo>
                      <a:cubicBezTo>
                        <a:pt x="14" y="294"/>
                        <a:pt x="7" y="273"/>
                        <a:pt x="0" y="252"/>
                      </a:cubicBezTo>
                      <a:cubicBezTo>
                        <a:pt x="5" y="227"/>
                        <a:pt x="14" y="229"/>
                        <a:pt x="36" y="222"/>
                      </a:cubicBezTo>
                      <a:cubicBezTo>
                        <a:pt x="37" y="219"/>
                        <a:pt x="36" y="215"/>
                        <a:pt x="39" y="213"/>
                      </a:cubicBezTo>
                      <a:cubicBezTo>
                        <a:pt x="44" y="209"/>
                        <a:pt x="57" y="207"/>
                        <a:pt x="57" y="207"/>
                      </a:cubicBezTo>
                      <a:cubicBezTo>
                        <a:pt x="61" y="195"/>
                        <a:pt x="67" y="190"/>
                        <a:pt x="78" y="183"/>
                      </a:cubicBezTo>
                      <a:cubicBezTo>
                        <a:pt x="79" y="180"/>
                        <a:pt x="78" y="176"/>
                        <a:pt x="81" y="174"/>
                      </a:cubicBezTo>
                      <a:cubicBezTo>
                        <a:pt x="86" y="170"/>
                        <a:pt x="99" y="168"/>
                        <a:pt x="99" y="168"/>
                      </a:cubicBezTo>
                      <a:cubicBezTo>
                        <a:pt x="105" y="150"/>
                        <a:pt x="112" y="148"/>
                        <a:pt x="93" y="135"/>
                      </a:cubicBezTo>
                      <a:cubicBezTo>
                        <a:pt x="98" y="121"/>
                        <a:pt x="92" y="118"/>
                        <a:pt x="81" y="111"/>
                      </a:cubicBezTo>
                      <a:cubicBezTo>
                        <a:pt x="74" y="90"/>
                        <a:pt x="70" y="97"/>
                        <a:pt x="84" y="87"/>
                      </a:cubicBezTo>
                      <a:cubicBezTo>
                        <a:pt x="82" y="81"/>
                        <a:pt x="75" y="76"/>
                        <a:pt x="75" y="69"/>
                      </a:cubicBezTo>
                      <a:cubicBezTo>
                        <a:pt x="75" y="63"/>
                        <a:pt x="81" y="51"/>
                        <a:pt x="81" y="51"/>
                      </a:cubicBezTo>
                      <a:cubicBezTo>
                        <a:pt x="93" y="55"/>
                        <a:pt x="98" y="55"/>
                        <a:pt x="102" y="42"/>
                      </a:cubicBezTo>
                      <a:cubicBezTo>
                        <a:pt x="101" y="30"/>
                        <a:pt x="97" y="18"/>
                        <a:pt x="99" y="6"/>
                      </a:cubicBezTo>
                      <a:cubicBezTo>
                        <a:pt x="100" y="2"/>
                        <a:pt x="105" y="9"/>
                        <a:pt x="108" y="12"/>
                      </a:cubicBezTo>
                      <a:cubicBezTo>
                        <a:pt x="117" y="21"/>
                        <a:pt x="132" y="39"/>
                        <a:pt x="132" y="39"/>
                      </a:cubicBezTo>
                      <a:cubicBezTo>
                        <a:pt x="136" y="52"/>
                        <a:pt x="147" y="64"/>
                        <a:pt x="159" y="72"/>
                      </a:cubicBezTo>
                      <a:cubicBezTo>
                        <a:pt x="158" y="76"/>
                        <a:pt x="159" y="81"/>
                        <a:pt x="156" y="84"/>
                      </a:cubicBezTo>
                      <a:cubicBezTo>
                        <a:pt x="154" y="86"/>
                        <a:pt x="148" y="84"/>
                        <a:pt x="147" y="87"/>
                      </a:cubicBezTo>
                      <a:cubicBezTo>
                        <a:pt x="143" y="96"/>
                        <a:pt x="168" y="108"/>
                        <a:pt x="168" y="108"/>
                      </a:cubicBezTo>
                      <a:cubicBezTo>
                        <a:pt x="174" y="127"/>
                        <a:pt x="177" y="110"/>
                        <a:pt x="186" y="105"/>
                      </a:cubicBezTo>
                      <a:cubicBezTo>
                        <a:pt x="191" y="102"/>
                        <a:pt x="204" y="99"/>
                        <a:pt x="204" y="99"/>
                      </a:cubicBezTo>
                      <a:cubicBezTo>
                        <a:pt x="184" y="85"/>
                        <a:pt x="211" y="77"/>
                        <a:pt x="225" y="72"/>
                      </a:cubicBezTo>
                      <a:cubicBezTo>
                        <a:pt x="230" y="87"/>
                        <a:pt x="234" y="88"/>
                        <a:pt x="249" y="84"/>
                      </a:cubicBezTo>
                      <a:cubicBezTo>
                        <a:pt x="265" y="89"/>
                        <a:pt x="256" y="84"/>
                        <a:pt x="270" y="105"/>
                      </a:cubicBezTo>
                      <a:cubicBezTo>
                        <a:pt x="272" y="108"/>
                        <a:pt x="276" y="114"/>
                        <a:pt x="276" y="114"/>
                      </a:cubicBezTo>
                      <a:cubicBezTo>
                        <a:pt x="283" y="104"/>
                        <a:pt x="289" y="94"/>
                        <a:pt x="282" y="81"/>
                      </a:cubicBezTo>
                      <a:cubicBezTo>
                        <a:pt x="275" y="70"/>
                        <a:pt x="253" y="72"/>
                        <a:pt x="243" y="66"/>
                      </a:cubicBezTo>
                      <a:cubicBezTo>
                        <a:pt x="237" y="62"/>
                        <a:pt x="225" y="54"/>
                        <a:pt x="225" y="54"/>
                      </a:cubicBezTo>
                      <a:cubicBezTo>
                        <a:pt x="221" y="48"/>
                        <a:pt x="203" y="37"/>
                        <a:pt x="213" y="30"/>
                      </a:cubicBezTo>
                      <a:cubicBezTo>
                        <a:pt x="221" y="24"/>
                        <a:pt x="240" y="20"/>
                        <a:pt x="249" y="15"/>
                      </a:cubicBezTo>
                      <a:cubicBezTo>
                        <a:pt x="255" y="11"/>
                        <a:pt x="260" y="5"/>
                        <a:pt x="267" y="3"/>
                      </a:cubicBezTo>
                      <a:cubicBezTo>
                        <a:pt x="270" y="2"/>
                        <a:pt x="276" y="0"/>
                        <a:pt x="276" y="0"/>
                      </a:cubicBezTo>
                      <a:lnTo>
                        <a:pt x="402" y="69"/>
                      </a:lnTo>
                      <a:lnTo>
                        <a:pt x="504" y="135"/>
                      </a:lnTo>
                      <a:lnTo>
                        <a:pt x="588" y="198"/>
                      </a:lnTo>
                      <a:lnTo>
                        <a:pt x="666" y="261"/>
                      </a:lnTo>
                      <a:lnTo>
                        <a:pt x="750" y="345"/>
                      </a:lnTo>
                      <a:lnTo>
                        <a:pt x="828" y="429"/>
                      </a:lnTo>
                      <a:cubicBezTo>
                        <a:pt x="854" y="463"/>
                        <a:pt x="906" y="531"/>
                        <a:pt x="906" y="53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1" name="Freeform 81"/>
                <p:cNvSpPr>
                  <a:spLocks/>
                </p:cNvSpPr>
                <p:nvPr/>
              </p:nvSpPr>
              <p:spPr bwMode="ltGray">
                <a:xfrm>
                  <a:off x="3143" y="494"/>
                  <a:ext cx="155" cy="100"/>
                </a:xfrm>
                <a:custGeom>
                  <a:avLst/>
                  <a:gdLst>
                    <a:gd name="T0" fmla="*/ 51 w 155"/>
                    <a:gd name="T1" fmla="*/ 52 h 100"/>
                    <a:gd name="T2" fmla="*/ 18 w 155"/>
                    <a:gd name="T3" fmla="*/ 28 h 100"/>
                    <a:gd name="T4" fmla="*/ 0 w 155"/>
                    <a:gd name="T5" fmla="*/ 22 h 100"/>
                    <a:gd name="T6" fmla="*/ 21 w 155"/>
                    <a:gd name="T7" fmla="*/ 16 h 100"/>
                    <a:gd name="T8" fmla="*/ 39 w 155"/>
                    <a:gd name="T9" fmla="*/ 28 h 100"/>
                    <a:gd name="T10" fmla="*/ 66 w 155"/>
                    <a:gd name="T11" fmla="*/ 10 h 100"/>
                    <a:gd name="T12" fmla="*/ 96 w 155"/>
                    <a:gd name="T13" fmla="*/ 37 h 100"/>
                    <a:gd name="T14" fmla="*/ 123 w 155"/>
                    <a:gd name="T15" fmla="*/ 70 h 100"/>
                    <a:gd name="T16" fmla="*/ 150 w 155"/>
                    <a:gd name="T17" fmla="*/ 79 h 100"/>
                    <a:gd name="T18" fmla="*/ 153 w 155"/>
                    <a:gd name="T19" fmla="*/ 88 h 100"/>
                    <a:gd name="T20" fmla="*/ 135 w 155"/>
                    <a:gd name="T21" fmla="*/ 100 h 100"/>
                    <a:gd name="T22" fmla="*/ 105 w 155"/>
                    <a:gd name="T23" fmla="*/ 100 h 100"/>
                    <a:gd name="T24" fmla="*/ 90 w 155"/>
                    <a:gd name="T25" fmla="*/ 82 h 100"/>
                    <a:gd name="T26" fmla="*/ 60 w 155"/>
                    <a:gd name="T27" fmla="*/ 67 h 100"/>
                    <a:gd name="T28" fmla="*/ 51 w 155"/>
                    <a:gd name="T29" fmla="*/ 52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0">
                      <a:moveTo>
                        <a:pt x="51" y="52"/>
                      </a:moveTo>
                      <a:cubicBezTo>
                        <a:pt x="43" y="40"/>
                        <a:pt x="31" y="34"/>
                        <a:pt x="18" y="28"/>
                      </a:cubicBezTo>
                      <a:cubicBezTo>
                        <a:pt x="12" y="25"/>
                        <a:pt x="0" y="22"/>
                        <a:pt x="0" y="22"/>
                      </a:cubicBezTo>
                      <a:cubicBezTo>
                        <a:pt x="4" y="10"/>
                        <a:pt x="1" y="8"/>
                        <a:pt x="21" y="16"/>
                      </a:cubicBezTo>
                      <a:cubicBezTo>
                        <a:pt x="28" y="19"/>
                        <a:pt x="39" y="28"/>
                        <a:pt x="39" y="28"/>
                      </a:cubicBezTo>
                      <a:cubicBezTo>
                        <a:pt x="33" y="0"/>
                        <a:pt x="42" y="2"/>
                        <a:pt x="66" y="10"/>
                      </a:cubicBezTo>
                      <a:cubicBezTo>
                        <a:pt x="72" y="27"/>
                        <a:pt x="79" y="33"/>
                        <a:pt x="96" y="37"/>
                      </a:cubicBezTo>
                      <a:cubicBezTo>
                        <a:pt x="101" y="57"/>
                        <a:pt x="105" y="58"/>
                        <a:pt x="123" y="70"/>
                      </a:cubicBezTo>
                      <a:cubicBezTo>
                        <a:pt x="131" y="75"/>
                        <a:pt x="150" y="79"/>
                        <a:pt x="150" y="79"/>
                      </a:cubicBezTo>
                      <a:cubicBezTo>
                        <a:pt x="151" y="82"/>
                        <a:pt x="155" y="85"/>
                        <a:pt x="153" y="88"/>
                      </a:cubicBezTo>
                      <a:cubicBezTo>
                        <a:pt x="149" y="94"/>
                        <a:pt x="135" y="100"/>
                        <a:pt x="135" y="100"/>
                      </a:cubicBezTo>
                      <a:cubicBezTo>
                        <a:pt x="123" y="92"/>
                        <a:pt x="119" y="96"/>
                        <a:pt x="105" y="100"/>
                      </a:cubicBezTo>
                      <a:cubicBezTo>
                        <a:pt x="91" y="97"/>
                        <a:pt x="80" y="97"/>
                        <a:pt x="90" y="82"/>
                      </a:cubicBezTo>
                      <a:cubicBezTo>
                        <a:pt x="80" y="75"/>
                        <a:pt x="70" y="74"/>
                        <a:pt x="60" y="67"/>
                      </a:cubicBezTo>
                      <a:cubicBezTo>
                        <a:pt x="56" y="60"/>
                        <a:pt x="39" y="52"/>
                        <a:pt x="51" y="5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2" name="Freeform 82"/>
                <p:cNvSpPr>
                  <a:spLocks/>
                </p:cNvSpPr>
                <p:nvPr/>
              </p:nvSpPr>
              <p:spPr bwMode="ltGray">
                <a:xfrm>
                  <a:off x="3210" y="601"/>
                  <a:ext cx="67" cy="53"/>
                </a:xfrm>
                <a:custGeom>
                  <a:avLst/>
                  <a:gdLst>
                    <a:gd name="T0" fmla="*/ 5 w 67"/>
                    <a:gd name="T1" fmla="*/ 17 h 53"/>
                    <a:gd name="T2" fmla="*/ 20 w 67"/>
                    <a:gd name="T3" fmla="*/ 5 h 53"/>
                    <a:gd name="T4" fmla="*/ 59 w 67"/>
                    <a:gd name="T5" fmla="*/ 14 h 53"/>
                    <a:gd name="T6" fmla="*/ 65 w 67"/>
                    <a:gd name="T7" fmla="*/ 23 h 53"/>
                    <a:gd name="T8" fmla="*/ 47 w 67"/>
                    <a:gd name="T9" fmla="*/ 35 h 53"/>
                    <a:gd name="T10" fmla="*/ 47 w 67"/>
                    <a:gd name="T11" fmla="*/ 53 h 53"/>
                    <a:gd name="T12" fmla="*/ 38 w 67"/>
                    <a:gd name="T13" fmla="*/ 35 h 53"/>
                    <a:gd name="T14" fmla="*/ 20 w 67"/>
                    <a:gd name="T15" fmla="*/ 29 h 53"/>
                    <a:gd name="T16" fmla="*/ 5 w 67"/>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53">
                      <a:moveTo>
                        <a:pt x="5" y="17"/>
                      </a:moveTo>
                      <a:cubicBezTo>
                        <a:pt x="0" y="3"/>
                        <a:pt x="8" y="1"/>
                        <a:pt x="20" y="5"/>
                      </a:cubicBezTo>
                      <a:cubicBezTo>
                        <a:pt x="36" y="0"/>
                        <a:pt x="44" y="9"/>
                        <a:pt x="59" y="14"/>
                      </a:cubicBezTo>
                      <a:cubicBezTo>
                        <a:pt x="61" y="17"/>
                        <a:pt x="67" y="20"/>
                        <a:pt x="65" y="23"/>
                      </a:cubicBezTo>
                      <a:cubicBezTo>
                        <a:pt x="61" y="29"/>
                        <a:pt x="47" y="35"/>
                        <a:pt x="47" y="35"/>
                      </a:cubicBezTo>
                      <a:cubicBezTo>
                        <a:pt x="47" y="35"/>
                        <a:pt x="55" y="53"/>
                        <a:pt x="47" y="53"/>
                      </a:cubicBezTo>
                      <a:cubicBezTo>
                        <a:pt x="40" y="53"/>
                        <a:pt x="41" y="37"/>
                        <a:pt x="38" y="35"/>
                      </a:cubicBezTo>
                      <a:cubicBezTo>
                        <a:pt x="33" y="31"/>
                        <a:pt x="20" y="29"/>
                        <a:pt x="20" y="29"/>
                      </a:cubicBezTo>
                      <a:cubicBezTo>
                        <a:pt x="9" y="18"/>
                        <a:pt x="15" y="22"/>
                        <a:pt x="5" y="1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3" name="Freeform 83"/>
                <p:cNvSpPr>
                  <a:spLocks/>
                </p:cNvSpPr>
                <p:nvPr/>
              </p:nvSpPr>
              <p:spPr bwMode="ltGray">
                <a:xfrm>
                  <a:off x="3204" y="641"/>
                  <a:ext cx="31" cy="31"/>
                </a:xfrm>
                <a:custGeom>
                  <a:avLst/>
                  <a:gdLst>
                    <a:gd name="T0" fmla="*/ 8 w 31"/>
                    <a:gd name="T1" fmla="*/ 16 h 31"/>
                    <a:gd name="T2" fmla="*/ 23 w 31"/>
                    <a:gd name="T3" fmla="*/ 10 h 31"/>
                    <a:gd name="T4" fmla="*/ 17 w 31"/>
                    <a:gd name="T5" fmla="*/ 31 h 31"/>
                    <a:gd name="T6" fmla="*/ 8 w 31"/>
                    <a:gd name="T7" fmla="*/ 1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8" y="16"/>
                      </a:moveTo>
                      <a:cubicBezTo>
                        <a:pt x="3" y="0"/>
                        <a:pt x="13" y="3"/>
                        <a:pt x="23" y="10"/>
                      </a:cubicBezTo>
                      <a:cubicBezTo>
                        <a:pt x="31" y="22"/>
                        <a:pt x="31" y="26"/>
                        <a:pt x="17" y="31"/>
                      </a:cubicBezTo>
                      <a:cubicBezTo>
                        <a:pt x="10" y="29"/>
                        <a:pt x="0" y="24"/>
                        <a:pt x="8" y="1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4" name="Freeform 84"/>
                <p:cNvSpPr>
                  <a:spLocks/>
                </p:cNvSpPr>
                <p:nvPr/>
              </p:nvSpPr>
              <p:spPr bwMode="ltGray">
                <a:xfrm>
                  <a:off x="3116" y="615"/>
                  <a:ext cx="70" cy="33"/>
                </a:xfrm>
                <a:custGeom>
                  <a:avLst/>
                  <a:gdLst>
                    <a:gd name="T0" fmla="*/ 24 w 70"/>
                    <a:gd name="T1" fmla="*/ 9 h 33"/>
                    <a:gd name="T2" fmla="*/ 63 w 70"/>
                    <a:gd name="T3" fmla="*/ 9 h 33"/>
                    <a:gd name="T4" fmla="*/ 69 w 70"/>
                    <a:gd name="T5" fmla="*/ 18 h 33"/>
                    <a:gd name="T6" fmla="*/ 42 w 70"/>
                    <a:gd name="T7" fmla="*/ 30 h 33"/>
                    <a:gd name="T8" fmla="*/ 33 w 70"/>
                    <a:gd name="T9" fmla="*/ 33 h 33"/>
                    <a:gd name="T10" fmla="*/ 18 w 70"/>
                    <a:gd name="T11" fmla="*/ 30 h 33"/>
                    <a:gd name="T12" fmla="*/ 9 w 70"/>
                    <a:gd name="T13" fmla="*/ 27 h 33"/>
                    <a:gd name="T14" fmla="*/ 24 w 70"/>
                    <a:gd name="T15" fmla="*/ 9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33">
                      <a:moveTo>
                        <a:pt x="24" y="9"/>
                      </a:moveTo>
                      <a:cubicBezTo>
                        <a:pt x="37" y="0"/>
                        <a:pt x="48" y="4"/>
                        <a:pt x="63" y="9"/>
                      </a:cubicBezTo>
                      <a:cubicBezTo>
                        <a:pt x="65" y="12"/>
                        <a:pt x="70" y="14"/>
                        <a:pt x="69" y="18"/>
                      </a:cubicBezTo>
                      <a:cubicBezTo>
                        <a:pt x="67" y="28"/>
                        <a:pt x="51" y="27"/>
                        <a:pt x="42" y="30"/>
                      </a:cubicBezTo>
                      <a:cubicBezTo>
                        <a:pt x="39" y="31"/>
                        <a:pt x="33" y="33"/>
                        <a:pt x="33" y="33"/>
                      </a:cubicBezTo>
                      <a:cubicBezTo>
                        <a:pt x="28" y="32"/>
                        <a:pt x="23" y="31"/>
                        <a:pt x="18" y="30"/>
                      </a:cubicBezTo>
                      <a:cubicBezTo>
                        <a:pt x="15" y="29"/>
                        <a:pt x="10" y="30"/>
                        <a:pt x="9" y="27"/>
                      </a:cubicBezTo>
                      <a:cubicBezTo>
                        <a:pt x="0" y="10"/>
                        <a:pt x="45" y="19"/>
                        <a:pt x="24"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5" name="Freeform 85"/>
                <p:cNvSpPr>
                  <a:spLocks/>
                </p:cNvSpPr>
                <p:nvPr/>
              </p:nvSpPr>
              <p:spPr bwMode="ltGray">
                <a:xfrm>
                  <a:off x="3013" y="577"/>
                  <a:ext cx="145" cy="77"/>
                </a:xfrm>
                <a:custGeom>
                  <a:avLst/>
                  <a:gdLst>
                    <a:gd name="T0" fmla="*/ 145 w 145"/>
                    <a:gd name="T1" fmla="*/ 29 h 77"/>
                    <a:gd name="T2" fmla="*/ 91 w 145"/>
                    <a:gd name="T3" fmla="*/ 35 h 77"/>
                    <a:gd name="T4" fmla="*/ 34 w 145"/>
                    <a:gd name="T5" fmla="*/ 41 h 77"/>
                    <a:gd name="T6" fmla="*/ 16 w 145"/>
                    <a:gd name="T7" fmla="*/ 53 h 77"/>
                    <a:gd name="T8" fmla="*/ 43 w 145"/>
                    <a:gd name="T9" fmla="*/ 68 h 77"/>
                    <a:gd name="T10" fmla="*/ 61 w 145"/>
                    <a:gd name="T11" fmla="*/ 71 h 77"/>
                    <a:gd name="T12" fmla="*/ 79 w 145"/>
                    <a:gd name="T13" fmla="*/ 77 h 77"/>
                    <a:gd name="T14" fmla="*/ 94 w 145"/>
                    <a:gd name="T15" fmla="*/ 56 h 77"/>
                    <a:gd name="T16" fmla="*/ 133 w 145"/>
                    <a:gd name="T17" fmla="*/ 41 h 77"/>
                    <a:gd name="T18" fmla="*/ 145 w 145"/>
                    <a:gd name="T19" fmla="*/ 29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77">
                      <a:moveTo>
                        <a:pt x="145" y="29"/>
                      </a:moveTo>
                      <a:cubicBezTo>
                        <a:pt x="138" y="0"/>
                        <a:pt x="110" y="30"/>
                        <a:pt x="91" y="35"/>
                      </a:cubicBezTo>
                      <a:cubicBezTo>
                        <a:pt x="75" y="30"/>
                        <a:pt x="49" y="31"/>
                        <a:pt x="34" y="41"/>
                      </a:cubicBezTo>
                      <a:cubicBezTo>
                        <a:pt x="28" y="45"/>
                        <a:pt x="16" y="53"/>
                        <a:pt x="16" y="53"/>
                      </a:cubicBezTo>
                      <a:cubicBezTo>
                        <a:pt x="0" y="76"/>
                        <a:pt x="22" y="70"/>
                        <a:pt x="43" y="68"/>
                      </a:cubicBezTo>
                      <a:cubicBezTo>
                        <a:pt x="49" y="69"/>
                        <a:pt x="55" y="70"/>
                        <a:pt x="61" y="71"/>
                      </a:cubicBezTo>
                      <a:cubicBezTo>
                        <a:pt x="67" y="73"/>
                        <a:pt x="79" y="77"/>
                        <a:pt x="79" y="77"/>
                      </a:cubicBezTo>
                      <a:cubicBezTo>
                        <a:pt x="94" y="72"/>
                        <a:pt x="87" y="77"/>
                        <a:pt x="94" y="56"/>
                      </a:cubicBezTo>
                      <a:cubicBezTo>
                        <a:pt x="97" y="46"/>
                        <a:pt x="123" y="43"/>
                        <a:pt x="133" y="41"/>
                      </a:cubicBezTo>
                      <a:cubicBezTo>
                        <a:pt x="137" y="29"/>
                        <a:pt x="133" y="33"/>
                        <a:pt x="145" y="2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6" name="Freeform 86"/>
                <p:cNvSpPr>
                  <a:spLocks/>
                </p:cNvSpPr>
                <p:nvPr/>
              </p:nvSpPr>
              <p:spPr bwMode="ltGray">
                <a:xfrm>
                  <a:off x="2717" y="483"/>
                  <a:ext cx="397" cy="156"/>
                </a:xfrm>
                <a:custGeom>
                  <a:avLst/>
                  <a:gdLst>
                    <a:gd name="T0" fmla="*/ 324 w 397"/>
                    <a:gd name="T1" fmla="*/ 3 h 156"/>
                    <a:gd name="T2" fmla="*/ 303 w 397"/>
                    <a:gd name="T3" fmla="*/ 27 h 156"/>
                    <a:gd name="T4" fmla="*/ 294 w 397"/>
                    <a:gd name="T5" fmla="*/ 33 h 156"/>
                    <a:gd name="T6" fmla="*/ 309 w 397"/>
                    <a:gd name="T7" fmla="*/ 57 h 156"/>
                    <a:gd name="T8" fmla="*/ 387 w 397"/>
                    <a:gd name="T9" fmla="*/ 90 h 156"/>
                    <a:gd name="T10" fmla="*/ 324 w 397"/>
                    <a:gd name="T11" fmla="*/ 117 h 156"/>
                    <a:gd name="T12" fmla="*/ 309 w 397"/>
                    <a:gd name="T13" fmla="*/ 132 h 156"/>
                    <a:gd name="T14" fmla="*/ 291 w 397"/>
                    <a:gd name="T15" fmla="*/ 138 h 156"/>
                    <a:gd name="T16" fmla="*/ 240 w 397"/>
                    <a:gd name="T17" fmla="*/ 129 h 156"/>
                    <a:gd name="T18" fmla="*/ 207 w 397"/>
                    <a:gd name="T19" fmla="*/ 147 h 156"/>
                    <a:gd name="T20" fmla="*/ 177 w 397"/>
                    <a:gd name="T21" fmla="*/ 156 h 156"/>
                    <a:gd name="T22" fmla="*/ 147 w 397"/>
                    <a:gd name="T23" fmla="*/ 147 h 156"/>
                    <a:gd name="T24" fmla="*/ 126 w 397"/>
                    <a:gd name="T25" fmla="*/ 123 h 156"/>
                    <a:gd name="T26" fmla="*/ 102 w 397"/>
                    <a:gd name="T27" fmla="*/ 153 h 156"/>
                    <a:gd name="T28" fmla="*/ 90 w 397"/>
                    <a:gd name="T29" fmla="*/ 129 h 156"/>
                    <a:gd name="T30" fmla="*/ 63 w 397"/>
                    <a:gd name="T31" fmla="*/ 111 h 156"/>
                    <a:gd name="T32" fmla="*/ 42 w 397"/>
                    <a:gd name="T33" fmla="*/ 87 h 156"/>
                    <a:gd name="T34" fmla="*/ 0 w 397"/>
                    <a:gd name="T35" fmla="*/ 60 h 156"/>
                    <a:gd name="T36" fmla="*/ 24 w 397"/>
                    <a:gd name="T37" fmla="*/ 42 h 156"/>
                    <a:gd name="T38" fmla="*/ 30 w 397"/>
                    <a:gd name="T39" fmla="*/ 21 h 156"/>
                    <a:gd name="T40" fmla="*/ 60 w 397"/>
                    <a:gd name="T41" fmla="*/ 27 h 156"/>
                    <a:gd name="T42" fmla="*/ 90 w 397"/>
                    <a:gd name="T43" fmla="*/ 6 h 156"/>
                    <a:gd name="T44" fmla="*/ 180 w 397"/>
                    <a:gd name="T45" fmla="*/ 3 h 156"/>
                    <a:gd name="T46" fmla="*/ 270 w 397"/>
                    <a:gd name="T47" fmla="*/ 0 h 156"/>
                    <a:gd name="T48" fmla="*/ 324 w 397"/>
                    <a:gd name="T49" fmla="*/ 3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7" h="156">
                      <a:moveTo>
                        <a:pt x="324" y="3"/>
                      </a:moveTo>
                      <a:cubicBezTo>
                        <a:pt x="319" y="22"/>
                        <a:pt x="324" y="13"/>
                        <a:pt x="303" y="27"/>
                      </a:cubicBezTo>
                      <a:cubicBezTo>
                        <a:pt x="300" y="29"/>
                        <a:pt x="294" y="33"/>
                        <a:pt x="294" y="33"/>
                      </a:cubicBezTo>
                      <a:cubicBezTo>
                        <a:pt x="301" y="54"/>
                        <a:pt x="295" y="47"/>
                        <a:pt x="309" y="57"/>
                      </a:cubicBezTo>
                      <a:cubicBezTo>
                        <a:pt x="330" y="88"/>
                        <a:pt x="353" y="82"/>
                        <a:pt x="387" y="90"/>
                      </a:cubicBezTo>
                      <a:cubicBezTo>
                        <a:pt x="397" y="119"/>
                        <a:pt x="337" y="116"/>
                        <a:pt x="324" y="117"/>
                      </a:cubicBezTo>
                      <a:cubicBezTo>
                        <a:pt x="319" y="125"/>
                        <a:pt x="318" y="128"/>
                        <a:pt x="309" y="132"/>
                      </a:cubicBezTo>
                      <a:cubicBezTo>
                        <a:pt x="303" y="135"/>
                        <a:pt x="291" y="138"/>
                        <a:pt x="291" y="138"/>
                      </a:cubicBezTo>
                      <a:cubicBezTo>
                        <a:pt x="273" y="132"/>
                        <a:pt x="259" y="131"/>
                        <a:pt x="240" y="129"/>
                      </a:cubicBezTo>
                      <a:cubicBezTo>
                        <a:pt x="202" y="116"/>
                        <a:pt x="224" y="137"/>
                        <a:pt x="207" y="147"/>
                      </a:cubicBezTo>
                      <a:cubicBezTo>
                        <a:pt x="202" y="150"/>
                        <a:pt x="184" y="154"/>
                        <a:pt x="177" y="156"/>
                      </a:cubicBezTo>
                      <a:cubicBezTo>
                        <a:pt x="157" y="143"/>
                        <a:pt x="176" y="128"/>
                        <a:pt x="147" y="147"/>
                      </a:cubicBezTo>
                      <a:cubicBezTo>
                        <a:pt x="137" y="137"/>
                        <a:pt x="139" y="127"/>
                        <a:pt x="126" y="123"/>
                      </a:cubicBezTo>
                      <a:cubicBezTo>
                        <a:pt x="122" y="134"/>
                        <a:pt x="112" y="147"/>
                        <a:pt x="102" y="153"/>
                      </a:cubicBezTo>
                      <a:cubicBezTo>
                        <a:pt x="91" y="146"/>
                        <a:pt x="85" y="143"/>
                        <a:pt x="90" y="129"/>
                      </a:cubicBezTo>
                      <a:cubicBezTo>
                        <a:pt x="81" y="120"/>
                        <a:pt x="75" y="115"/>
                        <a:pt x="63" y="111"/>
                      </a:cubicBezTo>
                      <a:cubicBezTo>
                        <a:pt x="56" y="101"/>
                        <a:pt x="49" y="97"/>
                        <a:pt x="42" y="87"/>
                      </a:cubicBezTo>
                      <a:cubicBezTo>
                        <a:pt x="50" y="62"/>
                        <a:pt x="17" y="66"/>
                        <a:pt x="0" y="60"/>
                      </a:cubicBezTo>
                      <a:cubicBezTo>
                        <a:pt x="11" y="53"/>
                        <a:pt x="20" y="55"/>
                        <a:pt x="24" y="42"/>
                      </a:cubicBezTo>
                      <a:cubicBezTo>
                        <a:pt x="16" y="30"/>
                        <a:pt x="16" y="26"/>
                        <a:pt x="30" y="21"/>
                      </a:cubicBezTo>
                      <a:cubicBezTo>
                        <a:pt x="42" y="29"/>
                        <a:pt x="45" y="31"/>
                        <a:pt x="60" y="27"/>
                      </a:cubicBezTo>
                      <a:cubicBezTo>
                        <a:pt x="85" y="35"/>
                        <a:pt x="77" y="19"/>
                        <a:pt x="90" y="6"/>
                      </a:cubicBezTo>
                      <a:lnTo>
                        <a:pt x="180" y="3"/>
                      </a:lnTo>
                      <a:lnTo>
                        <a:pt x="270" y="0"/>
                      </a:lnTo>
                      <a:lnTo>
                        <a:pt x="324"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7" name="Freeform 87"/>
                <p:cNvSpPr>
                  <a:spLocks/>
                </p:cNvSpPr>
                <p:nvPr/>
              </p:nvSpPr>
              <p:spPr bwMode="ltGray">
                <a:xfrm>
                  <a:off x="3293" y="603"/>
                  <a:ext cx="40" cy="30"/>
                </a:xfrm>
                <a:custGeom>
                  <a:avLst/>
                  <a:gdLst>
                    <a:gd name="T0" fmla="*/ 6 w 40"/>
                    <a:gd name="T1" fmla="*/ 6 h 30"/>
                    <a:gd name="T2" fmla="*/ 33 w 40"/>
                    <a:gd name="T3" fmla="*/ 18 h 30"/>
                    <a:gd name="T4" fmla="*/ 27 w 40"/>
                    <a:gd name="T5" fmla="*/ 30 h 30"/>
                    <a:gd name="T6" fmla="*/ 0 w 40"/>
                    <a:gd name="T7" fmla="*/ 15 h 30"/>
                    <a:gd name="T8" fmla="*/ 6 w 40"/>
                    <a:gd name="T9" fmla="*/ 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0">
                      <a:moveTo>
                        <a:pt x="6" y="6"/>
                      </a:moveTo>
                      <a:cubicBezTo>
                        <a:pt x="27" y="13"/>
                        <a:pt x="19" y="8"/>
                        <a:pt x="33" y="18"/>
                      </a:cubicBezTo>
                      <a:cubicBezTo>
                        <a:pt x="36" y="26"/>
                        <a:pt x="40" y="30"/>
                        <a:pt x="27" y="30"/>
                      </a:cubicBezTo>
                      <a:cubicBezTo>
                        <a:pt x="17" y="30"/>
                        <a:pt x="0" y="15"/>
                        <a:pt x="0" y="15"/>
                      </a:cubicBezTo>
                      <a:cubicBezTo>
                        <a:pt x="3" y="2"/>
                        <a:pt x="0" y="0"/>
                        <a:pt x="6" y="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8" name="Freeform 88"/>
                <p:cNvSpPr>
                  <a:spLocks/>
                </p:cNvSpPr>
                <p:nvPr/>
              </p:nvSpPr>
              <p:spPr bwMode="ltGray">
                <a:xfrm>
                  <a:off x="3281" y="645"/>
                  <a:ext cx="32" cy="15"/>
                </a:xfrm>
                <a:custGeom>
                  <a:avLst/>
                  <a:gdLst>
                    <a:gd name="T0" fmla="*/ 9 w 32"/>
                    <a:gd name="T1" fmla="*/ 0 h 15"/>
                    <a:gd name="T2" fmla="*/ 12 w 32"/>
                    <a:gd name="T3" fmla="*/ 15 h 15"/>
                    <a:gd name="T4" fmla="*/ 9 w 32"/>
                    <a:gd name="T5" fmla="*/ 0 h 15"/>
                    <a:gd name="T6" fmla="*/ 0 60000 65536"/>
                    <a:gd name="T7" fmla="*/ 0 60000 65536"/>
                    <a:gd name="T8" fmla="*/ 0 60000 65536"/>
                  </a:gdLst>
                  <a:ahLst/>
                  <a:cxnLst>
                    <a:cxn ang="T6">
                      <a:pos x="T0" y="T1"/>
                    </a:cxn>
                    <a:cxn ang="T7">
                      <a:pos x="T2" y="T3"/>
                    </a:cxn>
                    <a:cxn ang="T8">
                      <a:pos x="T4" y="T5"/>
                    </a:cxn>
                  </a:cxnLst>
                  <a:rect l="0" t="0" r="r" b="b"/>
                  <a:pathLst>
                    <a:path w="32" h="15">
                      <a:moveTo>
                        <a:pt x="9" y="0"/>
                      </a:moveTo>
                      <a:cubicBezTo>
                        <a:pt x="29" y="4"/>
                        <a:pt x="32" y="8"/>
                        <a:pt x="12" y="15"/>
                      </a:cubicBezTo>
                      <a:cubicBezTo>
                        <a:pt x="1" y="4"/>
                        <a:pt x="0" y="9"/>
                        <a:pt x="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89" name="Freeform 89"/>
                <p:cNvSpPr>
                  <a:spLocks/>
                </p:cNvSpPr>
                <p:nvPr/>
              </p:nvSpPr>
              <p:spPr bwMode="ltGray">
                <a:xfrm>
                  <a:off x="3305" y="660"/>
                  <a:ext cx="69" cy="66"/>
                </a:xfrm>
                <a:custGeom>
                  <a:avLst/>
                  <a:gdLst>
                    <a:gd name="T0" fmla="*/ 9 w 69"/>
                    <a:gd name="T1" fmla="*/ 9 h 66"/>
                    <a:gd name="T2" fmla="*/ 45 w 69"/>
                    <a:gd name="T3" fmla="*/ 12 h 66"/>
                    <a:gd name="T4" fmla="*/ 51 w 69"/>
                    <a:gd name="T5" fmla="*/ 30 h 66"/>
                    <a:gd name="T6" fmla="*/ 69 w 69"/>
                    <a:gd name="T7" fmla="*/ 48 h 66"/>
                    <a:gd name="T8" fmla="*/ 36 w 69"/>
                    <a:gd name="T9" fmla="*/ 54 h 66"/>
                    <a:gd name="T10" fmla="*/ 0 w 69"/>
                    <a:gd name="T11" fmla="*/ 39 h 66"/>
                    <a:gd name="T12" fmla="*/ 21 w 69"/>
                    <a:gd name="T13" fmla="*/ 30 h 66"/>
                    <a:gd name="T14" fmla="*/ 0 w 69"/>
                    <a:gd name="T15" fmla="*/ 18 h 66"/>
                    <a:gd name="T16" fmla="*/ 9 w 69"/>
                    <a:gd name="T17" fmla="*/ 9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66">
                      <a:moveTo>
                        <a:pt x="9" y="9"/>
                      </a:moveTo>
                      <a:cubicBezTo>
                        <a:pt x="23" y="0"/>
                        <a:pt x="32" y="3"/>
                        <a:pt x="45" y="12"/>
                      </a:cubicBezTo>
                      <a:cubicBezTo>
                        <a:pt x="47" y="18"/>
                        <a:pt x="47" y="26"/>
                        <a:pt x="51" y="30"/>
                      </a:cubicBezTo>
                      <a:cubicBezTo>
                        <a:pt x="57" y="36"/>
                        <a:pt x="69" y="48"/>
                        <a:pt x="69" y="48"/>
                      </a:cubicBezTo>
                      <a:cubicBezTo>
                        <a:pt x="63" y="66"/>
                        <a:pt x="51" y="59"/>
                        <a:pt x="36" y="54"/>
                      </a:cubicBezTo>
                      <a:cubicBezTo>
                        <a:pt x="27" y="40"/>
                        <a:pt x="15" y="43"/>
                        <a:pt x="0" y="39"/>
                      </a:cubicBezTo>
                      <a:cubicBezTo>
                        <a:pt x="4" y="26"/>
                        <a:pt x="9" y="26"/>
                        <a:pt x="21" y="30"/>
                      </a:cubicBezTo>
                      <a:cubicBezTo>
                        <a:pt x="41" y="23"/>
                        <a:pt x="9" y="21"/>
                        <a:pt x="0" y="18"/>
                      </a:cubicBezTo>
                      <a:cubicBezTo>
                        <a:pt x="3" y="15"/>
                        <a:pt x="9" y="9"/>
                        <a:pt x="9" y="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0" name="Freeform 90"/>
                <p:cNvSpPr>
                  <a:spLocks/>
                </p:cNvSpPr>
                <p:nvPr/>
              </p:nvSpPr>
              <p:spPr bwMode="ltGray">
                <a:xfrm>
                  <a:off x="3392" y="692"/>
                  <a:ext cx="90" cy="60"/>
                </a:xfrm>
                <a:custGeom>
                  <a:avLst/>
                  <a:gdLst>
                    <a:gd name="T0" fmla="*/ 0 w 90"/>
                    <a:gd name="T1" fmla="*/ 28 h 60"/>
                    <a:gd name="T2" fmla="*/ 57 w 90"/>
                    <a:gd name="T3" fmla="*/ 37 h 60"/>
                    <a:gd name="T4" fmla="*/ 84 w 90"/>
                    <a:gd name="T5" fmla="*/ 46 h 60"/>
                    <a:gd name="T6" fmla="*/ 87 w 90"/>
                    <a:gd name="T7" fmla="*/ 55 h 60"/>
                    <a:gd name="T8" fmla="*/ 3 w 90"/>
                    <a:gd name="T9" fmla="*/ 40 h 60"/>
                    <a:gd name="T10" fmla="*/ 0 w 90"/>
                    <a:gd name="T11" fmla="*/ 28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60">
                      <a:moveTo>
                        <a:pt x="0" y="28"/>
                      </a:moveTo>
                      <a:cubicBezTo>
                        <a:pt x="9" y="0"/>
                        <a:pt x="34" y="29"/>
                        <a:pt x="57" y="37"/>
                      </a:cubicBezTo>
                      <a:cubicBezTo>
                        <a:pt x="66" y="40"/>
                        <a:pt x="84" y="46"/>
                        <a:pt x="84" y="46"/>
                      </a:cubicBezTo>
                      <a:cubicBezTo>
                        <a:pt x="85" y="49"/>
                        <a:pt x="90" y="54"/>
                        <a:pt x="87" y="55"/>
                      </a:cubicBezTo>
                      <a:cubicBezTo>
                        <a:pt x="64" y="60"/>
                        <a:pt x="26" y="43"/>
                        <a:pt x="3" y="40"/>
                      </a:cubicBezTo>
                      <a:cubicBezTo>
                        <a:pt x="0" y="30"/>
                        <a:pt x="0" y="34"/>
                        <a:pt x="0" y="2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1" name="Freeform 91"/>
                <p:cNvSpPr>
                  <a:spLocks/>
                </p:cNvSpPr>
                <p:nvPr/>
              </p:nvSpPr>
              <p:spPr bwMode="ltGray">
                <a:xfrm>
                  <a:off x="3386" y="654"/>
                  <a:ext cx="162" cy="81"/>
                </a:xfrm>
                <a:custGeom>
                  <a:avLst/>
                  <a:gdLst>
                    <a:gd name="T0" fmla="*/ 30 w 162"/>
                    <a:gd name="T1" fmla="*/ 30 h 81"/>
                    <a:gd name="T2" fmla="*/ 0 w 162"/>
                    <a:gd name="T3" fmla="*/ 15 h 81"/>
                    <a:gd name="T4" fmla="*/ 3 w 162"/>
                    <a:gd name="T5" fmla="*/ 6 h 81"/>
                    <a:gd name="T6" fmla="*/ 21 w 162"/>
                    <a:gd name="T7" fmla="*/ 12 h 81"/>
                    <a:gd name="T8" fmla="*/ 48 w 162"/>
                    <a:gd name="T9" fmla="*/ 0 h 81"/>
                    <a:gd name="T10" fmla="*/ 141 w 162"/>
                    <a:gd name="T11" fmla="*/ 27 h 81"/>
                    <a:gd name="T12" fmla="*/ 132 w 162"/>
                    <a:gd name="T13" fmla="*/ 54 h 81"/>
                    <a:gd name="T14" fmla="*/ 120 w 162"/>
                    <a:gd name="T15" fmla="*/ 81 h 81"/>
                    <a:gd name="T16" fmla="*/ 93 w 162"/>
                    <a:gd name="T17" fmla="*/ 45 h 81"/>
                    <a:gd name="T18" fmla="*/ 78 w 162"/>
                    <a:gd name="T19" fmla="*/ 72 h 81"/>
                    <a:gd name="T20" fmla="*/ 63 w 162"/>
                    <a:gd name="T21" fmla="*/ 60 h 81"/>
                    <a:gd name="T22" fmla="*/ 30 w 162"/>
                    <a:gd name="T23" fmla="*/ 3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81">
                      <a:moveTo>
                        <a:pt x="30" y="30"/>
                      </a:moveTo>
                      <a:cubicBezTo>
                        <a:pt x="25" y="15"/>
                        <a:pt x="16" y="18"/>
                        <a:pt x="0" y="15"/>
                      </a:cubicBezTo>
                      <a:cubicBezTo>
                        <a:pt x="1" y="12"/>
                        <a:pt x="0" y="6"/>
                        <a:pt x="3" y="6"/>
                      </a:cubicBezTo>
                      <a:cubicBezTo>
                        <a:pt x="9" y="5"/>
                        <a:pt x="21" y="12"/>
                        <a:pt x="21" y="12"/>
                      </a:cubicBezTo>
                      <a:cubicBezTo>
                        <a:pt x="31" y="9"/>
                        <a:pt x="38" y="3"/>
                        <a:pt x="48" y="0"/>
                      </a:cubicBezTo>
                      <a:cubicBezTo>
                        <a:pt x="82" y="3"/>
                        <a:pt x="109" y="16"/>
                        <a:pt x="141" y="27"/>
                      </a:cubicBezTo>
                      <a:cubicBezTo>
                        <a:pt x="156" y="49"/>
                        <a:pt x="162" y="47"/>
                        <a:pt x="132" y="54"/>
                      </a:cubicBezTo>
                      <a:cubicBezTo>
                        <a:pt x="129" y="64"/>
                        <a:pt x="123" y="71"/>
                        <a:pt x="120" y="81"/>
                      </a:cubicBezTo>
                      <a:cubicBezTo>
                        <a:pt x="92" y="75"/>
                        <a:pt x="107" y="66"/>
                        <a:pt x="93" y="45"/>
                      </a:cubicBezTo>
                      <a:cubicBezTo>
                        <a:pt x="89" y="58"/>
                        <a:pt x="90" y="64"/>
                        <a:pt x="78" y="72"/>
                      </a:cubicBezTo>
                      <a:cubicBezTo>
                        <a:pt x="60" y="66"/>
                        <a:pt x="77" y="74"/>
                        <a:pt x="63" y="60"/>
                      </a:cubicBezTo>
                      <a:cubicBezTo>
                        <a:pt x="39" y="36"/>
                        <a:pt x="42" y="65"/>
                        <a:pt x="30" y="3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2" name="Freeform 92"/>
                <p:cNvSpPr>
                  <a:spLocks/>
                </p:cNvSpPr>
                <p:nvPr/>
              </p:nvSpPr>
              <p:spPr bwMode="ltGray">
                <a:xfrm>
                  <a:off x="3339" y="615"/>
                  <a:ext cx="59" cy="36"/>
                </a:xfrm>
                <a:custGeom>
                  <a:avLst/>
                  <a:gdLst>
                    <a:gd name="T0" fmla="*/ 14 w 59"/>
                    <a:gd name="T1" fmla="*/ 0 h 36"/>
                    <a:gd name="T2" fmla="*/ 50 w 59"/>
                    <a:gd name="T3" fmla="*/ 9 h 36"/>
                    <a:gd name="T4" fmla="*/ 44 w 59"/>
                    <a:gd name="T5" fmla="*/ 36 h 36"/>
                    <a:gd name="T6" fmla="*/ 17 w 59"/>
                    <a:gd name="T7" fmla="*/ 27 h 36"/>
                    <a:gd name="T8" fmla="*/ 8 w 59"/>
                    <a:gd name="T9" fmla="*/ 24 h 36"/>
                    <a:gd name="T10" fmla="*/ 14 w 59"/>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36">
                      <a:moveTo>
                        <a:pt x="14" y="0"/>
                      </a:moveTo>
                      <a:cubicBezTo>
                        <a:pt x="26" y="2"/>
                        <a:pt x="38" y="5"/>
                        <a:pt x="50" y="9"/>
                      </a:cubicBezTo>
                      <a:cubicBezTo>
                        <a:pt x="59" y="22"/>
                        <a:pt x="55" y="25"/>
                        <a:pt x="44" y="36"/>
                      </a:cubicBezTo>
                      <a:cubicBezTo>
                        <a:pt x="35" y="33"/>
                        <a:pt x="26" y="30"/>
                        <a:pt x="17" y="27"/>
                      </a:cubicBezTo>
                      <a:cubicBezTo>
                        <a:pt x="14" y="26"/>
                        <a:pt x="8" y="24"/>
                        <a:pt x="8" y="24"/>
                      </a:cubicBezTo>
                      <a:cubicBezTo>
                        <a:pt x="0" y="11"/>
                        <a:pt x="2" y="8"/>
                        <a:pt x="14"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3" name="Freeform 93"/>
                <p:cNvSpPr>
                  <a:spLocks/>
                </p:cNvSpPr>
                <p:nvPr/>
              </p:nvSpPr>
              <p:spPr bwMode="ltGray">
                <a:xfrm>
                  <a:off x="3369" y="540"/>
                  <a:ext cx="383" cy="225"/>
                </a:xfrm>
                <a:custGeom>
                  <a:avLst/>
                  <a:gdLst>
                    <a:gd name="T0" fmla="*/ 11 w 383"/>
                    <a:gd name="T1" fmla="*/ 0 h 225"/>
                    <a:gd name="T2" fmla="*/ 41 w 383"/>
                    <a:gd name="T3" fmla="*/ 36 h 225"/>
                    <a:gd name="T4" fmla="*/ 77 w 383"/>
                    <a:gd name="T5" fmla="*/ 39 h 225"/>
                    <a:gd name="T6" fmla="*/ 71 w 383"/>
                    <a:gd name="T7" fmla="*/ 60 h 225"/>
                    <a:gd name="T8" fmla="*/ 20 w 383"/>
                    <a:gd name="T9" fmla="*/ 45 h 225"/>
                    <a:gd name="T10" fmla="*/ 23 w 383"/>
                    <a:gd name="T11" fmla="*/ 60 h 225"/>
                    <a:gd name="T12" fmla="*/ 5 w 383"/>
                    <a:gd name="T13" fmla="*/ 63 h 225"/>
                    <a:gd name="T14" fmla="*/ 14 w 383"/>
                    <a:gd name="T15" fmla="*/ 81 h 225"/>
                    <a:gd name="T16" fmla="*/ 53 w 383"/>
                    <a:gd name="T17" fmla="*/ 84 h 225"/>
                    <a:gd name="T18" fmla="*/ 98 w 383"/>
                    <a:gd name="T19" fmla="*/ 78 h 225"/>
                    <a:gd name="T20" fmla="*/ 122 w 383"/>
                    <a:gd name="T21" fmla="*/ 93 h 225"/>
                    <a:gd name="T22" fmla="*/ 98 w 383"/>
                    <a:gd name="T23" fmla="*/ 102 h 225"/>
                    <a:gd name="T24" fmla="*/ 125 w 383"/>
                    <a:gd name="T25" fmla="*/ 117 h 225"/>
                    <a:gd name="T26" fmla="*/ 155 w 383"/>
                    <a:gd name="T27" fmla="*/ 132 h 225"/>
                    <a:gd name="T28" fmla="*/ 185 w 383"/>
                    <a:gd name="T29" fmla="*/ 135 h 225"/>
                    <a:gd name="T30" fmla="*/ 200 w 383"/>
                    <a:gd name="T31" fmla="*/ 168 h 225"/>
                    <a:gd name="T32" fmla="*/ 239 w 383"/>
                    <a:gd name="T33" fmla="*/ 204 h 225"/>
                    <a:gd name="T34" fmla="*/ 227 w 383"/>
                    <a:gd name="T35" fmla="*/ 207 h 225"/>
                    <a:gd name="T36" fmla="*/ 245 w 383"/>
                    <a:gd name="T37" fmla="*/ 213 h 225"/>
                    <a:gd name="T38" fmla="*/ 293 w 383"/>
                    <a:gd name="T39" fmla="*/ 225 h 225"/>
                    <a:gd name="T40" fmla="*/ 296 w 383"/>
                    <a:gd name="T41" fmla="*/ 198 h 225"/>
                    <a:gd name="T42" fmla="*/ 299 w 383"/>
                    <a:gd name="T43" fmla="*/ 168 h 225"/>
                    <a:gd name="T44" fmla="*/ 383 w 383"/>
                    <a:gd name="T45" fmla="*/ 147 h 225"/>
                    <a:gd name="T46" fmla="*/ 260 w 383"/>
                    <a:gd name="T47" fmla="*/ 81 h 225"/>
                    <a:gd name="T48" fmla="*/ 134 w 383"/>
                    <a:gd name="T49" fmla="*/ 36 h 225"/>
                    <a:gd name="T50" fmla="*/ 59 w 383"/>
                    <a:gd name="T51" fmla="*/ 12 h 225"/>
                    <a:gd name="T52" fmla="*/ 11 w 383"/>
                    <a:gd name="T53" fmla="*/ 0 h 2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83" h="225">
                      <a:moveTo>
                        <a:pt x="11" y="0"/>
                      </a:moveTo>
                      <a:cubicBezTo>
                        <a:pt x="17" y="19"/>
                        <a:pt x="20" y="29"/>
                        <a:pt x="41" y="36"/>
                      </a:cubicBezTo>
                      <a:cubicBezTo>
                        <a:pt x="54" y="32"/>
                        <a:pt x="64" y="35"/>
                        <a:pt x="77" y="39"/>
                      </a:cubicBezTo>
                      <a:cubicBezTo>
                        <a:pt x="85" y="51"/>
                        <a:pt x="85" y="55"/>
                        <a:pt x="71" y="60"/>
                      </a:cubicBezTo>
                      <a:cubicBezTo>
                        <a:pt x="54" y="54"/>
                        <a:pt x="37" y="51"/>
                        <a:pt x="20" y="45"/>
                      </a:cubicBezTo>
                      <a:cubicBezTo>
                        <a:pt x="5" y="50"/>
                        <a:pt x="12" y="56"/>
                        <a:pt x="23" y="60"/>
                      </a:cubicBezTo>
                      <a:cubicBezTo>
                        <a:pt x="17" y="61"/>
                        <a:pt x="10" y="59"/>
                        <a:pt x="5" y="63"/>
                      </a:cubicBezTo>
                      <a:cubicBezTo>
                        <a:pt x="0" y="67"/>
                        <a:pt x="8" y="79"/>
                        <a:pt x="14" y="81"/>
                      </a:cubicBezTo>
                      <a:cubicBezTo>
                        <a:pt x="27" y="84"/>
                        <a:pt x="40" y="83"/>
                        <a:pt x="53" y="84"/>
                      </a:cubicBezTo>
                      <a:cubicBezTo>
                        <a:pt x="78" y="92"/>
                        <a:pt x="75" y="86"/>
                        <a:pt x="98" y="78"/>
                      </a:cubicBezTo>
                      <a:cubicBezTo>
                        <a:pt x="102" y="91"/>
                        <a:pt x="109" y="90"/>
                        <a:pt x="122" y="93"/>
                      </a:cubicBezTo>
                      <a:cubicBezTo>
                        <a:pt x="113" y="107"/>
                        <a:pt x="112" y="97"/>
                        <a:pt x="98" y="102"/>
                      </a:cubicBezTo>
                      <a:cubicBezTo>
                        <a:pt x="107" y="108"/>
                        <a:pt x="116" y="111"/>
                        <a:pt x="125" y="117"/>
                      </a:cubicBezTo>
                      <a:cubicBezTo>
                        <a:pt x="133" y="129"/>
                        <a:pt x="142" y="128"/>
                        <a:pt x="155" y="132"/>
                      </a:cubicBezTo>
                      <a:cubicBezTo>
                        <a:pt x="167" y="128"/>
                        <a:pt x="174" y="131"/>
                        <a:pt x="185" y="135"/>
                      </a:cubicBezTo>
                      <a:cubicBezTo>
                        <a:pt x="189" y="146"/>
                        <a:pt x="200" y="161"/>
                        <a:pt x="200" y="168"/>
                      </a:cubicBezTo>
                      <a:cubicBezTo>
                        <a:pt x="213" y="180"/>
                        <a:pt x="229" y="189"/>
                        <a:pt x="239" y="204"/>
                      </a:cubicBezTo>
                      <a:cubicBezTo>
                        <a:pt x="241" y="207"/>
                        <a:pt x="225" y="204"/>
                        <a:pt x="227" y="207"/>
                      </a:cubicBezTo>
                      <a:cubicBezTo>
                        <a:pt x="231" y="212"/>
                        <a:pt x="245" y="213"/>
                        <a:pt x="245" y="213"/>
                      </a:cubicBezTo>
                      <a:cubicBezTo>
                        <a:pt x="262" y="207"/>
                        <a:pt x="279" y="216"/>
                        <a:pt x="293" y="225"/>
                      </a:cubicBezTo>
                      <a:cubicBezTo>
                        <a:pt x="311" y="219"/>
                        <a:pt x="311" y="208"/>
                        <a:pt x="296" y="198"/>
                      </a:cubicBezTo>
                      <a:cubicBezTo>
                        <a:pt x="285" y="182"/>
                        <a:pt x="277" y="175"/>
                        <a:pt x="299" y="168"/>
                      </a:cubicBezTo>
                      <a:cubicBezTo>
                        <a:pt x="319" y="182"/>
                        <a:pt x="366" y="164"/>
                        <a:pt x="383" y="147"/>
                      </a:cubicBezTo>
                      <a:lnTo>
                        <a:pt x="260" y="81"/>
                      </a:lnTo>
                      <a:lnTo>
                        <a:pt x="134" y="36"/>
                      </a:lnTo>
                      <a:lnTo>
                        <a:pt x="59" y="12"/>
                      </a:lnTo>
                      <a:lnTo>
                        <a:pt x="1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4" name="Freeform 94"/>
                <p:cNvSpPr>
                  <a:spLocks/>
                </p:cNvSpPr>
                <p:nvPr/>
              </p:nvSpPr>
              <p:spPr bwMode="ltGray">
                <a:xfrm>
                  <a:off x="2516" y="522"/>
                  <a:ext cx="81" cy="39"/>
                </a:xfrm>
                <a:custGeom>
                  <a:avLst/>
                  <a:gdLst>
                    <a:gd name="T0" fmla="*/ 18 w 81"/>
                    <a:gd name="T1" fmla="*/ 33 h 39"/>
                    <a:gd name="T2" fmla="*/ 60 w 81"/>
                    <a:gd name="T3" fmla="*/ 0 h 39"/>
                    <a:gd name="T4" fmla="*/ 81 w 81"/>
                    <a:gd name="T5" fmla="*/ 18 h 39"/>
                    <a:gd name="T6" fmla="*/ 54 w 81"/>
                    <a:gd name="T7" fmla="*/ 24 h 39"/>
                    <a:gd name="T8" fmla="*/ 27 w 81"/>
                    <a:gd name="T9" fmla="*/ 39 h 39"/>
                    <a:gd name="T10" fmla="*/ 18 w 81"/>
                    <a:gd name="T11" fmla="*/ 33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39">
                      <a:moveTo>
                        <a:pt x="18" y="33"/>
                      </a:moveTo>
                      <a:cubicBezTo>
                        <a:pt x="0" y="6"/>
                        <a:pt x="43" y="6"/>
                        <a:pt x="60" y="0"/>
                      </a:cubicBezTo>
                      <a:cubicBezTo>
                        <a:pt x="72" y="4"/>
                        <a:pt x="77" y="6"/>
                        <a:pt x="81" y="18"/>
                      </a:cubicBezTo>
                      <a:cubicBezTo>
                        <a:pt x="70" y="25"/>
                        <a:pt x="66" y="28"/>
                        <a:pt x="54" y="24"/>
                      </a:cubicBezTo>
                      <a:cubicBezTo>
                        <a:pt x="44" y="27"/>
                        <a:pt x="27" y="39"/>
                        <a:pt x="27" y="39"/>
                      </a:cubicBezTo>
                      <a:cubicBezTo>
                        <a:pt x="18" y="36"/>
                        <a:pt x="4" y="19"/>
                        <a:pt x="18" y="3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5" name="Freeform 95"/>
                <p:cNvSpPr>
                  <a:spLocks/>
                </p:cNvSpPr>
                <p:nvPr/>
              </p:nvSpPr>
              <p:spPr bwMode="ltGray">
                <a:xfrm>
                  <a:off x="2576" y="657"/>
                  <a:ext cx="93" cy="40"/>
                </a:xfrm>
                <a:custGeom>
                  <a:avLst/>
                  <a:gdLst>
                    <a:gd name="T0" fmla="*/ 15 w 93"/>
                    <a:gd name="T1" fmla="*/ 36 h 40"/>
                    <a:gd name="T2" fmla="*/ 51 w 93"/>
                    <a:gd name="T3" fmla="*/ 6 h 40"/>
                    <a:gd name="T4" fmla="*/ 69 w 93"/>
                    <a:gd name="T5" fmla="*/ 0 h 40"/>
                    <a:gd name="T6" fmla="*/ 93 w 93"/>
                    <a:gd name="T7" fmla="*/ 15 h 40"/>
                    <a:gd name="T8" fmla="*/ 42 w 93"/>
                    <a:gd name="T9" fmla="*/ 39 h 40"/>
                    <a:gd name="T10" fmla="*/ 9 w 93"/>
                    <a:gd name="T11" fmla="*/ 36 h 40"/>
                    <a:gd name="T12" fmla="*/ 12 w 93"/>
                    <a:gd name="T13" fmla="*/ 27 h 40"/>
                    <a:gd name="T14" fmla="*/ 15 w 93"/>
                    <a:gd name="T15" fmla="*/ 3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40">
                      <a:moveTo>
                        <a:pt x="15" y="36"/>
                      </a:moveTo>
                      <a:cubicBezTo>
                        <a:pt x="0" y="14"/>
                        <a:pt x="36" y="10"/>
                        <a:pt x="51" y="6"/>
                      </a:cubicBezTo>
                      <a:cubicBezTo>
                        <a:pt x="57" y="4"/>
                        <a:pt x="69" y="0"/>
                        <a:pt x="69" y="0"/>
                      </a:cubicBezTo>
                      <a:cubicBezTo>
                        <a:pt x="82" y="3"/>
                        <a:pt x="89" y="2"/>
                        <a:pt x="93" y="15"/>
                      </a:cubicBezTo>
                      <a:cubicBezTo>
                        <a:pt x="59" y="24"/>
                        <a:pt x="65" y="16"/>
                        <a:pt x="42" y="39"/>
                      </a:cubicBezTo>
                      <a:cubicBezTo>
                        <a:pt x="31" y="38"/>
                        <a:pt x="19" y="40"/>
                        <a:pt x="9" y="36"/>
                      </a:cubicBezTo>
                      <a:cubicBezTo>
                        <a:pt x="6" y="35"/>
                        <a:pt x="9" y="27"/>
                        <a:pt x="12" y="27"/>
                      </a:cubicBezTo>
                      <a:cubicBezTo>
                        <a:pt x="15" y="27"/>
                        <a:pt x="14" y="33"/>
                        <a:pt x="15" y="3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6" name="Freeform 96"/>
                <p:cNvSpPr>
                  <a:spLocks/>
                </p:cNvSpPr>
                <p:nvPr/>
              </p:nvSpPr>
              <p:spPr bwMode="ltGray">
                <a:xfrm>
                  <a:off x="2625" y="680"/>
                  <a:ext cx="53" cy="31"/>
                </a:xfrm>
                <a:custGeom>
                  <a:avLst/>
                  <a:gdLst>
                    <a:gd name="T0" fmla="*/ 14 w 53"/>
                    <a:gd name="T1" fmla="*/ 25 h 31"/>
                    <a:gd name="T2" fmla="*/ 35 w 53"/>
                    <a:gd name="T3" fmla="*/ 1 h 31"/>
                    <a:gd name="T4" fmla="*/ 47 w 53"/>
                    <a:gd name="T5" fmla="*/ 4 h 31"/>
                    <a:gd name="T6" fmla="*/ 32 w 53"/>
                    <a:gd name="T7" fmla="*/ 25 h 31"/>
                    <a:gd name="T8" fmla="*/ 23 w 53"/>
                    <a:gd name="T9" fmla="*/ 31 h 31"/>
                    <a:gd name="T10" fmla="*/ 14 w 53"/>
                    <a:gd name="T11" fmla="*/ 25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31">
                      <a:moveTo>
                        <a:pt x="14" y="25"/>
                      </a:moveTo>
                      <a:cubicBezTo>
                        <a:pt x="8" y="6"/>
                        <a:pt x="19" y="5"/>
                        <a:pt x="35" y="1"/>
                      </a:cubicBezTo>
                      <a:cubicBezTo>
                        <a:pt x="39" y="2"/>
                        <a:pt x="46" y="0"/>
                        <a:pt x="47" y="4"/>
                      </a:cubicBezTo>
                      <a:cubicBezTo>
                        <a:pt x="53" y="24"/>
                        <a:pt x="41" y="21"/>
                        <a:pt x="32" y="25"/>
                      </a:cubicBezTo>
                      <a:cubicBezTo>
                        <a:pt x="29" y="27"/>
                        <a:pt x="26" y="29"/>
                        <a:pt x="23" y="31"/>
                      </a:cubicBezTo>
                      <a:cubicBezTo>
                        <a:pt x="14" y="28"/>
                        <a:pt x="0" y="11"/>
                        <a:pt x="14" y="2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7" name="Freeform 97"/>
                <p:cNvSpPr>
                  <a:spLocks/>
                </p:cNvSpPr>
                <p:nvPr/>
              </p:nvSpPr>
              <p:spPr bwMode="ltGray">
                <a:xfrm>
                  <a:off x="2629" y="744"/>
                  <a:ext cx="62" cy="21"/>
                </a:xfrm>
                <a:custGeom>
                  <a:avLst/>
                  <a:gdLst>
                    <a:gd name="T0" fmla="*/ 25 w 62"/>
                    <a:gd name="T1" fmla="*/ 21 h 21"/>
                    <a:gd name="T2" fmla="*/ 31 w 62"/>
                    <a:gd name="T3" fmla="*/ 0 h 21"/>
                    <a:gd name="T4" fmla="*/ 25 w 62"/>
                    <a:gd name="T5" fmla="*/ 21 h 21"/>
                    <a:gd name="T6" fmla="*/ 0 60000 65536"/>
                    <a:gd name="T7" fmla="*/ 0 60000 65536"/>
                    <a:gd name="T8" fmla="*/ 0 60000 65536"/>
                  </a:gdLst>
                  <a:ahLst/>
                  <a:cxnLst>
                    <a:cxn ang="T6">
                      <a:pos x="T0" y="T1"/>
                    </a:cxn>
                    <a:cxn ang="T7">
                      <a:pos x="T2" y="T3"/>
                    </a:cxn>
                    <a:cxn ang="T8">
                      <a:pos x="T4" y="T5"/>
                    </a:cxn>
                  </a:cxnLst>
                  <a:rect l="0" t="0" r="r" b="b"/>
                  <a:pathLst>
                    <a:path w="62" h="21">
                      <a:moveTo>
                        <a:pt x="25" y="21"/>
                      </a:moveTo>
                      <a:cubicBezTo>
                        <a:pt x="0" y="4"/>
                        <a:pt x="10" y="5"/>
                        <a:pt x="31" y="0"/>
                      </a:cubicBezTo>
                      <a:cubicBezTo>
                        <a:pt x="62" y="6"/>
                        <a:pt x="40" y="16"/>
                        <a:pt x="25" y="2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8" name="Freeform 98"/>
                <p:cNvSpPr>
                  <a:spLocks/>
                </p:cNvSpPr>
                <p:nvPr/>
              </p:nvSpPr>
              <p:spPr bwMode="ltGray">
                <a:xfrm>
                  <a:off x="2642" y="777"/>
                  <a:ext cx="45" cy="31"/>
                </a:xfrm>
                <a:custGeom>
                  <a:avLst/>
                  <a:gdLst>
                    <a:gd name="T0" fmla="*/ 0 w 45"/>
                    <a:gd name="T1" fmla="*/ 12 h 31"/>
                    <a:gd name="T2" fmla="*/ 45 w 45"/>
                    <a:gd name="T3" fmla="*/ 15 h 31"/>
                    <a:gd name="T4" fmla="*/ 15 w 45"/>
                    <a:gd name="T5" fmla="*/ 15 h 31"/>
                    <a:gd name="T6" fmla="*/ 0 w 45"/>
                    <a:gd name="T7" fmla="*/ 12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1">
                      <a:moveTo>
                        <a:pt x="0" y="12"/>
                      </a:moveTo>
                      <a:cubicBezTo>
                        <a:pt x="17" y="0"/>
                        <a:pt x="29" y="4"/>
                        <a:pt x="45" y="15"/>
                      </a:cubicBezTo>
                      <a:cubicBezTo>
                        <a:pt x="34" y="31"/>
                        <a:pt x="29" y="20"/>
                        <a:pt x="15" y="15"/>
                      </a:cubicBezTo>
                      <a:cubicBezTo>
                        <a:pt x="10" y="13"/>
                        <a:pt x="0" y="12"/>
                        <a:pt x="0" y="1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99" name="Freeform 99"/>
                <p:cNvSpPr>
                  <a:spLocks/>
                </p:cNvSpPr>
                <p:nvPr/>
              </p:nvSpPr>
              <p:spPr bwMode="ltGray">
                <a:xfrm>
                  <a:off x="2735" y="828"/>
                  <a:ext cx="54" cy="30"/>
                </a:xfrm>
                <a:custGeom>
                  <a:avLst/>
                  <a:gdLst>
                    <a:gd name="T0" fmla="*/ 0 w 54"/>
                    <a:gd name="T1" fmla="*/ 24 h 30"/>
                    <a:gd name="T2" fmla="*/ 18 w 54"/>
                    <a:gd name="T3" fmla="*/ 30 h 30"/>
                    <a:gd name="T4" fmla="*/ 0 w 54"/>
                    <a:gd name="T5" fmla="*/ 24 h 30"/>
                    <a:gd name="T6" fmla="*/ 0 60000 65536"/>
                    <a:gd name="T7" fmla="*/ 0 60000 65536"/>
                    <a:gd name="T8" fmla="*/ 0 60000 65536"/>
                  </a:gdLst>
                  <a:ahLst/>
                  <a:cxnLst>
                    <a:cxn ang="T6">
                      <a:pos x="T0" y="T1"/>
                    </a:cxn>
                    <a:cxn ang="T7">
                      <a:pos x="T2" y="T3"/>
                    </a:cxn>
                    <a:cxn ang="T8">
                      <a:pos x="T4" y="T5"/>
                    </a:cxn>
                  </a:cxnLst>
                  <a:rect l="0" t="0" r="r" b="b"/>
                  <a:pathLst>
                    <a:path w="54" h="30">
                      <a:moveTo>
                        <a:pt x="0" y="24"/>
                      </a:moveTo>
                      <a:cubicBezTo>
                        <a:pt x="16" y="0"/>
                        <a:pt x="54" y="18"/>
                        <a:pt x="18" y="30"/>
                      </a:cubicBezTo>
                      <a:cubicBezTo>
                        <a:pt x="13" y="28"/>
                        <a:pt x="0" y="18"/>
                        <a:pt x="0"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0" name="Freeform 100"/>
                <p:cNvSpPr>
                  <a:spLocks/>
                </p:cNvSpPr>
                <p:nvPr/>
              </p:nvSpPr>
              <p:spPr bwMode="ltGray">
                <a:xfrm>
                  <a:off x="2714" y="863"/>
                  <a:ext cx="40" cy="24"/>
                </a:xfrm>
                <a:custGeom>
                  <a:avLst/>
                  <a:gdLst>
                    <a:gd name="T0" fmla="*/ 6 w 40"/>
                    <a:gd name="T1" fmla="*/ 10 h 24"/>
                    <a:gd name="T2" fmla="*/ 33 w 40"/>
                    <a:gd name="T3" fmla="*/ 4 h 24"/>
                    <a:gd name="T4" fmla="*/ 12 w 40"/>
                    <a:gd name="T5" fmla="*/ 19 h 24"/>
                    <a:gd name="T6" fmla="*/ 6 w 40"/>
                    <a:gd name="T7" fmla="*/ 1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4">
                      <a:moveTo>
                        <a:pt x="6" y="10"/>
                      </a:moveTo>
                      <a:cubicBezTo>
                        <a:pt x="17" y="3"/>
                        <a:pt x="21" y="0"/>
                        <a:pt x="33" y="4"/>
                      </a:cubicBezTo>
                      <a:cubicBezTo>
                        <a:pt x="40" y="24"/>
                        <a:pt x="33" y="22"/>
                        <a:pt x="12" y="19"/>
                      </a:cubicBezTo>
                      <a:cubicBezTo>
                        <a:pt x="2" y="12"/>
                        <a:pt x="0" y="16"/>
                        <a:pt x="6" y="1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1" name="Freeform 101"/>
                <p:cNvSpPr>
                  <a:spLocks/>
                </p:cNvSpPr>
                <p:nvPr/>
              </p:nvSpPr>
              <p:spPr bwMode="ltGray">
                <a:xfrm>
                  <a:off x="2729" y="898"/>
                  <a:ext cx="30" cy="20"/>
                </a:xfrm>
                <a:custGeom>
                  <a:avLst/>
                  <a:gdLst>
                    <a:gd name="T0" fmla="*/ 3 w 30"/>
                    <a:gd name="T1" fmla="*/ 5 h 20"/>
                    <a:gd name="T2" fmla="*/ 30 w 30"/>
                    <a:gd name="T3" fmla="*/ 14 h 20"/>
                    <a:gd name="T4" fmla="*/ 12 w 30"/>
                    <a:gd name="T5" fmla="*/ 14 h 20"/>
                    <a:gd name="T6" fmla="*/ 3 w 30"/>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0">
                      <a:moveTo>
                        <a:pt x="3" y="5"/>
                      </a:moveTo>
                      <a:cubicBezTo>
                        <a:pt x="16" y="1"/>
                        <a:pt x="25" y="0"/>
                        <a:pt x="30" y="14"/>
                      </a:cubicBezTo>
                      <a:cubicBezTo>
                        <a:pt x="23" y="16"/>
                        <a:pt x="19" y="20"/>
                        <a:pt x="12" y="14"/>
                      </a:cubicBezTo>
                      <a:cubicBezTo>
                        <a:pt x="0" y="4"/>
                        <a:pt x="11" y="5"/>
                        <a:pt x="3" y="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2" name="Freeform 102"/>
                <p:cNvSpPr>
                  <a:spLocks/>
                </p:cNvSpPr>
                <p:nvPr/>
              </p:nvSpPr>
              <p:spPr bwMode="ltGray">
                <a:xfrm>
                  <a:off x="2953" y="975"/>
                  <a:ext cx="62" cy="41"/>
                </a:xfrm>
                <a:custGeom>
                  <a:avLst/>
                  <a:gdLst>
                    <a:gd name="T0" fmla="*/ 49 w 62"/>
                    <a:gd name="T1" fmla="*/ 18 h 41"/>
                    <a:gd name="T2" fmla="*/ 4 w 62"/>
                    <a:gd name="T3" fmla="*/ 21 h 41"/>
                    <a:gd name="T4" fmla="*/ 16 w 62"/>
                    <a:gd name="T5" fmla="*/ 0 h 41"/>
                    <a:gd name="T6" fmla="*/ 46 w 62"/>
                    <a:gd name="T7" fmla="*/ 3 h 41"/>
                    <a:gd name="T8" fmla="*/ 61 w 62"/>
                    <a:gd name="T9" fmla="*/ 18 h 41"/>
                    <a:gd name="T10" fmla="*/ 49 w 62"/>
                    <a:gd name="T11" fmla="*/ 18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41">
                      <a:moveTo>
                        <a:pt x="49" y="18"/>
                      </a:moveTo>
                      <a:cubicBezTo>
                        <a:pt x="41" y="41"/>
                        <a:pt x="20" y="31"/>
                        <a:pt x="4" y="21"/>
                      </a:cubicBezTo>
                      <a:cubicBezTo>
                        <a:pt x="0" y="8"/>
                        <a:pt x="3" y="4"/>
                        <a:pt x="16" y="0"/>
                      </a:cubicBezTo>
                      <a:cubicBezTo>
                        <a:pt x="27" y="4"/>
                        <a:pt x="34" y="7"/>
                        <a:pt x="46" y="3"/>
                      </a:cubicBezTo>
                      <a:cubicBezTo>
                        <a:pt x="49" y="5"/>
                        <a:pt x="62" y="12"/>
                        <a:pt x="61" y="18"/>
                      </a:cubicBezTo>
                      <a:cubicBezTo>
                        <a:pt x="58" y="29"/>
                        <a:pt x="51" y="20"/>
                        <a:pt x="49"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3" name="Freeform 103"/>
                <p:cNvSpPr>
                  <a:spLocks/>
                </p:cNvSpPr>
                <p:nvPr/>
              </p:nvSpPr>
              <p:spPr bwMode="ltGray">
                <a:xfrm>
                  <a:off x="3022" y="981"/>
                  <a:ext cx="45" cy="18"/>
                </a:xfrm>
                <a:custGeom>
                  <a:avLst/>
                  <a:gdLst>
                    <a:gd name="T0" fmla="*/ 25 w 45"/>
                    <a:gd name="T1" fmla="*/ 15 h 18"/>
                    <a:gd name="T2" fmla="*/ 16 w 45"/>
                    <a:gd name="T3" fmla="*/ 0 h 18"/>
                    <a:gd name="T4" fmla="*/ 34 w 45"/>
                    <a:gd name="T5" fmla="*/ 18 h 18"/>
                    <a:gd name="T6" fmla="*/ 25 w 45"/>
                    <a:gd name="T7" fmla="*/ 1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8">
                      <a:moveTo>
                        <a:pt x="25" y="15"/>
                      </a:moveTo>
                      <a:cubicBezTo>
                        <a:pt x="13" y="11"/>
                        <a:pt x="0" y="10"/>
                        <a:pt x="16" y="0"/>
                      </a:cubicBezTo>
                      <a:cubicBezTo>
                        <a:pt x="31" y="3"/>
                        <a:pt x="45" y="2"/>
                        <a:pt x="34" y="18"/>
                      </a:cubicBezTo>
                      <a:cubicBezTo>
                        <a:pt x="31" y="17"/>
                        <a:pt x="25" y="15"/>
                        <a:pt x="25" y="1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4" name="Freeform 104"/>
                <p:cNvSpPr>
                  <a:spLocks/>
                </p:cNvSpPr>
                <p:nvPr/>
              </p:nvSpPr>
              <p:spPr bwMode="ltGray">
                <a:xfrm>
                  <a:off x="2973" y="1015"/>
                  <a:ext cx="45" cy="23"/>
                </a:xfrm>
                <a:custGeom>
                  <a:avLst/>
                  <a:gdLst>
                    <a:gd name="T0" fmla="*/ 8 w 45"/>
                    <a:gd name="T1" fmla="*/ 8 h 23"/>
                    <a:gd name="T2" fmla="*/ 38 w 45"/>
                    <a:gd name="T3" fmla="*/ 8 h 23"/>
                    <a:gd name="T4" fmla="*/ 17 w 45"/>
                    <a:gd name="T5" fmla="*/ 23 h 23"/>
                    <a:gd name="T6" fmla="*/ 8 w 45"/>
                    <a:gd name="T7" fmla="*/ 8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23">
                      <a:moveTo>
                        <a:pt x="8" y="8"/>
                      </a:moveTo>
                      <a:cubicBezTo>
                        <a:pt x="18" y="5"/>
                        <a:pt x="27" y="0"/>
                        <a:pt x="38" y="8"/>
                      </a:cubicBezTo>
                      <a:cubicBezTo>
                        <a:pt x="45" y="13"/>
                        <a:pt x="17" y="23"/>
                        <a:pt x="17" y="23"/>
                      </a:cubicBezTo>
                      <a:cubicBezTo>
                        <a:pt x="10" y="21"/>
                        <a:pt x="0" y="16"/>
                        <a:pt x="8" y="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5" name="Freeform 105"/>
                <p:cNvSpPr>
                  <a:spLocks/>
                </p:cNvSpPr>
                <p:nvPr/>
              </p:nvSpPr>
              <p:spPr bwMode="ltGray">
                <a:xfrm>
                  <a:off x="3325" y="985"/>
                  <a:ext cx="50" cy="26"/>
                </a:xfrm>
                <a:custGeom>
                  <a:avLst/>
                  <a:gdLst>
                    <a:gd name="T0" fmla="*/ 22 w 50"/>
                    <a:gd name="T1" fmla="*/ 2 h 26"/>
                    <a:gd name="T2" fmla="*/ 37 w 50"/>
                    <a:gd name="T3" fmla="*/ 14 h 26"/>
                    <a:gd name="T4" fmla="*/ 10 w 50"/>
                    <a:gd name="T5" fmla="*/ 26 h 26"/>
                    <a:gd name="T6" fmla="*/ 22 w 50"/>
                    <a:gd name="T7" fmla="*/ 2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6">
                      <a:moveTo>
                        <a:pt x="22" y="2"/>
                      </a:moveTo>
                      <a:cubicBezTo>
                        <a:pt x="29" y="0"/>
                        <a:pt x="50" y="1"/>
                        <a:pt x="37" y="14"/>
                      </a:cubicBezTo>
                      <a:cubicBezTo>
                        <a:pt x="32" y="19"/>
                        <a:pt x="17" y="24"/>
                        <a:pt x="10" y="26"/>
                      </a:cubicBezTo>
                      <a:cubicBezTo>
                        <a:pt x="4" y="8"/>
                        <a:pt x="0" y="2"/>
                        <a:pt x="22" y="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6" name="Freeform 106"/>
                <p:cNvSpPr>
                  <a:spLocks/>
                </p:cNvSpPr>
                <p:nvPr/>
              </p:nvSpPr>
              <p:spPr bwMode="ltGray">
                <a:xfrm>
                  <a:off x="3578" y="1091"/>
                  <a:ext cx="24" cy="17"/>
                </a:xfrm>
                <a:custGeom>
                  <a:avLst/>
                  <a:gdLst>
                    <a:gd name="T0" fmla="*/ 0 w 24"/>
                    <a:gd name="T1" fmla="*/ 13 h 17"/>
                    <a:gd name="T2" fmla="*/ 24 w 24"/>
                    <a:gd name="T3" fmla="*/ 4 h 17"/>
                    <a:gd name="T4" fmla="*/ 0 w 24"/>
                    <a:gd name="T5" fmla="*/ 13 h 17"/>
                    <a:gd name="T6" fmla="*/ 0 60000 65536"/>
                    <a:gd name="T7" fmla="*/ 0 60000 65536"/>
                    <a:gd name="T8" fmla="*/ 0 60000 65536"/>
                  </a:gdLst>
                  <a:ahLst/>
                  <a:cxnLst>
                    <a:cxn ang="T6">
                      <a:pos x="T0" y="T1"/>
                    </a:cxn>
                    <a:cxn ang="T7">
                      <a:pos x="T2" y="T3"/>
                    </a:cxn>
                    <a:cxn ang="T8">
                      <a:pos x="T4" y="T5"/>
                    </a:cxn>
                  </a:cxnLst>
                  <a:rect l="0" t="0" r="r" b="b"/>
                  <a:pathLst>
                    <a:path w="24" h="17">
                      <a:moveTo>
                        <a:pt x="0" y="13"/>
                      </a:moveTo>
                      <a:cubicBezTo>
                        <a:pt x="8" y="2"/>
                        <a:pt x="11" y="0"/>
                        <a:pt x="24" y="4"/>
                      </a:cubicBezTo>
                      <a:cubicBezTo>
                        <a:pt x="16" y="15"/>
                        <a:pt x="13" y="17"/>
                        <a:pt x="0" y="1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7" name="Freeform 107"/>
                <p:cNvSpPr>
                  <a:spLocks/>
                </p:cNvSpPr>
                <p:nvPr/>
              </p:nvSpPr>
              <p:spPr bwMode="ltGray">
                <a:xfrm>
                  <a:off x="1234" y="639"/>
                  <a:ext cx="2308" cy="2297"/>
                </a:xfrm>
                <a:custGeom>
                  <a:avLst/>
                  <a:gdLst>
                    <a:gd name="T0" fmla="*/ 844 w 2308"/>
                    <a:gd name="T1" fmla="*/ 111 h 2297"/>
                    <a:gd name="T2" fmla="*/ 871 w 2308"/>
                    <a:gd name="T3" fmla="*/ 201 h 2297"/>
                    <a:gd name="T4" fmla="*/ 925 w 2308"/>
                    <a:gd name="T5" fmla="*/ 90 h 2297"/>
                    <a:gd name="T6" fmla="*/ 1126 w 2308"/>
                    <a:gd name="T7" fmla="*/ 30 h 2297"/>
                    <a:gd name="T8" fmla="*/ 1030 w 2308"/>
                    <a:gd name="T9" fmla="*/ 129 h 2297"/>
                    <a:gd name="T10" fmla="*/ 1000 w 2308"/>
                    <a:gd name="T11" fmla="*/ 195 h 2297"/>
                    <a:gd name="T12" fmla="*/ 1117 w 2308"/>
                    <a:gd name="T13" fmla="*/ 258 h 2297"/>
                    <a:gd name="T14" fmla="*/ 1240 w 2308"/>
                    <a:gd name="T15" fmla="*/ 273 h 2297"/>
                    <a:gd name="T16" fmla="*/ 1105 w 2308"/>
                    <a:gd name="T17" fmla="*/ 366 h 2297"/>
                    <a:gd name="T18" fmla="*/ 1219 w 2308"/>
                    <a:gd name="T19" fmla="*/ 312 h 2297"/>
                    <a:gd name="T20" fmla="*/ 1306 w 2308"/>
                    <a:gd name="T21" fmla="*/ 294 h 2297"/>
                    <a:gd name="T22" fmla="*/ 1498 w 2308"/>
                    <a:gd name="T23" fmla="*/ 288 h 2297"/>
                    <a:gd name="T24" fmla="*/ 1606 w 2308"/>
                    <a:gd name="T25" fmla="*/ 393 h 2297"/>
                    <a:gd name="T26" fmla="*/ 1750 w 2308"/>
                    <a:gd name="T27" fmla="*/ 420 h 2297"/>
                    <a:gd name="T28" fmla="*/ 1864 w 2308"/>
                    <a:gd name="T29" fmla="*/ 426 h 2297"/>
                    <a:gd name="T30" fmla="*/ 2065 w 2308"/>
                    <a:gd name="T31" fmla="*/ 441 h 2297"/>
                    <a:gd name="T32" fmla="*/ 2260 w 2308"/>
                    <a:gd name="T33" fmla="*/ 408 h 2297"/>
                    <a:gd name="T34" fmla="*/ 2245 w 2308"/>
                    <a:gd name="T35" fmla="*/ 516 h 2297"/>
                    <a:gd name="T36" fmla="*/ 2182 w 2308"/>
                    <a:gd name="T37" fmla="*/ 641 h 2297"/>
                    <a:gd name="T38" fmla="*/ 2152 w 2308"/>
                    <a:gd name="T39" fmla="*/ 749 h 2297"/>
                    <a:gd name="T40" fmla="*/ 2148 w 2308"/>
                    <a:gd name="T41" fmla="*/ 861 h 2297"/>
                    <a:gd name="T42" fmla="*/ 2074 w 2308"/>
                    <a:gd name="T43" fmla="*/ 977 h 2297"/>
                    <a:gd name="T44" fmla="*/ 2058 w 2308"/>
                    <a:gd name="T45" fmla="*/ 769 h 2297"/>
                    <a:gd name="T46" fmla="*/ 2094 w 2308"/>
                    <a:gd name="T47" fmla="*/ 623 h 2297"/>
                    <a:gd name="T48" fmla="*/ 2012 w 2308"/>
                    <a:gd name="T49" fmla="*/ 717 h 2297"/>
                    <a:gd name="T50" fmla="*/ 1716 w 2308"/>
                    <a:gd name="T51" fmla="*/ 861 h 2297"/>
                    <a:gd name="T52" fmla="*/ 1762 w 2308"/>
                    <a:gd name="T53" fmla="*/ 1127 h 2297"/>
                    <a:gd name="T54" fmla="*/ 1584 w 2308"/>
                    <a:gd name="T55" fmla="*/ 1263 h 2297"/>
                    <a:gd name="T56" fmla="*/ 1560 w 2308"/>
                    <a:gd name="T57" fmla="*/ 1445 h 2297"/>
                    <a:gd name="T58" fmla="*/ 1476 w 2308"/>
                    <a:gd name="T59" fmla="*/ 1329 h 2297"/>
                    <a:gd name="T60" fmla="*/ 1414 w 2308"/>
                    <a:gd name="T61" fmla="*/ 1251 h 2297"/>
                    <a:gd name="T62" fmla="*/ 1332 w 2308"/>
                    <a:gd name="T63" fmla="*/ 1349 h 2297"/>
                    <a:gd name="T64" fmla="*/ 1342 w 2308"/>
                    <a:gd name="T65" fmla="*/ 1383 h 2297"/>
                    <a:gd name="T66" fmla="*/ 1348 w 2308"/>
                    <a:gd name="T67" fmla="*/ 1517 h 2297"/>
                    <a:gd name="T68" fmla="*/ 1300 w 2308"/>
                    <a:gd name="T69" fmla="*/ 1663 h 2297"/>
                    <a:gd name="T70" fmla="*/ 1118 w 2308"/>
                    <a:gd name="T71" fmla="*/ 1769 h 2297"/>
                    <a:gd name="T72" fmla="*/ 940 w 2308"/>
                    <a:gd name="T73" fmla="*/ 1773 h 2297"/>
                    <a:gd name="T74" fmla="*/ 972 w 2308"/>
                    <a:gd name="T75" fmla="*/ 2031 h 2297"/>
                    <a:gd name="T76" fmla="*/ 840 w 2308"/>
                    <a:gd name="T77" fmla="*/ 2091 h 2297"/>
                    <a:gd name="T78" fmla="*/ 736 w 2308"/>
                    <a:gd name="T79" fmla="*/ 1943 h 2297"/>
                    <a:gd name="T80" fmla="*/ 800 w 2308"/>
                    <a:gd name="T81" fmla="*/ 2247 h 2297"/>
                    <a:gd name="T82" fmla="*/ 694 w 2308"/>
                    <a:gd name="T83" fmla="*/ 2085 h 2297"/>
                    <a:gd name="T84" fmla="*/ 690 w 2308"/>
                    <a:gd name="T85" fmla="*/ 1807 h 2297"/>
                    <a:gd name="T86" fmla="*/ 598 w 2308"/>
                    <a:gd name="T87" fmla="*/ 1565 h 2297"/>
                    <a:gd name="T88" fmla="*/ 434 w 2308"/>
                    <a:gd name="T89" fmla="*/ 1627 h 2297"/>
                    <a:gd name="T90" fmla="*/ 282 w 2308"/>
                    <a:gd name="T91" fmla="*/ 1829 h 2297"/>
                    <a:gd name="T92" fmla="*/ 252 w 2308"/>
                    <a:gd name="T93" fmla="*/ 1467 h 2297"/>
                    <a:gd name="T94" fmla="*/ 232 w 2308"/>
                    <a:gd name="T95" fmla="*/ 1357 h 2297"/>
                    <a:gd name="T96" fmla="*/ 176 w 2308"/>
                    <a:gd name="T97" fmla="*/ 1149 h 2297"/>
                    <a:gd name="T98" fmla="*/ 138 w 2308"/>
                    <a:gd name="T99" fmla="*/ 1021 h 2297"/>
                    <a:gd name="T100" fmla="*/ 132 w 2308"/>
                    <a:gd name="T101" fmla="*/ 1253 h 2297"/>
                    <a:gd name="T102" fmla="*/ 22 w 2308"/>
                    <a:gd name="T103" fmla="*/ 1151 h 2297"/>
                    <a:gd name="T104" fmla="*/ 206 w 2308"/>
                    <a:gd name="T105" fmla="*/ 681 h 2297"/>
                    <a:gd name="T106" fmla="*/ 404 w 2308"/>
                    <a:gd name="T107" fmla="*/ 515 h 2297"/>
                    <a:gd name="T108" fmla="*/ 386 w 2308"/>
                    <a:gd name="T109" fmla="*/ 673 h 2297"/>
                    <a:gd name="T110" fmla="*/ 378 w 2308"/>
                    <a:gd name="T111" fmla="*/ 733 h 2297"/>
                    <a:gd name="T112" fmla="*/ 498 w 2308"/>
                    <a:gd name="T113" fmla="*/ 599 h 2297"/>
                    <a:gd name="T114" fmla="*/ 494 w 2308"/>
                    <a:gd name="T115" fmla="*/ 411 h 2297"/>
                    <a:gd name="T116" fmla="*/ 500 w 2308"/>
                    <a:gd name="T117" fmla="*/ 375 h 22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8" h="2297">
                      <a:moveTo>
                        <a:pt x="847" y="63"/>
                      </a:moveTo>
                      <a:cubicBezTo>
                        <a:pt x="856" y="89"/>
                        <a:pt x="868" y="59"/>
                        <a:pt x="883" y="54"/>
                      </a:cubicBezTo>
                      <a:cubicBezTo>
                        <a:pt x="892" y="51"/>
                        <a:pt x="901" y="48"/>
                        <a:pt x="910" y="45"/>
                      </a:cubicBezTo>
                      <a:cubicBezTo>
                        <a:pt x="913" y="44"/>
                        <a:pt x="919" y="42"/>
                        <a:pt x="919" y="42"/>
                      </a:cubicBezTo>
                      <a:cubicBezTo>
                        <a:pt x="922" y="43"/>
                        <a:pt x="951" y="46"/>
                        <a:pt x="934" y="60"/>
                      </a:cubicBezTo>
                      <a:cubicBezTo>
                        <a:pt x="930" y="63"/>
                        <a:pt x="924" y="62"/>
                        <a:pt x="919" y="63"/>
                      </a:cubicBezTo>
                      <a:cubicBezTo>
                        <a:pt x="899" y="56"/>
                        <a:pt x="879" y="70"/>
                        <a:pt x="865" y="84"/>
                      </a:cubicBezTo>
                      <a:cubicBezTo>
                        <a:pt x="863" y="102"/>
                        <a:pt x="865" y="118"/>
                        <a:pt x="844" y="111"/>
                      </a:cubicBezTo>
                      <a:cubicBezTo>
                        <a:pt x="818" y="114"/>
                        <a:pt x="807" y="111"/>
                        <a:pt x="799" y="135"/>
                      </a:cubicBezTo>
                      <a:cubicBezTo>
                        <a:pt x="800" y="139"/>
                        <a:pt x="799" y="144"/>
                        <a:pt x="802" y="147"/>
                      </a:cubicBezTo>
                      <a:cubicBezTo>
                        <a:pt x="807" y="151"/>
                        <a:pt x="820" y="153"/>
                        <a:pt x="820" y="153"/>
                      </a:cubicBezTo>
                      <a:cubicBezTo>
                        <a:pt x="840" y="149"/>
                        <a:pt x="846" y="140"/>
                        <a:pt x="862" y="129"/>
                      </a:cubicBezTo>
                      <a:cubicBezTo>
                        <a:pt x="866" y="132"/>
                        <a:pt x="877" y="136"/>
                        <a:pt x="874" y="144"/>
                      </a:cubicBezTo>
                      <a:cubicBezTo>
                        <a:pt x="872" y="151"/>
                        <a:pt x="867" y="157"/>
                        <a:pt x="862" y="162"/>
                      </a:cubicBezTo>
                      <a:cubicBezTo>
                        <a:pt x="856" y="168"/>
                        <a:pt x="844" y="180"/>
                        <a:pt x="844" y="180"/>
                      </a:cubicBezTo>
                      <a:cubicBezTo>
                        <a:pt x="848" y="202"/>
                        <a:pt x="849" y="205"/>
                        <a:pt x="871" y="201"/>
                      </a:cubicBezTo>
                      <a:cubicBezTo>
                        <a:pt x="882" y="194"/>
                        <a:pt x="888" y="189"/>
                        <a:pt x="892" y="177"/>
                      </a:cubicBezTo>
                      <a:cubicBezTo>
                        <a:pt x="890" y="170"/>
                        <a:pt x="884" y="164"/>
                        <a:pt x="883" y="156"/>
                      </a:cubicBezTo>
                      <a:cubicBezTo>
                        <a:pt x="878" y="102"/>
                        <a:pt x="934" y="96"/>
                        <a:pt x="973" y="90"/>
                      </a:cubicBezTo>
                      <a:cubicBezTo>
                        <a:pt x="992" y="96"/>
                        <a:pt x="1006" y="97"/>
                        <a:pt x="1027" y="99"/>
                      </a:cubicBezTo>
                      <a:cubicBezTo>
                        <a:pt x="1029" y="100"/>
                        <a:pt x="1051" y="110"/>
                        <a:pt x="1042" y="93"/>
                      </a:cubicBezTo>
                      <a:cubicBezTo>
                        <a:pt x="1034" y="79"/>
                        <a:pt x="1013" y="80"/>
                        <a:pt x="1000" y="78"/>
                      </a:cubicBezTo>
                      <a:cubicBezTo>
                        <a:pt x="981" y="72"/>
                        <a:pt x="985" y="69"/>
                        <a:pt x="961" y="72"/>
                      </a:cubicBezTo>
                      <a:cubicBezTo>
                        <a:pt x="948" y="76"/>
                        <a:pt x="938" y="86"/>
                        <a:pt x="925" y="90"/>
                      </a:cubicBezTo>
                      <a:cubicBezTo>
                        <a:pt x="919" y="73"/>
                        <a:pt x="932" y="70"/>
                        <a:pt x="946" y="60"/>
                      </a:cubicBezTo>
                      <a:cubicBezTo>
                        <a:pt x="952" y="56"/>
                        <a:pt x="964" y="48"/>
                        <a:pt x="964" y="48"/>
                      </a:cubicBezTo>
                      <a:cubicBezTo>
                        <a:pt x="967" y="43"/>
                        <a:pt x="978" y="25"/>
                        <a:pt x="985" y="21"/>
                      </a:cubicBezTo>
                      <a:cubicBezTo>
                        <a:pt x="993" y="16"/>
                        <a:pt x="1004" y="17"/>
                        <a:pt x="1012" y="12"/>
                      </a:cubicBezTo>
                      <a:cubicBezTo>
                        <a:pt x="1020" y="7"/>
                        <a:pt x="1039" y="0"/>
                        <a:pt x="1039" y="0"/>
                      </a:cubicBezTo>
                      <a:cubicBezTo>
                        <a:pt x="1060" y="2"/>
                        <a:pt x="1068" y="1"/>
                        <a:pt x="1084" y="12"/>
                      </a:cubicBezTo>
                      <a:cubicBezTo>
                        <a:pt x="1091" y="33"/>
                        <a:pt x="1084" y="28"/>
                        <a:pt x="1099" y="33"/>
                      </a:cubicBezTo>
                      <a:cubicBezTo>
                        <a:pt x="1110" y="29"/>
                        <a:pt x="1115" y="34"/>
                        <a:pt x="1126" y="30"/>
                      </a:cubicBezTo>
                      <a:cubicBezTo>
                        <a:pt x="1140" y="34"/>
                        <a:pt x="1150" y="32"/>
                        <a:pt x="1159" y="45"/>
                      </a:cubicBezTo>
                      <a:cubicBezTo>
                        <a:pt x="1167" y="78"/>
                        <a:pt x="1154" y="97"/>
                        <a:pt x="1123" y="105"/>
                      </a:cubicBezTo>
                      <a:cubicBezTo>
                        <a:pt x="1110" y="114"/>
                        <a:pt x="1106" y="126"/>
                        <a:pt x="1093" y="135"/>
                      </a:cubicBezTo>
                      <a:cubicBezTo>
                        <a:pt x="1086" y="146"/>
                        <a:pt x="1039" y="169"/>
                        <a:pt x="1024" y="174"/>
                      </a:cubicBezTo>
                      <a:cubicBezTo>
                        <a:pt x="1015" y="188"/>
                        <a:pt x="1011" y="186"/>
                        <a:pt x="994" y="183"/>
                      </a:cubicBezTo>
                      <a:cubicBezTo>
                        <a:pt x="991" y="180"/>
                        <a:pt x="986" y="178"/>
                        <a:pt x="985" y="174"/>
                      </a:cubicBezTo>
                      <a:cubicBezTo>
                        <a:pt x="983" y="163"/>
                        <a:pt x="1004" y="150"/>
                        <a:pt x="1012" y="147"/>
                      </a:cubicBezTo>
                      <a:cubicBezTo>
                        <a:pt x="1018" y="141"/>
                        <a:pt x="1024" y="135"/>
                        <a:pt x="1030" y="129"/>
                      </a:cubicBezTo>
                      <a:cubicBezTo>
                        <a:pt x="1034" y="125"/>
                        <a:pt x="1018" y="133"/>
                        <a:pt x="1012" y="135"/>
                      </a:cubicBezTo>
                      <a:cubicBezTo>
                        <a:pt x="1006" y="137"/>
                        <a:pt x="1000" y="141"/>
                        <a:pt x="994" y="144"/>
                      </a:cubicBezTo>
                      <a:cubicBezTo>
                        <a:pt x="988" y="148"/>
                        <a:pt x="976" y="156"/>
                        <a:pt x="976" y="156"/>
                      </a:cubicBezTo>
                      <a:cubicBezTo>
                        <a:pt x="969" y="167"/>
                        <a:pt x="963" y="167"/>
                        <a:pt x="952" y="174"/>
                      </a:cubicBezTo>
                      <a:cubicBezTo>
                        <a:pt x="938" y="195"/>
                        <a:pt x="936" y="186"/>
                        <a:pt x="946" y="201"/>
                      </a:cubicBezTo>
                      <a:cubicBezTo>
                        <a:pt x="952" y="199"/>
                        <a:pt x="958" y="197"/>
                        <a:pt x="964" y="195"/>
                      </a:cubicBezTo>
                      <a:cubicBezTo>
                        <a:pt x="967" y="194"/>
                        <a:pt x="973" y="192"/>
                        <a:pt x="973" y="192"/>
                      </a:cubicBezTo>
                      <a:cubicBezTo>
                        <a:pt x="994" y="199"/>
                        <a:pt x="985" y="200"/>
                        <a:pt x="1000" y="195"/>
                      </a:cubicBezTo>
                      <a:cubicBezTo>
                        <a:pt x="1018" y="222"/>
                        <a:pt x="982" y="200"/>
                        <a:pt x="1006" y="216"/>
                      </a:cubicBezTo>
                      <a:cubicBezTo>
                        <a:pt x="1019" y="212"/>
                        <a:pt x="1031" y="221"/>
                        <a:pt x="1042" y="228"/>
                      </a:cubicBezTo>
                      <a:cubicBezTo>
                        <a:pt x="1050" y="216"/>
                        <a:pt x="1053" y="210"/>
                        <a:pt x="1066" y="219"/>
                      </a:cubicBezTo>
                      <a:cubicBezTo>
                        <a:pt x="1076" y="234"/>
                        <a:pt x="1073" y="223"/>
                        <a:pt x="1063" y="234"/>
                      </a:cubicBezTo>
                      <a:cubicBezTo>
                        <a:pt x="1058" y="239"/>
                        <a:pt x="1051" y="252"/>
                        <a:pt x="1051" y="252"/>
                      </a:cubicBezTo>
                      <a:cubicBezTo>
                        <a:pt x="1063" y="260"/>
                        <a:pt x="1076" y="262"/>
                        <a:pt x="1090" y="267"/>
                      </a:cubicBezTo>
                      <a:cubicBezTo>
                        <a:pt x="1096" y="265"/>
                        <a:pt x="1102" y="263"/>
                        <a:pt x="1108" y="261"/>
                      </a:cubicBezTo>
                      <a:cubicBezTo>
                        <a:pt x="1111" y="260"/>
                        <a:pt x="1117" y="258"/>
                        <a:pt x="1117" y="258"/>
                      </a:cubicBezTo>
                      <a:cubicBezTo>
                        <a:pt x="1119" y="264"/>
                        <a:pt x="1121" y="270"/>
                        <a:pt x="1123" y="276"/>
                      </a:cubicBezTo>
                      <a:cubicBezTo>
                        <a:pt x="1124" y="279"/>
                        <a:pt x="1126" y="285"/>
                        <a:pt x="1126" y="285"/>
                      </a:cubicBezTo>
                      <a:cubicBezTo>
                        <a:pt x="1113" y="289"/>
                        <a:pt x="1114" y="296"/>
                        <a:pt x="1111" y="309"/>
                      </a:cubicBezTo>
                      <a:cubicBezTo>
                        <a:pt x="1112" y="314"/>
                        <a:pt x="1110" y="320"/>
                        <a:pt x="1114" y="324"/>
                      </a:cubicBezTo>
                      <a:cubicBezTo>
                        <a:pt x="1124" y="334"/>
                        <a:pt x="1133" y="301"/>
                        <a:pt x="1138" y="294"/>
                      </a:cubicBezTo>
                      <a:cubicBezTo>
                        <a:pt x="1144" y="286"/>
                        <a:pt x="1156" y="286"/>
                        <a:pt x="1165" y="285"/>
                      </a:cubicBezTo>
                      <a:cubicBezTo>
                        <a:pt x="1180" y="275"/>
                        <a:pt x="1199" y="271"/>
                        <a:pt x="1216" y="267"/>
                      </a:cubicBezTo>
                      <a:cubicBezTo>
                        <a:pt x="1228" y="259"/>
                        <a:pt x="1235" y="258"/>
                        <a:pt x="1240" y="273"/>
                      </a:cubicBezTo>
                      <a:cubicBezTo>
                        <a:pt x="1230" y="283"/>
                        <a:pt x="1224" y="287"/>
                        <a:pt x="1210" y="291"/>
                      </a:cubicBezTo>
                      <a:cubicBezTo>
                        <a:pt x="1202" y="296"/>
                        <a:pt x="1183" y="303"/>
                        <a:pt x="1183" y="303"/>
                      </a:cubicBezTo>
                      <a:cubicBezTo>
                        <a:pt x="1167" y="328"/>
                        <a:pt x="1163" y="332"/>
                        <a:pt x="1135" y="339"/>
                      </a:cubicBezTo>
                      <a:cubicBezTo>
                        <a:pt x="1125" y="349"/>
                        <a:pt x="1119" y="350"/>
                        <a:pt x="1105" y="354"/>
                      </a:cubicBezTo>
                      <a:cubicBezTo>
                        <a:pt x="1085" y="347"/>
                        <a:pt x="1075" y="345"/>
                        <a:pt x="1054" y="342"/>
                      </a:cubicBezTo>
                      <a:cubicBezTo>
                        <a:pt x="1054" y="342"/>
                        <a:pt x="1062" y="355"/>
                        <a:pt x="1069" y="357"/>
                      </a:cubicBezTo>
                      <a:cubicBezTo>
                        <a:pt x="1075" y="359"/>
                        <a:pt x="1081" y="359"/>
                        <a:pt x="1087" y="360"/>
                      </a:cubicBezTo>
                      <a:cubicBezTo>
                        <a:pt x="1093" y="362"/>
                        <a:pt x="1105" y="366"/>
                        <a:pt x="1105" y="366"/>
                      </a:cubicBezTo>
                      <a:cubicBezTo>
                        <a:pt x="1116" y="362"/>
                        <a:pt x="1123" y="359"/>
                        <a:pt x="1135" y="363"/>
                      </a:cubicBezTo>
                      <a:cubicBezTo>
                        <a:pt x="1138" y="360"/>
                        <a:pt x="1140" y="356"/>
                        <a:pt x="1144" y="354"/>
                      </a:cubicBezTo>
                      <a:cubicBezTo>
                        <a:pt x="1147" y="352"/>
                        <a:pt x="1152" y="348"/>
                        <a:pt x="1153" y="351"/>
                      </a:cubicBezTo>
                      <a:cubicBezTo>
                        <a:pt x="1154" y="357"/>
                        <a:pt x="1147" y="369"/>
                        <a:pt x="1147" y="369"/>
                      </a:cubicBezTo>
                      <a:cubicBezTo>
                        <a:pt x="1148" y="373"/>
                        <a:pt x="1146" y="380"/>
                        <a:pt x="1150" y="381"/>
                      </a:cubicBezTo>
                      <a:cubicBezTo>
                        <a:pt x="1162" y="384"/>
                        <a:pt x="1162" y="348"/>
                        <a:pt x="1165" y="345"/>
                      </a:cubicBezTo>
                      <a:cubicBezTo>
                        <a:pt x="1166" y="343"/>
                        <a:pt x="1195" y="321"/>
                        <a:pt x="1201" y="318"/>
                      </a:cubicBezTo>
                      <a:cubicBezTo>
                        <a:pt x="1207" y="315"/>
                        <a:pt x="1219" y="312"/>
                        <a:pt x="1219" y="312"/>
                      </a:cubicBezTo>
                      <a:cubicBezTo>
                        <a:pt x="1220" y="318"/>
                        <a:pt x="1219" y="325"/>
                        <a:pt x="1222" y="330"/>
                      </a:cubicBezTo>
                      <a:cubicBezTo>
                        <a:pt x="1224" y="333"/>
                        <a:pt x="1223" y="324"/>
                        <a:pt x="1225" y="321"/>
                      </a:cubicBezTo>
                      <a:cubicBezTo>
                        <a:pt x="1227" y="317"/>
                        <a:pt x="1230" y="314"/>
                        <a:pt x="1234" y="312"/>
                      </a:cubicBezTo>
                      <a:cubicBezTo>
                        <a:pt x="1240" y="309"/>
                        <a:pt x="1252" y="306"/>
                        <a:pt x="1252" y="306"/>
                      </a:cubicBezTo>
                      <a:cubicBezTo>
                        <a:pt x="1268" y="310"/>
                        <a:pt x="1273" y="324"/>
                        <a:pt x="1258" y="336"/>
                      </a:cubicBezTo>
                      <a:cubicBezTo>
                        <a:pt x="1253" y="340"/>
                        <a:pt x="1246" y="341"/>
                        <a:pt x="1240" y="345"/>
                      </a:cubicBezTo>
                      <a:cubicBezTo>
                        <a:pt x="1225" y="368"/>
                        <a:pt x="1262" y="342"/>
                        <a:pt x="1270" y="339"/>
                      </a:cubicBezTo>
                      <a:cubicBezTo>
                        <a:pt x="1277" y="317"/>
                        <a:pt x="1282" y="302"/>
                        <a:pt x="1306" y="294"/>
                      </a:cubicBezTo>
                      <a:cubicBezTo>
                        <a:pt x="1320" y="298"/>
                        <a:pt x="1320" y="305"/>
                        <a:pt x="1333" y="309"/>
                      </a:cubicBezTo>
                      <a:cubicBezTo>
                        <a:pt x="1365" y="301"/>
                        <a:pt x="1327" y="312"/>
                        <a:pt x="1354" y="300"/>
                      </a:cubicBezTo>
                      <a:cubicBezTo>
                        <a:pt x="1360" y="297"/>
                        <a:pt x="1372" y="294"/>
                        <a:pt x="1372" y="294"/>
                      </a:cubicBezTo>
                      <a:cubicBezTo>
                        <a:pt x="1387" y="299"/>
                        <a:pt x="1378" y="298"/>
                        <a:pt x="1399" y="291"/>
                      </a:cubicBezTo>
                      <a:cubicBezTo>
                        <a:pt x="1405" y="289"/>
                        <a:pt x="1417" y="285"/>
                        <a:pt x="1417" y="285"/>
                      </a:cubicBezTo>
                      <a:cubicBezTo>
                        <a:pt x="1424" y="287"/>
                        <a:pt x="1431" y="288"/>
                        <a:pt x="1438" y="291"/>
                      </a:cubicBezTo>
                      <a:cubicBezTo>
                        <a:pt x="1444" y="294"/>
                        <a:pt x="1456" y="303"/>
                        <a:pt x="1456" y="303"/>
                      </a:cubicBezTo>
                      <a:cubicBezTo>
                        <a:pt x="1475" y="284"/>
                        <a:pt x="1464" y="284"/>
                        <a:pt x="1498" y="288"/>
                      </a:cubicBezTo>
                      <a:cubicBezTo>
                        <a:pt x="1513" y="293"/>
                        <a:pt x="1524" y="300"/>
                        <a:pt x="1540" y="303"/>
                      </a:cubicBezTo>
                      <a:cubicBezTo>
                        <a:pt x="1553" y="322"/>
                        <a:pt x="1536" y="347"/>
                        <a:pt x="1516" y="354"/>
                      </a:cubicBezTo>
                      <a:cubicBezTo>
                        <a:pt x="1500" y="349"/>
                        <a:pt x="1511" y="359"/>
                        <a:pt x="1495" y="363"/>
                      </a:cubicBezTo>
                      <a:cubicBezTo>
                        <a:pt x="1474" y="368"/>
                        <a:pt x="1453" y="376"/>
                        <a:pt x="1432" y="381"/>
                      </a:cubicBezTo>
                      <a:cubicBezTo>
                        <a:pt x="1443" y="385"/>
                        <a:pt x="1485" y="376"/>
                        <a:pt x="1495" y="375"/>
                      </a:cubicBezTo>
                      <a:cubicBezTo>
                        <a:pt x="1511" y="370"/>
                        <a:pt x="1524" y="376"/>
                        <a:pt x="1540" y="381"/>
                      </a:cubicBezTo>
                      <a:cubicBezTo>
                        <a:pt x="1549" y="384"/>
                        <a:pt x="1567" y="390"/>
                        <a:pt x="1567" y="390"/>
                      </a:cubicBezTo>
                      <a:cubicBezTo>
                        <a:pt x="1577" y="406"/>
                        <a:pt x="1590" y="398"/>
                        <a:pt x="1606" y="393"/>
                      </a:cubicBezTo>
                      <a:cubicBezTo>
                        <a:pt x="1608" y="386"/>
                        <a:pt x="1608" y="380"/>
                        <a:pt x="1618" y="381"/>
                      </a:cubicBezTo>
                      <a:cubicBezTo>
                        <a:pt x="1624" y="382"/>
                        <a:pt x="1636" y="387"/>
                        <a:pt x="1636" y="387"/>
                      </a:cubicBezTo>
                      <a:cubicBezTo>
                        <a:pt x="1650" y="408"/>
                        <a:pt x="1650" y="398"/>
                        <a:pt x="1645" y="414"/>
                      </a:cubicBezTo>
                      <a:cubicBezTo>
                        <a:pt x="1650" y="428"/>
                        <a:pt x="1652" y="438"/>
                        <a:pt x="1660" y="450"/>
                      </a:cubicBezTo>
                      <a:cubicBezTo>
                        <a:pt x="1671" y="443"/>
                        <a:pt x="1669" y="436"/>
                        <a:pt x="1681" y="432"/>
                      </a:cubicBezTo>
                      <a:cubicBezTo>
                        <a:pt x="1694" y="435"/>
                        <a:pt x="1702" y="439"/>
                        <a:pt x="1714" y="435"/>
                      </a:cubicBezTo>
                      <a:cubicBezTo>
                        <a:pt x="1724" y="438"/>
                        <a:pt x="1731" y="444"/>
                        <a:pt x="1741" y="447"/>
                      </a:cubicBezTo>
                      <a:cubicBezTo>
                        <a:pt x="1760" y="441"/>
                        <a:pt x="1761" y="437"/>
                        <a:pt x="1750" y="420"/>
                      </a:cubicBezTo>
                      <a:cubicBezTo>
                        <a:pt x="1751" y="417"/>
                        <a:pt x="1750" y="413"/>
                        <a:pt x="1753" y="411"/>
                      </a:cubicBezTo>
                      <a:cubicBezTo>
                        <a:pt x="1758" y="407"/>
                        <a:pt x="1771" y="405"/>
                        <a:pt x="1771" y="405"/>
                      </a:cubicBezTo>
                      <a:cubicBezTo>
                        <a:pt x="1786" y="407"/>
                        <a:pt x="1808" y="404"/>
                        <a:pt x="1813" y="420"/>
                      </a:cubicBezTo>
                      <a:cubicBezTo>
                        <a:pt x="1810" y="423"/>
                        <a:pt x="1804" y="425"/>
                        <a:pt x="1804" y="429"/>
                      </a:cubicBezTo>
                      <a:cubicBezTo>
                        <a:pt x="1804" y="433"/>
                        <a:pt x="1810" y="436"/>
                        <a:pt x="1813" y="435"/>
                      </a:cubicBezTo>
                      <a:cubicBezTo>
                        <a:pt x="1820" y="433"/>
                        <a:pt x="1816" y="420"/>
                        <a:pt x="1822" y="417"/>
                      </a:cubicBezTo>
                      <a:cubicBezTo>
                        <a:pt x="1826" y="414"/>
                        <a:pt x="1832" y="415"/>
                        <a:pt x="1837" y="414"/>
                      </a:cubicBezTo>
                      <a:cubicBezTo>
                        <a:pt x="1858" y="421"/>
                        <a:pt x="1850" y="416"/>
                        <a:pt x="1864" y="426"/>
                      </a:cubicBezTo>
                      <a:cubicBezTo>
                        <a:pt x="1874" y="440"/>
                        <a:pt x="1867" y="436"/>
                        <a:pt x="1888" y="429"/>
                      </a:cubicBezTo>
                      <a:cubicBezTo>
                        <a:pt x="1894" y="427"/>
                        <a:pt x="1906" y="423"/>
                        <a:pt x="1906" y="423"/>
                      </a:cubicBezTo>
                      <a:cubicBezTo>
                        <a:pt x="1927" y="427"/>
                        <a:pt x="1916" y="424"/>
                        <a:pt x="1939" y="432"/>
                      </a:cubicBezTo>
                      <a:cubicBezTo>
                        <a:pt x="1942" y="433"/>
                        <a:pt x="1948" y="435"/>
                        <a:pt x="1948" y="435"/>
                      </a:cubicBezTo>
                      <a:cubicBezTo>
                        <a:pt x="1954" y="444"/>
                        <a:pt x="1972" y="456"/>
                        <a:pt x="1972" y="456"/>
                      </a:cubicBezTo>
                      <a:cubicBezTo>
                        <a:pt x="1984" y="453"/>
                        <a:pt x="1991" y="449"/>
                        <a:pt x="2002" y="444"/>
                      </a:cubicBezTo>
                      <a:cubicBezTo>
                        <a:pt x="2008" y="441"/>
                        <a:pt x="2020" y="438"/>
                        <a:pt x="2020" y="438"/>
                      </a:cubicBezTo>
                      <a:cubicBezTo>
                        <a:pt x="2036" y="441"/>
                        <a:pt x="2049" y="445"/>
                        <a:pt x="2065" y="441"/>
                      </a:cubicBezTo>
                      <a:cubicBezTo>
                        <a:pt x="2059" y="423"/>
                        <a:pt x="2065" y="423"/>
                        <a:pt x="2083" y="417"/>
                      </a:cubicBezTo>
                      <a:cubicBezTo>
                        <a:pt x="2090" y="415"/>
                        <a:pt x="2095" y="409"/>
                        <a:pt x="2101" y="405"/>
                      </a:cubicBezTo>
                      <a:cubicBezTo>
                        <a:pt x="2104" y="403"/>
                        <a:pt x="2110" y="399"/>
                        <a:pt x="2110" y="399"/>
                      </a:cubicBezTo>
                      <a:cubicBezTo>
                        <a:pt x="2119" y="400"/>
                        <a:pt x="2136" y="402"/>
                        <a:pt x="2146" y="405"/>
                      </a:cubicBezTo>
                      <a:cubicBezTo>
                        <a:pt x="2155" y="407"/>
                        <a:pt x="2173" y="414"/>
                        <a:pt x="2173" y="414"/>
                      </a:cubicBezTo>
                      <a:cubicBezTo>
                        <a:pt x="2189" y="403"/>
                        <a:pt x="2197" y="405"/>
                        <a:pt x="2215" y="411"/>
                      </a:cubicBezTo>
                      <a:cubicBezTo>
                        <a:pt x="2222" y="413"/>
                        <a:pt x="2233" y="423"/>
                        <a:pt x="2233" y="423"/>
                      </a:cubicBezTo>
                      <a:cubicBezTo>
                        <a:pt x="2244" y="419"/>
                        <a:pt x="2249" y="412"/>
                        <a:pt x="2260" y="408"/>
                      </a:cubicBezTo>
                      <a:cubicBezTo>
                        <a:pt x="2271" y="412"/>
                        <a:pt x="2280" y="413"/>
                        <a:pt x="2290" y="420"/>
                      </a:cubicBezTo>
                      <a:cubicBezTo>
                        <a:pt x="2287" y="434"/>
                        <a:pt x="2284" y="442"/>
                        <a:pt x="2299" y="447"/>
                      </a:cubicBezTo>
                      <a:cubicBezTo>
                        <a:pt x="2308" y="460"/>
                        <a:pt x="2304" y="463"/>
                        <a:pt x="2293" y="474"/>
                      </a:cubicBezTo>
                      <a:cubicBezTo>
                        <a:pt x="2284" y="471"/>
                        <a:pt x="2275" y="468"/>
                        <a:pt x="2266" y="465"/>
                      </a:cubicBezTo>
                      <a:cubicBezTo>
                        <a:pt x="2263" y="464"/>
                        <a:pt x="2257" y="462"/>
                        <a:pt x="2257" y="462"/>
                      </a:cubicBezTo>
                      <a:cubicBezTo>
                        <a:pt x="2242" y="465"/>
                        <a:pt x="2235" y="462"/>
                        <a:pt x="2221" y="465"/>
                      </a:cubicBezTo>
                      <a:cubicBezTo>
                        <a:pt x="2229" y="477"/>
                        <a:pt x="2234" y="480"/>
                        <a:pt x="2221" y="489"/>
                      </a:cubicBezTo>
                      <a:cubicBezTo>
                        <a:pt x="2214" y="509"/>
                        <a:pt x="2227" y="512"/>
                        <a:pt x="2245" y="516"/>
                      </a:cubicBezTo>
                      <a:cubicBezTo>
                        <a:pt x="2248" y="518"/>
                        <a:pt x="2252" y="519"/>
                        <a:pt x="2254" y="522"/>
                      </a:cubicBezTo>
                      <a:cubicBezTo>
                        <a:pt x="2257" y="527"/>
                        <a:pt x="2260" y="540"/>
                        <a:pt x="2260" y="540"/>
                      </a:cubicBezTo>
                      <a:cubicBezTo>
                        <a:pt x="2253" y="550"/>
                        <a:pt x="2248" y="554"/>
                        <a:pt x="2236" y="558"/>
                      </a:cubicBezTo>
                      <a:cubicBezTo>
                        <a:pt x="2230" y="567"/>
                        <a:pt x="2228" y="575"/>
                        <a:pt x="2221" y="582"/>
                      </a:cubicBezTo>
                      <a:lnTo>
                        <a:pt x="2212" y="623"/>
                      </a:lnTo>
                      <a:lnTo>
                        <a:pt x="2218" y="643"/>
                      </a:lnTo>
                      <a:lnTo>
                        <a:pt x="2198" y="631"/>
                      </a:lnTo>
                      <a:lnTo>
                        <a:pt x="2182" y="641"/>
                      </a:lnTo>
                      <a:lnTo>
                        <a:pt x="2176" y="655"/>
                      </a:lnTo>
                      <a:lnTo>
                        <a:pt x="2156" y="659"/>
                      </a:lnTo>
                      <a:lnTo>
                        <a:pt x="2146" y="673"/>
                      </a:lnTo>
                      <a:lnTo>
                        <a:pt x="2132" y="687"/>
                      </a:lnTo>
                      <a:lnTo>
                        <a:pt x="2132" y="709"/>
                      </a:lnTo>
                      <a:lnTo>
                        <a:pt x="2136" y="727"/>
                      </a:lnTo>
                      <a:lnTo>
                        <a:pt x="2150" y="729"/>
                      </a:lnTo>
                      <a:lnTo>
                        <a:pt x="2152" y="749"/>
                      </a:lnTo>
                      <a:lnTo>
                        <a:pt x="2176" y="763"/>
                      </a:lnTo>
                      <a:lnTo>
                        <a:pt x="2180" y="779"/>
                      </a:lnTo>
                      <a:lnTo>
                        <a:pt x="2158" y="769"/>
                      </a:lnTo>
                      <a:lnTo>
                        <a:pt x="2152" y="789"/>
                      </a:lnTo>
                      <a:lnTo>
                        <a:pt x="2166" y="807"/>
                      </a:lnTo>
                      <a:lnTo>
                        <a:pt x="2152" y="821"/>
                      </a:lnTo>
                      <a:lnTo>
                        <a:pt x="2146" y="839"/>
                      </a:lnTo>
                      <a:lnTo>
                        <a:pt x="2148" y="861"/>
                      </a:lnTo>
                      <a:lnTo>
                        <a:pt x="2132" y="879"/>
                      </a:lnTo>
                      <a:lnTo>
                        <a:pt x="2128" y="907"/>
                      </a:lnTo>
                      <a:lnTo>
                        <a:pt x="2118" y="925"/>
                      </a:lnTo>
                      <a:lnTo>
                        <a:pt x="2118" y="945"/>
                      </a:lnTo>
                      <a:lnTo>
                        <a:pt x="2100" y="963"/>
                      </a:lnTo>
                      <a:lnTo>
                        <a:pt x="2100" y="979"/>
                      </a:lnTo>
                      <a:lnTo>
                        <a:pt x="2088" y="983"/>
                      </a:lnTo>
                      <a:lnTo>
                        <a:pt x="2074" y="977"/>
                      </a:lnTo>
                      <a:lnTo>
                        <a:pt x="2086" y="961"/>
                      </a:lnTo>
                      <a:lnTo>
                        <a:pt x="2104" y="945"/>
                      </a:lnTo>
                      <a:lnTo>
                        <a:pt x="2110" y="925"/>
                      </a:lnTo>
                      <a:lnTo>
                        <a:pt x="2106" y="893"/>
                      </a:lnTo>
                      <a:lnTo>
                        <a:pt x="2090" y="865"/>
                      </a:lnTo>
                      <a:lnTo>
                        <a:pt x="2070" y="837"/>
                      </a:lnTo>
                      <a:lnTo>
                        <a:pt x="2056" y="797"/>
                      </a:lnTo>
                      <a:lnTo>
                        <a:pt x="2058" y="769"/>
                      </a:lnTo>
                      <a:lnTo>
                        <a:pt x="2062" y="745"/>
                      </a:lnTo>
                      <a:lnTo>
                        <a:pt x="2080" y="731"/>
                      </a:lnTo>
                      <a:lnTo>
                        <a:pt x="2098" y="701"/>
                      </a:lnTo>
                      <a:lnTo>
                        <a:pt x="2108" y="677"/>
                      </a:lnTo>
                      <a:lnTo>
                        <a:pt x="2106" y="663"/>
                      </a:lnTo>
                      <a:lnTo>
                        <a:pt x="2116" y="623"/>
                      </a:lnTo>
                      <a:lnTo>
                        <a:pt x="2106" y="603"/>
                      </a:lnTo>
                      <a:lnTo>
                        <a:pt x="2094" y="623"/>
                      </a:lnTo>
                      <a:lnTo>
                        <a:pt x="2100" y="641"/>
                      </a:lnTo>
                      <a:lnTo>
                        <a:pt x="2076" y="665"/>
                      </a:lnTo>
                      <a:lnTo>
                        <a:pt x="2060" y="659"/>
                      </a:lnTo>
                      <a:lnTo>
                        <a:pt x="2060" y="639"/>
                      </a:lnTo>
                      <a:lnTo>
                        <a:pt x="2022" y="657"/>
                      </a:lnTo>
                      <a:lnTo>
                        <a:pt x="2020" y="679"/>
                      </a:lnTo>
                      <a:lnTo>
                        <a:pt x="2004" y="703"/>
                      </a:lnTo>
                      <a:lnTo>
                        <a:pt x="2012" y="717"/>
                      </a:lnTo>
                      <a:lnTo>
                        <a:pt x="1968" y="731"/>
                      </a:lnTo>
                      <a:lnTo>
                        <a:pt x="1962" y="711"/>
                      </a:lnTo>
                      <a:lnTo>
                        <a:pt x="1934" y="719"/>
                      </a:lnTo>
                      <a:lnTo>
                        <a:pt x="1906" y="735"/>
                      </a:lnTo>
                      <a:lnTo>
                        <a:pt x="1854" y="737"/>
                      </a:lnTo>
                      <a:lnTo>
                        <a:pt x="1814" y="753"/>
                      </a:lnTo>
                      <a:lnTo>
                        <a:pt x="1810" y="767"/>
                      </a:lnTo>
                      <a:lnTo>
                        <a:pt x="1716" y="861"/>
                      </a:lnTo>
                      <a:lnTo>
                        <a:pt x="1738" y="877"/>
                      </a:lnTo>
                      <a:lnTo>
                        <a:pt x="1762" y="889"/>
                      </a:lnTo>
                      <a:lnTo>
                        <a:pt x="1794" y="875"/>
                      </a:lnTo>
                      <a:lnTo>
                        <a:pt x="1820" y="905"/>
                      </a:lnTo>
                      <a:lnTo>
                        <a:pt x="1826" y="953"/>
                      </a:lnTo>
                      <a:lnTo>
                        <a:pt x="1820" y="1021"/>
                      </a:lnTo>
                      <a:lnTo>
                        <a:pt x="1800" y="1059"/>
                      </a:lnTo>
                      <a:lnTo>
                        <a:pt x="1762" y="1127"/>
                      </a:lnTo>
                      <a:lnTo>
                        <a:pt x="1734" y="1151"/>
                      </a:lnTo>
                      <a:lnTo>
                        <a:pt x="1706" y="1191"/>
                      </a:lnTo>
                      <a:lnTo>
                        <a:pt x="1670" y="1207"/>
                      </a:lnTo>
                      <a:lnTo>
                        <a:pt x="1648" y="1209"/>
                      </a:lnTo>
                      <a:lnTo>
                        <a:pt x="1636" y="1193"/>
                      </a:lnTo>
                      <a:lnTo>
                        <a:pt x="1620" y="1215"/>
                      </a:lnTo>
                      <a:lnTo>
                        <a:pt x="1592" y="1239"/>
                      </a:lnTo>
                      <a:lnTo>
                        <a:pt x="1584" y="1263"/>
                      </a:lnTo>
                      <a:lnTo>
                        <a:pt x="1564" y="1281"/>
                      </a:lnTo>
                      <a:lnTo>
                        <a:pt x="1534" y="1295"/>
                      </a:lnTo>
                      <a:lnTo>
                        <a:pt x="1536" y="1317"/>
                      </a:lnTo>
                      <a:lnTo>
                        <a:pt x="1560" y="1337"/>
                      </a:lnTo>
                      <a:lnTo>
                        <a:pt x="1574" y="1375"/>
                      </a:lnTo>
                      <a:lnTo>
                        <a:pt x="1580" y="1409"/>
                      </a:lnTo>
                      <a:lnTo>
                        <a:pt x="1574" y="1427"/>
                      </a:lnTo>
                      <a:lnTo>
                        <a:pt x="1560" y="1445"/>
                      </a:lnTo>
                      <a:lnTo>
                        <a:pt x="1526" y="1449"/>
                      </a:lnTo>
                      <a:lnTo>
                        <a:pt x="1500" y="1445"/>
                      </a:lnTo>
                      <a:lnTo>
                        <a:pt x="1506" y="1393"/>
                      </a:lnTo>
                      <a:lnTo>
                        <a:pt x="1500" y="1377"/>
                      </a:lnTo>
                      <a:lnTo>
                        <a:pt x="1510" y="1369"/>
                      </a:lnTo>
                      <a:lnTo>
                        <a:pt x="1506" y="1355"/>
                      </a:lnTo>
                      <a:lnTo>
                        <a:pt x="1478" y="1341"/>
                      </a:lnTo>
                      <a:lnTo>
                        <a:pt x="1476" y="1329"/>
                      </a:lnTo>
                      <a:lnTo>
                        <a:pt x="1488" y="1315"/>
                      </a:lnTo>
                      <a:lnTo>
                        <a:pt x="1482" y="1295"/>
                      </a:lnTo>
                      <a:lnTo>
                        <a:pt x="1460" y="1281"/>
                      </a:lnTo>
                      <a:lnTo>
                        <a:pt x="1436" y="1279"/>
                      </a:lnTo>
                      <a:lnTo>
                        <a:pt x="1416" y="1299"/>
                      </a:lnTo>
                      <a:lnTo>
                        <a:pt x="1402" y="1299"/>
                      </a:lnTo>
                      <a:lnTo>
                        <a:pt x="1398" y="1283"/>
                      </a:lnTo>
                      <a:lnTo>
                        <a:pt x="1414" y="1251"/>
                      </a:lnTo>
                      <a:lnTo>
                        <a:pt x="1396" y="1243"/>
                      </a:lnTo>
                      <a:lnTo>
                        <a:pt x="1368" y="1269"/>
                      </a:lnTo>
                      <a:lnTo>
                        <a:pt x="1336" y="1283"/>
                      </a:lnTo>
                      <a:lnTo>
                        <a:pt x="1326" y="1293"/>
                      </a:lnTo>
                      <a:lnTo>
                        <a:pt x="1306" y="1295"/>
                      </a:lnTo>
                      <a:lnTo>
                        <a:pt x="1308" y="1323"/>
                      </a:lnTo>
                      <a:lnTo>
                        <a:pt x="1328" y="1325"/>
                      </a:lnTo>
                      <a:lnTo>
                        <a:pt x="1332" y="1349"/>
                      </a:lnTo>
                      <a:lnTo>
                        <a:pt x="1346" y="1353"/>
                      </a:lnTo>
                      <a:lnTo>
                        <a:pt x="1376" y="1337"/>
                      </a:lnTo>
                      <a:lnTo>
                        <a:pt x="1392" y="1345"/>
                      </a:lnTo>
                      <a:lnTo>
                        <a:pt x="1410" y="1357"/>
                      </a:lnTo>
                      <a:lnTo>
                        <a:pt x="1408" y="1367"/>
                      </a:lnTo>
                      <a:lnTo>
                        <a:pt x="1380" y="1365"/>
                      </a:lnTo>
                      <a:lnTo>
                        <a:pt x="1358" y="1379"/>
                      </a:lnTo>
                      <a:lnTo>
                        <a:pt x="1342" y="1383"/>
                      </a:lnTo>
                      <a:lnTo>
                        <a:pt x="1342" y="1397"/>
                      </a:lnTo>
                      <a:lnTo>
                        <a:pt x="1322" y="1411"/>
                      </a:lnTo>
                      <a:lnTo>
                        <a:pt x="1326" y="1425"/>
                      </a:lnTo>
                      <a:lnTo>
                        <a:pt x="1350" y="1439"/>
                      </a:lnTo>
                      <a:lnTo>
                        <a:pt x="1354" y="1475"/>
                      </a:lnTo>
                      <a:lnTo>
                        <a:pt x="1370" y="1507"/>
                      </a:lnTo>
                      <a:lnTo>
                        <a:pt x="1378" y="1519"/>
                      </a:lnTo>
                      <a:lnTo>
                        <a:pt x="1348" y="1517"/>
                      </a:lnTo>
                      <a:lnTo>
                        <a:pt x="1366" y="1537"/>
                      </a:lnTo>
                      <a:lnTo>
                        <a:pt x="1366" y="1547"/>
                      </a:lnTo>
                      <a:lnTo>
                        <a:pt x="1344" y="1565"/>
                      </a:lnTo>
                      <a:lnTo>
                        <a:pt x="1364" y="1581"/>
                      </a:lnTo>
                      <a:lnTo>
                        <a:pt x="1368" y="1601"/>
                      </a:lnTo>
                      <a:lnTo>
                        <a:pt x="1352" y="1619"/>
                      </a:lnTo>
                      <a:lnTo>
                        <a:pt x="1334" y="1635"/>
                      </a:lnTo>
                      <a:lnTo>
                        <a:pt x="1300" y="1663"/>
                      </a:lnTo>
                      <a:lnTo>
                        <a:pt x="1290" y="1693"/>
                      </a:lnTo>
                      <a:lnTo>
                        <a:pt x="1258" y="1725"/>
                      </a:lnTo>
                      <a:lnTo>
                        <a:pt x="1220" y="1747"/>
                      </a:lnTo>
                      <a:lnTo>
                        <a:pt x="1198" y="1765"/>
                      </a:lnTo>
                      <a:lnTo>
                        <a:pt x="1172" y="1765"/>
                      </a:lnTo>
                      <a:lnTo>
                        <a:pt x="1140" y="1763"/>
                      </a:lnTo>
                      <a:lnTo>
                        <a:pt x="1124" y="1753"/>
                      </a:lnTo>
                      <a:lnTo>
                        <a:pt x="1118" y="1769"/>
                      </a:lnTo>
                      <a:lnTo>
                        <a:pt x="1088" y="1779"/>
                      </a:lnTo>
                      <a:lnTo>
                        <a:pt x="1046" y="1783"/>
                      </a:lnTo>
                      <a:lnTo>
                        <a:pt x="1030" y="1801"/>
                      </a:lnTo>
                      <a:lnTo>
                        <a:pt x="1016" y="1793"/>
                      </a:lnTo>
                      <a:lnTo>
                        <a:pt x="1014" y="1767"/>
                      </a:lnTo>
                      <a:lnTo>
                        <a:pt x="992" y="1757"/>
                      </a:lnTo>
                      <a:lnTo>
                        <a:pt x="968" y="1761"/>
                      </a:lnTo>
                      <a:lnTo>
                        <a:pt x="940" y="1773"/>
                      </a:lnTo>
                      <a:lnTo>
                        <a:pt x="912" y="1783"/>
                      </a:lnTo>
                      <a:lnTo>
                        <a:pt x="890" y="1815"/>
                      </a:lnTo>
                      <a:lnTo>
                        <a:pt x="908" y="1849"/>
                      </a:lnTo>
                      <a:lnTo>
                        <a:pt x="924" y="1875"/>
                      </a:lnTo>
                      <a:lnTo>
                        <a:pt x="946" y="1909"/>
                      </a:lnTo>
                      <a:lnTo>
                        <a:pt x="970" y="1955"/>
                      </a:lnTo>
                      <a:lnTo>
                        <a:pt x="972" y="1989"/>
                      </a:lnTo>
                      <a:lnTo>
                        <a:pt x="972" y="2031"/>
                      </a:lnTo>
                      <a:lnTo>
                        <a:pt x="966" y="2051"/>
                      </a:lnTo>
                      <a:lnTo>
                        <a:pt x="952" y="2071"/>
                      </a:lnTo>
                      <a:lnTo>
                        <a:pt x="932" y="2071"/>
                      </a:lnTo>
                      <a:lnTo>
                        <a:pt x="906" y="2077"/>
                      </a:lnTo>
                      <a:lnTo>
                        <a:pt x="878" y="2091"/>
                      </a:lnTo>
                      <a:lnTo>
                        <a:pt x="862" y="2103"/>
                      </a:lnTo>
                      <a:lnTo>
                        <a:pt x="850" y="2101"/>
                      </a:lnTo>
                      <a:lnTo>
                        <a:pt x="840" y="2091"/>
                      </a:lnTo>
                      <a:lnTo>
                        <a:pt x="852" y="2067"/>
                      </a:lnTo>
                      <a:lnTo>
                        <a:pt x="822" y="2047"/>
                      </a:lnTo>
                      <a:lnTo>
                        <a:pt x="806" y="2019"/>
                      </a:lnTo>
                      <a:lnTo>
                        <a:pt x="802" y="1997"/>
                      </a:lnTo>
                      <a:lnTo>
                        <a:pt x="782" y="1977"/>
                      </a:lnTo>
                      <a:lnTo>
                        <a:pt x="760" y="1963"/>
                      </a:lnTo>
                      <a:lnTo>
                        <a:pt x="756" y="1937"/>
                      </a:lnTo>
                      <a:lnTo>
                        <a:pt x="736" y="1943"/>
                      </a:lnTo>
                      <a:lnTo>
                        <a:pt x="736" y="1977"/>
                      </a:lnTo>
                      <a:lnTo>
                        <a:pt x="724" y="2007"/>
                      </a:lnTo>
                      <a:lnTo>
                        <a:pt x="708" y="2033"/>
                      </a:lnTo>
                      <a:lnTo>
                        <a:pt x="726" y="2067"/>
                      </a:lnTo>
                      <a:lnTo>
                        <a:pt x="734" y="2113"/>
                      </a:lnTo>
                      <a:lnTo>
                        <a:pt x="752" y="2129"/>
                      </a:lnTo>
                      <a:lnTo>
                        <a:pt x="798" y="2197"/>
                      </a:lnTo>
                      <a:lnTo>
                        <a:pt x="800" y="2247"/>
                      </a:lnTo>
                      <a:lnTo>
                        <a:pt x="818" y="2293"/>
                      </a:lnTo>
                      <a:lnTo>
                        <a:pt x="806" y="2297"/>
                      </a:lnTo>
                      <a:lnTo>
                        <a:pt x="774" y="2259"/>
                      </a:lnTo>
                      <a:lnTo>
                        <a:pt x="744" y="2225"/>
                      </a:lnTo>
                      <a:lnTo>
                        <a:pt x="732" y="2193"/>
                      </a:lnTo>
                      <a:lnTo>
                        <a:pt x="728" y="2151"/>
                      </a:lnTo>
                      <a:lnTo>
                        <a:pt x="716" y="2125"/>
                      </a:lnTo>
                      <a:lnTo>
                        <a:pt x="694" y="2085"/>
                      </a:lnTo>
                      <a:lnTo>
                        <a:pt x="676" y="2055"/>
                      </a:lnTo>
                      <a:lnTo>
                        <a:pt x="688" y="2021"/>
                      </a:lnTo>
                      <a:lnTo>
                        <a:pt x="702" y="1985"/>
                      </a:lnTo>
                      <a:lnTo>
                        <a:pt x="702" y="1947"/>
                      </a:lnTo>
                      <a:lnTo>
                        <a:pt x="688" y="1919"/>
                      </a:lnTo>
                      <a:lnTo>
                        <a:pt x="698" y="1885"/>
                      </a:lnTo>
                      <a:lnTo>
                        <a:pt x="690" y="1841"/>
                      </a:lnTo>
                      <a:lnTo>
                        <a:pt x="690" y="1807"/>
                      </a:lnTo>
                      <a:lnTo>
                        <a:pt x="656" y="1825"/>
                      </a:lnTo>
                      <a:lnTo>
                        <a:pt x="630" y="1829"/>
                      </a:lnTo>
                      <a:lnTo>
                        <a:pt x="620" y="1819"/>
                      </a:lnTo>
                      <a:lnTo>
                        <a:pt x="628" y="1763"/>
                      </a:lnTo>
                      <a:lnTo>
                        <a:pt x="624" y="1715"/>
                      </a:lnTo>
                      <a:lnTo>
                        <a:pt x="600" y="1641"/>
                      </a:lnTo>
                      <a:lnTo>
                        <a:pt x="598" y="1585"/>
                      </a:lnTo>
                      <a:lnTo>
                        <a:pt x="598" y="1565"/>
                      </a:lnTo>
                      <a:lnTo>
                        <a:pt x="582" y="1563"/>
                      </a:lnTo>
                      <a:lnTo>
                        <a:pt x="580" y="1595"/>
                      </a:lnTo>
                      <a:lnTo>
                        <a:pt x="548" y="1597"/>
                      </a:lnTo>
                      <a:lnTo>
                        <a:pt x="536" y="1583"/>
                      </a:lnTo>
                      <a:lnTo>
                        <a:pt x="502" y="1587"/>
                      </a:lnTo>
                      <a:lnTo>
                        <a:pt x="490" y="1607"/>
                      </a:lnTo>
                      <a:lnTo>
                        <a:pt x="470" y="1625"/>
                      </a:lnTo>
                      <a:lnTo>
                        <a:pt x="434" y="1627"/>
                      </a:lnTo>
                      <a:lnTo>
                        <a:pt x="394" y="1659"/>
                      </a:lnTo>
                      <a:lnTo>
                        <a:pt x="348" y="1671"/>
                      </a:lnTo>
                      <a:lnTo>
                        <a:pt x="322" y="1691"/>
                      </a:lnTo>
                      <a:lnTo>
                        <a:pt x="322" y="1749"/>
                      </a:lnTo>
                      <a:lnTo>
                        <a:pt x="300" y="1779"/>
                      </a:lnTo>
                      <a:lnTo>
                        <a:pt x="300" y="1805"/>
                      </a:lnTo>
                      <a:lnTo>
                        <a:pt x="286" y="1813"/>
                      </a:lnTo>
                      <a:lnTo>
                        <a:pt x="282" y="1829"/>
                      </a:lnTo>
                      <a:lnTo>
                        <a:pt x="264" y="1839"/>
                      </a:lnTo>
                      <a:lnTo>
                        <a:pt x="248" y="1835"/>
                      </a:lnTo>
                      <a:lnTo>
                        <a:pt x="238" y="1815"/>
                      </a:lnTo>
                      <a:lnTo>
                        <a:pt x="238" y="1769"/>
                      </a:lnTo>
                      <a:lnTo>
                        <a:pt x="234" y="1695"/>
                      </a:lnTo>
                      <a:lnTo>
                        <a:pt x="232" y="1607"/>
                      </a:lnTo>
                      <a:lnTo>
                        <a:pt x="240" y="1531"/>
                      </a:lnTo>
                      <a:lnTo>
                        <a:pt x="252" y="1467"/>
                      </a:lnTo>
                      <a:lnTo>
                        <a:pt x="270" y="1451"/>
                      </a:lnTo>
                      <a:lnTo>
                        <a:pt x="268" y="1425"/>
                      </a:lnTo>
                      <a:lnTo>
                        <a:pt x="276" y="1409"/>
                      </a:lnTo>
                      <a:lnTo>
                        <a:pt x="262" y="1397"/>
                      </a:lnTo>
                      <a:lnTo>
                        <a:pt x="244" y="1415"/>
                      </a:lnTo>
                      <a:lnTo>
                        <a:pt x="234" y="1405"/>
                      </a:lnTo>
                      <a:lnTo>
                        <a:pt x="228" y="1377"/>
                      </a:lnTo>
                      <a:lnTo>
                        <a:pt x="232" y="1357"/>
                      </a:lnTo>
                      <a:lnTo>
                        <a:pt x="254" y="1359"/>
                      </a:lnTo>
                      <a:lnTo>
                        <a:pt x="240" y="1337"/>
                      </a:lnTo>
                      <a:lnTo>
                        <a:pt x="256" y="1333"/>
                      </a:lnTo>
                      <a:lnTo>
                        <a:pt x="228" y="1307"/>
                      </a:lnTo>
                      <a:lnTo>
                        <a:pt x="236" y="1265"/>
                      </a:lnTo>
                      <a:lnTo>
                        <a:pt x="244" y="1237"/>
                      </a:lnTo>
                      <a:lnTo>
                        <a:pt x="208" y="1207"/>
                      </a:lnTo>
                      <a:lnTo>
                        <a:pt x="176" y="1149"/>
                      </a:lnTo>
                      <a:lnTo>
                        <a:pt x="168" y="1101"/>
                      </a:lnTo>
                      <a:lnTo>
                        <a:pt x="180" y="1075"/>
                      </a:lnTo>
                      <a:lnTo>
                        <a:pt x="164" y="1051"/>
                      </a:lnTo>
                      <a:lnTo>
                        <a:pt x="170" y="971"/>
                      </a:lnTo>
                      <a:lnTo>
                        <a:pt x="196" y="921"/>
                      </a:lnTo>
                      <a:lnTo>
                        <a:pt x="186" y="895"/>
                      </a:lnTo>
                      <a:lnTo>
                        <a:pt x="152" y="975"/>
                      </a:lnTo>
                      <a:lnTo>
                        <a:pt x="138" y="1021"/>
                      </a:lnTo>
                      <a:lnTo>
                        <a:pt x="148" y="1037"/>
                      </a:lnTo>
                      <a:lnTo>
                        <a:pt x="126" y="1055"/>
                      </a:lnTo>
                      <a:lnTo>
                        <a:pt x="130" y="1107"/>
                      </a:lnTo>
                      <a:lnTo>
                        <a:pt x="158" y="1087"/>
                      </a:lnTo>
                      <a:lnTo>
                        <a:pt x="150" y="1133"/>
                      </a:lnTo>
                      <a:lnTo>
                        <a:pt x="146" y="1217"/>
                      </a:lnTo>
                      <a:lnTo>
                        <a:pt x="144" y="1233"/>
                      </a:lnTo>
                      <a:lnTo>
                        <a:pt x="132" y="1253"/>
                      </a:lnTo>
                      <a:lnTo>
                        <a:pt x="110" y="1255"/>
                      </a:lnTo>
                      <a:lnTo>
                        <a:pt x="96" y="1285"/>
                      </a:lnTo>
                      <a:lnTo>
                        <a:pt x="76" y="1281"/>
                      </a:lnTo>
                      <a:lnTo>
                        <a:pt x="50" y="1293"/>
                      </a:lnTo>
                      <a:lnTo>
                        <a:pt x="18" y="1291"/>
                      </a:lnTo>
                      <a:lnTo>
                        <a:pt x="0" y="1251"/>
                      </a:lnTo>
                      <a:lnTo>
                        <a:pt x="2" y="1209"/>
                      </a:lnTo>
                      <a:lnTo>
                        <a:pt x="22" y="1151"/>
                      </a:lnTo>
                      <a:lnTo>
                        <a:pt x="52" y="1081"/>
                      </a:lnTo>
                      <a:lnTo>
                        <a:pt x="84" y="1019"/>
                      </a:lnTo>
                      <a:lnTo>
                        <a:pt x="108" y="973"/>
                      </a:lnTo>
                      <a:lnTo>
                        <a:pt x="124" y="945"/>
                      </a:lnTo>
                      <a:lnTo>
                        <a:pt x="150" y="891"/>
                      </a:lnTo>
                      <a:lnTo>
                        <a:pt x="176" y="855"/>
                      </a:lnTo>
                      <a:lnTo>
                        <a:pt x="186" y="765"/>
                      </a:lnTo>
                      <a:lnTo>
                        <a:pt x="206" y="681"/>
                      </a:lnTo>
                      <a:lnTo>
                        <a:pt x="268" y="593"/>
                      </a:lnTo>
                      <a:lnTo>
                        <a:pt x="328" y="513"/>
                      </a:lnTo>
                      <a:lnTo>
                        <a:pt x="380" y="457"/>
                      </a:lnTo>
                      <a:lnTo>
                        <a:pt x="422" y="403"/>
                      </a:lnTo>
                      <a:lnTo>
                        <a:pt x="430" y="431"/>
                      </a:lnTo>
                      <a:lnTo>
                        <a:pt x="434" y="471"/>
                      </a:lnTo>
                      <a:lnTo>
                        <a:pt x="404" y="493"/>
                      </a:lnTo>
                      <a:lnTo>
                        <a:pt x="404" y="515"/>
                      </a:lnTo>
                      <a:lnTo>
                        <a:pt x="396" y="557"/>
                      </a:lnTo>
                      <a:lnTo>
                        <a:pt x="464" y="475"/>
                      </a:lnTo>
                      <a:lnTo>
                        <a:pt x="438" y="531"/>
                      </a:lnTo>
                      <a:lnTo>
                        <a:pt x="464" y="549"/>
                      </a:lnTo>
                      <a:lnTo>
                        <a:pt x="450" y="575"/>
                      </a:lnTo>
                      <a:lnTo>
                        <a:pt x="426" y="607"/>
                      </a:lnTo>
                      <a:lnTo>
                        <a:pt x="406" y="635"/>
                      </a:lnTo>
                      <a:lnTo>
                        <a:pt x="386" y="673"/>
                      </a:lnTo>
                      <a:lnTo>
                        <a:pt x="354" y="693"/>
                      </a:lnTo>
                      <a:lnTo>
                        <a:pt x="322" y="727"/>
                      </a:lnTo>
                      <a:lnTo>
                        <a:pt x="320" y="759"/>
                      </a:lnTo>
                      <a:lnTo>
                        <a:pt x="308" y="785"/>
                      </a:lnTo>
                      <a:lnTo>
                        <a:pt x="328" y="803"/>
                      </a:lnTo>
                      <a:lnTo>
                        <a:pt x="358" y="759"/>
                      </a:lnTo>
                      <a:lnTo>
                        <a:pt x="362" y="741"/>
                      </a:lnTo>
                      <a:lnTo>
                        <a:pt x="378" y="733"/>
                      </a:lnTo>
                      <a:lnTo>
                        <a:pt x="390" y="703"/>
                      </a:lnTo>
                      <a:lnTo>
                        <a:pt x="414" y="709"/>
                      </a:lnTo>
                      <a:lnTo>
                        <a:pt x="420" y="695"/>
                      </a:lnTo>
                      <a:lnTo>
                        <a:pt x="408" y="679"/>
                      </a:lnTo>
                      <a:lnTo>
                        <a:pt x="430" y="655"/>
                      </a:lnTo>
                      <a:lnTo>
                        <a:pt x="438" y="629"/>
                      </a:lnTo>
                      <a:lnTo>
                        <a:pt x="478" y="593"/>
                      </a:lnTo>
                      <a:lnTo>
                        <a:pt x="498" y="599"/>
                      </a:lnTo>
                      <a:lnTo>
                        <a:pt x="518" y="585"/>
                      </a:lnTo>
                      <a:lnTo>
                        <a:pt x="522" y="563"/>
                      </a:lnTo>
                      <a:lnTo>
                        <a:pt x="502" y="549"/>
                      </a:lnTo>
                      <a:lnTo>
                        <a:pt x="466" y="551"/>
                      </a:lnTo>
                      <a:lnTo>
                        <a:pt x="446" y="525"/>
                      </a:lnTo>
                      <a:lnTo>
                        <a:pt x="462" y="473"/>
                      </a:lnTo>
                      <a:lnTo>
                        <a:pt x="480" y="433"/>
                      </a:lnTo>
                      <a:lnTo>
                        <a:pt x="494" y="411"/>
                      </a:lnTo>
                      <a:lnTo>
                        <a:pt x="494" y="441"/>
                      </a:lnTo>
                      <a:lnTo>
                        <a:pt x="510" y="439"/>
                      </a:lnTo>
                      <a:lnTo>
                        <a:pt x="520" y="419"/>
                      </a:lnTo>
                      <a:lnTo>
                        <a:pt x="512" y="377"/>
                      </a:lnTo>
                      <a:lnTo>
                        <a:pt x="534" y="369"/>
                      </a:lnTo>
                      <a:lnTo>
                        <a:pt x="536" y="355"/>
                      </a:lnTo>
                      <a:lnTo>
                        <a:pt x="522" y="347"/>
                      </a:lnTo>
                      <a:lnTo>
                        <a:pt x="500" y="375"/>
                      </a:lnTo>
                      <a:lnTo>
                        <a:pt x="490" y="391"/>
                      </a:lnTo>
                      <a:lnTo>
                        <a:pt x="438" y="419"/>
                      </a:lnTo>
                      <a:lnTo>
                        <a:pt x="438" y="391"/>
                      </a:lnTo>
                      <a:lnTo>
                        <a:pt x="494" y="331"/>
                      </a:lnTo>
                      <a:lnTo>
                        <a:pt x="608" y="231"/>
                      </a:lnTo>
                      <a:lnTo>
                        <a:pt x="704" y="157"/>
                      </a:lnTo>
                      <a:lnTo>
                        <a:pt x="847" y="6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8" name="Freeform 108"/>
                <p:cNvSpPr>
                  <a:spLocks/>
                </p:cNvSpPr>
                <p:nvPr/>
              </p:nvSpPr>
              <p:spPr bwMode="ltGray">
                <a:xfrm>
                  <a:off x="2810" y="2105"/>
                  <a:ext cx="58" cy="87"/>
                </a:xfrm>
                <a:custGeom>
                  <a:avLst/>
                  <a:gdLst>
                    <a:gd name="T0" fmla="*/ 0 w 58"/>
                    <a:gd name="T1" fmla="*/ 23 h 87"/>
                    <a:gd name="T2" fmla="*/ 2 w 58"/>
                    <a:gd name="T3" fmla="*/ 17 h 87"/>
                    <a:gd name="T4" fmla="*/ 14 w 58"/>
                    <a:gd name="T5" fmla="*/ 13 h 87"/>
                    <a:gd name="T6" fmla="*/ 36 w 58"/>
                    <a:gd name="T7" fmla="*/ 5 h 87"/>
                    <a:gd name="T8" fmla="*/ 46 w 58"/>
                    <a:gd name="T9" fmla="*/ 19 h 87"/>
                    <a:gd name="T10" fmla="*/ 58 w 58"/>
                    <a:gd name="T11" fmla="*/ 33 h 87"/>
                    <a:gd name="T12" fmla="*/ 40 w 58"/>
                    <a:gd name="T13" fmla="*/ 71 h 87"/>
                    <a:gd name="T14" fmla="*/ 38 w 58"/>
                    <a:gd name="T15" fmla="*/ 83 h 87"/>
                    <a:gd name="T16" fmla="*/ 26 w 58"/>
                    <a:gd name="T17" fmla="*/ 87 h 87"/>
                    <a:gd name="T18" fmla="*/ 12 w 58"/>
                    <a:gd name="T19" fmla="*/ 75 h 87"/>
                    <a:gd name="T20" fmla="*/ 18 w 58"/>
                    <a:gd name="T21" fmla="*/ 43 h 87"/>
                    <a:gd name="T22" fmla="*/ 6 w 58"/>
                    <a:gd name="T23" fmla="*/ 41 h 87"/>
                    <a:gd name="T24" fmla="*/ 0 w 58"/>
                    <a:gd name="T25" fmla="*/ 23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87">
                      <a:moveTo>
                        <a:pt x="0" y="23"/>
                      </a:moveTo>
                      <a:cubicBezTo>
                        <a:pt x="1" y="21"/>
                        <a:pt x="0" y="18"/>
                        <a:pt x="2" y="17"/>
                      </a:cubicBezTo>
                      <a:cubicBezTo>
                        <a:pt x="5" y="15"/>
                        <a:pt x="14" y="13"/>
                        <a:pt x="14" y="13"/>
                      </a:cubicBezTo>
                      <a:cubicBezTo>
                        <a:pt x="18" y="0"/>
                        <a:pt x="23" y="3"/>
                        <a:pt x="36" y="5"/>
                      </a:cubicBezTo>
                      <a:cubicBezTo>
                        <a:pt x="52" y="2"/>
                        <a:pt x="55" y="5"/>
                        <a:pt x="46" y="19"/>
                      </a:cubicBezTo>
                      <a:cubicBezTo>
                        <a:pt x="51" y="26"/>
                        <a:pt x="55" y="25"/>
                        <a:pt x="58" y="33"/>
                      </a:cubicBezTo>
                      <a:cubicBezTo>
                        <a:pt x="49" y="47"/>
                        <a:pt x="45" y="55"/>
                        <a:pt x="40" y="71"/>
                      </a:cubicBezTo>
                      <a:cubicBezTo>
                        <a:pt x="42" y="76"/>
                        <a:pt x="44" y="79"/>
                        <a:pt x="38" y="83"/>
                      </a:cubicBezTo>
                      <a:cubicBezTo>
                        <a:pt x="34" y="85"/>
                        <a:pt x="26" y="87"/>
                        <a:pt x="26" y="87"/>
                      </a:cubicBezTo>
                      <a:cubicBezTo>
                        <a:pt x="23" y="79"/>
                        <a:pt x="20" y="78"/>
                        <a:pt x="12" y="75"/>
                      </a:cubicBezTo>
                      <a:cubicBezTo>
                        <a:pt x="15" y="64"/>
                        <a:pt x="15" y="54"/>
                        <a:pt x="18" y="43"/>
                      </a:cubicBezTo>
                      <a:cubicBezTo>
                        <a:pt x="15" y="34"/>
                        <a:pt x="12" y="33"/>
                        <a:pt x="6" y="41"/>
                      </a:cubicBezTo>
                      <a:cubicBezTo>
                        <a:pt x="2" y="34"/>
                        <a:pt x="0" y="31"/>
                        <a:pt x="0" y="2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09" name="Freeform 109"/>
                <p:cNvSpPr>
                  <a:spLocks/>
                </p:cNvSpPr>
                <p:nvPr/>
              </p:nvSpPr>
              <p:spPr bwMode="ltGray">
                <a:xfrm>
                  <a:off x="2840" y="1841"/>
                  <a:ext cx="279" cy="307"/>
                </a:xfrm>
                <a:custGeom>
                  <a:avLst/>
                  <a:gdLst>
                    <a:gd name="T0" fmla="*/ 44 w 279"/>
                    <a:gd name="T1" fmla="*/ 251 h 307"/>
                    <a:gd name="T2" fmla="*/ 28 w 279"/>
                    <a:gd name="T3" fmla="*/ 265 h 307"/>
                    <a:gd name="T4" fmla="*/ 10 w 279"/>
                    <a:gd name="T5" fmla="*/ 271 h 307"/>
                    <a:gd name="T6" fmla="*/ 4 w 279"/>
                    <a:gd name="T7" fmla="*/ 269 h 307"/>
                    <a:gd name="T8" fmla="*/ 0 w 279"/>
                    <a:gd name="T9" fmla="*/ 257 h 307"/>
                    <a:gd name="T10" fmla="*/ 22 w 279"/>
                    <a:gd name="T11" fmla="*/ 241 h 307"/>
                    <a:gd name="T12" fmla="*/ 34 w 279"/>
                    <a:gd name="T13" fmla="*/ 237 h 307"/>
                    <a:gd name="T14" fmla="*/ 48 w 279"/>
                    <a:gd name="T15" fmla="*/ 223 h 307"/>
                    <a:gd name="T16" fmla="*/ 66 w 279"/>
                    <a:gd name="T17" fmla="*/ 217 h 307"/>
                    <a:gd name="T18" fmla="*/ 82 w 279"/>
                    <a:gd name="T19" fmla="*/ 219 h 307"/>
                    <a:gd name="T20" fmla="*/ 94 w 279"/>
                    <a:gd name="T21" fmla="*/ 215 h 307"/>
                    <a:gd name="T22" fmla="*/ 104 w 279"/>
                    <a:gd name="T23" fmla="*/ 205 h 307"/>
                    <a:gd name="T24" fmla="*/ 122 w 279"/>
                    <a:gd name="T25" fmla="*/ 211 h 307"/>
                    <a:gd name="T26" fmla="*/ 128 w 279"/>
                    <a:gd name="T27" fmla="*/ 195 h 307"/>
                    <a:gd name="T28" fmla="*/ 146 w 279"/>
                    <a:gd name="T29" fmla="*/ 183 h 307"/>
                    <a:gd name="T30" fmla="*/ 142 w 279"/>
                    <a:gd name="T31" fmla="*/ 165 h 307"/>
                    <a:gd name="T32" fmla="*/ 154 w 279"/>
                    <a:gd name="T33" fmla="*/ 161 h 307"/>
                    <a:gd name="T34" fmla="*/ 166 w 279"/>
                    <a:gd name="T35" fmla="*/ 163 h 307"/>
                    <a:gd name="T36" fmla="*/ 170 w 279"/>
                    <a:gd name="T37" fmla="*/ 183 h 307"/>
                    <a:gd name="T38" fmla="*/ 194 w 279"/>
                    <a:gd name="T39" fmla="*/ 163 h 307"/>
                    <a:gd name="T40" fmla="*/ 180 w 279"/>
                    <a:gd name="T41" fmla="*/ 149 h 307"/>
                    <a:gd name="T42" fmla="*/ 192 w 279"/>
                    <a:gd name="T43" fmla="*/ 131 h 307"/>
                    <a:gd name="T44" fmla="*/ 208 w 279"/>
                    <a:gd name="T45" fmla="*/ 145 h 307"/>
                    <a:gd name="T46" fmla="*/ 228 w 279"/>
                    <a:gd name="T47" fmla="*/ 121 h 307"/>
                    <a:gd name="T48" fmla="*/ 224 w 279"/>
                    <a:gd name="T49" fmla="*/ 95 h 307"/>
                    <a:gd name="T50" fmla="*/ 232 w 279"/>
                    <a:gd name="T51" fmla="*/ 55 h 307"/>
                    <a:gd name="T52" fmla="*/ 230 w 279"/>
                    <a:gd name="T53" fmla="*/ 37 h 307"/>
                    <a:gd name="T54" fmla="*/ 222 w 279"/>
                    <a:gd name="T55" fmla="*/ 25 h 307"/>
                    <a:gd name="T56" fmla="*/ 218 w 279"/>
                    <a:gd name="T57" fmla="*/ 13 h 307"/>
                    <a:gd name="T58" fmla="*/ 230 w 279"/>
                    <a:gd name="T59" fmla="*/ 3 h 307"/>
                    <a:gd name="T60" fmla="*/ 244 w 279"/>
                    <a:gd name="T61" fmla="*/ 17 h 307"/>
                    <a:gd name="T62" fmla="*/ 246 w 279"/>
                    <a:gd name="T63" fmla="*/ 31 h 307"/>
                    <a:gd name="T64" fmla="*/ 254 w 279"/>
                    <a:gd name="T65" fmla="*/ 53 h 307"/>
                    <a:gd name="T66" fmla="*/ 266 w 279"/>
                    <a:gd name="T67" fmla="*/ 69 h 307"/>
                    <a:gd name="T68" fmla="*/ 276 w 279"/>
                    <a:gd name="T69" fmla="*/ 93 h 307"/>
                    <a:gd name="T70" fmla="*/ 262 w 279"/>
                    <a:gd name="T71" fmla="*/ 137 h 307"/>
                    <a:gd name="T72" fmla="*/ 246 w 279"/>
                    <a:gd name="T73" fmla="*/ 177 h 307"/>
                    <a:gd name="T74" fmla="*/ 240 w 279"/>
                    <a:gd name="T75" fmla="*/ 231 h 307"/>
                    <a:gd name="T76" fmla="*/ 220 w 279"/>
                    <a:gd name="T77" fmla="*/ 229 h 307"/>
                    <a:gd name="T78" fmla="*/ 206 w 279"/>
                    <a:gd name="T79" fmla="*/ 237 h 307"/>
                    <a:gd name="T80" fmla="*/ 188 w 279"/>
                    <a:gd name="T81" fmla="*/ 239 h 307"/>
                    <a:gd name="T82" fmla="*/ 168 w 279"/>
                    <a:gd name="T83" fmla="*/ 245 h 307"/>
                    <a:gd name="T84" fmla="*/ 150 w 279"/>
                    <a:gd name="T85" fmla="*/ 239 h 307"/>
                    <a:gd name="T86" fmla="*/ 140 w 279"/>
                    <a:gd name="T87" fmla="*/ 267 h 307"/>
                    <a:gd name="T88" fmla="*/ 130 w 279"/>
                    <a:gd name="T89" fmla="*/ 281 h 307"/>
                    <a:gd name="T90" fmla="*/ 110 w 279"/>
                    <a:gd name="T91" fmla="*/ 271 h 307"/>
                    <a:gd name="T92" fmla="*/ 104 w 279"/>
                    <a:gd name="T93" fmla="*/ 243 h 307"/>
                    <a:gd name="T94" fmla="*/ 82 w 279"/>
                    <a:gd name="T95" fmla="*/ 253 h 307"/>
                    <a:gd name="T96" fmla="*/ 64 w 279"/>
                    <a:gd name="T97" fmla="*/ 255 h 307"/>
                    <a:gd name="T98" fmla="*/ 50 w 279"/>
                    <a:gd name="T99" fmla="*/ 255 h 307"/>
                    <a:gd name="T100" fmla="*/ 52 w 279"/>
                    <a:gd name="T101" fmla="*/ 261 h 307"/>
                    <a:gd name="T102" fmla="*/ 50 w 279"/>
                    <a:gd name="T103" fmla="*/ 267 h 307"/>
                    <a:gd name="T104" fmla="*/ 80 w 279"/>
                    <a:gd name="T105" fmla="*/ 259 h 307"/>
                    <a:gd name="T106" fmla="*/ 86 w 279"/>
                    <a:gd name="T107" fmla="*/ 257 h 307"/>
                    <a:gd name="T108" fmla="*/ 98 w 279"/>
                    <a:gd name="T109" fmla="*/ 261 h 307"/>
                    <a:gd name="T110" fmla="*/ 96 w 279"/>
                    <a:gd name="T111" fmla="*/ 269 h 307"/>
                    <a:gd name="T112" fmla="*/ 80 w 279"/>
                    <a:gd name="T113" fmla="*/ 291 h 307"/>
                    <a:gd name="T114" fmla="*/ 60 w 279"/>
                    <a:gd name="T115" fmla="*/ 289 h 307"/>
                    <a:gd name="T116" fmla="*/ 50 w 279"/>
                    <a:gd name="T117" fmla="*/ 307 h 307"/>
                    <a:gd name="T118" fmla="*/ 36 w 279"/>
                    <a:gd name="T119" fmla="*/ 291 h 307"/>
                    <a:gd name="T120" fmla="*/ 44 w 279"/>
                    <a:gd name="T121" fmla="*/ 273 h 307"/>
                    <a:gd name="T122" fmla="*/ 40 w 279"/>
                    <a:gd name="T123" fmla="*/ 261 h 307"/>
                    <a:gd name="T124" fmla="*/ 44 w 279"/>
                    <a:gd name="T125" fmla="*/ 251 h 3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 h="307">
                      <a:moveTo>
                        <a:pt x="44" y="251"/>
                      </a:moveTo>
                      <a:cubicBezTo>
                        <a:pt x="38" y="255"/>
                        <a:pt x="35" y="262"/>
                        <a:pt x="28" y="265"/>
                      </a:cubicBezTo>
                      <a:cubicBezTo>
                        <a:pt x="22" y="268"/>
                        <a:pt x="10" y="271"/>
                        <a:pt x="10" y="271"/>
                      </a:cubicBezTo>
                      <a:cubicBezTo>
                        <a:pt x="8" y="270"/>
                        <a:pt x="5" y="271"/>
                        <a:pt x="4" y="269"/>
                      </a:cubicBezTo>
                      <a:cubicBezTo>
                        <a:pt x="2" y="266"/>
                        <a:pt x="0" y="257"/>
                        <a:pt x="0" y="257"/>
                      </a:cubicBezTo>
                      <a:cubicBezTo>
                        <a:pt x="5" y="249"/>
                        <a:pt x="13" y="245"/>
                        <a:pt x="22" y="241"/>
                      </a:cubicBezTo>
                      <a:cubicBezTo>
                        <a:pt x="26" y="239"/>
                        <a:pt x="34" y="237"/>
                        <a:pt x="34" y="237"/>
                      </a:cubicBezTo>
                      <a:cubicBezTo>
                        <a:pt x="37" y="233"/>
                        <a:pt x="44" y="226"/>
                        <a:pt x="48" y="223"/>
                      </a:cubicBezTo>
                      <a:cubicBezTo>
                        <a:pt x="53" y="220"/>
                        <a:pt x="66" y="217"/>
                        <a:pt x="66" y="217"/>
                      </a:cubicBezTo>
                      <a:cubicBezTo>
                        <a:pt x="71" y="218"/>
                        <a:pt x="77" y="219"/>
                        <a:pt x="82" y="219"/>
                      </a:cubicBezTo>
                      <a:cubicBezTo>
                        <a:pt x="86" y="219"/>
                        <a:pt x="94" y="215"/>
                        <a:pt x="94" y="215"/>
                      </a:cubicBezTo>
                      <a:cubicBezTo>
                        <a:pt x="96" y="212"/>
                        <a:pt x="100" y="205"/>
                        <a:pt x="104" y="205"/>
                      </a:cubicBezTo>
                      <a:cubicBezTo>
                        <a:pt x="110" y="205"/>
                        <a:pt x="122" y="211"/>
                        <a:pt x="122" y="211"/>
                      </a:cubicBezTo>
                      <a:cubicBezTo>
                        <a:pt x="132" y="208"/>
                        <a:pt x="130" y="204"/>
                        <a:pt x="128" y="195"/>
                      </a:cubicBezTo>
                      <a:cubicBezTo>
                        <a:pt x="136" y="190"/>
                        <a:pt x="141" y="191"/>
                        <a:pt x="146" y="183"/>
                      </a:cubicBezTo>
                      <a:cubicBezTo>
                        <a:pt x="144" y="179"/>
                        <a:pt x="136" y="170"/>
                        <a:pt x="142" y="165"/>
                      </a:cubicBezTo>
                      <a:cubicBezTo>
                        <a:pt x="145" y="163"/>
                        <a:pt x="154" y="161"/>
                        <a:pt x="154" y="161"/>
                      </a:cubicBezTo>
                      <a:cubicBezTo>
                        <a:pt x="159" y="175"/>
                        <a:pt x="151" y="158"/>
                        <a:pt x="166" y="163"/>
                      </a:cubicBezTo>
                      <a:cubicBezTo>
                        <a:pt x="163" y="173"/>
                        <a:pt x="158" y="179"/>
                        <a:pt x="170" y="183"/>
                      </a:cubicBezTo>
                      <a:cubicBezTo>
                        <a:pt x="182" y="179"/>
                        <a:pt x="181" y="167"/>
                        <a:pt x="194" y="163"/>
                      </a:cubicBezTo>
                      <a:cubicBezTo>
                        <a:pt x="192" y="157"/>
                        <a:pt x="180" y="149"/>
                        <a:pt x="180" y="149"/>
                      </a:cubicBezTo>
                      <a:cubicBezTo>
                        <a:pt x="173" y="138"/>
                        <a:pt x="182" y="134"/>
                        <a:pt x="192" y="131"/>
                      </a:cubicBezTo>
                      <a:cubicBezTo>
                        <a:pt x="206" y="136"/>
                        <a:pt x="191" y="149"/>
                        <a:pt x="208" y="145"/>
                      </a:cubicBezTo>
                      <a:cubicBezTo>
                        <a:pt x="212" y="133"/>
                        <a:pt x="216" y="125"/>
                        <a:pt x="228" y="121"/>
                      </a:cubicBezTo>
                      <a:cubicBezTo>
                        <a:pt x="231" y="112"/>
                        <a:pt x="226" y="104"/>
                        <a:pt x="224" y="95"/>
                      </a:cubicBezTo>
                      <a:cubicBezTo>
                        <a:pt x="228" y="82"/>
                        <a:pt x="223" y="68"/>
                        <a:pt x="232" y="55"/>
                      </a:cubicBezTo>
                      <a:cubicBezTo>
                        <a:pt x="234" y="45"/>
                        <a:pt x="239" y="43"/>
                        <a:pt x="230" y="37"/>
                      </a:cubicBezTo>
                      <a:cubicBezTo>
                        <a:pt x="227" y="33"/>
                        <a:pt x="224" y="30"/>
                        <a:pt x="222" y="25"/>
                      </a:cubicBezTo>
                      <a:cubicBezTo>
                        <a:pt x="221" y="21"/>
                        <a:pt x="218" y="13"/>
                        <a:pt x="218" y="13"/>
                      </a:cubicBezTo>
                      <a:cubicBezTo>
                        <a:pt x="221" y="5"/>
                        <a:pt x="221" y="0"/>
                        <a:pt x="230" y="3"/>
                      </a:cubicBezTo>
                      <a:cubicBezTo>
                        <a:pt x="233" y="11"/>
                        <a:pt x="236" y="14"/>
                        <a:pt x="244" y="17"/>
                      </a:cubicBezTo>
                      <a:cubicBezTo>
                        <a:pt x="248" y="29"/>
                        <a:pt x="234" y="23"/>
                        <a:pt x="246" y="31"/>
                      </a:cubicBezTo>
                      <a:cubicBezTo>
                        <a:pt x="242" y="42"/>
                        <a:pt x="246" y="47"/>
                        <a:pt x="254" y="53"/>
                      </a:cubicBezTo>
                      <a:cubicBezTo>
                        <a:pt x="257" y="61"/>
                        <a:pt x="259" y="64"/>
                        <a:pt x="266" y="69"/>
                      </a:cubicBezTo>
                      <a:cubicBezTo>
                        <a:pt x="269" y="78"/>
                        <a:pt x="271" y="85"/>
                        <a:pt x="276" y="93"/>
                      </a:cubicBezTo>
                      <a:cubicBezTo>
                        <a:pt x="279" y="107"/>
                        <a:pt x="272" y="127"/>
                        <a:pt x="262" y="137"/>
                      </a:cubicBezTo>
                      <a:cubicBezTo>
                        <a:pt x="245" y="131"/>
                        <a:pt x="250" y="164"/>
                        <a:pt x="246" y="177"/>
                      </a:cubicBezTo>
                      <a:cubicBezTo>
                        <a:pt x="244" y="197"/>
                        <a:pt x="245" y="212"/>
                        <a:pt x="240" y="231"/>
                      </a:cubicBezTo>
                      <a:cubicBezTo>
                        <a:pt x="232" y="229"/>
                        <a:pt x="228" y="226"/>
                        <a:pt x="220" y="229"/>
                      </a:cubicBezTo>
                      <a:cubicBezTo>
                        <a:pt x="217" y="237"/>
                        <a:pt x="215" y="240"/>
                        <a:pt x="206" y="237"/>
                      </a:cubicBezTo>
                      <a:cubicBezTo>
                        <a:pt x="203" y="247"/>
                        <a:pt x="196" y="242"/>
                        <a:pt x="188" y="239"/>
                      </a:cubicBezTo>
                      <a:cubicBezTo>
                        <a:pt x="181" y="241"/>
                        <a:pt x="175" y="243"/>
                        <a:pt x="168" y="245"/>
                      </a:cubicBezTo>
                      <a:cubicBezTo>
                        <a:pt x="162" y="243"/>
                        <a:pt x="150" y="239"/>
                        <a:pt x="150" y="239"/>
                      </a:cubicBezTo>
                      <a:cubicBezTo>
                        <a:pt x="153" y="253"/>
                        <a:pt x="150" y="257"/>
                        <a:pt x="140" y="267"/>
                      </a:cubicBezTo>
                      <a:cubicBezTo>
                        <a:pt x="135" y="281"/>
                        <a:pt x="140" y="278"/>
                        <a:pt x="130" y="281"/>
                      </a:cubicBezTo>
                      <a:cubicBezTo>
                        <a:pt x="121" y="278"/>
                        <a:pt x="113" y="281"/>
                        <a:pt x="110" y="271"/>
                      </a:cubicBezTo>
                      <a:cubicBezTo>
                        <a:pt x="114" y="259"/>
                        <a:pt x="116" y="251"/>
                        <a:pt x="104" y="243"/>
                      </a:cubicBezTo>
                      <a:cubicBezTo>
                        <a:pt x="93" y="245"/>
                        <a:pt x="88" y="244"/>
                        <a:pt x="82" y="253"/>
                      </a:cubicBezTo>
                      <a:cubicBezTo>
                        <a:pt x="67" y="248"/>
                        <a:pt x="73" y="246"/>
                        <a:pt x="64" y="255"/>
                      </a:cubicBezTo>
                      <a:cubicBezTo>
                        <a:pt x="56" y="252"/>
                        <a:pt x="53" y="245"/>
                        <a:pt x="50" y="255"/>
                      </a:cubicBezTo>
                      <a:cubicBezTo>
                        <a:pt x="51" y="257"/>
                        <a:pt x="52" y="259"/>
                        <a:pt x="52" y="261"/>
                      </a:cubicBezTo>
                      <a:cubicBezTo>
                        <a:pt x="52" y="263"/>
                        <a:pt x="48" y="266"/>
                        <a:pt x="50" y="267"/>
                      </a:cubicBezTo>
                      <a:cubicBezTo>
                        <a:pt x="55" y="269"/>
                        <a:pt x="76" y="260"/>
                        <a:pt x="80" y="259"/>
                      </a:cubicBezTo>
                      <a:cubicBezTo>
                        <a:pt x="82" y="258"/>
                        <a:pt x="86" y="257"/>
                        <a:pt x="86" y="257"/>
                      </a:cubicBezTo>
                      <a:cubicBezTo>
                        <a:pt x="90" y="258"/>
                        <a:pt x="94" y="260"/>
                        <a:pt x="98" y="261"/>
                      </a:cubicBezTo>
                      <a:cubicBezTo>
                        <a:pt x="101" y="262"/>
                        <a:pt x="97" y="266"/>
                        <a:pt x="96" y="269"/>
                      </a:cubicBezTo>
                      <a:cubicBezTo>
                        <a:pt x="92" y="281"/>
                        <a:pt x="91" y="284"/>
                        <a:pt x="80" y="291"/>
                      </a:cubicBezTo>
                      <a:cubicBezTo>
                        <a:pt x="72" y="283"/>
                        <a:pt x="71" y="286"/>
                        <a:pt x="60" y="289"/>
                      </a:cubicBezTo>
                      <a:cubicBezTo>
                        <a:pt x="55" y="304"/>
                        <a:pt x="59" y="298"/>
                        <a:pt x="50" y="307"/>
                      </a:cubicBezTo>
                      <a:cubicBezTo>
                        <a:pt x="39" y="304"/>
                        <a:pt x="42" y="300"/>
                        <a:pt x="36" y="291"/>
                      </a:cubicBezTo>
                      <a:cubicBezTo>
                        <a:pt x="41" y="277"/>
                        <a:pt x="38" y="283"/>
                        <a:pt x="44" y="273"/>
                      </a:cubicBezTo>
                      <a:cubicBezTo>
                        <a:pt x="43" y="269"/>
                        <a:pt x="36" y="263"/>
                        <a:pt x="40" y="261"/>
                      </a:cubicBezTo>
                      <a:cubicBezTo>
                        <a:pt x="48" y="256"/>
                        <a:pt x="47" y="259"/>
                        <a:pt x="44" y="25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0" name="Freeform 110"/>
                <p:cNvSpPr>
                  <a:spLocks/>
                </p:cNvSpPr>
                <p:nvPr/>
              </p:nvSpPr>
              <p:spPr bwMode="ltGray">
                <a:xfrm>
                  <a:off x="3063" y="1757"/>
                  <a:ext cx="138" cy="113"/>
                </a:xfrm>
                <a:custGeom>
                  <a:avLst/>
                  <a:gdLst>
                    <a:gd name="T0" fmla="*/ 7 w 138"/>
                    <a:gd name="T1" fmla="*/ 81 h 113"/>
                    <a:gd name="T2" fmla="*/ 11 w 138"/>
                    <a:gd name="T3" fmla="*/ 63 h 113"/>
                    <a:gd name="T4" fmla="*/ 23 w 138"/>
                    <a:gd name="T5" fmla="*/ 69 h 113"/>
                    <a:gd name="T6" fmla="*/ 29 w 138"/>
                    <a:gd name="T7" fmla="*/ 51 h 113"/>
                    <a:gd name="T8" fmla="*/ 31 w 138"/>
                    <a:gd name="T9" fmla="*/ 45 h 113"/>
                    <a:gd name="T10" fmla="*/ 25 w 138"/>
                    <a:gd name="T11" fmla="*/ 15 h 113"/>
                    <a:gd name="T12" fmla="*/ 35 w 138"/>
                    <a:gd name="T13" fmla="*/ 3 h 113"/>
                    <a:gd name="T14" fmla="*/ 57 w 138"/>
                    <a:gd name="T15" fmla="*/ 17 h 113"/>
                    <a:gd name="T16" fmla="*/ 79 w 138"/>
                    <a:gd name="T17" fmla="*/ 41 h 113"/>
                    <a:gd name="T18" fmla="*/ 99 w 138"/>
                    <a:gd name="T19" fmla="*/ 35 h 113"/>
                    <a:gd name="T20" fmla="*/ 113 w 138"/>
                    <a:gd name="T21" fmla="*/ 37 h 113"/>
                    <a:gd name="T22" fmla="*/ 127 w 138"/>
                    <a:gd name="T23" fmla="*/ 25 h 113"/>
                    <a:gd name="T24" fmla="*/ 125 w 138"/>
                    <a:gd name="T25" fmla="*/ 39 h 113"/>
                    <a:gd name="T26" fmla="*/ 111 w 138"/>
                    <a:gd name="T27" fmla="*/ 45 h 113"/>
                    <a:gd name="T28" fmla="*/ 109 w 138"/>
                    <a:gd name="T29" fmla="*/ 57 h 113"/>
                    <a:gd name="T30" fmla="*/ 95 w 138"/>
                    <a:gd name="T31" fmla="*/ 73 h 113"/>
                    <a:gd name="T32" fmla="*/ 83 w 138"/>
                    <a:gd name="T33" fmla="*/ 77 h 113"/>
                    <a:gd name="T34" fmla="*/ 73 w 138"/>
                    <a:gd name="T35" fmla="*/ 101 h 113"/>
                    <a:gd name="T36" fmla="*/ 69 w 138"/>
                    <a:gd name="T37" fmla="*/ 113 h 113"/>
                    <a:gd name="T38" fmla="*/ 51 w 138"/>
                    <a:gd name="T39" fmla="*/ 99 h 113"/>
                    <a:gd name="T40" fmla="*/ 33 w 138"/>
                    <a:gd name="T41" fmla="*/ 87 h 113"/>
                    <a:gd name="T42" fmla="*/ 17 w 138"/>
                    <a:gd name="T43" fmla="*/ 95 h 113"/>
                    <a:gd name="T44" fmla="*/ 7 w 138"/>
                    <a:gd name="T45" fmla="*/ 81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8" h="113">
                      <a:moveTo>
                        <a:pt x="7" y="81"/>
                      </a:moveTo>
                      <a:cubicBezTo>
                        <a:pt x="2" y="73"/>
                        <a:pt x="1" y="66"/>
                        <a:pt x="11" y="63"/>
                      </a:cubicBezTo>
                      <a:cubicBezTo>
                        <a:pt x="11" y="63"/>
                        <a:pt x="21" y="71"/>
                        <a:pt x="23" y="69"/>
                      </a:cubicBezTo>
                      <a:cubicBezTo>
                        <a:pt x="23" y="69"/>
                        <a:pt x="28" y="54"/>
                        <a:pt x="29" y="51"/>
                      </a:cubicBezTo>
                      <a:cubicBezTo>
                        <a:pt x="30" y="49"/>
                        <a:pt x="31" y="45"/>
                        <a:pt x="31" y="45"/>
                      </a:cubicBezTo>
                      <a:cubicBezTo>
                        <a:pt x="30" y="34"/>
                        <a:pt x="28" y="26"/>
                        <a:pt x="25" y="15"/>
                      </a:cubicBezTo>
                      <a:cubicBezTo>
                        <a:pt x="27" y="6"/>
                        <a:pt x="25" y="0"/>
                        <a:pt x="35" y="3"/>
                      </a:cubicBezTo>
                      <a:cubicBezTo>
                        <a:pt x="42" y="13"/>
                        <a:pt x="44" y="15"/>
                        <a:pt x="57" y="17"/>
                      </a:cubicBezTo>
                      <a:cubicBezTo>
                        <a:pt x="61" y="29"/>
                        <a:pt x="66" y="37"/>
                        <a:pt x="79" y="41"/>
                      </a:cubicBezTo>
                      <a:cubicBezTo>
                        <a:pt x="94" y="36"/>
                        <a:pt x="87" y="38"/>
                        <a:pt x="99" y="35"/>
                      </a:cubicBezTo>
                      <a:cubicBezTo>
                        <a:pt x="106" y="25"/>
                        <a:pt x="104" y="34"/>
                        <a:pt x="113" y="37"/>
                      </a:cubicBezTo>
                      <a:cubicBezTo>
                        <a:pt x="120" y="32"/>
                        <a:pt x="119" y="28"/>
                        <a:pt x="127" y="25"/>
                      </a:cubicBezTo>
                      <a:cubicBezTo>
                        <a:pt x="138" y="29"/>
                        <a:pt x="131" y="33"/>
                        <a:pt x="125" y="39"/>
                      </a:cubicBezTo>
                      <a:cubicBezTo>
                        <a:pt x="122" y="48"/>
                        <a:pt x="119" y="48"/>
                        <a:pt x="111" y="45"/>
                      </a:cubicBezTo>
                      <a:cubicBezTo>
                        <a:pt x="98" y="48"/>
                        <a:pt x="99" y="50"/>
                        <a:pt x="109" y="57"/>
                      </a:cubicBezTo>
                      <a:cubicBezTo>
                        <a:pt x="117" y="69"/>
                        <a:pt x="105" y="70"/>
                        <a:pt x="95" y="73"/>
                      </a:cubicBezTo>
                      <a:cubicBezTo>
                        <a:pt x="91" y="74"/>
                        <a:pt x="83" y="77"/>
                        <a:pt x="83" y="77"/>
                      </a:cubicBezTo>
                      <a:cubicBezTo>
                        <a:pt x="80" y="86"/>
                        <a:pt x="76" y="92"/>
                        <a:pt x="73" y="101"/>
                      </a:cubicBezTo>
                      <a:cubicBezTo>
                        <a:pt x="72" y="105"/>
                        <a:pt x="69" y="113"/>
                        <a:pt x="69" y="113"/>
                      </a:cubicBezTo>
                      <a:cubicBezTo>
                        <a:pt x="58" y="110"/>
                        <a:pt x="60" y="106"/>
                        <a:pt x="51" y="99"/>
                      </a:cubicBezTo>
                      <a:cubicBezTo>
                        <a:pt x="45" y="95"/>
                        <a:pt x="33" y="87"/>
                        <a:pt x="33" y="87"/>
                      </a:cubicBezTo>
                      <a:cubicBezTo>
                        <a:pt x="25" y="92"/>
                        <a:pt x="26" y="98"/>
                        <a:pt x="17" y="95"/>
                      </a:cubicBezTo>
                      <a:cubicBezTo>
                        <a:pt x="16" y="93"/>
                        <a:pt x="0" y="81"/>
                        <a:pt x="7" y="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1" name="Freeform 111"/>
                <p:cNvSpPr>
                  <a:spLocks/>
                </p:cNvSpPr>
                <p:nvPr/>
              </p:nvSpPr>
              <p:spPr bwMode="ltGray">
                <a:xfrm>
                  <a:off x="3202" y="1742"/>
                  <a:ext cx="46" cy="34"/>
                </a:xfrm>
                <a:custGeom>
                  <a:avLst/>
                  <a:gdLst>
                    <a:gd name="T0" fmla="*/ 0 w 46"/>
                    <a:gd name="T1" fmla="*/ 24 h 34"/>
                    <a:gd name="T2" fmla="*/ 24 w 46"/>
                    <a:gd name="T3" fmla="*/ 0 h 34"/>
                    <a:gd name="T4" fmla="*/ 46 w 46"/>
                    <a:gd name="T5" fmla="*/ 16 h 34"/>
                    <a:gd name="T6" fmla="*/ 24 w 46"/>
                    <a:gd name="T7" fmla="*/ 20 h 34"/>
                    <a:gd name="T8" fmla="*/ 0 w 46"/>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4">
                      <a:moveTo>
                        <a:pt x="0" y="24"/>
                      </a:moveTo>
                      <a:cubicBezTo>
                        <a:pt x="22" y="17"/>
                        <a:pt x="7" y="12"/>
                        <a:pt x="24" y="0"/>
                      </a:cubicBezTo>
                      <a:cubicBezTo>
                        <a:pt x="43" y="6"/>
                        <a:pt x="21" y="12"/>
                        <a:pt x="46" y="16"/>
                      </a:cubicBezTo>
                      <a:cubicBezTo>
                        <a:pt x="42" y="28"/>
                        <a:pt x="34" y="23"/>
                        <a:pt x="24" y="20"/>
                      </a:cubicBezTo>
                      <a:cubicBezTo>
                        <a:pt x="3" y="34"/>
                        <a:pt x="12" y="16"/>
                        <a:pt x="0" y="2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2" name="Freeform 112"/>
                <p:cNvSpPr>
                  <a:spLocks/>
                </p:cNvSpPr>
                <p:nvPr/>
              </p:nvSpPr>
              <p:spPr bwMode="ltGray">
                <a:xfrm>
                  <a:off x="3241" y="1699"/>
                  <a:ext cx="39" cy="47"/>
                </a:xfrm>
                <a:custGeom>
                  <a:avLst/>
                  <a:gdLst>
                    <a:gd name="T0" fmla="*/ 17 w 39"/>
                    <a:gd name="T1" fmla="*/ 43 h 47"/>
                    <a:gd name="T2" fmla="*/ 13 w 39"/>
                    <a:gd name="T3" fmla="*/ 17 h 47"/>
                    <a:gd name="T4" fmla="*/ 29 w 39"/>
                    <a:gd name="T5" fmla="*/ 19 h 47"/>
                    <a:gd name="T6" fmla="*/ 25 w 39"/>
                    <a:gd name="T7" fmla="*/ 33 h 47"/>
                    <a:gd name="T8" fmla="*/ 17 w 39"/>
                    <a:gd name="T9" fmla="*/ 43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7">
                      <a:moveTo>
                        <a:pt x="17" y="43"/>
                      </a:moveTo>
                      <a:cubicBezTo>
                        <a:pt x="0" y="39"/>
                        <a:pt x="6" y="28"/>
                        <a:pt x="13" y="17"/>
                      </a:cubicBezTo>
                      <a:cubicBezTo>
                        <a:pt x="7" y="0"/>
                        <a:pt x="24" y="16"/>
                        <a:pt x="29" y="19"/>
                      </a:cubicBezTo>
                      <a:cubicBezTo>
                        <a:pt x="36" y="29"/>
                        <a:pt x="39" y="30"/>
                        <a:pt x="25" y="33"/>
                      </a:cubicBezTo>
                      <a:cubicBezTo>
                        <a:pt x="21" y="46"/>
                        <a:pt x="25" y="47"/>
                        <a:pt x="17" y="4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3" name="Freeform 113"/>
                <p:cNvSpPr>
                  <a:spLocks/>
                </p:cNvSpPr>
                <p:nvPr/>
              </p:nvSpPr>
              <p:spPr bwMode="ltGray">
                <a:xfrm>
                  <a:off x="3285" y="1686"/>
                  <a:ext cx="25" cy="27"/>
                </a:xfrm>
                <a:custGeom>
                  <a:avLst/>
                  <a:gdLst>
                    <a:gd name="T0" fmla="*/ 11 w 25"/>
                    <a:gd name="T1" fmla="*/ 18 h 27"/>
                    <a:gd name="T2" fmla="*/ 7 w 25"/>
                    <a:gd name="T3" fmla="*/ 8 h 27"/>
                    <a:gd name="T4" fmla="*/ 19 w 25"/>
                    <a:gd name="T5" fmla="*/ 0 h 27"/>
                    <a:gd name="T6" fmla="*/ 11 w 25"/>
                    <a:gd name="T7" fmla="*/ 18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7">
                      <a:moveTo>
                        <a:pt x="11" y="18"/>
                      </a:moveTo>
                      <a:cubicBezTo>
                        <a:pt x="6" y="16"/>
                        <a:pt x="0" y="16"/>
                        <a:pt x="7" y="8"/>
                      </a:cubicBezTo>
                      <a:cubicBezTo>
                        <a:pt x="10" y="4"/>
                        <a:pt x="19" y="0"/>
                        <a:pt x="19" y="0"/>
                      </a:cubicBezTo>
                      <a:cubicBezTo>
                        <a:pt x="25" y="9"/>
                        <a:pt x="20" y="27"/>
                        <a:pt x="11" y="1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4" name="Freeform 114"/>
                <p:cNvSpPr>
                  <a:spLocks/>
                </p:cNvSpPr>
                <p:nvPr/>
              </p:nvSpPr>
              <p:spPr bwMode="ltGray">
                <a:xfrm>
                  <a:off x="3069" y="1506"/>
                  <a:ext cx="62" cy="238"/>
                </a:xfrm>
                <a:custGeom>
                  <a:avLst/>
                  <a:gdLst>
                    <a:gd name="T0" fmla="*/ 3 w 62"/>
                    <a:gd name="T1" fmla="*/ 60 h 238"/>
                    <a:gd name="T2" fmla="*/ 11 w 62"/>
                    <a:gd name="T3" fmla="*/ 32 h 238"/>
                    <a:gd name="T4" fmla="*/ 13 w 62"/>
                    <a:gd name="T5" fmla="*/ 2 h 238"/>
                    <a:gd name="T6" fmla="*/ 19 w 62"/>
                    <a:gd name="T7" fmla="*/ 6 h 238"/>
                    <a:gd name="T8" fmla="*/ 25 w 62"/>
                    <a:gd name="T9" fmla="*/ 30 h 238"/>
                    <a:gd name="T10" fmla="*/ 49 w 62"/>
                    <a:gd name="T11" fmla="*/ 94 h 238"/>
                    <a:gd name="T12" fmla="*/ 57 w 62"/>
                    <a:gd name="T13" fmla="*/ 122 h 238"/>
                    <a:gd name="T14" fmla="*/ 61 w 62"/>
                    <a:gd name="T15" fmla="*/ 134 h 238"/>
                    <a:gd name="T16" fmla="*/ 51 w 62"/>
                    <a:gd name="T17" fmla="*/ 148 h 238"/>
                    <a:gd name="T18" fmla="*/ 39 w 62"/>
                    <a:gd name="T19" fmla="*/ 144 h 238"/>
                    <a:gd name="T20" fmla="*/ 27 w 62"/>
                    <a:gd name="T21" fmla="*/ 162 h 238"/>
                    <a:gd name="T22" fmla="*/ 51 w 62"/>
                    <a:gd name="T23" fmla="*/ 220 h 238"/>
                    <a:gd name="T24" fmla="*/ 35 w 62"/>
                    <a:gd name="T25" fmla="*/ 230 h 238"/>
                    <a:gd name="T26" fmla="*/ 11 w 62"/>
                    <a:gd name="T27" fmla="*/ 238 h 238"/>
                    <a:gd name="T28" fmla="*/ 11 w 62"/>
                    <a:gd name="T29" fmla="*/ 196 h 238"/>
                    <a:gd name="T30" fmla="*/ 9 w 62"/>
                    <a:gd name="T31" fmla="*/ 140 h 238"/>
                    <a:gd name="T32" fmla="*/ 19 w 62"/>
                    <a:gd name="T33" fmla="*/ 122 h 238"/>
                    <a:gd name="T34" fmla="*/ 1 w 62"/>
                    <a:gd name="T35" fmla="*/ 76 h 238"/>
                    <a:gd name="T36" fmla="*/ 3 w 62"/>
                    <a:gd name="T37" fmla="*/ 6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 h="238">
                      <a:moveTo>
                        <a:pt x="3" y="60"/>
                      </a:moveTo>
                      <a:cubicBezTo>
                        <a:pt x="5" y="47"/>
                        <a:pt x="4" y="42"/>
                        <a:pt x="11" y="32"/>
                      </a:cubicBezTo>
                      <a:cubicBezTo>
                        <a:pt x="12" y="22"/>
                        <a:pt x="10" y="12"/>
                        <a:pt x="13" y="2"/>
                      </a:cubicBezTo>
                      <a:cubicBezTo>
                        <a:pt x="14" y="0"/>
                        <a:pt x="18" y="4"/>
                        <a:pt x="19" y="6"/>
                      </a:cubicBezTo>
                      <a:cubicBezTo>
                        <a:pt x="24" y="13"/>
                        <a:pt x="23" y="22"/>
                        <a:pt x="25" y="30"/>
                      </a:cubicBezTo>
                      <a:cubicBezTo>
                        <a:pt x="31" y="53"/>
                        <a:pt x="44" y="71"/>
                        <a:pt x="49" y="94"/>
                      </a:cubicBezTo>
                      <a:cubicBezTo>
                        <a:pt x="51" y="104"/>
                        <a:pt x="54" y="113"/>
                        <a:pt x="57" y="122"/>
                      </a:cubicBezTo>
                      <a:cubicBezTo>
                        <a:pt x="58" y="126"/>
                        <a:pt x="61" y="134"/>
                        <a:pt x="61" y="134"/>
                      </a:cubicBezTo>
                      <a:cubicBezTo>
                        <a:pt x="59" y="144"/>
                        <a:pt x="62" y="155"/>
                        <a:pt x="51" y="148"/>
                      </a:cubicBezTo>
                      <a:cubicBezTo>
                        <a:pt x="48" y="143"/>
                        <a:pt x="47" y="137"/>
                        <a:pt x="39" y="144"/>
                      </a:cubicBezTo>
                      <a:cubicBezTo>
                        <a:pt x="34" y="149"/>
                        <a:pt x="27" y="162"/>
                        <a:pt x="27" y="162"/>
                      </a:cubicBezTo>
                      <a:cubicBezTo>
                        <a:pt x="31" y="184"/>
                        <a:pt x="44" y="199"/>
                        <a:pt x="51" y="220"/>
                      </a:cubicBezTo>
                      <a:cubicBezTo>
                        <a:pt x="47" y="231"/>
                        <a:pt x="47" y="232"/>
                        <a:pt x="35" y="230"/>
                      </a:cubicBezTo>
                      <a:cubicBezTo>
                        <a:pt x="23" y="222"/>
                        <a:pt x="21" y="232"/>
                        <a:pt x="11" y="238"/>
                      </a:cubicBezTo>
                      <a:cubicBezTo>
                        <a:pt x="4" y="227"/>
                        <a:pt x="10" y="208"/>
                        <a:pt x="11" y="196"/>
                      </a:cubicBezTo>
                      <a:cubicBezTo>
                        <a:pt x="9" y="179"/>
                        <a:pt x="3" y="157"/>
                        <a:pt x="9" y="140"/>
                      </a:cubicBezTo>
                      <a:cubicBezTo>
                        <a:pt x="11" y="133"/>
                        <a:pt x="17" y="129"/>
                        <a:pt x="19" y="122"/>
                      </a:cubicBezTo>
                      <a:cubicBezTo>
                        <a:pt x="13" y="105"/>
                        <a:pt x="17" y="86"/>
                        <a:pt x="1" y="76"/>
                      </a:cubicBezTo>
                      <a:cubicBezTo>
                        <a:pt x="0" y="72"/>
                        <a:pt x="3" y="50"/>
                        <a:pt x="3" y="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5" name="Freeform 115"/>
                <p:cNvSpPr>
                  <a:spLocks/>
                </p:cNvSpPr>
                <p:nvPr/>
              </p:nvSpPr>
              <p:spPr bwMode="ltGray">
                <a:xfrm>
                  <a:off x="1518" y="2478"/>
                  <a:ext cx="47" cy="114"/>
                </a:xfrm>
                <a:custGeom>
                  <a:avLst/>
                  <a:gdLst>
                    <a:gd name="T0" fmla="*/ 6 w 47"/>
                    <a:gd name="T1" fmla="*/ 58 h 114"/>
                    <a:gd name="T2" fmla="*/ 20 w 47"/>
                    <a:gd name="T3" fmla="*/ 0 h 114"/>
                    <a:gd name="T4" fmla="*/ 36 w 47"/>
                    <a:gd name="T5" fmla="*/ 28 h 114"/>
                    <a:gd name="T6" fmla="*/ 38 w 47"/>
                    <a:gd name="T7" fmla="*/ 46 h 114"/>
                    <a:gd name="T8" fmla="*/ 42 w 47"/>
                    <a:gd name="T9" fmla="*/ 58 h 114"/>
                    <a:gd name="T10" fmla="*/ 26 w 47"/>
                    <a:gd name="T11" fmla="*/ 104 h 114"/>
                    <a:gd name="T12" fmla="*/ 8 w 47"/>
                    <a:gd name="T13" fmla="*/ 108 h 114"/>
                    <a:gd name="T14" fmla="*/ 0 w 47"/>
                    <a:gd name="T15" fmla="*/ 74 h 114"/>
                    <a:gd name="T16" fmla="*/ 2 w 47"/>
                    <a:gd name="T17" fmla="*/ 66 h 114"/>
                    <a:gd name="T18" fmla="*/ 6 w 47"/>
                    <a:gd name="T19" fmla="*/ 5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14">
                      <a:moveTo>
                        <a:pt x="6" y="58"/>
                      </a:moveTo>
                      <a:cubicBezTo>
                        <a:pt x="3" y="48"/>
                        <a:pt x="6" y="5"/>
                        <a:pt x="20" y="0"/>
                      </a:cubicBezTo>
                      <a:cubicBezTo>
                        <a:pt x="32" y="4"/>
                        <a:pt x="32" y="17"/>
                        <a:pt x="36" y="28"/>
                      </a:cubicBezTo>
                      <a:cubicBezTo>
                        <a:pt x="33" y="38"/>
                        <a:pt x="33" y="32"/>
                        <a:pt x="38" y="46"/>
                      </a:cubicBezTo>
                      <a:cubicBezTo>
                        <a:pt x="39" y="50"/>
                        <a:pt x="42" y="58"/>
                        <a:pt x="42" y="58"/>
                      </a:cubicBezTo>
                      <a:cubicBezTo>
                        <a:pt x="44" y="77"/>
                        <a:pt x="47" y="97"/>
                        <a:pt x="26" y="104"/>
                      </a:cubicBezTo>
                      <a:cubicBezTo>
                        <a:pt x="19" y="111"/>
                        <a:pt x="17" y="114"/>
                        <a:pt x="8" y="108"/>
                      </a:cubicBezTo>
                      <a:cubicBezTo>
                        <a:pt x="4" y="97"/>
                        <a:pt x="4" y="85"/>
                        <a:pt x="0" y="74"/>
                      </a:cubicBezTo>
                      <a:cubicBezTo>
                        <a:pt x="1" y="71"/>
                        <a:pt x="1" y="69"/>
                        <a:pt x="2" y="66"/>
                      </a:cubicBezTo>
                      <a:cubicBezTo>
                        <a:pt x="6" y="51"/>
                        <a:pt x="6" y="50"/>
                        <a:pt x="6" y="5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6" name="Freeform 116"/>
                <p:cNvSpPr>
                  <a:spLocks/>
                </p:cNvSpPr>
                <p:nvPr/>
              </p:nvSpPr>
              <p:spPr bwMode="ltGray">
                <a:xfrm>
                  <a:off x="1194" y="1923"/>
                  <a:ext cx="55" cy="239"/>
                </a:xfrm>
                <a:custGeom>
                  <a:avLst/>
                  <a:gdLst>
                    <a:gd name="T0" fmla="*/ 24 w 55"/>
                    <a:gd name="T1" fmla="*/ 11 h 239"/>
                    <a:gd name="T2" fmla="*/ 28 w 55"/>
                    <a:gd name="T3" fmla="*/ 27 h 239"/>
                    <a:gd name="T4" fmla="*/ 32 w 55"/>
                    <a:gd name="T5" fmla="*/ 39 h 239"/>
                    <a:gd name="T6" fmla="*/ 48 w 55"/>
                    <a:gd name="T7" fmla="*/ 81 h 239"/>
                    <a:gd name="T8" fmla="*/ 44 w 55"/>
                    <a:gd name="T9" fmla="*/ 111 h 239"/>
                    <a:gd name="T10" fmla="*/ 22 w 55"/>
                    <a:gd name="T11" fmla="*/ 197 h 239"/>
                    <a:gd name="T12" fmla="*/ 10 w 55"/>
                    <a:gd name="T13" fmla="*/ 221 h 239"/>
                    <a:gd name="T14" fmla="*/ 2 w 55"/>
                    <a:gd name="T15" fmla="*/ 233 h 239"/>
                    <a:gd name="T16" fmla="*/ 0 w 55"/>
                    <a:gd name="T17" fmla="*/ 239 h 239"/>
                    <a:gd name="T18" fmla="*/ 2 w 55"/>
                    <a:gd name="T19" fmla="*/ 123 h 239"/>
                    <a:gd name="T20" fmla="*/ 16 w 55"/>
                    <a:gd name="T21" fmla="*/ 29 h 239"/>
                    <a:gd name="T22" fmla="*/ 24 w 55"/>
                    <a:gd name="T23" fmla="*/ 11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39">
                      <a:moveTo>
                        <a:pt x="24" y="11"/>
                      </a:moveTo>
                      <a:cubicBezTo>
                        <a:pt x="30" y="29"/>
                        <a:pt x="21" y="0"/>
                        <a:pt x="28" y="27"/>
                      </a:cubicBezTo>
                      <a:cubicBezTo>
                        <a:pt x="29" y="31"/>
                        <a:pt x="32" y="39"/>
                        <a:pt x="32" y="39"/>
                      </a:cubicBezTo>
                      <a:cubicBezTo>
                        <a:pt x="27" y="55"/>
                        <a:pt x="31" y="75"/>
                        <a:pt x="48" y="81"/>
                      </a:cubicBezTo>
                      <a:cubicBezTo>
                        <a:pt x="55" y="91"/>
                        <a:pt x="47" y="101"/>
                        <a:pt x="44" y="111"/>
                      </a:cubicBezTo>
                      <a:cubicBezTo>
                        <a:pt x="35" y="139"/>
                        <a:pt x="31" y="169"/>
                        <a:pt x="22" y="197"/>
                      </a:cubicBezTo>
                      <a:cubicBezTo>
                        <a:pt x="19" y="205"/>
                        <a:pt x="14" y="213"/>
                        <a:pt x="10" y="221"/>
                      </a:cubicBezTo>
                      <a:cubicBezTo>
                        <a:pt x="8" y="225"/>
                        <a:pt x="5" y="229"/>
                        <a:pt x="2" y="233"/>
                      </a:cubicBezTo>
                      <a:cubicBezTo>
                        <a:pt x="1" y="235"/>
                        <a:pt x="0" y="239"/>
                        <a:pt x="0" y="239"/>
                      </a:cubicBezTo>
                      <a:lnTo>
                        <a:pt x="2" y="123"/>
                      </a:lnTo>
                      <a:lnTo>
                        <a:pt x="16" y="29"/>
                      </a:lnTo>
                      <a:lnTo>
                        <a:pt x="24" y="1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7" name="Freeform 117"/>
                <p:cNvSpPr>
                  <a:spLocks/>
                </p:cNvSpPr>
                <p:nvPr/>
              </p:nvSpPr>
              <p:spPr bwMode="ltGray">
                <a:xfrm>
                  <a:off x="1827" y="2741"/>
                  <a:ext cx="291" cy="399"/>
                </a:xfrm>
                <a:custGeom>
                  <a:avLst/>
                  <a:gdLst>
                    <a:gd name="T0" fmla="*/ 33 w 291"/>
                    <a:gd name="T1" fmla="*/ 55 h 399"/>
                    <a:gd name="T2" fmla="*/ 13 w 291"/>
                    <a:gd name="T3" fmla="*/ 45 h 399"/>
                    <a:gd name="T4" fmla="*/ 7 w 291"/>
                    <a:gd name="T5" fmla="*/ 41 h 399"/>
                    <a:gd name="T6" fmla="*/ 3 w 291"/>
                    <a:gd name="T7" fmla="*/ 23 h 399"/>
                    <a:gd name="T8" fmla="*/ 17 w 291"/>
                    <a:gd name="T9" fmla="*/ 5 h 399"/>
                    <a:gd name="T10" fmla="*/ 29 w 291"/>
                    <a:gd name="T11" fmla="*/ 15 h 399"/>
                    <a:gd name="T12" fmla="*/ 41 w 291"/>
                    <a:gd name="T13" fmla="*/ 31 h 399"/>
                    <a:gd name="T14" fmla="*/ 59 w 291"/>
                    <a:gd name="T15" fmla="*/ 37 h 399"/>
                    <a:gd name="T16" fmla="*/ 83 w 291"/>
                    <a:gd name="T17" fmla="*/ 77 h 399"/>
                    <a:gd name="T18" fmla="*/ 103 w 291"/>
                    <a:gd name="T19" fmla="*/ 97 h 399"/>
                    <a:gd name="T20" fmla="*/ 137 w 291"/>
                    <a:gd name="T21" fmla="*/ 141 h 399"/>
                    <a:gd name="T22" fmla="*/ 185 w 291"/>
                    <a:gd name="T23" fmla="*/ 195 h 399"/>
                    <a:gd name="T24" fmla="*/ 191 w 291"/>
                    <a:gd name="T25" fmla="*/ 207 h 399"/>
                    <a:gd name="T26" fmla="*/ 215 w 291"/>
                    <a:gd name="T27" fmla="*/ 219 h 399"/>
                    <a:gd name="T28" fmla="*/ 241 w 291"/>
                    <a:gd name="T29" fmla="*/ 239 h 399"/>
                    <a:gd name="T30" fmla="*/ 227 w 291"/>
                    <a:gd name="T31" fmla="*/ 239 h 399"/>
                    <a:gd name="T32" fmla="*/ 215 w 291"/>
                    <a:gd name="T33" fmla="*/ 231 h 399"/>
                    <a:gd name="T34" fmla="*/ 205 w 291"/>
                    <a:gd name="T35" fmla="*/ 239 h 399"/>
                    <a:gd name="T36" fmla="*/ 221 w 291"/>
                    <a:gd name="T37" fmla="*/ 255 h 399"/>
                    <a:gd name="T38" fmla="*/ 237 w 291"/>
                    <a:gd name="T39" fmla="*/ 285 h 399"/>
                    <a:gd name="T40" fmla="*/ 241 w 291"/>
                    <a:gd name="T41" fmla="*/ 297 h 399"/>
                    <a:gd name="T42" fmla="*/ 253 w 291"/>
                    <a:gd name="T43" fmla="*/ 307 h 399"/>
                    <a:gd name="T44" fmla="*/ 255 w 291"/>
                    <a:gd name="T45" fmla="*/ 289 h 399"/>
                    <a:gd name="T46" fmla="*/ 271 w 291"/>
                    <a:gd name="T47" fmla="*/ 283 h 399"/>
                    <a:gd name="T48" fmla="*/ 273 w 291"/>
                    <a:gd name="T49" fmla="*/ 295 h 399"/>
                    <a:gd name="T50" fmla="*/ 279 w 291"/>
                    <a:gd name="T51" fmla="*/ 299 h 399"/>
                    <a:gd name="T52" fmla="*/ 291 w 291"/>
                    <a:gd name="T53" fmla="*/ 311 h 399"/>
                    <a:gd name="T54" fmla="*/ 275 w 291"/>
                    <a:gd name="T55" fmla="*/ 315 h 399"/>
                    <a:gd name="T56" fmla="*/ 277 w 291"/>
                    <a:gd name="T57" fmla="*/ 335 h 399"/>
                    <a:gd name="T58" fmla="*/ 281 w 291"/>
                    <a:gd name="T59" fmla="*/ 367 h 399"/>
                    <a:gd name="T60" fmla="*/ 273 w 291"/>
                    <a:gd name="T61" fmla="*/ 393 h 399"/>
                    <a:gd name="T62" fmla="*/ 271 w 291"/>
                    <a:gd name="T63" fmla="*/ 399 h 399"/>
                    <a:gd name="T64" fmla="*/ 257 w 291"/>
                    <a:gd name="T65" fmla="*/ 385 h 399"/>
                    <a:gd name="T66" fmla="*/ 239 w 291"/>
                    <a:gd name="T67" fmla="*/ 379 h 399"/>
                    <a:gd name="T68" fmla="*/ 213 w 291"/>
                    <a:gd name="T69" fmla="*/ 355 h 399"/>
                    <a:gd name="T70" fmla="*/ 201 w 291"/>
                    <a:gd name="T71" fmla="*/ 347 h 399"/>
                    <a:gd name="T72" fmla="*/ 189 w 291"/>
                    <a:gd name="T73" fmla="*/ 333 h 399"/>
                    <a:gd name="T74" fmla="*/ 175 w 291"/>
                    <a:gd name="T75" fmla="*/ 315 h 399"/>
                    <a:gd name="T76" fmla="*/ 153 w 291"/>
                    <a:gd name="T77" fmla="*/ 281 h 399"/>
                    <a:gd name="T78" fmla="*/ 133 w 291"/>
                    <a:gd name="T79" fmla="*/ 245 h 399"/>
                    <a:gd name="T80" fmla="*/ 117 w 291"/>
                    <a:gd name="T81" fmla="*/ 209 h 399"/>
                    <a:gd name="T82" fmla="*/ 119 w 291"/>
                    <a:gd name="T83" fmla="*/ 195 h 399"/>
                    <a:gd name="T84" fmla="*/ 93 w 291"/>
                    <a:gd name="T85" fmla="*/ 167 h 399"/>
                    <a:gd name="T86" fmla="*/ 85 w 291"/>
                    <a:gd name="T87" fmla="*/ 149 h 399"/>
                    <a:gd name="T88" fmla="*/ 73 w 291"/>
                    <a:gd name="T89" fmla="*/ 117 h 399"/>
                    <a:gd name="T90" fmla="*/ 55 w 291"/>
                    <a:gd name="T91" fmla="*/ 107 h 399"/>
                    <a:gd name="T92" fmla="*/ 41 w 291"/>
                    <a:gd name="T93" fmla="*/ 79 h 399"/>
                    <a:gd name="T94" fmla="*/ 29 w 291"/>
                    <a:gd name="T95" fmla="*/ 55 h 399"/>
                    <a:gd name="T96" fmla="*/ 33 w 291"/>
                    <a:gd name="T97" fmla="*/ 55 h 3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1" h="399">
                      <a:moveTo>
                        <a:pt x="33" y="55"/>
                      </a:moveTo>
                      <a:cubicBezTo>
                        <a:pt x="20" y="52"/>
                        <a:pt x="27" y="55"/>
                        <a:pt x="13" y="45"/>
                      </a:cubicBezTo>
                      <a:cubicBezTo>
                        <a:pt x="11" y="44"/>
                        <a:pt x="7" y="41"/>
                        <a:pt x="7" y="41"/>
                      </a:cubicBezTo>
                      <a:cubicBezTo>
                        <a:pt x="2" y="34"/>
                        <a:pt x="0" y="31"/>
                        <a:pt x="3" y="23"/>
                      </a:cubicBezTo>
                      <a:cubicBezTo>
                        <a:pt x="5" y="8"/>
                        <a:pt x="2" y="0"/>
                        <a:pt x="17" y="5"/>
                      </a:cubicBezTo>
                      <a:cubicBezTo>
                        <a:pt x="21" y="9"/>
                        <a:pt x="26" y="11"/>
                        <a:pt x="29" y="15"/>
                      </a:cubicBezTo>
                      <a:cubicBezTo>
                        <a:pt x="34" y="21"/>
                        <a:pt x="32" y="27"/>
                        <a:pt x="41" y="31"/>
                      </a:cubicBezTo>
                      <a:cubicBezTo>
                        <a:pt x="47" y="34"/>
                        <a:pt x="59" y="37"/>
                        <a:pt x="59" y="37"/>
                      </a:cubicBezTo>
                      <a:cubicBezTo>
                        <a:pt x="69" y="53"/>
                        <a:pt x="67" y="66"/>
                        <a:pt x="83" y="77"/>
                      </a:cubicBezTo>
                      <a:cubicBezTo>
                        <a:pt x="88" y="84"/>
                        <a:pt x="96" y="92"/>
                        <a:pt x="103" y="97"/>
                      </a:cubicBezTo>
                      <a:cubicBezTo>
                        <a:pt x="113" y="111"/>
                        <a:pt x="119" y="135"/>
                        <a:pt x="137" y="141"/>
                      </a:cubicBezTo>
                      <a:cubicBezTo>
                        <a:pt x="150" y="161"/>
                        <a:pt x="168" y="178"/>
                        <a:pt x="185" y="195"/>
                      </a:cubicBezTo>
                      <a:cubicBezTo>
                        <a:pt x="202" y="212"/>
                        <a:pt x="178" y="191"/>
                        <a:pt x="191" y="207"/>
                      </a:cubicBezTo>
                      <a:cubicBezTo>
                        <a:pt x="196" y="214"/>
                        <a:pt x="208" y="214"/>
                        <a:pt x="215" y="219"/>
                      </a:cubicBezTo>
                      <a:cubicBezTo>
                        <a:pt x="219" y="230"/>
                        <a:pt x="231" y="236"/>
                        <a:pt x="241" y="239"/>
                      </a:cubicBezTo>
                      <a:cubicBezTo>
                        <a:pt x="235" y="241"/>
                        <a:pt x="234" y="243"/>
                        <a:pt x="227" y="239"/>
                      </a:cubicBezTo>
                      <a:cubicBezTo>
                        <a:pt x="223" y="237"/>
                        <a:pt x="215" y="231"/>
                        <a:pt x="215" y="231"/>
                      </a:cubicBezTo>
                      <a:cubicBezTo>
                        <a:pt x="211" y="232"/>
                        <a:pt x="205" y="233"/>
                        <a:pt x="205" y="239"/>
                      </a:cubicBezTo>
                      <a:cubicBezTo>
                        <a:pt x="205" y="245"/>
                        <a:pt x="218" y="251"/>
                        <a:pt x="221" y="255"/>
                      </a:cubicBezTo>
                      <a:cubicBezTo>
                        <a:pt x="229" y="266"/>
                        <a:pt x="233" y="273"/>
                        <a:pt x="237" y="285"/>
                      </a:cubicBezTo>
                      <a:cubicBezTo>
                        <a:pt x="238" y="289"/>
                        <a:pt x="237" y="295"/>
                        <a:pt x="241" y="297"/>
                      </a:cubicBezTo>
                      <a:cubicBezTo>
                        <a:pt x="249" y="303"/>
                        <a:pt x="245" y="299"/>
                        <a:pt x="253" y="307"/>
                      </a:cubicBezTo>
                      <a:cubicBezTo>
                        <a:pt x="258" y="293"/>
                        <a:pt x="258" y="299"/>
                        <a:pt x="255" y="289"/>
                      </a:cubicBezTo>
                      <a:cubicBezTo>
                        <a:pt x="258" y="279"/>
                        <a:pt x="262" y="281"/>
                        <a:pt x="271" y="283"/>
                      </a:cubicBezTo>
                      <a:cubicBezTo>
                        <a:pt x="289" y="301"/>
                        <a:pt x="270" y="278"/>
                        <a:pt x="273" y="295"/>
                      </a:cubicBezTo>
                      <a:cubicBezTo>
                        <a:pt x="273" y="297"/>
                        <a:pt x="277" y="297"/>
                        <a:pt x="279" y="299"/>
                      </a:cubicBezTo>
                      <a:cubicBezTo>
                        <a:pt x="283" y="303"/>
                        <a:pt x="291" y="311"/>
                        <a:pt x="291" y="311"/>
                      </a:cubicBezTo>
                      <a:cubicBezTo>
                        <a:pt x="288" y="325"/>
                        <a:pt x="285" y="322"/>
                        <a:pt x="275" y="315"/>
                      </a:cubicBezTo>
                      <a:cubicBezTo>
                        <a:pt x="272" y="323"/>
                        <a:pt x="274" y="327"/>
                        <a:pt x="277" y="335"/>
                      </a:cubicBezTo>
                      <a:cubicBezTo>
                        <a:pt x="275" y="347"/>
                        <a:pt x="277" y="356"/>
                        <a:pt x="281" y="367"/>
                      </a:cubicBezTo>
                      <a:cubicBezTo>
                        <a:pt x="278" y="376"/>
                        <a:pt x="276" y="384"/>
                        <a:pt x="273" y="393"/>
                      </a:cubicBezTo>
                      <a:cubicBezTo>
                        <a:pt x="272" y="395"/>
                        <a:pt x="271" y="399"/>
                        <a:pt x="271" y="399"/>
                      </a:cubicBezTo>
                      <a:cubicBezTo>
                        <a:pt x="260" y="395"/>
                        <a:pt x="266" y="399"/>
                        <a:pt x="257" y="385"/>
                      </a:cubicBezTo>
                      <a:cubicBezTo>
                        <a:pt x="253" y="380"/>
                        <a:pt x="239" y="379"/>
                        <a:pt x="239" y="379"/>
                      </a:cubicBezTo>
                      <a:cubicBezTo>
                        <a:pt x="232" y="369"/>
                        <a:pt x="223" y="362"/>
                        <a:pt x="213" y="355"/>
                      </a:cubicBezTo>
                      <a:cubicBezTo>
                        <a:pt x="209" y="352"/>
                        <a:pt x="201" y="347"/>
                        <a:pt x="201" y="347"/>
                      </a:cubicBezTo>
                      <a:cubicBezTo>
                        <a:pt x="196" y="340"/>
                        <a:pt x="197" y="336"/>
                        <a:pt x="189" y="333"/>
                      </a:cubicBezTo>
                      <a:cubicBezTo>
                        <a:pt x="183" y="327"/>
                        <a:pt x="181" y="321"/>
                        <a:pt x="175" y="315"/>
                      </a:cubicBezTo>
                      <a:cubicBezTo>
                        <a:pt x="170" y="299"/>
                        <a:pt x="164" y="292"/>
                        <a:pt x="153" y="281"/>
                      </a:cubicBezTo>
                      <a:cubicBezTo>
                        <a:pt x="149" y="270"/>
                        <a:pt x="140" y="255"/>
                        <a:pt x="133" y="245"/>
                      </a:cubicBezTo>
                      <a:cubicBezTo>
                        <a:pt x="131" y="231"/>
                        <a:pt x="121" y="222"/>
                        <a:pt x="117" y="209"/>
                      </a:cubicBezTo>
                      <a:cubicBezTo>
                        <a:pt x="121" y="198"/>
                        <a:pt x="129" y="205"/>
                        <a:pt x="119" y="195"/>
                      </a:cubicBezTo>
                      <a:cubicBezTo>
                        <a:pt x="100" y="200"/>
                        <a:pt x="101" y="179"/>
                        <a:pt x="93" y="167"/>
                      </a:cubicBezTo>
                      <a:cubicBezTo>
                        <a:pt x="89" y="162"/>
                        <a:pt x="85" y="149"/>
                        <a:pt x="85" y="149"/>
                      </a:cubicBezTo>
                      <a:cubicBezTo>
                        <a:pt x="84" y="140"/>
                        <a:pt x="80" y="124"/>
                        <a:pt x="73" y="117"/>
                      </a:cubicBezTo>
                      <a:cubicBezTo>
                        <a:pt x="68" y="112"/>
                        <a:pt x="55" y="107"/>
                        <a:pt x="55" y="107"/>
                      </a:cubicBezTo>
                      <a:cubicBezTo>
                        <a:pt x="48" y="97"/>
                        <a:pt x="51" y="85"/>
                        <a:pt x="41" y="79"/>
                      </a:cubicBezTo>
                      <a:cubicBezTo>
                        <a:pt x="40" y="77"/>
                        <a:pt x="29" y="57"/>
                        <a:pt x="29" y="55"/>
                      </a:cubicBezTo>
                      <a:cubicBezTo>
                        <a:pt x="29" y="54"/>
                        <a:pt x="32" y="55"/>
                        <a:pt x="33" y="5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8" name="Freeform 118"/>
                <p:cNvSpPr>
                  <a:spLocks/>
                </p:cNvSpPr>
                <p:nvPr/>
              </p:nvSpPr>
              <p:spPr bwMode="ltGray">
                <a:xfrm>
                  <a:off x="1834" y="2825"/>
                  <a:ext cx="31" cy="33"/>
                </a:xfrm>
                <a:custGeom>
                  <a:avLst/>
                  <a:gdLst>
                    <a:gd name="T0" fmla="*/ 18 w 31"/>
                    <a:gd name="T1" fmla="*/ 21 h 33"/>
                    <a:gd name="T2" fmla="*/ 0 w 31"/>
                    <a:gd name="T3" fmla="*/ 3 h 33"/>
                    <a:gd name="T4" fmla="*/ 22 w 31"/>
                    <a:gd name="T5" fmla="*/ 5 h 33"/>
                    <a:gd name="T6" fmla="*/ 18 w 31"/>
                    <a:gd name="T7" fmla="*/ 21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3">
                      <a:moveTo>
                        <a:pt x="18" y="21"/>
                      </a:moveTo>
                      <a:cubicBezTo>
                        <a:pt x="8" y="18"/>
                        <a:pt x="3" y="13"/>
                        <a:pt x="0" y="3"/>
                      </a:cubicBezTo>
                      <a:cubicBezTo>
                        <a:pt x="8" y="0"/>
                        <a:pt x="14" y="2"/>
                        <a:pt x="22" y="5"/>
                      </a:cubicBezTo>
                      <a:cubicBezTo>
                        <a:pt x="31" y="33"/>
                        <a:pt x="2" y="16"/>
                        <a:pt x="18" y="2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19" name="Freeform 119"/>
                <p:cNvSpPr>
                  <a:spLocks/>
                </p:cNvSpPr>
                <p:nvPr/>
              </p:nvSpPr>
              <p:spPr bwMode="ltGray">
                <a:xfrm>
                  <a:off x="1872" y="2876"/>
                  <a:ext cx="28" cy="34"/>
                </a:xfrm>
                <a:custGeom>
                  <a:avLst/>
                  <a:gdLst>
                    <a:gd name="T0" fmla="*/ 16 w 28"/>
                    <a:gd name="T1" fmla="*/ 28 h 34"/>
                    <a:gd name="T2" fmla="*/ 0 w 28"/>
                    <a:gd name="T3" fmla="*/ 12 h 34"/>
                    <a:gd name="T4" fmla="*/ 14 w 28"/>
                    <a:gd name="T5" fmla="*/ 6 h 34"/>
                    <a:gd name="T6" fmla="*/ 28 w 28"/>
                    <a:gd name="T7" fmla="*/ 30 h 34"/>
                    <a:gd name="T8" fmla="*/ 16 w 28"/>
                    <a:gd name="T9" fmla="*/ 28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16" y="28"/>
                      </a:moveTo>
                      <a:cubicBezTo>
                        <a:pt x="11" y="21"/>
                        <a:pt x="7" y="17"/>
                        <a:pt x="0" y="12"/>
                      </a:cubicBezTo>
                      <a:cubicBezTo>
                        <a:pt x="3" y="2"/>
                        <a:pt x="5" y="0"/>
                        <a:pt x="14" y="6"/>
                      </a:cubicBezTo>
                      <a:cubicBezTo>
                        <a:pt x="20" y="14"/>
                        <a:pt x="25" y="21"/>
                        <a:pt x="28" y="30"/>
                      </a:cubicBezTo>
                      <a:cubicBezTo>
                        <a:pt x="15" y="34"/>
                        <a:pt x="22" y="22"/>
                        <a:pt x="16" y="2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20" name="Freeform 120"/>
                <p:cNvSpPr>
                  <a:spLocks/>
                </p:cNvSpPr>
                <p:nvPr/>
              </p:nvSpPr>
              <p:spPr bwMode="ltGray">
                <a:xfrm>
                  <a:off x="1902" y="2956"/>
                  <a:ext cx="28" cy="23"/>
                </a:xfrm>
                <a:custGeom>
                  <a:avLst/>
                  <a:gdLst>
                    <a:gd name="T0" fmla="*/ 14 w 28"/>
                    <a:gd name="T1" fmla="*/ 20 h 23"/>
                    <a:gd name="T2" fmla="*/ 14 w 28"/>
                    <a:gd name="T3" fmla="*/ 0 h 23"/>
                    <a:gd name="T4" fmla="*/ 28 w 28"/>
                    <a:gd name="T5" fmla="*/ 14 h 23"/>
                    <a:gd name="T6" fmla="*/ 26 w 28"/>
                    <a:gd name="T7" fmla="*/ 22 h 23"/>
                    <a:gd name="T8" fmla="*/ 14 w 28"/>
                    <a:gd name="T9" fmla="*/ 2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3">
                      <a:moveTo>
                        <a:pt x="14" y="20"/>
                      </a:moveTo>
                      <a:cubicBezTo>
                        <a:pt x="8" y="11"/>
                        <a:pt x="0" y="5"/>
                        <a:pt x="14" y="0"/>
                      </a:cubicBezTo>
                      <a:cubicBezTo>
                        <a:pt x="20" y="2"/>
                        <a:pt x="28" y="14"/>
                        <a:pt x="28" y="14"/>
                      </a:cubicBezTo>
                      <a:cubicBezTo>
                        <a:pt x="27" y="17"/>
                        <a:pt x="28" y="21"/>
                        <a:pt x="26" y="22"/>
                      </a:cubicBezTo>
                      <a:cubicBezTo>
                        <a:pt x="24" y="23"/>
                        <a:pt x="8" y="14"/>
                        <a:pt x="14" y="2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21" name="Freeform 121"/>
                <p:cNvSpPr>
                  <a:spLocks/>
                </p:cNvSpPr>
                <p:nvPr/>
              </p:nvSpPr>
              <p:spPr bwMode="ltGray">
                <a:xfrm>
                  <a:off x="2208" y="2448"/>
                  <a:ext cx="77" cy="60"/>
                </a:xfrm>
                <a:custGeom>
                  <a:avLst/>
                  <a:gdLst>
                    <a:gd name="T0" fmla="*/ 14 w 77"/>
                    <a:gd name="T1" fmla="*/ 54 h 60"/>
                    <a:gd name="T2" fmla="*/ 0 w 77"/>
                    <a:gd name="T3" fmla="*/ 40 h 60"/>
                    <a:gd name="T4" fmla="*/ 20 w 77"/>
                    <a:gd name="T5" fmla="*/ 10 h 60"/>
                    <a:gd name="T6" fmla="*/ 30 w 77"/>
                    <a:gd name="T7" fmla="*/ 2 h 60"/>
                    <a:gd name="T8" fmla="*/ 42 w 77"/>
                    <a:gd name="T9" fmla="*/ 6 h 60"/>
                    <a:gd name="T10" fmla="*/ 62 w 77"/>
                    <a:gd name="T11" fmla="*/ 4 h 60"/>
                    <a:gd name="T12" fmla="*/ 74 w 77"/>
                    <a:gd name="T13" fmla="*/ 12 h 60"/>
                    <a:gd name="T14" fmla="*/ 68 w 77"/>
                    <a:gd name="T15" fmla="*/ 32 h 60"/>
                    <a:gd name="T16" fmla="*/ 46 w 77"/>
                    <a:gd name="T17" fmla="*/ 44 h 60"/>
                    <a:gd name="T18" fmla="*/ 40 w 77"/>
                    <a:gd name="T19" fmla="*/ 56 h 60"/>
                    <a:gd name="T20" fmla="*/ 28 w 77"/>
                    <a:gd name="T21" fmla="*/ 60 h 60"/>
                    <a:gd name="T22" fmla="*/ 14 w 77"/>
                    <a:gd name="T23" fmla="*/ 54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60">
                      <a:moveTo>
                        <a:pt x="14" y="54"/>
                      </a:moveTo>
                      <a:cubicBezTo>
                        <a:pt x="4" y="52"/>
                        <a:pt x="3" y="49"/>
                        <a:pt x="0" y="40"/>
                      </a:cubicBezTo>
                      <a:cubicBezTo>
                        <a:pt x="2" y="25"/>
                        <a:pt x="5" y="15"/>
                        <a:pt x="20" y="10"/>
                      </a:cubicBezTo>
                      <a:cubicBezTo>
                        <a:pt x="23" y="6"/>
                        <a:pt x="24" y="1"/>
                        <a:pt x="30" y="2"/>
                      </a:cubicBezTo>
                      <a:cubicBezTo>
                        <a:pt x="34" y="2"/>
                        <a:pt x="42" y="6"/>
                        <a:pt x="42" y="6"/>
                      </a:cubicBezTo>
                      <a:cubicBezTo>
                        <a:pt x="49" y="4"/>
                        <a:pt x="55" y="0"/>
                        <a:pt x="62" y="4"/>
                      </a:cubicBezTo>
                      <a:cubicBezTo>
                        <a:pt x="66" y="6"/>
                        <a:pt x="74" y="12"/>
                        <a:pt x="74" y="12"/>
                      </a:cubicBezTo>
                      <a:cubicBezTo>
                        <a:pt x="77" y="22"/>
                        <a:pt x="75" y="25"/>
                        <a:pt x="68" y="32"/>
                      </a:cubicBezTo>
                      <a:cubicBezTo>
                        <a:pt x="56" y="28"/>
                        <a:pt x="54" y="36"/>
                        <a:pt x="46" y="44"/>
                      </a:cubicBezTo>
                      <a:cubicBezTo>
                        <a:pt x="45" y="47"/>
                        <a:pt x="43" y="54"/>
                        <a:pt x="40" y="56"/>
                      </a:cubicBezTo>
                      <a:cubicBezTo>
                        <a:pt x="36" y="58"/>
                        <a:pt x="28" y="60"/>
                        <a:pt x="28" y="60"/>
                      </a:cubicBezTo>
                      <a:cubicBezTo>
                        <a:pt x="23" y="59"/>
                        <a:pt x="9" y="54"/>
                        <a:pt x="14" y="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22" name="Freeform 122"/>
                <p:cNvSpPr>
                  <a:spLocks/>
                </p:cNvSpPr>
                <p:nvPr/>
              </p:nvSpPr>
              <p:spPr bwMode="ltGray">
                <a:xfrm>
                  <a:off x="2531" y="2342"/>
                  <a:ext cx="59" cy="102"/>
                </a:xfrm>
                <a:custGeom>
                  <a:avLst/>
                  <a:gdLst>
                    <a:gd name="T0" fmla="*/ 35 w 59"/>
                    <a:gd name="T1" fmla="*/ 60 h 102"/>
                    <a:gd name="T2" fmla="*/ 39 w 59"/>
                    <a:gd name="T3" fmla="*/ 78 h 102"/>
                    <a:gd name="T4" fmla="*/ 37 w 59"/>
                    <a:gd name="T5" fmla="*/ 84 h 102"/>
                    <a:gd name="T6" fmla="*/ 33 w 59"/>
                    <a:gd name="T7" fmla="*/ 90 h 102"/>
                    <a:gd name="T8" fmla="*/ 29 w 59"/>
                    <a:gd name="T9" fmla="*/ 102 h 102"/>
                    <a:gd name="T10" fmla="*/ 3 w 59"/>
                    <a:gd name="T11" fmla="*/ 78 h 102"/>
                    <a:gd name="T12" fmla="*/ 9 w 59"/>
                    <a:gd name="T13" fmla="*/ 64 h 102"/>
                    <a:gd name="T14" fmla="*/ 7 w 59"/>
                    <a:gd name="T15" fmla="*/ 46 h 102"/>
                    <a:gd name="T16" fmla="*/ 21 w 59"/>
                    <a:gd name="T17" fmla="*/ 30 h 102"/>
                    <a:gd name="T18" fmla="*/ 43 w 59"/>
                    <a:gd name="T19" fmla="*/ 0 h 102"/>
                    <a:gd name="T20" fmla="*/ 49 w 59"/>
                    <a:gd name="T21" fmla="*/ 14 h 102"/>
                    <a:gd name="T22" fmla="*/ 51 w 59"/>
                    <a:gd name="T23" fmla="*/ 34 h 102"/>
                    <a:gd name="T24" fmla="*/ 39 w 59"/>
                    <a:gd name="T25" fmla="*/ 66 h 102"/>
                    <a:gd name="T26" fmla="*/ 35 w 59"/>
                    <a:gd name="T27" fmla="*/ 6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102">
                      <a:moveTo>
                        <a:pt x="35" y="60"/>
                      </a:moveTo>
                      <a:cubicBezTo>
                        <a:pt x="32" y="68"/>
                        <a:pt x="34" y="71"/>
                        <a:pt x="39" y="78"/>
                      </a:cubicBezTo>
                      <a:cubicBezTo>
                        <a:pt x="38" y="80"/>
                        <a:pt x="38" y="82"/>
                        <a:pt x="37" y="84"/>
                      </a:cubicBezTo>
                      <a:cubicBezTo>
                        <a:pt x="36" y="86"/>
                        <a:pt x="34" y="88"/>
                        <a:pt x="33" y="90"/>
                      </a:cubicBezTo>
                      <a:cubicBezTo>
                        <a:pt x="31" y="94"/>
                        <a:pt x="29" y="102"/>
                        <a:pt x="29" y="102"/>
                      </a:cubicBezTo>
                      <a:cubicBezTo>
                        <a:pt x="7" y="98"/>
                        <a:pt x="18" y="88"/>
                        <a:pt x="3" y="78"/>
                      </a:cubicBezTo>
                      <a:cubicBezTo>
                        <a:pt x="0" y="70"/>
                        <a:pt x="0" y="67"/>
                        <a:pt x="9" y="64"/>
                      </a:cubicBezTo>
                      <a:cubicBezTo>
                        <a:pt x="15" y="56"/>
                        <a:pt x="12" y="54"/>
                        <a:pt x="7" y="46"/>
                      </a:cubicBezTo>
                      <a:cubicBezTo>
                        <a:pt x="10" y="33"/>
                        <a:pt x="11" y="37"/>
                        <a:pt x="21" y="30"/>
                      </a:cubicBezTo>
                      <a:cubicBezTo>
                        <a:pt x="28" y="19"/>
                        <a:pt x="36" y="10"/>
                        <a:pt x="43" y="0"/>
                      </a:cubicBezTo>
                      <a:cubicBezTo>
                        <a:pt x="52" y="3"/>
                        <a:pt x="52" y="6"/>
                        <a:pt x="49" y="14"/>
                      </a:cubicBezTo>
                      <a:cubicBezTo>
                        <a:pt x="59" y="17"/>
                        <a:pt x="53" y="25"/>
                        <a:pt x="51" y="34"/>
                      </a:cubicBezTo>
                      <a:cubicBezTo>
                        <a:pt x="54" y="46"/>
                        <a:pt x="49" y="59"/>
                        <a:pt x="39" y="66"/>
                      </a:cubicBezTo>
                      <a:cubicBezTo>
                        <a:pt x="32" y="61"/>
                        <a:pt x="31" y="64"/>
                        <a:pt x="35" y="6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23" name="Freeform 123"/>
                <p:cNvSpPr>
                  <a:spLocks/>
                </p:cNvSpPr>
                <p:nvPr/>
              </p:nvSpPr>
              <p:spPr bwMode="ltGray">
                <a:xfrm>
                  <a:off x="2738" y="2316"/>
                  <a:ext cx="35" cy="32"/>
                </a:xfrm>
                <a:custGeom>
                  <a:avLst/>
                  <a:gdLst>
                    <a:gd name="T0" fmla="*/ 4 w 35"/>
                    <a:gd name="T1" fmla="*/ 22 h 32"/>
                    <a:gd name="T2" fmla="*/ 20 w 35"/>
                    <a:gd name="T3" fmla="*/ 0 h 32"/>
                    <a:gd name="T4" fmla="*/ 12 w 35"/>
                    <a:gd name="T5" fmla="*/ 22 h 32"/>
                    <a:gd name="T6" fmla="*/ 4 w 35"/>
                    <a:gd name="T7" fmla="*/ 2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2">
                      <a:moveTo>
                        <a:pt x="4" y="22"/>
                      </a:moveTo>
                      <a:cubicBezTo>
                        <a:pt x="6" y="13"/>
                        <a:pt x="13" y="5"/>
                        <a:pt x="20" y="0"/>
                      </a:cubicBezTo>
                      <a:cubicBezTo>
                        <a:pt x="35" y="5"/>
                        <a:pt x="19" y="17"/>
                        <a:pt x="12" y="22"/>
                      </a:cubicBezTo>
                      <a:cubicBezTo>
                        <a:pt x="9" y="32"/>
                        <a:pt x="0" y="31"/>
                        <a:pt x="4" y="2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224" name="Freeform 124"/>
                <p:cNvSpPr>
                  <a:spLocks/>
                </p:cNvSpPr>
                <p:nvPr/>
              </p:nvSpPr>
              <p:spPr bwMode="ltGray">
                <a:xfrm>
                  <a:off x="2786" y="2270"/>
                  <a:ext cx="30" cy="16"/>
                </a:xfrm>
                <a:custGeom>
                  <a:avLst/>
                  <a:gdLst>
                    <a:gd name="T0" fmla="*/ 4 w 30"/>
                    <a:gd name="T1" fmla="*/ 12 h 16"/>
                    <a:gd name="T2" fmla="*/ 14 w 30"/>
                    <a:gd name="T3" fmla="*/ 0 h 16"/>
                    <a:gd name="T4" fmla="*/ 6 w 30"/>
                    <a:gd name="T5" fmla="*/ 14 h 16"/>
                    <a:gd name="T6" fmla="*/ 0 w 30"/>
                    <a:gd name="T7" fmla="*/ 16 h 16"/>
                    <a:gd name="T8" fmla="*/ 4 w 30"/>
                    <a:gd name="T9" fmla="*/ 1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4" y="12"/>
                      </a:moveTo>
                      <a:cubicBezTo>
                        <a:pt x="1" y="3"/>
                        <a:pt x="6" y="3"/>
                        <a:pt x="14" y="0"/>
                      </a:cubicBezTo>
                      <a:cubicBezTo>
                        <a:pt x="30" y="5"/>
                        <a:pt x="14" y="12"/>
                        <a:pt x="6" y="14"/>
                      </a:cubicBezTo>
                      <a:cubicBezTo>
                        <a:pt x="4" y="14"/>
                        <a:pt x="2" y="15"/>
                        <a:pt x="0" y="16"/>
                      </a:cubicBezTo>
                      <a:cubicBezTo>
                        <a:pt x="2" y="9"/>
                        <a:pt x="1" y="9"/>
                        <a:pt x="4" y="1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nvGrpSpPr>
              <p:cNvPr id="2062" name="Group 125"/>
              <p:cNvGrpSpPr>
                <a:grpSpLocks/>
              </p:cNvGrpSpPr>
              <p:nvPr/>
            </p:nvGrpSpPr>
            <p:grpSpPr bwMode="auto">
              <a:xfrm>
                <a:off x="1186" y="459"/>
                <a:ext cx="3318" cy="3405"/>
                <a:chOff x="1186" y="459"/>
                <a:chExt cx="3318" cy="3405"/>
              </a:xfrm>
            </p:grpSpPr>
            <p:sp>
              <p:nvSpPr>
                <p:cNvPr id="2063" name="Freeform 126"/>
                <p:cNvSpPr>
                  <a:spLocks/>
                </p:cNvSpPr>
                <p:nvPr/>
              </p:nvSpPr>
              <p:spPr bwMode="ltGray">
                <a:xfrm>
                  <a:off x="2178" y="2849"/>
                  <a:ext cx="292" cy="274"/>
                </a:xfrm>
                <a:custGeom>
                  <a:avLst/>
                  <a:gdLst>
                    <a:gd name="T0" fmla="*/ 69 w 292"/>
                    <a:gd name="T1" fmla="*/ 73 h 274"/>
                    <a:gd name="T2" fmla="*/ 102 w 292"/>
                    <a:gd name="T3" fmla="*/ 79 h 274"/>
                    <a:gd name="T4" fmla="*/ 177 w 292"/>
                    <a:gd name="T5" fmla="*/ 34 h 274"/>
                    <a:gd name="T6" fmla="*/ 195 w 292"/>
                    <a:gd name="T7" fmla="*/ 22 h 274"/>
                    <a:gd name="T8" fmla="*/ 204 w 292"/>
                    <a:gd name="T9" fmla="*/ 16 h 274"/>
                    <a:gd name="T10" fmla="*/ 210 w 292"/>
                    <a:gd name="T11" fmla="*/ 7 h 274"/>
                    <a:gd name="T12" fmla="*/ 228 w 292"/>
                    <a:gd name="T13" fmla="*/ 1 h 274"/>
                    <a:gd name="T14" fmla="*/ 255 w 292"/>
                    <a:gd name="T15" fmla="*/ 22 h 274"/>
                    <a:gd name="T16" fmla="*/ 267 w 292"/>
                    <a:gd name="T17" fmla="*/ 25 h 274"/>
                    <a:gd name="T18" fmla="*/ 285 w 292"/>
                    <a:gd name="T19" fmla="*/ 31 h 274"/>
                    <a:gd name="T20" fmla="*/ 291 w 292"/>
                    <a:gd name="T21" fmla="*/ 40 h 274"/>
                    <a:gd name="T22" fmla="*/ 282 w 292"/>
                    <a:gd name="T23" fmla="*/ 43 h 274"/>
                    <a:gd name="T24" fmla="*/ 252 w 292"/>
                    <a:gd name="T25" fmla="*/ 70 h 274"/>
                    <a:gd name="T26" fmla="*/ 240 w 292"/>
                    <a:gd name="T27" fmla="*/ 97 h 274"/>
                    <a:gd name="T28" fmla="*/ 249 w 292"/>
                    <a:gd name="T29" fmla="*/ 124 h 274"/>
                    <a:gd name="T30" fmla="*/ 270 w 292"/>
                    <a:gd name="T31" fmla="*/ 145 h 274"/>
                    <a:gd name="T32" fmla="*/ 252 w 292"/>
                    <a:gd name="T33" fmla="*/ 169 h 274"/>
                    <a:gd name="T34" fmla="*/ 237 w 292"/>
                    <a:gd name="T35" fmla="*/ 196 h 274"/>
                    <a:gd name="T36" fmla="*/ 219 w 292"/>
                    <a:gd name="T37" fmla="*/ 205 h 274"/>
                    <a:gd name="T38" fmla="*/ 201 w 292"/>
                    <a:gd name="T39" fmla="*/ 256 h 274"/>
                    <a:gd name="T40" fmla="*/ 165 w 292"/>
                    <a:gd name="T41" fmla="*/ 274 h 274"/>
                    <a:gd name="T42" fmla="*/ 156 w 292"/>
                    <a:gd name="T43" fmla="*/ 271 h 274"/>
                    <a:gd name="T44" fmla="*/ 153 w 292"/>
                    <a:gd name="T45" fmla="*/ 262 h 274"/>
                    <a:gd name="T46" fmla="*/ 135 w 292"/>
                    <a:gd name="T47" fmla="*/ 256 h 274"/>
                    <a:gd name="T48" fmla="*/ 120 w 292"/>
                    <a:gd name="T49" fmla="*/ 241 h 274"/>
                    <a:gd name="T50" fmla="*/ 102 w 292"/>
                    <a:gd name="T51" fmla="*/ 247 h 274"/>
                    <a:gd name="T52" fmla="*/ 81 w 292"/>
                    <a:gd name="T53" fmla="*/ 241 h 274"/>
                    <a:gd name="T54" fmla="*/ 78 w 292"/>
                    <a:gd name="T55" fmla="*/ 232 h 274"/>
                    <a:gd name="T56" fmla="*/ 69 w 292"/>
                    <a:gd name="T57" fmla="*/ 226 h 274"/>
                    <a:gd name="T58" fmla="*/ 42 w 292"/>
                    <a:gd name="T59" fmla="*/ 223 h 274"/>
                    <a:gd name="T60" fmla="*/ 33 w 292"/>
                    <a:gd name="T61" fmla="*/ 175 h 274"/>
                    <a:gd name="T62" fmla="*/ 15 w 292"/>
                    <a:gd name="T63" fmla="*/ 169 h 274"/>
                    <a:gd name="T64" fmla="*/ 0 w 292"/>
                    <a:gd name="T65" fmla="*/ 118 h 274"/>
                    <a:gd name="T66" fmla="*/ 18 w 292"/>
                    <a:gd name="T67" fmla="*/ 82 h 274"/>
                    <a:gd name="T68" fmla="*/ 57 w 292"/>
                    <a:gd name="T69" fmla="*/ 100 h 274"/>
                    <a:gd name="T70" fmla="*/ 69 w 292"/>
                    <a:gd name="T71" fmla="*/ 73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274">
                      <a:moveTo>
                        <a:pt x="69" y="73"/>
                      </a:moveTo>
                      <a:cubicBezTo>
                        <a:pt x="83" y="82"/>
                        <a:pt x="85" y="82"/>
                        <a:pt x="102" y="79"/>
                      </a:cubicBezTo>
                      <a:cubicBezTo>
                        <a:pt x="129" y="61"/>
                        <a:pt x="143" y="39"/>
                        <a:pt x="177" y="34"/>
                      </a:cubicBezTo>
                      <a:cubicBezTo>
                        <a:pt x="183" y="30"/>
                        <a:pt x="189" y="26"/>
                        <a:pt x="195" y="22"/>
                      </a:cubicBezTo>
                      <a:cubicBezTo>
                        <a:pt x="198" y="20"/>
                        <a:pt x="204" y="16"/>
                        <a:pt x="204" y="16"/>
                      </a:cubicBezTo>
                      <a:cubicBezTo>
                        <a:pt x="206" y="13"/>
                        <a:pt x="207" y="9"/>
                        <a:pt x="210" y="7"/>
                      </a:cubicBezTo>
                      <a:cubicBezTo>
                        <a:pt x="215" y="4"/>
                        <a:pt x="228" y="1"/>
                        <a:pt x="228" y="1"/>
                      </a:cubicBezTo>
                      <a:cubicBezTo>
                        <a:pt x="250" y="5"/>
                        <a:pt x="240" y="0"/>
                        <a:pt x="255" y="22"/>
                      </a:cubicBezTo>
                      <a:cubicBezTo>
                        <a:pt x="257" y="25"/>
                        <a:pt x="263" y="24"/>
                        <a:pt x="267" y="25"/>
                      </a:cubicBezTo>
                      <a:cubicBezTo>
                        <a:pt x="273" y="27"/>
                        <a:pt x="285" y="31"/>
                        <a:pt x="285" y="31"/>
                      </a:cubicBezTo>
                      <a:cubicBezTo>
                        <a:pt x="287" y="34"/>
                        <a:pt x="292" y="37"/>
                        <a:pt x="291" y="40"/>
                      </a:cubicBezTo>
                      <a:cubicBezTo>
                        <a:pt x="290" y="43"/>
                        <a:pt x="284" y="41"/>
                        <a:pt x="282" y="43"/>
                      </a:cubicBezTo>
                      <a:cubicBezTo>
                        <a:pt x="266" y="59"/>
                        <a:pt x="273" y="63"/>
                        <a:pt x="252" y="70"/>
                      </a:cubicBezTo>
                      <a:cubicBezTo>
                        <a:pt x="247" y="78"/>
                        <a:pt x="240" y="97"/>
                        <a:pt x="240" y="97"/>
                      </a:cubicBezTo>
                      <a:cubicBezTo>
                        <a:pt x="254" y="118"/>
                        <a:pt x="254" y="108"/>
                        <a:pt x="249" y="124"/>
                      </a:cubicBezTo>
                      <a:cubicBezTo>
                        <a:pt x="252" y="133"/>
                        <a:pt x="270" y="145"/>
                        <a:pt x="270" y="145"/>
                      </a:cubicBezTo>
                      <a:cubicBezTo>
                        <a:pt x="278" y="170"/>
                        <a:pt x="277" y="164"/>
                        <a:pt x="252" y="169"/>
                      </a:cubicBezTo>
                      <a:cubicBezTo>
                        <a:pt x="247" y="176"/>
                        <a:pt x="244" y="190"/>
                        <a:pt x="237" y="196"/>
                      </a:cubicBezTo>
                      <a:cubicBezTo>
                        <a:pt x="232" y="200"/>
                        <a:pt x="225" y="201"/>
                        <a:pt x="219" y="205"/>
                      </a:cubicBezTo>
                      <a:cubicBezTo>
                        <a:pt x="209" y="220"/>
                        <a:pt x="207" y="238"/>
                        <a:pt x="201" y="256"/>
                      </a:cubicBezTo>
                      <a:cubicBezTo>
                        <a:pt x="199" y="262"/>
                        <a:pt x="171" y="272"/>
                        <a:pt x="165" y="274"/>
                      </a:cubicBezTo>
                      <a:cubicBezTo>
                        <a:pt x="162" y="273"/>
                        <a:pt x="158" y="273"/>
                        <a:pt x="156" y="271"/>
                      </a:cubicBezTo>
                      <a:cubicBezTo>
                        <a:pt x="154" y="269"/>
                        <a:pt x="156" y="264"/>
                        <a:pt x="153" y="262"/>
                      </a:cubicBezTo>
                      <a:cubicBezTo>
                        <a:pt x="148" y="258"/>
                        <a:pt x="135" y="256"/>
                        <a:pt x="135" y="256"/>
                      </a:cubicBezTo>
                      <a:cubicBezTo>
                        <a:pt x="132" y="252"/>
                        <a:pt x="127" y="241"/>
                        <a:pt x="120" y="241"/>
                      </a:cubicBezTo>
                      <a:cubicBezTo>
                        <a:pt x="114" y="241"/>
                        <a:pt x="102" y="247"/>
                        <a:pt x="102" y="247"/>
                      </a:cubicBezTo>
                      <a:cubicBezTo>
                        <a:pt x="95" y="245"/>
                        <a:pt x="87" y="246"/>
                        <a:pt x="81" y="241"/>
                      </a:cubicBezTo>
                      <a:cubicBezTo>
                        <a:pt x="79" y="239"/>
                        <a:pt x="80" y="234"/>
                        <a:pt x="78" y="232"/>
                      </a:cubicBezTo>
                      <a:cubicBezTo>
                        <a:pt x="76" y="229"/>
                        <a:pt x="72" y="228"/>
                        <a:pt x="69" y="226"/>
                      </a:cubicBezTo>
                      <a:cubicBezTo>
                        <a:pt x="60" y="229"/>
                        <a:pt x="42" y="223"/>
                        <a:pt x="42" y="223"/>
                      </a:cubicBezTo>
                      <a:cubicBezTo>
                        <a:pt x="33" y="210"/>
                        <a:pt x="44" y="187"/>
                        <a:pt x="33" y="175"/>
                      </a:cubicBezTo>
                      <a:cubicBezTo>
                        <a:pt x="29" y="170"/>
                        <a:pt x="15" y="169"/>
                        <a:pt x="15" y="169"/>
                      </a:cubicBezTo>
                      <a:cubicBezTo>
                        <a:pt x="9" y="151"/>
                        <a:pt x="3" y="137"/>
                        <a:pt x="0" y="118"/>
                      </a:cubicBezTo>
                      <a:cubicBezTo>
                        <a:pt x="3" y="102"/>
                        <a:pt x="2" y="87"/>
                        <a:pt x="18" y="82"/>
                      </a:cubicBezTo>
                      <a:cubicBezTo>
                        <a:pt x="34" y="93"/>
                        <a:pt x="40" y="94"/>
                        <a:pt x="57" y="100"/>
                      </a:cubicBezTo>
                      <a:cubicBezTo>
                        <a:pt x="52" y="86"/>
                        <a:pt x="53" y="73"/>
                        <a:pt x="69"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64" name="Freeform 127"/>
                <p:cNvSpPr>
                  <a:spLocks/>
                </p:cNvSpPr>
                <p:nvPr/>
              </p:nvSpPr>
              <p:spPr bwMode="ltGray">
                <a:xfrm>
                  <a:off x="2088" y="3114"/>
                  <a:ext cx="384" cy="144"/>
                </a:xfrm>
                <a:custGeom>
                  <a:avLst/>
                  <a:gdLst>
                    <a:gd name="T0" fmla="*/ 0 w 384"/>
                    <a:gd name="T1" fmla="*/ 12 h 144"/>
                    <a:gd name="T2" fmla="*/ 48 w 384"/>
                    <a:gd name="T3" fmla="*/ 12 h 144"/>
                    <a:gd name="T4" fmla="*/ 75 w 384"/>
                    <a:gd name="T5" fmla="*/ 21 h 144"/>
                    <a:gd name="T6" fmla="*/ 108 w 384"/>
                    <a:gd name="T7" fmla="*/ 45 h 144"/>
                    <a:gd name="T8" fmla="*/ 126 w 384"/>
                    <a:gd name="T9" fmla="*/ 51 h 144"/>
                    <a:gd name="T10" fmla="*/ 153 w 384"/>
                    <a:gd name="T11" fmla="*/ 48 h 144"/>
                    <a:gd name="T12" fmla="*/ 201 w 384"/>
                    <a:gd name="T13" fmla="*/ 66 h 144"/>
                    <a:gd name="T14" fmla="*/ 228 w 384"/>
                    <a:gd name="T15" fmla="*/ 78 h 144"/>
                    <a:gd name="T16" fmla="*/ 234 w 384"/>
                    <a:gd name="T17" fmla="*/ 99 h 144"/>
                    <a:gd name="T18" fmla="*/ 297 w 384"/>
                    <a:gd name="T19" fmla="*/ 117 h 144"/>
                    <a:gd name="T20" fmla="*/ 324 w 384"/>
                    <a:gd name="T21" fmla="*/ 126 h 144"/>
                    <a:gd name="T22" fmla="*/ 384 w 384"/>
                    <a:gd name="T23" fmla="*/ 135 h 144"/>
                    <a:gd name="T24" fmla="*/ 342 w 384"/>
                    <a:gd name="T25" fmla="*/ 135 h 144"/>
                    <a:gd name="T26" fmla="*/ 267 w 384"/>
                    <a:gd name="T27" fmla="*/ 117 h 144"/>
                    <a:gd name="T28" fmla="*/ 240 w 384"/>
                    <a:gd name="T29" fmla="*/ 105 h 144"/>
                    <a:gd name="T30" fmla="*/ 189 w 384"/>
                    <a:gd name="T31" fmla="*/ 102 h 144"/>
                    <a:gd name="T32" fmla="*/ 144 w 384"/>
                    <a:gd name="T33" fmla="*/ 87 h 144"/>
                    <a:gd name="T34" fmla="*/ 75 w 384"/>
                    <a:gd name="T35" fmla="*/ 63 h 144"/>
                    <a:gd name="T36" fmla="*/ 0 w 384"/>
                    <a:gd name="T37" fmla="*/ 12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4" h="144">
                      <a:moveTo>
                        <a:pt x="0" y="12"/>
                      </a:moveTo>
                      <a:cubicBezTo>
                        <a:pt x="18" y="0"/>
                        <a:pt x="27" y="5"/>
                        <a:pt x="48" y="12"/>
                      </a:cubicBezTo>
                      <a:cubicBezTo>
                        <a:pt x="57" y="15"/>
                        <a:pt x="75" y="21"/>
                        <a:pt x="75" y="21"/>
                      </a:cubicBezTo>
                      <a:cubicBezTo>
                        <a:pt x="83" y="33"/>
                        <a:pt x="95" y="39"/>
                        <a:pt x="108" y="45"/>
                      </a:cubicBezTo>
                      <a:cubicBezTo>
                        <a:pt x="114" y="48"/>
                        <a:pt x="126" y="51"/>
                        <a:pt x="126" y="51"/>
                      </a:cubicBezTo>
                      <a:cubicBezTo>
                        <a:pt x="138" y="43"/>
                        <a:pt x="141" y="40"/>
                        <a:pt x="153" y="48"/>
                      </a:cubicBezTo>
                      <a:cubicBezTo>
                        <a:pt x="164" y="65"/>
                        <a:pt x="182" y="64"/>
                        <a:pt x="201" y="66"/>
                      </a:cubicBezTo>
                      <a:cubicBezTo>
                        <a:pt x="222" y="73"/>
                        <a:pt x="214" y="68"/>
                        <a:pt x="228" y="78"/>
                      </a:cubicBezTo>
                      <a:cubicBezTo>
                        <a:pt x="214" y="88"/>
                        <a:pt x="222" y="91"/>
                        <a:pt x="234" y="99"/>
                      </a:cubicBezTo>
                      <a:cubicBezTo>
                        <a:pt x="261" y="95"/>
                        <a:pt x="273" y="109"/>
                        <a:pt x="297" y="117"/>
                      </a:cubicBezTo>
                      <a:cubicBezTo>
                        <a:pt x="306" y="120"/>
                        <a:pt x="324" y="126"/>
                        <a:pt x="324" y="126"/>
                      </a:cubicBezTo>
                      <a:cubicBezTo>
                        <a:pt x="344" y="121"/>
                        <a:pt x="364" y="128"/>
                        <a:pt x="384" y="135"/>
                      </a:cubicBezTo>
                      <a:cubicBezTo>
                        <a:pt x="370" y="144"/>
                        <a:pt x="359" y="137"/>
                        <a:pt x="342" y="135"/>
                      </a:cubicBezTo>
                      <a:cubicBezTo>
                        <a:pt x="328" y="140"/>
                        <a:pt x="281" y="126"/>
                        <a:pt x="267" y="117"/>
                      </a:cubicBezTo>
                      <a:cubicBezTo>
                        <a:pt x="259" y="112"/>
                        <a:pt x="240" y="105"/>
                        <a:pt x="240" y="105"/>
                      </a:cubicBezTo>
                      <a:cubicBezTo>
                        <a:pt x="226" y="110"/>
                        <a:pt x="203" y="103"/>
                        <a:pt x="189" y="102"/>
                      </a:cubicBezTo>
                      <a:cubicBezTo>
                        <a:pt x="174" y="107"/>
                        <a:pt x="158" y="94"/>
                        <a:pt x="144" y="87"/>
                      </a:cubicBezTo>
                      <a:cubicBezTo>
                        <a:pt x="122" y="76"/>
                        <a:pt x="99" y="68"/>
                        <a:pt x="75" y="63"/>
                      </a:cubicBezTo>
                      <a:cubicBezTo>
                        <a:pt x="51" y="47"/>
                        <a:pt x="10" y="43"/>
                        <a:pt x="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65" name="Freeform 128"/>
                <p:cNvSpPr>
                  <a:spLocks/>
                </p:cNvSpPr>
                <p:nvPr/>
              </p:nvSpPr>
              <p:spPr bwMode="ltGray">
                <a:xfrm>
                  <a:off x="2133" y="3042"/>
                  <a:ext cx="30" cy="24"/>
                </a:xfrm>
                <a:custGeom>
                  <a:avLst/>
                  <a:gdLst>
                    <a:gd name="T0" fmla="*/ 18 w 30"/>
                    <a:gd name="T1" fmla="*/ 24 h 24"/>
                    <a:gd name="T2" fmla="*/ 9 w 30"/>
                    <a:gd name="T3" fmla="*/ 0 h 24"/>
                    <a:gd name="T4" fmla="*/ 18 w 30"/>
                    <a:gd name="T5" fmla="*/ 24 h 24"/>
                    <a:gd name="T6" fmla="*/ 0 60000 65536"/>
                    <a:gd name="T7" fmla="*/ 0 60000 65536"/>
                    <a:gd name="T8" fmla="*/ 0 60000 65536"/>
                  </a:gdLst>
                  <a:ahLst/>
                  <a:cxnLst>
                    <a:cxn ang="T6">
                      <a:pos x="T0" y="T1"/>
                    </a:cxn>
                    <a:cxn ang="T7">
                      <a:pos x="T2" y="T3"/>
                    </a:cxn>
                    <a:cxn ang="T8">
                      <a:pos x="T4" y="T5"/>
                    </a:cxn>
                  </a:cxnLst>
                  <a:rect l="0" t="0" r="r" b="b"/>
                  <a:pathLst>
                    <a:path w="30" h="24">
                      <a:moveTo>
                        <a:pt x="18" y="24"/>
                      </a:moveTo>
                      <a:cubicBezTo>
                        <a:pt x="6" y="16"/>
                        <a:pt x="0" y="13"/>
                        <a:pt x="9" y="0"/>
                      </a:cubicBezTo>
                      <a:cubicBezTo>
                        <a:pt x="23" y="3"/>
                        <a:pt x="30" y="12"/>
                        <a:pt x="18"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66" name="Freeform 129"/>
                <p:cNvSpPr>
                  <a:spLocks/>
                </p:cNvSpPr>
                <p:nvPr/>
              </p:nvSpPr>
              <p:spPr bwMode="ltGray">
                <a:xfrm>
                  <a:off x="2428" y="2730"/>
                  <a:ext cx="75" cy="63"/>
                </a:xfrm>
                <a:custGeom>
                  <a:avLst/>
                  <a:gdLst>
                    <a:gd name="T0" fmla="*/ 8 w 75"/>
                    <a:gd name="T1" fmla="*/ 51 h 63"/>
                    <a:gd name="T2" fmla="*/ 50 w 75"/>
                    <a:gd name="T3" fmla="*/ 0 h 63"/>
                    <a:gd name="T4" fmla="*/ 44 w 75"/>
                    <a:gd name="T5" fmla="*/ 30 h 63"/>
                    <a:gd name="T6" fmla="*/ 11 w 75"/>
                    <a:gd name="T7" fmla="*/ 57 h 63"/>
                    <a:gd name="T8" fmla="*/ 2 w 75"/>
                    <a:gd name="T9" fmla="*/ 60 h 63"/>
                    <a:gd name="T10" fmla="*/ 8 w 75"/>
                    <a:gd name="T11" fmla="*/ 5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63">
                      <a:moveTo>
                        <a:pt x="8" y="51"/>
                      </a:moveTo>
                      <a:cubicBezTo>
                        <a:pt x="27" y="38"/>
                        <a:pt x="43" y="22"/>
                        <a:pt x="50" y="0"/>
                      </a:cubicBezTo>
                      <a:cubicBezTo>
                        <a:pt x="75" y="6"/>
                        <a:pt x="57" y="21"/>
                        <a:pt x="44" y="30"/>
                      </a:cubicBezTo>
                      <a:cubicBezTo>
                        <a:pt x="36" y="43"/>
                        <a:pt x="23" y="49"/>
                        <a:pt x="11" y="57"/>
                      </a:cubicBezTo>
                      <a:cubicBezTo>
                        <a:pt x="8" y="59"/>
                        <a:pt x="3" y="63"/>
                        <a:pt x="2" y="60"/>
                      </a:cubicBezTo>
                      <a:cubicBezTo>
                        <a:pt x="0" y="57"/>
                        <a:pt x="6" y="54"/>
                        <a:pt x="8"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67" name="Freeform 130"/>
                <p:cNvSpPr>
                  <a:spLocks/>
                </p:cNvSpPr>
                <p:nvPr/>
              </p:nvSpPr>
              <p:spPr bwMode="ltGray">
                <a:xfrm>
                  <a:off x="2498" y="2523"/>
                  <a:ext cx="163" cy="279"/>
                </a:xfrm>
                <a:custGeom>
                  <a:avLst/>
                  <a:gdLst>
                    <a:gd name="T0" fmla="*/ 31 w 163"/>
                    <a:gd name="T1" fmla="*/ 126 h 279"/>
                    <a:gd name="T2" fmla="*/ 19 w 163"/>
                    <a:gd name="T3" fmla="*/ 105 h 279"/>
                    <a:gd name="T4" fmla="*/ 16 w 163"/>
                    <a:gd name="T5" fmla="*/ 72 h 279"/>
                    <a:gd name="T6" fmla="*/ 46 w 163"/>
                    <a:gd name="T7" fmla="*/ 0 h 279"/>
                    <a:gd name="T8" fmla="*/ 76 w 163"/>
                    <a:gd name="T9" fmla="*/ 15 h 279"/>
                    <a:gd name="T10" fmla="*/ 64 w 163"/>
                    <a:gd name="T11" fmla="*/ 81 h 279"/>
                    <a:gd name="T12" fmla="*/ 49 w 163"/>
                    <a:gd name="T13" fmla="*/ 99 h 279"/>
                    <a:gd name="T14" fmla="*/ 43 w 163"/>
                    <a:gd name="T15" fmla="*/ 117 h 279"/>
                    <a:gd name="T16" fmla="*/ 64 w 163"/>
                    <a:gd name="T17" fmla="*/ 135 h 279"/>
                    <a:gd name="T18" fmla="*/ 100 w 163"/>
                    <a:gd name="T19" fmla="*/ 144 h 279"/>
                    <a:gd name="T20" fmla="*/ 115 w 163"/>
                    <a:gd name="T21" fmla="*/ 141 h 279"/>
                    <a:gd name="T22" fmla="*/ 124 w 163"/>
                    <a:gd name="T23" fmla="*/ 153 h 279"/>
                    <a:gd name="T24" fmla="*/ 106 w 163"/>
                    <a:gd name="T25" fmla="*/ 156 h 279"/>
                    <a:gd name="T26" fmla="*/ 145 w 163"/>
                    <a:gd name="T27" fmla="*/ 186 h 279"/>
                    <a:gd name="T28" fmla="*/ 163 w 163"/>
                    <a:gd name="T29" fmla="*/ 210 h 279"/>
                    <a:gd name="T30" fmla="*/ 148 w 163"/>
                    <a:gd name="T31" fmla="*/ 231 h 279"/>
                    <a:gd name="T32" fmla="*/ 124 w 163"/>
                    <a:gd name="T33" fmla="*/ 228 h 279"/>
                    <a:gd name="T34" fmla="*/ 127 w 163"/>
                    <a:gd name="T35" fmla="*/ 258 h 279"/>
                    <a:gd name="T36" fmla="*/ 100 w 163"/>
                    <a:gd name="T37" fmla="*/ 252 h 279"/>
                    <a:gd name="T38" fmla="*/ 97 w 163"/>
                    <a:gd name="T39" fmla="*/ 264 h 279"/>
                    <a:gd name="T40" fmla="*/ 79 w 163"/>
                    <a:gd name="T41" fmla="*/ 270 h 279"/>
                    <a:gd name="T42" fmla="*/ 88 w 163"/>
                    <a:gd name="T43" fmla="*/ 234 h 279"/>
                    <a:gd name="T44" fmla="*/ 109 w 163"/>
                    <a:gd name="T45" fmla="*/ 228 h 279"/>
                    <a:gd name="T46" fmla="*/ 136 w 163"/>
                    <a:gd name="T47" fmla="*/ 219 h 279"/>
                    <a:gd name="T48" fmla="*/ 139 w 163"/>
                    <a:gd name="T49" fmla="*/ 210 h 279"/>
                    <a:gd name="T50" fmla="*/ 127 w 163"/>
                    <a:gd name="T51" fmla="*/ 192 h 279"/>
                    <a:gd name="T52" fmla="*/ 118 w 163"/>
                    <a:gd name="T53" fmla="*/ 195 h 279"/>
                    <a:gd name="T54" fmla="*/ 121 w 163"/>
                    <a:gd name="T55" fmla="*/ 204 h 279"/>
                    <a:gd name="T56" fmla="*/ 88 w 163"/>
                    <a:gd name="T57" fmla="*/ 195 h 279"/>
                    <a:gd name="T58" fmla="*/ 76 w 163"/>
                    <a:gd name="T59" fmla="*/ 156 h 279"/>
                    <a:gd name="T60" fmla="*/ 49 w 163"/>
                    <a:gd name="T61" fmla="*/ 150 h 279"/>
                    <a:gd name="T62" fmla="*/ 40 w 163"/>
                    <a:gd name="T63" fmla="*/ 180 h 279"/>
                    <a:gd name="T64" fmla="*/ 13 w 163"/>
                    <a:gd name="T65" fmla="*/ 162 h 279"/>
                    <a:gd name="T66" fmla="*/ 16 w 163"/>
                    <a:gd name="T67" fmla="*/ 150 h 279"/>
                    <a:gd name="T68" fmla="*/ 25 w 163"/>
                    <a:gd name="T69" fmla="*/ 141 h 279"/>
                    <a:gd name="T70" fmla="*/ 28 w 163"/>
                    <a:gd name="T71" fmla="*/ 123 h 279"/>
                    <a:gd name="T72" fmla="*/ 31 w 163"/>
                    <a:gd name="T73" fmla="*/ 126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3" h="279">
                      <a:moveTo>
                        <a:pt x="31" y="126"/>
                      </a:moveTo>
                      <a:cubicBezTo>
                        <a:pt x="18" y="122"/>
                        <a:pt x="15" y="118"/>
                        <a:pt x="19" y="105"/>
                      </a:cubicBezTo>
                      <a:cubicBezTo>
                        <a:pt x="0" y="99"/>
                        <a:pt x="0" y="83"/>
                        <a:pt x="16" y="72"/>
                      </a:cubicBezTo>
                      <a:cubicBezTo>
                        <a:pt x="24" y="47"/>
                        <a:pt x="31" y="22"/>
                        <a:pt x="46" y="0"/>
                      </a:cubicBezTo>
                      <a:cubicBezTo>
                        <a:pt x="60" y="3"/>
                        <a:pt x="71" y="1"/>
                        <a:pt x="76" y="15"/>
                      </a:cubicBezTo>
                      <a:cubicBezTo>
                        <a:pt x="74" y="32"/>
                        <a:pt x="75" y="65"/>
                        <a:pt x="64" y="81"/>
                      </a:cubicBezTo>
                      <a:cubicBezTo>
                        <a:pt x="55" y="95"/>
                        <a:pt x="56" y="84"/>
                        <a:pt x="49" y="99"/>
                      </a:cubicBezTo>
                      <a:cubicBezTo>
                        <a:pt x="46" y="105"/>
                        <a:pt x="43" y="117"/>
                        <a:pt x="43" y="117"/>
                      </a:cubicBezTo>
                      <a:cubicBezTo>
                        <a:pt x="47" y="129"/>
                        <a:pt x="53" y="128"/>
                        <a:pt x="64" y="135"/>
                      </a:cubicBezTo>
                      <a:cubicBezTo>
                        <a:pt x="79" y="130"/>
                        <a:pt x="86" y="139"/>
                        <a:pt x="100" y="144"/>
                      </a:cubicBezTo>
                      <a:cubicBezTo>
                        <a:pt x="105" y="143"/>
                        <a:pt x="110" y="141"/>
                        <a:pt x="115" y="141"/>
                      </a:cubicBezTo>
                      <a:cubicBezTo>
                        <a:pt x="117" y="141"/>
                        <a:pt x="140" y="144"/>
                        <a:pt x="124" y="153"/>
                      </a:cubicBezTo>
                      <a:cubicBezTo>
                        <a:pt x="119" y="156"/>
                        <a:pt x="112" y="155"/>
                        <a:pt x="106" y="156"/>
                      </a:cubicBezTo>
                      <a:cubicBezTo>
                        <a:pt x="117" y="173"/>
                        <a:pt x="126" y="181"/>
                        <a:pt x="145" y="186"/>
                      </a:cubicBezTo>
                      <a:cubicBezTo>
                        <a:pt x="155" y="193"/>
                        <a:pt x="159" y="198"/>
                        <a:pt x="163" y="210"/>
                      </a:cubicBezTo>
                      <a:cubicBezTo>
                        <a:pt x="156" y="231"/>
                        <a:pt x="163" y="226"/>
                        <a:pt x="148" y="231"/>
                      </a:cubicBezTo>
                      <a:cubicBezTo>
                        <a:pt x="142" y="267"/>
                        <a:pt x="143" y="234"/>
                        <a:pt x="124" y="228"/>
                      </a:cubicBezTo>
                      <a:cubicBezTo>
                        <a:pt x="116" y="241"/>
                        <a:pt x="109" y="252"/>
                        <a:pt x="127" y="258"/>
                      </a:cubicBezTo>
                      <a:cubicBezTo>
                        <a:pt x="120" y="279"/>
                        <a:pt x="111" y="256"/>
                        <a:pt x="100" y="252"/>
                      </a:cubicBezTo>
                      <a:cubicBezTo>
                        <a:pt x="99" y="256"/>
                        <a:pt x="100" y="261"/>
                        <a:pt x="97" y="264"/>
                      </a:cubicBezTo>
                      <a:cubicBezTo>
                        <a:pt x="92" y="268"/>
                        <a:pt x="79" y="270"/>
                        <a:pt x="79" y="270"/>
                      </a:cubicBezTo>
                      <a:cubicBezTo>
                        <a:pt x="74" y="256"/>
                        <a:pt x="80" y="246"/>
                        <a:pt x="88" y="234"/>
                      </a:cubicBezTo>
                      <a:cubicBezTo>
                        <a:pt x="120" y="240"/>
                        <a:pt x="91" y="239"/>
                        <a:pt x="109" y="228"/>
                      </a:cubicBezTo>
                      <a:cubicBezTo>
                        <a:pt x="117" y="223"/>
                        <a:pt x="136" y="219"/>
                        <a:pt x="136" y="219"/>
                      </a:cubicBezTo>
                      <a:cubicBezTo>
                        <a:pt x="137" y="216"/>
                        <a:pt x="140" y="213"/>
                        <a:pt x="139" y="210"/>
                      </a:cubicBezTo>
                      <a:cubicBezTo>
                        <a:pt x="137" y="203"/>
                        <a:pt x="127" y="192"/>
                        <a:pt x="127" y="192"/>
                      </a:cubicBezTo>
                      <a:cubicBezTo>
                        <a:pt x="124" y="193"/>
                        <a:pt x="119" y="192"/>
                        <a:pt x="118" y="195"/>
                      </a:cubicBezTo>
                      <a:cubicBezTo>
                        <a:pt x="117" y="198"/>
                        <a:pt x="124" y="203"/>
                        <a:pt x="121" y="204"/>
                      </a:cubicBezTo>
                      <a:cubicBezTo>
                        <a:pt x="111" y="209"/>
                        <a:pt x="88" y="195"/>
                        <a:pt x="88" y="195"/>
                      </a:cubicBezTo>
                      <a:cubicBezTo>
                        <a:pt x="95" y="173"/>
                        <a:pt x="106" y="166"/>
                        <a:pt x="76" y="156"/>
                      </a:cubicBezTo>
                      <a:cubicBezTo>
                        <a:pt x="64" y="160"/>
                        <a:pt x="61" y="154"/>
                        <a:pt x="49" y="150"/>
                      </a:cubicBezTo>
                      <a:cubicBezTo>
                        <a:pt x="42" y="172"/>
                        <a:pt x="45" y="162"/>
                        <a:pt x="40" y="180"/>
                      </a:cubicBezTo>
                      <a:cubicBezTo>
                        <a:pt x="25" y="176"/>
                        <a:pt x="25" y="170"/>
                        <a:pt x="13" y="162"/>
                      </a:cubicBezTo>
                      <a:cubicBezTo>
                        <a:pt x="14" y="158"/>
                        <a:pt x="14" y="154"/>
                        <a:pt x="16" y="150"/>
                      </a:cubicBezTo>
                      <a:cubicBezTo>
                        <a:pt x="18" y="146"/>
                        <a:pt x="23" y="145"/>
                        <a:pt x="25" y="141"/>
                      </a:cubicBezTo>
                      <a:cubicBezTo>
                        <a:pt x="27" y="135"/>
                        <a:pt x="26" y="129"/>
                        <a:pt x="28" y="123"/>
                      </a:cubicBezTo>
                      <a:cubicBezTo>
                        <a:pt x="29" y="122"/>
                        <a:pt x="30" y="125"/>
                        <a:pt x="31"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68" name="Freeform 131"/>
                <p:cNvSpPr>
                  <a:spLocks/>
                </p:cNvSpPr>
                <p:nvPr/>
              </p:nvSpPr>
              <p:spPr bwMode="ltGray">
                <a:xfrm>
                  <a:off x="2541" y="2799"/>
                  <a:ext cx="153" cy="99"/>
                </a:xfrm>
                <a:custGeom>
                  <a:avLst/>
                  <a:gdLst>
                    <a:gd name="T0" fmla="*/ 3 w 153"/>
                    <a:gd name="T1" fmla="*/ 54 h 99"/>
                    <a:gd name="T2" fmla="*/ 36 w 153"/>
                    <a:gd name="T3" fmla="*/ 30 h 99"/>
                    <a:gd name="T4" fmla="*/ 63 w 153"/>
                    <a:gd name="T5" fmla="*/ 24 h 99"/>
                    <a:gd name="T6" fmla="*/ 69 w 153"/>
                    <a:gd name="T7" fmla="*/ 33 h 99"/>
                    <a:gd name="T8" fmla="*/ 105 w 153"/>
                    <a:gd name="T9" fmla="*/ 12 h 99"/>
                    <a:gd name="T10" fmla="*/ 123 w 153"/>
                    <a:gd name="T11" fmla="*/ 0 h 99"/>
                    <a:gd name="T12" fmla="*/ 147 w 153"/>
                    <a:gd name="T13" fmla="*/ 30 h 99"/>
                    <a:gd name="T14" fmla="*/ 132 w 153"/>
                    <a:gd name="T15" fmla="*/ 84 h 99"/>
                    <a:gd name="T16" fmla="*/ 102 w 153"/>
                    <a:gd name="T17" fmla="*/ 99 h 99"/>
                    <a:gd name="T18" fmla="*/ 75 w 153"/>
                    <a:gd name="T19" fmla="*/ 84 h 99"/>
                    <a:gd name="T20" fmla="*/ 63 w 153"/>
                    <a:gd name="T21" fmla="*/ 48 h 99"/>
                    <a:gd name="T22" fmla="*/ 45 w 153"/>
                    <a:gd name="T23" fmla="*/ 57 h 99"/>
                    <a:gd name="T24" fmla="*/ 27 w 153"/>
                    <a:gd name="T25" fmla="*/ 51 h 99"/>
                    <a:gd name="T26" fmla="*/ 0 w 153"/>
                    <a:gd name="T27" fmla="*/ 66 h 99"/>
                    <a:gd name="T28" fmla="*/ 3 w 153"/>
                    <a:gd name="T29" fmla="*/ 54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 h="99">
                      <a:moveTo>
                        <a:pt x="3" y="54"/>
                      </a:moveTo>
                      <a:cubicBezTo>
                        <a:pt x="9" y="35"/>
                        <a:pt x="17" y="34"/>
                        <a:pt x="36" y="30"/>
                      </a:cubicBezTo>
                      <a:cubicBezTo>
                        <a:pt x="47" y="23"/>
                        <a:pt x="51" y="20"/>
                        <a:pt x="63" y="24"/>
                      </a:cubicBezTo>
                      <a:cubicBezTo>
                        <a:pt x="65" y="27"/>
                        <a:pt x="66" y="32"/>
                        <a:pt x="69" y="33"/>
                      </a:cubicBezTo>
                      <a:cubicBezTo>
                        <a:pt x="69" y="33"/>
                        <a:pt x="100" y="15"/>
                        <a:pt x="105" y="12"/>
                      </a:cubicBezTo>
                      <a:cubicBezTo>
                        <a:pt x="111" y="8"/>
                        <a:pt x="123" y="0"/>
                        <a:pt x="123" y="0"/>
                      </a:cubicBezTo>
                      <a:cubicBezTo>
                        <a:pt x="136" y="9"/>
                        <a:pt x="134" y="21"/>
                        <a:pt x="147" y="30"/>
                      </a:cubicBezTo>
                      <a:cubicBezTo>
                        <a:pt x="153" y="47"/>
                        <a:pt x="142" y="69"/>
                        <a:pt x="132" y="84"/>
                      </a:cubicBezTo>
                      <a:cubicBezTo>
                        <a:pt x="116" y="60"/>
                        <a:pt x="114" y="91"/>
                        <a:pt x="102" y="99"/>
                      </a:cubicBezTo>
                      <a:cubicBezTo>
                        <a:pt x="92" y="96"/>
                        <a:pt x="75" y="84"/>
                        <a:pt x="75" y="84"/>
                      </a:cubicBezTo>
                      <a:cubicBezTo>
                        <a:pt x="70" y="70"/>
                        <a:pt x="82" y="54"/>
                        <a:pt x="63" y="48"/>
                      </a:cubicBezTo>
                      <a:cubicBezTo>
                        <a:pt x="57" y="50"/>
                        <a:pt x="52" y="57"/>
                        <a:pt x="45" y="57"/>
                      </a:cubicBezTo>
                      <a:cubicBezTo>
                        <a:pt x="39" y="57"/>
                        <a:pt x="27" y="51"/>
                        <a:pt x="27" y="51"/>
                      </a:cubicBezTo>
                      <a:cubicBezTo>
                        <a:pt x="16" y="55"/>
                        <a:pt x="11" y="62"/>
                        <a:pt x="0" y="66"/>
                      </a:cubicBezTo>
                      <a:cubicBezTo>
                        <a:pt x="0" y="65"/>
                        <a:pt x="11" y="29"/>
                        <a:pt x="3"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69" name="Freeform 132"/>
                <p:cNvSpPr>
                  <a:spLocks/>
                </p:cNvSpPr>
                <p:nvPr/>
              </p:nvSpPr>
              <p:spPr bwMode="ltGray">
                <a:xfrm>
                  <a:off x="2552" y="2720"/>
                  <a:ext cx="29" cy="43"/>
                </a:xfrm>
                <a:custGeom>
                  <a:avLst/>
                  <a:gdLst>
                    <a:gd name="T0" fmla="*/ 1 w 29"/>
                    <a:gd name="T1" fmla="*/ 34 h 43"/>
                    <a:gd name="T2" fmla="*/ 22 w 29"/>
                    <a:gd name="T3" fmla="*/ 13 h 43"/>
                    <a:gd name="T4" fmla="*/ 19 w 29"/>
                    <a:gd name="T5" fmla="*/ 31 h 43"/>
                    <a:gd name="T6" fmla="*/ 1 w 29"/>
                    <a:gd name="T7" fmla="*/ 34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3">
                      <a:moveTo>
                        <a:pt x="1" y="34"/>
                      </a:moveTo>
                      <a:cubicBezTo>
                        <a:pt x="4" y="13"/>
                        <a:pt x="2" y="0"/>
                        <a:pt x="22" y="13"/>
                      </a:cubicBezTo>
                      <a:cubicBezTo>
                        <a:pt x="24" y="20"/>
                        <a:pt x="29" y="25"/>
                        <a:pt x="19" y="31"/>
                      </a:cubicBezTo>
                      <a:cubicBezTo>
                        <a:pt x="0" y="43"/>
                        <a:pt x="1" y="42"/>
                        <a:pt x="1"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0" name="Freeform 133"/>
                <p:cNvSpPr>
                  <a:spLocks/>
                </p:cNvSpPr>
                <p:nvPr/>
              </p:nvSpPr>
              <p:spPr bwMode="ltGray">
                <a:xfrm>
                  <a:off x="2712" y="3000"/>
                  <a:ext cx="48" cy="81"/>
                </a:xfrm>
                <a:custGeom>
                  <a:avLst/>
                  <a:gdLst>
                    <a:gd name="T0" fmla="*/ 24 w 48"/>
                    <a:gd name="T1" fmla="*/ 81 h 81"/>
                    <a:gd name="T2" fmla="*/ 0 w 48"/>
                    <a:gd name="T3" fmla="*/ 63 h 81"/>
                    <a:gd name="T4" fmla="*/ 0 w 48"/>
                    <a:gd name="T5" fmla="*/ 33 h 81"/>
                    <a:gd name="T6" fmla="*/ 12 w 48"/>
                    <a:gd name="T7" fmla="*/ 0 h 81"/>
                    <a:gd name="T8" fmla="*/ 21 w 48"/>
                    <a:gd name="T9" fmla="*/ 21 h 81"/>
                    <a:gd name="T10" fmla="*/ 24 w 48"/>
                    <a:gd name="T11" fmla="*/ 42 h 81"/>
                    <a:gd name="T12" fmla="*/ 24 w 48"/>
                    <a:gd name="T13" fmla="*/ 60 h 81"/>
                    <a:gd name="T14" fmla="*/ 24 w 48"/>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81">
                      <a:moveTo>
                        <a:pt x="24" y="81"/>
                      </a:moveTo>
                      <a:cubicBezTo>
                        <a:pt x="13" y="77"/>
                        <a:pt x="10" y="70"/>
                        <a:pt x="0" y="63"/>
                      </a:cubicBezTo>
                      <a:cubicBezTo>
                        <a:pt x="4" y="50"/>
                        <a:pt x="23" y="41"/>
                        <a:pt x="0" y="33"/>
                      </a:cubicBezTo>
                      <a:cubicBezTo>
                        <a:pt x="3" y="19"/>
                        <a:pt x="4" y="11"/>
                        <a:pt x="12" y="0"/>
                      </a:cubicBezTo>
                      <a:cubicBezTo>
                        <a:pt x="25" y="4"/>
                        <a:pt x="25" y="9"/>
                        <a:pt x="21" y="21"/>
                      </a:cubicBezTo>
                      <a:cubicBezTo>
                        <a:pt x="43" y="25"/>
                        <a:pt x="46" y="35"/>
                        <a:pt x="24" y="42"/>
                      </a:cubicBezTo>
                      <a:cubicBezTo>
                        <a:pt x="15" y="69"/>
                        <a:pt x="48" y="44"/>
                        <a:pt x="24" y="60"/>
                      </a:cubicBezTo>
                      <a:cubicBezTo>
                        <a:pt x="21" y="70"/>
                        <a:pt x="24" y="71"/>
                        <a:pt x="24"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1" name="Freeform 134"/>
                <p:cNvSpPr>
                  <a:spLocks/>
                </p:cNvSpPr>
                <p:nvPr/>
              </p:nvSpPr>
              <p:spPr bwMode="ltGray">
                <a:xfrm>
                  <a:off x="2670" y="3141"/>
                  <a:ext cx="38" cy="15"/>
                </a:xfrm>
                <a:custGeom>
                  <a:avLst/>
                  <a:gdLst>
                    <a:gd name="T0" fmla="*/ 24 w 38"/>
                    <a:gd name="T1" fmla="*/ 15 h 15"/>
                    <a:gd name="T2" fmla="*/ 18 w 38"/>
                    <a:gd name="T3" fmla="*/ 0 h 15"/>
                    <a:gd name="T4" fmla="*/ 33 w 38"/>
                    <a:gd name="T5" fmla="*/ 12 h 15"/>
                    <a:gd name="T6" fmla="*/ 24 w 38"/>
                    <a:gd name="T7" fmla="*/ 1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5">
                      <a:moveTo>
                        <a:pt x="24" y="15"/>
                      </a:moveTo>
                      <a:cubicBezTo>
                        <a:pt x="13" y="12"/>
                        <a:pt x="0" y="6"/>
                        <a:pt x="18" y="0"/>
                      </a:cubicBezTo>
                      <a:cubicBezTo>
                        <a:pt x="21" y="1"/>
                        <a:pt x="38" y="1"/>
                        <a:pt x="33" y="12"/>
                      </a:cubicBezTo>
                      <a:cubicBezTo>
                        <a:pt x="32" y="15"/>
                        <a:pt x="24" y="15"/>
                        <a:pt x="24"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2" name="Freeform 135"/>
                <p:cNvSpPr>
                  <a:spLocks/>
                </p:cNvSpPr>
                <p:nvPr/>
              </p:nvSpPr>
              <p:spPr bwMode="ltGray">
                <a:xfrm>
                  <a:off x="2727" y="3132"/>
                  <a:ext cx="75" cy="26"/>
                </a:xfrm>
                <a:custGeom>
                  <a:avLst/>
                  <a:gdLst>
                    <a:gd name="T0" fmla="*/ 9 w 75"/>
                    <a:gd name="T1" fmla="*/ 18 h 26"/>
                    <a:gd name="T2" fmla="*/ 24 w 75"/>
                    <a:gd name="T3" fmla="*/ 12 h 26"/>
                    <a:gd name="T4" fmla="*/ 42 w 75"/>
                    <a:gd name="T5" fmla="*/ 6 h 26"/>
                    <a:gd name="T6" fmla="*/ 75 w 75"/>
                    <a:gd name="T7" fmla="*/ 21 h 26"/>
                    <a:gd name="T8" fmla="*/ 48 w 75"/>
                    <a:gd name="T9" fmla="*/ 18 h 26"/>
                    <a:gd name="T10" fmla="*/ 39 w 75"/>
                    <a:gd name="T11" fmla="*/ 15 h 26"/>
                    <a:gd name="T12" fmla="*/ 9 w 75"/>
                    <a:gd name="T13" fmla="*/ 1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26">
                      <a:moveTo>
                        <a:pt x="9" y="18"/>
                      </a:moveTo>
                      <a:cubicBezTo>
                        <a:pt x="21" y="0"/>
                        <a:pt x="8" y="14"/>
                        <a:pt x="24" y="12"/>
                      </a:cubicBezTo>
                      <a:cubicBezTo>
                        <a:pt x="30" y="11"/>
                        <a:pt x="42" y="6"/>
                        <a:pt x="42" y="6"/>
                      </a:cubicBezTo>
                      <a:cubicBezTo>
                        <a:pt x="59" y="9"/>
                        <a:pt x="66" y="7"/>
                        <a:pt x="75" y="21"/>
                      </a:cubicBezTo>
                      <a:cubicBezTo>
                        <a:pt x="60" y="26"/>
                        <a:pt x="69" y="25"/>
                        <a:pt x="48" y="18"/>
                      </a:cubicBezTo>
                      <a:cubicBezTo>
                        <a:pt x="45" y="17"/>
                        <a:pt x="39" y="15"/>
                        <a:pt x="39" y="15"/>
                      </a:cubicBezTo>
                      <a:cubicBezTo>
                        <a:pt x="30" y="18"/>
                        <a:pt x="0" y="9"/>
                        <a:pt x="9"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3" name="Freeform 136"/>
                <p:cNvSpPr>
                  <a:spLocks/>
                </p:cNvSpPr>
                <p:nvPr/>
              </p:nvSpPr>
              <p:spPr bwMode="ltGray">
                <a:xfrm>
                  <a:off x="2466" y="3006"/>
                  <a:ext cx="184" cy="180"/>
                </a:xfrm>
                <a:custGeom>
                  <a:avLst/>
                  <a:gdLst>
                    <a:gd name="T0" fmla="*/ 21 w 184"/>
                    <a:gd name="T1" fmla="*/ 12 h 180"/>
                    <a:gd name="T2" fmla="*/ 51 w 184"/>
                    <a:gd name="T3" fmla="*/ 0 h 180"/>
                    <a:gd name="T4" fmla="*/ 117 w 184"/>
                    <a:gd name="T5" fmla="*/ 27 h 180"/>
                    <a:gd name="T6" fmla="*/ 150 w 184"/>
                    <a:gd name="T7" fmla="*/ 18 h 180"/>
                    <a:gd name="T8" fmla="*/ 171 w 184"/>
                    <a:gd name="T9" fmla="*/ 0 h 180"/>
                    <a:gd name="T10" fmla="*/ 162 w 184"/>
                    <a:gd name="T11" fmla="*/ 21 h 180"/>
                    <a:gd name="T12" fmla="*/ 147 w 184"/>
                    <a:gd name="T13" fmla="*/ 45 h 180"/>
                    <a:gd name="T14" fmla="*/ 105 w 184"/>
                    <a:gd name="T15" fmla="*/ 36 h 180"/>
                    <a:gd name="T16" fmla="*/ 78 w 184"/>
                    <a:gd name="T17" fmla="*/ 24 h 180"/>
                    <a:gd name="T18" fmla="*/ 69 w 184"/>
                    <a:gd name="T19" fmla="*/ 21 h 180"/>
                    <a:gd name="T20" fmla="*/ 33 w 184"/>
                    <a:gd name="T21" fmla="*/ 33 h 180"/>
                    <a:gd name="T22" fmla="*/ 27 w 184"/>
                    <a:gd name="T23" fmla="*/ 42 h 180"/>
                    <a:gd name="T24" fmla="*/ 63 w 184"/>
                    <a:gd name="T25" fmla="*/ 78 h 180"/>
                    <a:gd name="T26" fmla="*/ 120 w 184"/>
                    <a:gd name="T27" fmla="*/ 72 h 180"/>
                    <a:gd name="T28" fmla="*/ 93 w 184"/>
                    <a:gd name="T29" fmla="*/ 81 h 180"/>
                    <a:gd name="T30" fmla="*/ 75 w 184"/>
                    <a:gd name="T31" fmla="*/ 87 h 180"/>
                    <a:gd name="T32" fmla="*/ 84 w 184"/>
                    <a:gd name="T33" fmla="*/ 123 h 180"/>
                    <a:gd name="T34" fmla="*/ 99 w 184"/>
                    <a:gd name="T35" fmla="*/ 150 h 180"/>
                    <a:gd name="T36" fmla="*/ 78 w 184"/>
                    <a:gd name="T37" fmla="*/ 159 h 180"/>
                    <a:gd name="T38" fmla="*/ 66 w 184"/>
                    <a:gd name="T39" fmla="*/ 147 h 180"/>
                    <a:gd name="T40" fmla="*/ 54 w 184"/>
                    <a:gd name="T41" fmla="*/ 129 h 180"/>
                    <a:gd name="T42" fmla="*/ 36 w 184"/>
                    <a:gd name="T43" fmla="*/ 123 h 180"/>
                    <a:gd name="T44" fmla="*/ 18 w 184"/>
                    <a:gd name="T45" fmla="*/ 180 h 180"/>
                    <a:gd name="T46" fmla="*/ 21 w 184"/>
                    <a:gd name="T47" fmla="*/ 141 h 180"/>
                    <a:gd name="T48" fmla="*/ 0 w 184"/>
                    <a:gd name="T49" fmla="*/ 117 h 180"/>
                    <a:gd name="T50" fmla="*/ 9 w 184"/>
                    <a:gd name="T51" fmla="*/ 78 h 180"/>
                    <a:gd name="T52" fmla="*/ 18 w 184"/>
                    <a:gd name="T53" fmla="*/ 51 h 180"/>
                    <a:gd name="T54" fmla="*/ 21 w 184"/>
                    <a:gd name="T55" fmla="*/ 12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4" h="180">
                      <a:moveTo>
                        <a:pt x="21" y="12"/>
                      </a:moveTo>
                      <a:cubicBezTo>
                        <a:pt x="32" y="9"/>
                        <a:pt x="40" y="4"/>
                        <a:pt x="51" y="0"/>
                      </a:cubicBezTo>
                      <a:cubicBezTo>
                        <a:pt x="69" y="12"/>
                        <a:pt x="96" y="20"/>
                        <a:pt x="117" y="27"/>
                      </a:cubicBezTo>
                      <a:cubicBezTo>
                        <a:pt x="144" y="20"/>
                        <a:pt x="133" y="24"/>
                        <a:pt x="150" y="18"/>
                      </a:cubicBezTo>
                      <a:cubicBezTo>
                        <a:pt x="154" y="6"/>
                        <a:pt x="159" y="4"/>
                        <a:pt x="171" y="0"/>
                      </a:cubicBezTo>
                      <a:cubicBezTo>
                        <a:pt x="184" y="13"/>
                        <a:pt x="178" y="17"/>
                        <a:pt x="162" y="21"/>
                      </a:cubicBezTo>
                      <a:cubicBezTo>
                        <a:pt x="151" y="37"/>
                        <a:pt x="166" y="35"/>
                        <a:pt x="147" y="45"/>
                      </a:cubicBezTo>
                      <a:cubicBezTo>
                        <a:pt x="133" y="42"/>
                        <a:pt x="105" y="36"/>
                        <a:pt x="105" y="36"/>
                      </a:cubicBezTo>
                      <a:cubicBezTo>
                        <a:pt x="91" y="26"/>
                        <a:pt x="99" y="31"/>
                        <a:pt x="78" y="24"/>
                      </a:cubicBezTo>
                      <a:cubicBezTo>
                        <a:pt x="75" y="23"/>
                        <a:pt x="69" y="21"/>
                        <a:pt x="69" y="21"/>
                      </a:cubicBezTo>
                      <a:cubicBezTo>
                        <a:pt x="56" y="25"/>
                        <a:pt x="44" y="25"/>
                        <a:pt x="33" y="33"/>
                      </a:cubicBezTo>
                      <a:cubicBezTo>
                        <a:pt x="31" y="36"/>
                        <a:pt x="28" y="38"/>
                        <a:pt x="27" y="42"/>
                      </a:cubicBezTo>
                      <a:cubicBezTo>
                        <a:pt x="26" y="49"/>
                        <a:pt x="56" y="76"/>
                        <a:pt x="63" y="78"/>
                      </a:cubicBezTo>
                      <a:lnTo>
                        <a:pt x="120" y="72"/>
                      </a:lnTo>
                      <a:cubicBezTo>
                        <a:pt x="120" y="72"/>
                        <a:pt x="93" y="81"/>
                        <a:pt x="93" y="81"/>
                      </a:cubicBezTo>
                      <a:cubicBezTo>
                        <a:pt x="87" y="83"/>
                        <a:pt x="75" y="87"/>
                        <a:pt x="75" y="87"/>
                      </a:cubicBezTo>
                      <a:cubicBezTo>
                        <a:pt x="79" y="108"/>
                        <a:pt x="88" y="101"/>
                        <a:pt x="84" y="123"/>
                      </a:cubicBezTo>
                      <a:cubicBezTo>
                        <a:pt x="88" y="137"/>
                        <a:pt x="95" y="137"/>
                        <a:pt x="99" y="150"/>
                      </a:cubicBezTo>
                      <a:cubicBezTo>
                        <a:pt x="94" y="164"/>
                        <a:pt x="91" y="155"/>
                        <a:pt x="78" y="159"/>
                      </a:cubicBezTo>
                      <a:cubicBezTo>
                        <a:pt x="63" y="154"/>
                        <a:pt x="73" y="160"/>
                        <a:pt x="66" y="147"/>
                      </a:cubicBezTo>
                      <a:cubicBezTo>
                        <a:pt x="62" y="141"/>
                        <a:pt x="54" y="129"/>
                        <a:pt x="54" y="129"/>
                      </a:cubicBezTo>
                      <a:cubicBezTo>
                        <a:pt x="50" y="114"/>
                        <a:pt x="46" y="108"/>
                        <a:pt x="36" y="123"/>
                      </a:cubicBezTo>
                      <a:cubicBezTo>
                        <a:pt x="41" y="137"/>
                        <a:pt x="30" y="172"/>
                        <a:pt x="18" y="180"/>
                      </a:cubicBezTo>
                      <a:cubicBezTo>
                        <a:pt x="13" y="166"/>
                        <a:pt x="18" y="155"/>
                        <a:pt x="21" y="141"/>
                      </a:cubicBezTo>
                      <a:cubicBezTo>
                        <a:pt x="7" y="120"/>
                        <a:pt x="15" y="127"/>
                        <a:pt x="0" y="117"/>
                      </a:cubicBezTo>
                      <a:cubicBezTo>
                        <a:pt x="3" y="104"/>
                        <a:pt x="6" y="91"/>
                        <a:pt x="9" y="78"/>
                      </a:cubicBezTo>
                      <a:cubicBezTo>
                        <a:pt x="11" y="69"/>
                        <a:pt x="18" y="51"/>
                        <a:pt x="18" y="51"/>
                      </a:cubicBezTo>
                      <a:cubicBezTo>
                        <a:pt x="9" y="37"/>
                        <a:pt x="8" y="25"/>
                        <a:pt x="21"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4" name="Freeform 137"/>
                <p:cNvSpPr>
                  <a:spLocks/>
                </p:cNvSpPr>
                <p:nvPr/>
              </p:nvSpPr>
              <p:spPr bwMode="ltGray">
                <a:xfrm>
                  <a:off x="2466" y="3249"/>
                  <a:ext cx="114" cy="48"/>
                </a:xfrm>
                <a:custGeom>
                  <a:avLst/>
                  <a:gdLst>
                    <a:gd name="T0" fmla="*/ 27 w 114"/>
                    <a:gd name="T1" fmla="*/ 0 h 48"/>
                    <a:gd name="T2" fmla="*/ 45 w 114"/>
                    <a:gd name="T3" fmla="*/ 3 h 48"/>
                    <a:gd name="T4" fmla="*/ 63 w 114"/>
                    <a:gd name="T5" fmla="*/ 9 h 48"/>
                    <a:gd name="T6" fmla="*/ 114 w 114"/>
                    <a:gd name="T7" fmla="*/ 6 h 48"/>
                    <a:gd name="T8" fmla="*/ 111 w 114"/>
                    <a:gd name="T9" fmla="*/ 15 h 48"/>
                    <a:gd name="T10" fmla="*/ 93 w 114"/>
                    <a:gd name="T11" fmla="*/ 21 h 48"/>
                    <a:gd name="T12" fmla="*/ 51 w 114"/>
                    <a:gd name="T13" fmla="*/ 18 h 48"/>
                    <a:gd name="T14" fmla="*/ 39 w 114"/>
                    <a:gd name="T15" fmla="*/ 21 h 48"/>
                    <a:gd name="T16" fmla="*/ 48 w 114"/>
                    <a:gd name="T17" fmla="*/ 27 h 48"/>
                    <a:gd name="T18" fmla="*/ 33 w 114"/>
                    <a:gd name="T19" fmla="*/ 48 h 48"/>
                    <a:gd name="T20" fmla="*/ 0 w 114"/>
                    <a:gd name="T21" fmla="*/ 24 h 48"/>
                    <a:gd name="T22" fmla="*/ 24 w 114"/>
                    <a:gd name="T23" fmla="*/ 12 h 48"/>
                    <a:gd name="T24" fmla="*/ 27 w 11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48">
                      <a:moveTo>
                        <a:pt x="27" y="0"/>
                      </a:moveTo>
                      <a:cubicBezTo>
                        <a:pt x="33" y="1"/>
                        <a:pt x="39" y="2"/>
                        <a:pt x="45" y="3"/>
                      </a:cubicBezTo>
                      <a:cubicBezTo>
                        <a:pt x="51" y="5"/>
                        <a:pt x="63" y="9"/>
                        <a:pt x="63" y="9"/>
                      </a:cubicBezTo>
                      <a:cubicBezTo>
                        <a:pt x="81" y="5"/>
                        <a:pt x="96" y="2"/>
                        <a:pt x="114" y="6"/>
                      </a:cubicBezTo>
                      <a:cubicBezTo>
                        <a:pt x="113" y="9"/>
                        <a:pt x="114" y="13"/>
                        <a:pt x="111" y="15"/>
                      </a:cubicBezTo>
                      <a:cubicBezTo>
                        <a:pt x="106" y="19"/>
                        <a:pt x="93" y="21"/>
                        <a:pt x="93" y="21"/>
                      </a:cubicBezTo>
                      <a:cubicBezTo>
                        <a:pt x="79" y="20"/>
                        <a:pt x="65" y="18"/>
                        <a:pt x="51" y="18"/>
                      </a:cubicBezTo>
                      <a:cubicBezTo>
                        <a:pt x="47" y="18"/>
                        <a:pt x="40" y="17"/>
                        <a:pt x="39" y="21"/>
                      </a:cubicBezTo>
                      <a:cubicBezTo>
                        <a:pt x="38" y="24"/>
                        <a:pt x="45" y="25"/>
                        <a:pt x="48" y="27"/>
                      </a:cubicBezTo>
                      <a:cubicBezTo>
                        <a:pt x="53" y="42"/>
                        <a:pt x="47" y="44"/>
                        <a:pt x="33" y="48"/>
                      </a:cubicBezTo>
                      <a:cubicBezTo>
                        <a:pt x="20" y="39"/>
                        <a:pt x="15" y="29"/>
                        <a:pt x="0" y="24"/>
                      </a:cubicBezTo>
                      <a:cubicBezTo>
                        <a:pt x="14" y="15"/>
                        <a:pt x="15" y="26"/>
                        <a:pt x="24" y="12"/>
                      </a:cubicBezTo>
                      <a:cubicBezTo>
                        <a:pt x="20" y="1"/>
                        <a:pt x="18" y="4"/>
                        <a:pt x="2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5" name="Freeform 138"/>
                <p:cNvSpPr>
                  <a:spLocks/>
                </p:cNvSpPr>
                <p:nvPr/>
              </p:nvSpPr>
              <p:spPr bwMode="ltGray">
                <a:xfrm>
                  <a:off x="2604" y="3256"/>
                  <a:ext cx="97" cy="56"/>
                </a:xfrm>
                <a:custGeom>
                  <a:avLst/>
                  <a:gdLst>
                    <a:gd name="T0" fmla="*/ 3 w 97"/>
                    <a:gd name="T1" fmla="*/ 50 h 56"/>
                    <a:gd name="T2" fmla="*/ 6 w 97"/>
                    <a:gd name="T3" fmla="*/ 35 h 56"/>
                    <a:gd name="T4" fmla="*/ 78 w 97"/>
                    <a:gd name="T5" fmla="*/ 8 h 56"/>
                    <a:gd name="T6" fmla="*/ 90 w 97"/>
                    <a:gd name="T7" fmla="*/ 2 h 56"/>
                    <a:gd name="T8" fmla="*/ 96 w 97"/>
                    <a:gd name="T9" fmla="*/ 20 h 56"/>
                    <a:gd name="T10" fmla="*/ 87 w 97"/>
                    <a:gd name="T11" fmla="*/ 23 h 56"/>
                    <a:gd name="T12" fmla="*/ 78 w 97"/>
                    <a:gd name="T13" fmla="*/ 29 h 56"/>
                    <a:gd name="T14" fmla="*/ 60 w 97"/>
                    <a:gd name="T15" fmla="*/ 35 h 56"/>
                    <a:gd name="T16" fmla="*/ 15 w 97"/>
                    <a:gd name="T17" fmla="*/ 56 h 56"/>
                    <a:gd name="T18" fmla="*/ 3 w 97"/>
                    <a:gd name="T19" fmla="*/ 53 h 56"/>
                    <a:gd name="T20" fmla="*/ 0 w 97"/>
                    <a:gd name="T21" fmla="*/ 44 h 56"/>
                    <a:gd name="T22" fmla="*/ 3 w 97"/>
                    <a:gd name="T23" fmla="*/ 5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56">
                      <a:moveTo>
                        <a:pt x="3" y="50"/>
                      </a:moveTo>
                      <a:cubicBezTo>
                        <a:pt x="4" y="45"/>
                        <a:pt x="3" y="39"/>
                        <a:pt x="6" y="35"/>
                      </a:cubicBezTo>
                      <a:cubicBezTo>
                        <a:pt x="11" y="26"/>
                        <a:pt x="67" y="10"/>
                        <a:pt x="78" y="8"/>
                      </a:cubicBezTo>
                      <a:cubicBezTo>
                        <a:pt x="56" y="1"/>
                        <a:pt x="84" y="0"/>
                        <a:pt x="90" y="2"/>
                      </a:cubicBezTo>
                      <a:cubicBezTo>
                        <a:pt x="92" y="8"/>
                        <a:pt x="94" y="14"/>
                        <a:pt x="96" y="20"/>
                      </a:cubicBezTo>
                      <a:cubicBezTo>
                        <a:pt x="97" y="23"/>
                        <a:pt x="90" y="22"/>
                        <a:pt x="87" y="23"/>
                      </a:cubicBezTo>
                      <a:cubicBezTo>
                        <a:pt x="84" y="25"/>
                        <a:pt x="81" y="28"/>
                        <a:pt x="78" y="29"/>
                      </a:cubicBezTo>
                      <a:cubicBezTo>
                        <a:pt x="72" y="32"/>
                        <a:pt x="66" y="33"/>
                        <a:pt x="60" y="35"/>
                      </a:cubicBezTo>
                      <a:cubicBezTo>
                        <a:pt x="44" y="40"/>
                        <a:pt x="31" y="51"/>
                        <a:pt x="15" y="56"/>
                      </a:cubicBezTo>
                      <a:cubicBezTo>
                        <a:pt x="11" y="55"/>
                        <a:pt x="6" y="56"/>
                        <a:pt x="3" y="53"/>
                      </a:cubicBezTo>
                      <a:cubicBezTo>
                        <a:pt x="1" y="51"/>
                        <a:pt x="0" y="47"/>
                        <a:pt x="0" y="44"/>
                      </a:cubicBezTo>
                      <a:cubicBezTo>
                        <a:pt x="0" y="42"/>
                        <a:pt x="2" y="48"/>
                        <a:pt x="3" y="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6" name="Freeform 139"/>
                <p:cNvSpPr>
                  <a:spLocks/>
                </p:cNvSpPr>
                <p:nvPr/>
              </p:nvSpPr>
              <p:spPr bwMode="ltGray">
                <a:xfrm>
                  <a:off x="2822" y="3246"/>
                  <a:ext cx="22" cy="25"/>
                </a:xfrm>
                <a:custGeom>
                  <a:avLst/>
                  <a:gdLst>
                    <a:gd name="T0" fmla="*/ 7 w 22"/>
                    <a:gd name="T1" fmla="*/ 18 h 25"/>
                    <a:gd name="T2" fmla="*/ 22 w 22"/>
                    <a:gd name="T3" fmla="*/ 15 h 25"/>
                    <a:gd name="T4" fmla="*/ 7 w 22"/>
                    <a:gd name="T5" fmla="*/ 18 h 25"/>
                    <a:gd name="T6" fmla="*/ 0 60000 65536"/>
                    <a:gd name="T7" fmla="*/ 0 60000 65536"/>
                    <a:gd name="T8" fmla="*/ 0 60000 65536"/>
                  </a:gdLst>
                  <a:ahLst/>
                  <a:cxnLst>
                    <a:cxn ang="T6">
                      <a:pos x="T0" y="T1"/>
                    </a:cxn>
                    <a:cxn ang="T7">
                      <a:pos x="T2" y="T3"/>
                    </a:cxn>
                    <a:cxn ang="T8">
                      <a:pos x="T4" y="T5"/>
                    </a:cxn>
                  </a:cxnLst>
                  <a:rect l="0" t="0" r="r" b="b"/>
                  <a:pathLst>
                    <a:path w="22" h="25">
                      <a:moveTo>
                        <a:pt x="7" y="18"/>
                      </a:moveTo>
                      <a:cubicBezTo>
                        <a:pt x="11" y="7"/>
                        <a:pt x="17" y="0"/>
                        <a:pt x="22" y="15"/>
                      </a:cubicBezTo>
                      <a:cubicBezTo>
                        <a:pt x="3" y="21"/>
                        <a:pt x="0" y="25"/>
                        <a:pt x="7"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7" name="Freeform 140"/>
                <p:cNvSpPr>
                  <a:spLocks/>
                </p:cNvSpPr>
                <p:nvPr/>
              </p:nvSpPr>
              <p:spPr bwMode="ltGray">
                <a:xfrm>
                  <a:off x="2913" y="3194"/>
                  <a:ext cx="29" cy="33"/>
                </a:xfrm>
                <a:custGeom>
                  <a:avLst/>
                  <a:gdLst>
                    <a:gd name="T0" fmla="*/ 12 w 29"/>
                    <a:gd name="T1" fmla="*/ 28 h 33"/>
                    <a:gd name="T2" fmla="*/ 27 w 29"/>
                    <a:gd name="T3" fmla="*/ 22 h 33"/>
                    <a:gd name="T4" fmla="*/ 24 w 29"/>
                    <a:gd name="T5" fmla="*/ 31 h 33"/>
                    <a:gd name="T6" fmla="*/ 12 w 29"/>
                    <a:gd name="T7" fmla="*/ 28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33">
                      <a:moveTo>
                        <a:pt x="12" y="28"/>
                      </a:moveTo>
                      <a:cubicBezTo>
                        <a:pt x="10" y="23"/>
                        <a:pt x="0" y="0"/>
                        <a:pt x="27" y="22"/>
                      </a:cubicBezTo>
                      <a:cubicBezTo>
                        <a:pt x="29" y="24"/>
                        <a:pt x="27" y="30"/>
                        <a:pt x="24" y="31"/>
                      </a:cubicBezTo>
                      <a:cubicBezTo>
                        <a:pt x="20" y="33"/>
                        <a:pt x="16" y="29"/>
                        <a:pt x="12"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8" name="Freeform 141"/>
                <p:cNvSpPr>
                  <a:spLocks/>
                </p:cNvSpPr>
                <p:nvPr/>
              </p:nvSpPr>
              <p:spPr bwMode="ltGray">
                <a:xfrm>
                  <a:off x="2894" y="3234"/>
                  <a:ext cx="33" cy="24"/>
                </a:xfrm>
                <a:custGeom>
                  <a:avLst/>
                  <a:gdLst>
                    <a:gd name="T0" fmla="*/ 25 w 33"/>
                    <a:gd name="T1" fmla="*/ 0 h 24"/>
                    <a:gd name="T2" fmla="*/ 25 w 33"/>
                    <a:gd name="T3" fmla="*/ 0 h 24"/>
                    <a:gd name="T4" fmla="*/ 0 60000 65536"/>
                    <a:gd name="T5" fmla="*/ 0 60000 65536"/>
                  </a:gdLst>
                  <a:ahLst/>
                  <a:cxnLst>
                    <a:cxn ang="T4">
                      <a:pos x="T0" y="T1"/>
                    </a:cxn>
                    <a:cxn ang="T5">
                      <a:pos x="T2" y="T3"/>
                    </a:cxn>
                  </a:cxnLst>
                  <a:rect l="0" t="0" r="r" b="b"/>
                  <a:pathLst>
                    <a:path w="33" h="24">
                      <a:moveTo>
                        <a:pt x="25" y="0"/>
                      </a:moveTo>
                      <a:cubicBezTo>
                        <a:pt x="33" y="24"/>
                        <a:pt x="0" y="17"/>
                        <a:pt x="2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79" name="Freeform 142"/>
                <p:cNvSpPr>
                  <a:spLocks/>
                </p:cNvSpPr>
                <p:nvPr/>
              </p:nvSpPr>
              <p:spPr bwMode="ltGray">
                <a:xfrm>
                  <a:off x="2814" y="3078"/>
                  <a:ext cx="607" cy="228"/>
                </a:xfrm>
                <a:custGeom>
                  <a:avLst/>
                  <a:gdLst>
                    <a:gd name="T0" fmla="*/ 238 w 607"/>
                    <a:gd name="T1" fmla="*/ 186 h 228"/>
                    <a:gd name="T2" fmla="*/ 217 w 607"/>
                    <a:gd name="T3" fmla="*/ 177 h 228"/>
                    <a:gd name="T4" fmla="*/ 223 w 607"/>
                    <a:gd name="T5" fmla="*/ 201 h 228"/>
                    <a:gd name="T6" fmla="*/ 244 w 607"/>
                    <a:gd name="T7" fmla="*/ 192 h 228"/>
                    <a:gd name="T8" fmla="*/ 262 w 607"/>
                    <a:gd name="T9" fmla="*/ 198 h 228"/>
                    <a:gd name="T10" fmla="*/ 334 w 607"/>
                    <a:gd name="T11" fmla="*/ 216 h 228"/>
                    <a:gd name="T12" fmla="*/ 382 w 607"/>
                    <a:gd name="T13" fmla="*/ 213 h 228"/>
                    <a:gd name="T14" fmla="*/ 385 w 607"/>
                    <a:gd name="T15" fmla="*/ 204 h 228"/>
                    <a:gd name="T16" fmla="*/ 367 w 607"/>
                    <a:gd name="T17" fmla="*/ 192 h 228"/>
                    <a:gd name="T18" fmla="*/ 361 w 607"/>
                    <a:gd name="T19" fmla="*/ 183 h 228"/>
                    <a:gd name="T20" fmla="*/ 379 w 607"/>
                    <a:gd name="T21" fmla="*/ 189 h 228"/>
                    <a:gd name="T22" fmla="*/ 433 w 607"/>
                    <a:gd name="T23" fmla="*/ 171 h 228"/>
                    <a:gd name="T24" fmla="*/ 469 w 607"/>
                    <a:gd name="T25" fmla="*/ 186 h 228"/>
                    <a:gd name="T26" fmla="*/ 511 w 607"/>
                    <a:gd name="T27" fmla="*/ 216 h 228"/>
                    <a:gd name="T28" fmla="*/ 538 w 607"/>
                    <a:gd name="T29" fmla="*/ 228 h 228"/>
                    <a:gd name="T30" fmla="*/ 577 w 607"/>
                    <a:gd name="T31" fmla="*/ 225 h 228"/>
                    <a:gd name="T32" fmla="*/ 601 w 607"/>
                    <a:gd name="T33" fmla="*/ 222 h 228"/>
                    <a:gd name="T34" fmla="*/ 592 w 607"/>
                    <a:gd name="T35" fmla="*/ 204 h 228"/>
                    <a:gd name="T36" fmla="*/ 571 w 607"/>
                    <a:gd name="T37" fmla="*/ 201 h 228"/>
                    <a:gd name="T38" fmla="*/ 553 w 607"/>
                    <a:gd name="T39" fmla="*/ 189 h 228"/>
                    <a:gd name="T40" fmla="*/ 535 w 607"/>
                    <a:gd name="T41" fmla="*/ 183 h 228"/>
                    <a:gd name="T42" fmla="*/ 505 w 607"/>
                    <a:gd name="T43" fmla="*/ 153 h 228"/>
                    <a:gd name="T44" fmla="*/ 502 w 607"/>
                    <a:gd name="T45" fmla="*/ 144 h 228"/>
                    <a:gd name="T46" fmla="*/ 511 w 607"/>
                    <a:gd name="T47" fmla="*/ 141 h 228"/>
                    <a:gd name="T48" fmla="*/ 502 w 607"/>
                    <a:gd name="T49" fmla="*/ 123 h 228"/>
                    <a:gd name="T50" fmla="*/ 475 w 607"/>
                    <a:gd name="T51" fmla="*/ 114 h 228"/>
                    <a:gd name="T52" fmla="*/ 466 w 607"/>
                    <a:gd name="T53" fmla="*/ 111 h 228"/>
                    <a:gd name="T54" fmla="*/ 355 w 607"/>
                    <a:gd name="T55" fmla="*/ 66 h 228"/>
                    <a:gd name="T56" fmla="*/ 280 w 607"/>
                    <a:gd name="T57" fmla="*/ 42 h 228"/>
                    <a:gd name="T58" fmla="*/ 241 w 607"/>
                    <a:gd name="T59" fmla="*/ 33 h 228"/>
                    <a:gd name="T60" fmla="*/ 223 w 607"/>
                    <a:gd name="T61" fmla="*/ 27 h 228"/>
                    <a:gd name="T62" fmla="*/ 178 w 607"/>
                    <a:gd name="T63" fmla="*/ 42 h 228"/>
                    <a:gd name="T64" fmla="*/ 166 w 607"/>
                    <a:gd name="T65" fmla="*/ 18 h 228"/>
                    <a:gd name="T66" fmla="*/ 142 w 607"/>
                    <a:gd name="T67" fmla="*/ 9 h 228"/>
                    <a:gd name="T68" fmla="*/ 142 w 607"/>
                    <a:gd name="T69" fmla="*/ 24 h 228"/>
                    <a:gd name="T70" fmla="*/ 166 w 607"/>
                    <a:gd name="T71" fmla="*/ 39 h 228"/>
                    <a:gd name="T72" fmla="*/ 172 w 607"/>
                    <a:gd name="T73" fmla="*/ 48 h 228"/>
                    <a:gd name="T74" fmla="*/ 163 w 607"/>
                    <a:gd name="T75" fmla="*/ 51 h 228"/>
                    <a:gd name="T76" fmla="*/ 151 w 607"/>
                    <a:gd name="T77" fmla="*/ 63 h 228"/>
                    <a:gd name="T78" fmla="*/ 124 w 607"/>
                    <a:gd name="T79" fmla="*/ 72 h 228"/>
                    <a:gd name="T80" fmla="*/ 109 w 607"/>
                    <a:gd name="T81" fmla="*/ 48 h 228"/>
                    <a:gd name="T82" fmla="*/ 88 w 607"/>
                    <a:gd name="T83" fmla="*/ 6 h 228"/>
                    <a:gd name="T84" fmla="*/ 61 w 607"/>
                    <a:gd name="T85" fmla="*/ 3 h 228"/>
                    <a:gd name="T86" fmla="*/ 52 w 607"/>
                    <a:gd name="T87" fmla="*/ 0 h 228"/>
                    <a:gd name="T88" fmla="*/ 13 w 607"/>
                    <a:gd name="T89" fmla="*/ 15 h 228"/>
                    <a:gd name="T90" fmla="*/ 34 w 607"/>
                    <a:gd name="T91" fmla="*/ 39 h 228"/>
                    <a:gd name="T92" fmla="*/ 49 w 607"/>
                    <a:gd name="T93" fmla="*/ 54 h 228"/>
                    <a:gd name="T94" fmla="*/ 67 w 607"/>
                    <a:gd name="T95" fmla="*/ 48 h 228"/>
                    <a:gd name="T96" fmla="*/ 94 w 607"/>
                    <a:gd name="T97" fmla="*/ 51 h 228"/>
                    <a:gd name="T98" fmla="*/ 76 w 607"/>
                    <a:gd name="T99" fmla="*/ 57 h 228"/>
                    <a:gd name="T100" fmla="*/ 49 w 607"/>
                    <a:gd name="T101" fmla="*/ 66 h 228"/>
                    <a:gd name="T102" fmla="*/ 70 w 607"/>
                    <a:gd name="T103" fmla="*/ 93 h 228"/>
                    <a:gd name="T104" fmla="*/ 97 w 607"/>
                    <a:gd name="T105" fmla="*/ 66 h 228"/>
                    <a:gd name="T106" fmla="*/ 97 w 607"/>
                    <a:gd name="T107" fmla="*/ 93 h 228"/>
                    <a:gd name="T108" fmla="*/ 115 w 607"/>
                    <a:gd name="T109" fmla="*/ 99 h 228"/>
                    <a:gd name="T110" fmla="*/ 133 w 607"/>
                    <a:gd name="T111" fmla="*/ 93 h 228"/>
                    <a:gd name="T112" fmla="*/ 136 w 607"/>
                    <a:gd name="T113" fmla="*/ 102 h 228"/>
                    <a:gd name="T114" fmla="*/ 220 w 607"/>
                    <a:gd name="T115" fmla="*/ 132 h 228"/>
                    <a:gd name="T116" fmla="*/ 238 w 607"/>
                    <a:gd name="T117" fmla="*/ 147 h 228"/>
                    <a:gd name="T118" fmla="*/ 274 w 607"/>
                    <a:gd name="T119" fmla="*/ 198 h 228"/>
                    <a:gd name="T120" fmla="*/ 238 w 607"/>
                    <a:gd name="T121" fmla="*/ 186 h 2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7" h="228">
                      <a:moveTo>
                        <a:pt x="238" y="186"/>
                      </a:moveTo>
                      <a:cubicBezTo>
                        <a:pt x="234" y="173"/>
                        <a:pt x="229" y="173"/>
                        <a:pt x="217" y="177"/>
                      </a:cubicBezTo>
                      <a:cubicBezTo>
                        <a:pt x="209" y="189"/>
                        <a:pt x="208" y="196"/>
                        <a:pt x="223" y="201"/>
                      </a:cubicBezTo>
                      <a:cubicBezTo>
                        <a:pt x="230" y="199"/>
                        <a:pt x="236" y="192"/>
                        <a:pt x="244" y="192"/>
                      </a:cubicBezTo>
                      <a:cubicBezTo>
                        <a:pt x="250" y="192"/>
                        <a:pt x="262" y="198"/>
                        <a:pt x="262" y="198"/>
                      </a:cubicBezTo>
                      <a:cubicBezTo>
                        <a:pt x="291" y="192"/>
                        <a:pt x="307" y="211"/>
                        <a:pt x="334" y="216"/>
                      </a:cubicBezTo>
                      <a:cubicBezTo>
                        <a:pt x="350" y="212"/>
                        <a:pt x="364" y="215"/>
                        <a:pt x="382" y="213"/>
                      </a:cubicBezTo>
                      <a:cubicBezTo>
                        <a:pt x="383" y="210"/>
                        <a:pt x="387" y="207"/>
                        <a:pt x="385" y="204"/>
                      </a:cubicBezTo>
                      <a:cubicBezTo>
                        <a:pt x="381" y="198"/>
                        <a:pt x="367" y="192"/>
                        <a:pt x="367" y="192"/>
                      </a:cubicBezTo>
                      <a:cubicBezTo>
                        <a:pt x="365" y="189"/>
                        <a:pt x="358" y="184"/>
                        <a:pt x="361" y="183"/>
                      </a:cubicBezTo>
                      <a:cubicBezTo>
                        <a:pt x="367" y="181"/>
                        <a:pt x="379" y="189"/>
                        <a:pt x="379" y="189"/>
                      </a:cubicBezTo>
                      <a:cubicBezTo>
                        <a:pt x="398" y="183"/>
                        <a:pt x="413" y="175"/>
                        <a:pt x="433" y="171"/>
                      </a:cubicBezTo>
                      <a:cubicBezTo>
                        <a:pt x="447" y="176"/>
                        <a:pt x="457" y="178"/>
                        <a:pt x="469" y="186"/>
                      </a:cubicBezTo>
                      <a:cubicBezTo>
                        <a:pt x="478" y="200"/>
                        <a:pt x="497" y="207"/>
                        <a:pt x="511" y="216"/>
                      </a:cubicBezTo>
                      <a:cubicBezTo>
                        <a:pt x="519" y="221"/>
                        <a:pt x="538" y="228"/>
                        <a:pt x="538" y="228"/>
                      </a:cubicBezTo>
                      <a:cubicBezTo>
                        <a:pt x="563" y="220"/>
                        <a:pt x="550" y="221"/>
                        <a:pt x="577" y="225"/>
                      </a:cubicBezTo>
                      <a:cubicBezTo>
                        <a:pt x="585" y="224"/>
                        <a:pt x="594" y="226"/>
                        <a:pt x="601" y="222"/>
                      </a:cubicBezTo>
                      <a:cubicBezTo>
                        <a:pt x="607" y="219"/>
                        <a:pt x="598" y="207"/>
                        <a:pt x="592" y="204"/>
                      </a:cubicBezTo>
                      <a:cubicBezTo>
                        <a:pt x="586" y="201"/>
                        <a:pt x="578" y="202"/>
                        <a:pt x="571" y="201"/>
                      </a:cubicBezTo>
                      <a:cubicBezTo>
                        <a:pt x="565" y="197"/>
                        <a:pt x="560" y="191"/>
                        <a:pt x="553" y="189"/>
                      </a:cubicBezTo>
                      <a:cubicBezTo>
                        <a:pt x="547" y="187"/>
                        <a:pt x="535" y="183"/>
                        <a:pt x="535" y="183"/>
                      </a:cubicBezTo>
                      <a:cubicBezTo>
                        <a:pt x="531" y="170"/>
                        <a:pt x="517" y="161"/>
                        <a:pt x="505" y="153"/>
                      </a:cubicBezTo>
                      <a:cubicBezTo>
                        <a:pt x="504" y="150"/>
                        <a:pt x="501" y="147"/>
                        <a:pt x="502" y="144"/>
                      </a:cubicBezTo>
                      <a:cubicBezTo>
                        <a:pt x="503" y="141"/>
                        <a:pt x="510" y="144"/>
                        <a:pt x="511" y="141"/>
                      </a:cubicBezTo>
                      <a:cubicBezTo>
                        <a:pt x="512" y="138"/>
                        <a:pt x="503" y="124"/>
                        <a:pt x="502" y="123"/>
                      </a:cubicBezTo>
                      <a:cubicBezTo>
                        <a:pt x="502" y="123"/>
                        <a:pt x="480" y="116"/>
                        <a:pt x="475" y="114"/>
                      </a:cubicBezTo>
                      <a:cubicBezTo>
                        <a:pt x="472" y="113"/>
                        <a:pt x="466" y="111"/>
                        <a:pt x="466" y="111"/>
                      </a:cubicBezTo>
                      <a:cubicBezTo>
                        <a:pt x="437" y="82"/>
                        <a:pt x="395" y="70"/>
                        <a:pt x="355" y="66"/>
                      </a:cubicBezTo>
                      <a:cubicBezTo>
                        <a:pt x="330" y="58"/>
                        <a:pt x="305" y="48"/>
                        <a:pt x="280" y="42"/>
                      </a:cubicBezTo>
                      <a:cubicBezTo>
                        <a:pt x="264" y="47"/>
                        <a:pt x="255" y="39"/>
                        <a:pt x="241" y="33"/>
                      </a:cubicBezTo>
                      <a:cubicBezTo>
                        <a:pt x="235" y="30"/>
                        <a:pt x="223" y="27"/>
                        <a:pt x="223" y="27"/>
                      </a:cubicBezTo>
                      <a:cubicBezTo>
                        <a:pt x="205" y="30"/>
                        <a:pt x="195" y="36"/>
                        <a:pt x="178" y="42"/>
                      </a:cubicBezTo>
                      <a:cubicBezTo>
                        <a:pt x="170" y="31"/>
                        <a:pt x="161" y="32"/>
                        <a:pt x="166" y="18"/>
                      </a:cubicBezTo>
                      <a:cubicBezTo>
                        <a:pt x="158" y="7"/>
                        <a:pt x="155" y="5"/>
                        <a:pt x="142" y="9"/>
                      </a:cubicBezTo>
                      <a:cubicBezTo>
                        <a:pt x="148" y="27"/>
                        <a:pt x="165" y="18"/>
                        <a:pt x="142" y="24"/>
                      </a:cubicBezTo>
                      <a:cubicBezTo>
                        <a:pt x="146" y="37"/>
                        <a:pt x="153" y="36"/>
                        <a:pt x="166" y="39"/>
                      </a:cubicBezTo>
                      <a:cubicBezTo>
                        <a:pt x="168" y="42"/>
                        <a:pt x="173" y="45"/>
                        <a:pt x="172" y="48"/>
                      </a:cubicBezTo>
                      <a:cubicBezTo>
                        <a:pt x="171" y="51"/>
                        <a:pt x="165" y="49"/>
                        <a:pt x="163" y="51"/>
                      </a:cubicBezTo>
                      <a:cubicBezTo>
                        <a:pt x="147" y="67"/>
                        <a:pt x="175" y="55"/>
                        <a:pt x="151" y="63"/>
                      </a:cubicBezTo>
                      <a:cubicBezTo>
                        <a:pt x="142" y="76"/>
                        <a:pt x="139" y="76"/>
                        <a:pt x="124" y="72"/>
                      </a:cubicBezTo>
                      <a:cubicBezTo>
                        <a:pt x="117" y="51"/>
                        <a:pt x="123" y="58"/>
                        <a:pt x="109" y="48"/>
                      </a:cubicBezTo>
                      <a:cubicBezTo>
                        <a:pt x="99" y="33"/>
                        <a:pt x="104" y="17"/>
                        <a:pt x="88" y="6"/>
                      </a:cubicBezTo>
                      <a:cubicBezTo>
                        <a:pt x="73" y="11"/>
                        <a:pt x="82" y="10"/>
                        <a:pt x="61" y="3"/>
                      </a:cubicBezTo>
                      <a:cubicBezTo>
                        <a:pt x="58" y="2"/>
                        <a:pt x="52" y="0"/>
                        <a:pt x="52" y="0"/>
                      </a:cubicBezTo>
                      <a:cubicBezTo>
                        <a:pt x="38" y="4"/>
                        <a:pt x="25" y="7"/>
                        <a:pt x="13" y="15"/>
                      </a:cubicBezTo>
                      <a:cubicBezTo>
                        <a:pt x="0" y="35"/>
                        <a:pt x="17" y="36"/>
                        <a:pt x="34" y="39"/>
                      </a:cubicBezTo>
                      <a:cubicBezTo>
                        <a:pt x="37" y="43"/>
                        <a:pt x="42" y="54"/>
                        <a:pt x="49" y="54"/>
                      </a:cubicBezTo>
                      <a:cubicBezTo>
                        <a:pt x="55" y="54"/>
                        <a:pt x="67" y="48"/>
                        <a:pt x="67" y="48"/>
                      </a:cubicBezTo>
                      <a:cubicBezTo>
                        <a:pt x="76" y="49"/>
                        <a:pt x="88" y="45"/>
                        <a:pt x="94" y="51"/>
                      </a:cubicBezTo>
                      <a:cubicBezTo>
                        <a:pt x="98" y="55"/>
                        <a:pt x="82" y="55"/>
                        <a:pt x="76" y="57"/>
                      </a:cubicBezTo>
                      <a:cubicBezTo>
                        <a:pt x="67" y="60"/>
                        <a:pt x="49" y="66"/>
                        <a:pt x="49" y="66"/>
                      </a:cubicBezTo>
                      <a:cubicBezTo>
                        <a:pt x="53" y="81"/>
                        <a:pt x="58" y="85"/>
                        <a:pt x="70" y="93"/>
                      </a:cubicBezTo>
                      <a:cubicBezTo>
                        <a:pt x="88" y="87"/>
                        <a:pt x="81" y="71"/>
                        <a:pt x="97" y="66"/>
                      </a:cubicBezTo>
                      <a:cubicBezTo>
                        <a:pt x="97" y="68"/>
                        <a:pt x="90" y="88"/>
                        <a:pt x="97" y="93"/>
                      </a:cubicBezTo>
                      <a:cubicBezTo>
                        <a:pt x="102" y="97"/>
                        <a:pt x="115" y="99"/>
                        <a:pt x="115" y="99"/>
                      </a:cubicBezTo>
                      <a:cubicBezTo>
                        <a:pt x="120" y="91"/>
                        <a:pt x="121" y="84"/>
                        <a:pt x="133" y="93"/>
                      </a:cubicBezTo>
                      <a:cubicBezTo>
                        <a:pt x="135" y="95"/>
                        <a:pt x="134" y="100"/>
                        <a:pt x="136" y="102"/>
                      </a:cubicBezTo>
                      <a:cubicBezTo>
                        <a:pt x="150" y="120"/>
                        <a:pt x="199" y="125"/>
                        <a:pt x="220" y="132"/>
                      </a:cubicBezTo>
                      <a:cubicBezTo>
                        <a:pt x="226" y="138"/>
                        <a:pt x="233" y="141"/>
                        <a:pt x="238" y="147"/>
                      </a:cubicBezTo>
                      <a:cubicBezTo>
                        <a:pt x="254" y="167"/>
                        <a:pt x="238" y="198"/>
                        <a:pt x="274" y="198"/>
                      </a:cubicBezTo>
                      <a:lnTo>
                        <a:pt x="238" y="1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0" name="Freeform 143"/>
                <p:cNvSpPr>
                  <a:spLocks/>
                </p:cNvSpPr>
                <p:nvPr/>
              </p:nvSpPr>
              <p:spPr bwMode="ltGray">
                <a:xfrm>
                  <a:off x="3282" y="3090"/>
                  <a:ext cx="58" cy="27"/>
                </a:xfrm>
                <a:custGeom>
                  <a:avLst/>
                  <a:gdLst>
                    <a:gd name="T0" fmla="*/ 6 w 58"/>
                    <a:gd name="T1" fmla="*/ 9 h 27"/>
                    <a:gd name="T2" fmla="*/ 24 w 58"/>
                    <a:gd name="T3" fmla="*/ 3 h 27"/>
                    <a:gd name="T4" fmla="*/ 33 w 58"/>
                    <a:gd name="T5" fmla="*/ 0 h 27"/>
                    <a:gd name="T6" fmla="*/ 12 w 58"/>
                    <a:gd name="T7" fmla="*/ 18 h 27"/>
                    <a:gd name="T8" fmla="*/ 3 w 58"/>
                    <a:gd name="T9" fmla="*/ 24 h 27"/>
                    <a:gd name="T10" fmla="*/ 6 w 58"/>
                    <a:gd name="T11" fmla="*/ 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6" y="9"/>
                      </a:moveTo>
                      <a:cubicBezTo>
                        <a:pt x="12" y="7"/>
                        <a:pt x="18" y="5"/>
                        <a:pt x="24" y="3"/>
                      </a:cubicBezTo>
                      <a:cubicBezTo>
                        <a:pt x="27" y="2"/>
                        <a:pt x="33" y="0"/>
                        <a:pt x="33" y="0"/>
                      </a:cubicBezTo>
                      <a:cubicBezTo>
                        <a:pt x="58" y="8"/>
                        <a:pt x="19" y="14"/>
                        <a:pt x="12" y="18"/>
                      </a:cubicBezTo>
                      <a:cubicBezTo>
                        <a:pt x="9" y="20"/>
                        <a:pt x="5" y="27"/>
                        <a:pt x="3" y="24"/>
                      </a:cubicBezTo>
                      <a:cubicBezTo>
                        <a:pt x="0" y="20"/>
                        <a:pt x="5" y="14"/>
                        <a:pt x="6"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1" name="Freeform 144"/>
                <p:cNvSpPr>
                  <a:spLocks/>
                </p:cNvSpPr>
                <p:nvPr/>
              </p:nvSpPr>
              <p:spPr bwMode="ltGray">
                <a:xfrm>
                  <a:off x="3396" y="3090"/>
                  <a:ext cx="13" cy="21"/>
                </a:xfrm>
                <a:custGeom>
                  <a:avLst/>
                  <a:gdLst>
                    <a:gd name="T0" fmla="*/ 0 w 13"/>
                    <a:gd name="T1" fmla="*/ 18 h 21"/>
                    <a:gd name="T2" fmla="*/ 9 w 13"/>
                    <a:gd name="T3" fmla="*/ 21 h 21"/>
                    <a:gd name="T4" fmla="*/ 0 w 13"/>
                    <a:gd name="T5" fmla="*/ 18 h 21"/>
                    <a:gd name="T6" fmla="*/ 0 60000 65536"/>
                    <a:gd name="T7" fmla="*/ 0 60000 65536"/>
                    <a:gd name="T8" fmla="*/ 0 60000 65536"/>
                  </a:gdLst>
                  <a:ahLst/>
                  <a:cxnLst>
                    <a:cxn ang="T6">
                      <a:pos x="T0" y="T1"/>
                    </a:cxn>
                    <a:cxn ang="T7">
                      <a:pos x="T2" y="T3"/>
                    </a:cxn>
                    <a:cxn ang="T8">
                      <a:pos x="T4" y="T5"/>
                    </a:cxn>
                  </a:cxnLst>
                  <a:rect l="0" t="0" r="r" b="b"/>
                  <a:pathLst>
                    <a:path w="13" h="21">
                      <a:moveTo>
                        <a:pt x="0" y="18"/>
                      </a:moveTo>
                      <a:cubicBezTo>
                        <a:pt x="5" y="0"/>
                        <a:pt x="13" y="5"/>
                        <a:pt x="9" y="21"/>
                      </a:cubicBezTo>
                      <a:cubicBezTo>
                        <a:pt x="6" y="20"/>
                        <a:pt x="0" y="18"/>
                        <a:pt x="0"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2" name="Freeform 145"/>
                <p:cNvSpPr>
                  <a:spLocks/>
                </p:cNvSpPr>
                <p:nvPr/>
              </p:nvSpPr>
              <p:spPr bwMode="ltGray">
                <a:xfrm>
                  <a:off x="3348" y="3097"/>
                  <a:ext cx="146" cy="107"/>
                </a:xfrm>
                <a:custGeom>
                  <a:avLst/>
                  <a:gdLst>
                    <a:gd name="T0" fmla="*/ 93 w 146"/>
                    <a:gd name="T1" fmla="*/ 20 h 107"/>
                    <a:gd name="T2" fmla="*/ 90 w 146"/>
                    <a:gd name="T3" fmla="*/ 2 h 107"/>
                    <a:gd name="T4" fmla="*/ 117 w 146"/>
                    <a:gd name="T5" fmla="*/ 20 h 107"/>
                    <a:gd name="T6" fmla="*/ 135 w 146"/>
                    <a:gd name="T7" fmla="*/ 32 h 107"/>
                    <a:gd name="T8" fmla="*/ 132 w 146"/>
                    <a:gd name="T9" fmla="*/ 56 h 107"/>
                    <a:gd name="T10" fmla="*/ 111 w 146"/>
                    <a:gd name="T11" fmla="*/ 44 h 107"/>
                    <a:gd name="T12" fmla="*/ 108 w 146"/>
                    <a:gd name="T13" fmla="*/ 62 h 107"/>
                    <a:gd name="T14" fmla="*/ 105 w 146"/>
                    <a:gd name="T15" fmla="*/ 77 h 107"/>
                    <a:gd name="T16" fmla="*/ 87 w 146"/>
                    <a:gd name="T17" fmla="*/ 86 h 107"/>
                    <a:gd name="T18" fmla="*/ 51 w 146"/>
                    <a:gd name="T19" fmla="*/ 107 h 107"/>
                    <a:gd name="T20" fmla="*/ 33 w 146"/>
                    <a:gd name="T21" fmla="*/ 101 h 107"/>
                    <a:gd name="T22" fmla="*/ 18 w 146"/>
                    <a:gd name="T23" fmla="*/ 98 h 107"/>
                    <a:gd name="T24" fmla="*/ 0 w 146"/>
                    <a:gd name="T25" fmla="*/ 92 h 107"/>
                    <a:gd name="T26" fmla="*/ 12 w 146"/>
                    <a:gd name="T27" fmla="*/ 77 h 107"/>
                    <a:gd name="T28" fmla="*/ 30 w 146"/>
                    <a:gd name="T29" fmla="*/ 83 h 107"/>
                    <a:gd name="T30" fmla="*/ 60 w 146"/>
                    <a:gd name="T31" fmla="*/ 80 h 107"/>
                    <a:gd name="T32" fmla="*/ 87 w 146"/>
                    <a:gd name="T33" fmla="*/ 59 h 107"/>
                    <a:gd name="T34" fmla="*/ 93 w 146"/>
                    <a:gd name="T35" fmla="*/ 2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107">
                      <a:moveTo>
                        <a:pt x="93" y="20"/>
                      </a:moveTo>
                      <a:cubicBezTo>
                        <a:pt x="90" y="16"/>
                        <a:pt x="78" y="0"/>
                        <a:pt x="90" y="2"/>
                      </a:cubicBezTo>
                      <a:cubicBezTo>
                        <a:pt x="90" y="2"/>
                        <a:pt x="112" y="17"/>
                        <a:pt x="117" y="20"/>
                      </a:cubicBezTo>
                      <a:cubicBezTo>
                        <a:pt x="123" y="24"/>
                        <a:pt x="135" y="32"/>
                        <a:pt x="135" y="32"/>
                      </a:cubicBezTo>
                      <a:cubicBezTo>
                        <a:pt x="142" y="53"/>
                        <a:pt x="146" y="46"/>
                        <a:pt x="132" y="56"/>
                      </a:cubicBezTo>
                      <a:cubicBezTo>
                        <a:pt x="120" y="48"/>
                        <a:pt x="125" y="39"/>
                        <a:pt x="111" y="44"/>
                      </a:cubicBezTo>
                      <a:cubicBezTo>
                        <a:pt x="117" y="61"/>
                        <a:pt x="114" y="46"/>
                        <a:pt x="108" y="62"/>
                      </a:cubicBezTo>
                      <a:cubicBezTo>
                        <a:pt x="106" y="67"/>
                        <a:pt x="108" y="73"/>
                        <a:pt x="105" y="77"/>
                      </a:cubicBezTo>
                      <a:cubicBezTo>
                        <a:pt x="101" y="84"/>
                        <a:pt x="92" y="83"/>
                        <a:pt x="87" y="86"/>
                      </a:cubicBezTo>
                      <a:cubicBezTo>
                        <a:pt x="76" y="92"/>
                        <a:pt x="62" y="100"/>
                        <a:pt x="51" y="107"/>
                      </a:cubicBezTo>
                      <a:cubicBezTo>
                        <a:pt x="45" y="105"/>
                        <a:pt x="39" y="102"/>
                        <a:pt x="33" y="101"/>
                      </a:cubicBezTo>
                      <a:cubicBezTo>
                        <a:pt x="28" y="100"/>
                        <a:pt x="23" y="99"/>
                        <a:pt x="18" y="98"/>
                      </a:cubicBezTo>
                      <a:cubicBezTo>
                        <a:pt x="12" y="96"/>
                        <a:pt x="0" y="92"/>
                        <a:pt x="0" y="92"/>
                      </a:cubicBezTo>
                      <a:cubicBezTo>
                        <a:pt x="2" y="86"/>
                        <a:pt x="3" y="77"/>
                        <a:pt x="12" y="77"/>
                      </a:cubicBezTo>
                      <a:cubicBezTo>
                        <a:pt x="18" y="77"/>
                        <a:pt x="30" y="83"/>
                        <a:pt x="30" y="83"/>
                      </a:cubicBezTo>
                      <a:cubicBezTo>
                        <a:pt x="45" y="79"/>
                        <a:pt x="47" y="71"/>
                        <a:pt x="60" y="80"/>
                      </a:cubicBezTo>
                      <a:cubicBezTo>
                        <a:pt x="71" y="76"/>
                        <a:pt x="87" y="59"/>
                        <a:pt x="87" y="59"/>
                      </a:cubicBezTo>
                      <a:cubicBezTo>
                        <a:pt x="93" y="30"/>
                        <a:pt x="103" y="54"/>
                        <a:pt x="93"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3" name="Freeform 146"/>
                <p:cNvSpPr>
                  <a:spLocks/>
                </p:cNvSpPr>
                <p:nvPr/>
              </p:nvSpPr>
              <p:spPr bwMode="ltGray">
                <a:xfrm>
                  <a:off x="3530" y="3153"/>
                  <a:ext cx="34" cy="41"/>
                </a:xfrm>
                <a:custGeom>
                  <a:avLst/>
                  <a:gdLst>
                    <a:gd name="T0" fmla="*/ 13 w 34"/>
                    <a:gd name="T1" fmla="*/ 24 h 41"/>
                    <a:gd name="T2" fmla="*/ 13 w 34"/>
                    <a:gd name="T3" fmla="*/ 0 h 41"/>
                    <a:gd name="T4" fmla="*/ 34 w 34"/>
                    <a:gd name="T5" fmla="*/ 24 h 41"/>
                    <a:gd name="T6" fmla="*/ 13 w 34"/>
                    <a:gd name="T7" fmla="*/ 33 h 41"/>
                    <a:gd name="T8" fmla="*/ 13 w 34"/>
                    <a:gd name="T9" fmla="*/ 2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1">
                      <a:moveTo>
                        <a:pt x="13" y="24"/>
                      </a:moveTo>
                      <a:cubicBezTo>
                        <a:pt x="5" y="12"/>
                        <a:pt x="0" y="9"/>
                        <a:pt x="13" y="0"/>
                      </a:cubicBezTo>
                      <a:cubicBezTo>
                        <a:pt x="24" y="7"/>
                        <a:pt x="25" y="15"/>
                        <a:pt x="34" y="24"/>
                      </a:cubicBezTo>
                      <a:cubicBezTo>
                        <a:pt x="29" y="38"/>
                        <a:pt x="26" y="41"/>
                        <a:pt x="13" y="33"/>
                      </a:cubicBezTo>
                      <a:cubicBezTo>
                        <a:pt x="10" y="23"/>
                        <a:pt x="7" y="24"/>
                        <a:pt x="13"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4" name="Freeform 147"/>
                <p:cNvSpPr>
                  <a:spLocks/>
                </p:cNvSpPr>
                <p:nvPr/>
              </p:nvSpPr>
              <p:spPr bwMode="ltGray">
                <a:xfrm>
                  <a:off x="3572" y="3163"/>
                  <a:ext cx="39" cy="41"/>
                </a:xfrm>
                <a:custGeom>
                  <a:avLst/>
                  <a:gdLst>
                    <a:gd name="T0" fmla="*/ 7 w 39"/>
                    <a:gd name="T1" fmla="*/ 20 h 41"/>
                    <a:gd name="T2" fmla="*/ 31 w 39"/>
                    <a:gd name="T3" fmla="*/ 17 h 41"/>
                    <a:gd name="T4" fmla="*/ 1 w 39"/>
                    <a:gd name="T5" fmla="*/ 23 h 41"/>
                    <a:gd name="T6" fmla="*/ 7 w 39"/>
                    <a:gd name="T7" fmla="*/ 2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41">
                      <a:moveTo>
                        <a:pt x="7" y="20"/>
                      </a:moveTo>
                      <a:cubicBezTo>
                        <a:pt x="0" y="0"/>
                        <a:pt x="20" y="13"/>
                        <a:pt x="31" y="17"/>
                      </a:cubicBezTo>
                      <a:cubicBezTo>
                        <a:pt x="39" y="41"/>
                        <a:pt x="2" y="25"/>
                        <a:pt x="1" y="23"/>
                      </a:cubicBezTo>
                      <a:cubicBezTo>
                        <a:pt x="0" y="21"/>
                        <a:pt x="5" y="21"/>
                        <a:pt x="7"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5" name="Freeform 148"/>
                <p:cNvSpPr>
                  <a:spLocks/>
                </p:cNvSpPr>
                <p:nvPr/>
              </p:nvSpPr>
              <p:spPr bwMode="ltGray">
                <a:xfrm>
                  <a:off x="3638" y="3177"/>
                  <a:ext cx="26" cy="24"/>
                </a:xfrm>
                <a:custGeom>
                  <a:avLst/>
                  <a:gdLst>
                    <a:gd name="T0" fmla="*/ 16 w 26"/>
                    <a:gd name="T1" fmla="*/ 21 h 24"/>
                    <a:gd name="T2" fmla="*/ 13 w 26"/>
                    <a:gd name="T3" fmla="*/ 0 h 24"/>
                    <a:gd name="T4" fmla="*/ 22 w 26"/>
                    <a:gd name="T5" fmla="*/ 24 h 24"/>
                    <a:gd name="T6" fmla="*/ 16 w 26"/>
                    <a:gd name="T7" fmla="*/ 21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4">
                      <a:moveTo>
                        <a:pt x="16" y="21"/>
                      </a:moveTo>
                      <a:cubicBezTo>
                        <a:pt x="4" y="13"/>
                        <a:pt x="0" y="9"/>
                        <a:pt x="13" y="0"/>
                      </a:cubicBezTo>
                      <a:cubicBezTo>
                        <a:pt x="24" y="8"/>
                        <a:pt x="26" y="11"/>
                        <a:pt x="22" y="24"/>
                      </a:cubicBezTo>
                      <a:cubicBezTo>
                        <a:pt x="8" y="21"/>
                        <a:pt x="6" y="21"/>
                        <a:pt x="16"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6" name="Freeform 149"/>
                <p:cNvSpPr>
                  <a:spLocks/>
                </p:cNvSpPr>
                <p:nvPr/>
              </p:nvSpPr>
              <p:spPr bwMode="ltGray">
                <a:xfrm>
                  <a:off x="3671" y="3183"/>
                  <a:ext cx="28" cy="21"/>
                </a:xfrm>
                <a:custGeom>
                  <a:avLst/>
                  <a:gdLst>
                    <a:gd name="T0" fmla="*/ 16 w 28"/>
                    <a:gd name="T1" fmla="*/ 21 h 21"/>
                    <a:gd name="T2" fmla="*/ 13 w 28"/>
                    <a:gd name="T3" fmla="*/ 0 h 21"/>
                    <a:gd name="T4" fmla="*/ 25 w 28"/>
                    <a:gd name="T5" fmla="*/ 12 h 21"/>
                    <a:gd name="T6" fmla="*/ 16 w 28"/>
                    <a:gd name="T7" fmla="*/ 21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1">
                      <a:moveTo>
                        <a:pt x="16" y="21"/>
                      </a:moveTo>
                      <a:cubicBezTo>
                        <a:pt x="4" y="13"/>
                        <a:pt x="0" y="9"/>
                        <a:pt x="13" y="0"/>
                      </a:cubicBezTo>
                      <a:cubicBezTo>
                        <a:pt x="18" y="2"/>
                        <a:pt x="28" y="2"/>
                        <a:pt x="25" y="12"/>
                      </a:cubicBezTo>
                      <a:cubicBezTo>
                        <a:pt x="24" y="16"/>
                        <a:pt x="16" y="21"/>
                        <a:pt x="16"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7" name="Freeform 150"/>
                <p:cNvSpPr>
                  <a:spLocks/>
                </p:cNvSpPr>
                <p:nvPr/>
              </p:nvSpPr>
              <p:spPr bwMode="ltGray">
                <a:xfrm>
                  <a:off x="3666" y="3208"/>
                  <a:ext cx="24" cy="20"/>
                </a:xfrm>
                <a:custGeom>
                  <a:avLst/>
                  <a:gdLst>
                    <a:gd name="T0" fmla="*/ 0 w 24"/>
                    <a:gd name="T1" fmla="*/ 8 h 20"/>
                    <a:gd name="T2" fmla="*/ 24 w 24"/>
                    <a:gd name="T3" fmla="*/ 14 h 20"/>
                    <a:gd name="T4" fmla="*/ 3 w 24"/>
                    <a:gd name="T5" fmla="*/ 14 h 20"/>
                    <a:gd name="T6" fmla="*/ 0 w 24"/>
                    <a:gd name="T7" fmla="*/ 8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0">
                      <a:moveTo>
                        <a:pt x="0" y="8"/>
                      </a:moveTo>
                      <a:cubicBezTo>
                        <a:pt x="13" y="0"/>
                        <a:pt x="16" y="2"/>
                        <a:pt x="24" y="14"/>
                      </a:cubicBezTo>
                      <a:cubicBezTo>
                        <a:pt x="17" y="16"/>
                        <a:pt x="11" y="20"/>
                        <a:pt x="3" y="14"/>
                      </a:cubicBezTo>
                      <a:cubicBezTo>
                        <a:pt x="0" y="11"/>
                        <a:pt x="0" y="0"/>
                        <a:pt x="0"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8" name="Freeform 151"/>
                <p:cNvSpPr>
                  <a:spLocks/>
                </p:cNvSpPr>
                <p:nvPr/>
              </p:nvSpPr>
              <p:spPr bwMode="ltGray">
                <a:xfrm>
                  <a:off x="3723" y="3417"/>
                  <a:ext cx="81" cy="54"/>
                </a:xfrm>
                <a:custGeom>
                  <a:avLst/>
                  <a:gdLst>
                    <a:gd name="T0" fmla="*/ 39 w 81"/>
                    <a:gd name="T1" fmla="*/ 27 h 54"/>
                    <a:gd name="T2" fmla="*/ 45 w 81"/>
                    <a:gd name="T3" fmla="*/ 6 h 54"/>
                    <a:gd name="T4" fmla="*/ 81 w 81"/>
                    <a:gd name="T5" fmla="*/ 33 h 54"/>
                    <a:gd name="T6" fmla="*/ 39 w 81"/>
                    <a:gd name="T7" fmla="*/ 27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54">
                      <a:moveTo>
                        <a:pt x="39" y="27"/>
                      </a:moveTo>
                      <a:cubicBezTo>
                        <a:pt x="27" y="9"/>
                        <a:pt x="0" y="0"/>
                        <a:pt x="45" y="6"/>
                      </a:cubicBezTo>
                      <a:cubicBezTo>
                        <a:pt x="59" y="15"/>
                        <a:pt x="70" y="22"/>
                        <a:pt x="81" y="33"/>
                      </a:cubicBezTo>
                      <a:cubicBezTo>
                        <a:pt x="74" y="54"/>
                        <a:pt x="50" y="38"/>
                        <a:pt x="39"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89" name="Freeform 152"/>
                <p:cNvSpPr>
                  <a:spLocks/>
                </p:cNvSpPr>
                <p:nvPr/>
              </p:nvSpPr>
              <p:spPr bwMode="ltGray">
                <a:xfrm>
                  <a:off x="2353" y="3330"/>
                  <a:ext cx="1079" cy="486"/>
                </a:xfrm>
                <a:custGeom>
                  <a:avLst/>
                  <a:gdLst>
                    <a:gd name="T0" fmla="*/ 470 w 1079"/>
                    <a:gd name="T1" fmla="*/ 42 h 486"/>
                    <a:gd name="T2" fmla="*/ 497 w 1079"/>
                    <a:gd name="T3" fmla="*/ 12 h 486"/>
                    <a:gd name="T4" fmla="*/ 485 w 1079"/>
                    <a:gd name="T5" fmla="*/ 24 h 486"/>
                    <a:gd name="T6" fmla="*/ 521 w 1079"/>
                    <a:gd name="T7" fmla="*/ 15 h 486"/>
                    <a:gd name="T8" fmla="*/ 593 w 1079"/>
                    <a:gd name="T9" fmla="*/ 36 h 486"/>
                    <a:gd name="T10" fmla="*/ 608 w 1079"/>
                    <a:gd name="T11" fmla="*/ 84 h 486"/>
                    <a:gd name="T12" fmla="*/ 614 w 1079"/>
                    <a:gd name="T13" fmla="*/ 105 h 486"/>
                    <a:gd name="T14" fmla="*/ 689 w 1079"/>
                    <a:gd name="T15" fmla="*/ 129 h 486"/>
                    <a:gd name="T16" fmla="*/ 779 w 1079"/>
                    <a:gd name="T17" fmla="*/ 120 h 486"/>
                    <a:gd name="T18" fmla="*/ 830 w 1079"/>
                    <a:gd name="T19" fmla="*/ 30 h 486"/>
                    <a:gd name="T20" fmla="*/ 878 w 1079"/>
                    <a:gd name="T21" fmla="*/ 69 h 486"/>
                    <a:gd name="T22" fmla="*/ 902 w 1079"/>
                    <a:gd name="T23" fmla="*/ 123 h 486"/>
                    <a:gd name="T24" fmla="*/ 911 w 1079"/>
                    <a:gd name="T25" fmla="*/ 141 h 486"/>
                    <a:gd name="T26" fmla="*/ 980 w 1079"/>
                    <a:gd name="T27" fmla="*/ 189 h 486"/>
                    <a:gd name="T28" fmla="*/ 1010 w 1079"/>
                    <a:gd name="T29" fmla="*/ 231 h 486"/>
                    <a:gd name="T30" fmla="*/ 1028 w 1079"/>
                    <a:gd name="T31" fmla="*/ 225 h 486"/>
                    <a:gd name="T32" fmla="*/ 1052 w 1079"/>
                    <a:gd name="T33" fmla="*/ 249 h 486"/>
                    <a:gd name="T34" fmla="*/ 1079 w 1079"/>
                    <a:gd name="T35" fmla="*/ 306 h 486"/>
                    <a:gd name="T36" fmla="*/ 1004 w 1079"/>
                    <a:gd name="T37" fmla="*/ 399 h 486"/>
                    <a:gd name="T38" fmla="*/ 947 w 1079"/>
                    <a:gd name="T39" fmla="*/ 444 h 486"/>
                    <a:gd name="T40" fmla="*/ 842 w 1079"/>
                    <a:gd name="T41" fmla="*/ 465 h 486"/>
                    <a:gd name="T42" fmla="*/ 818 w 1079"/>
                    <a:gd name="T43" fmla="*/ 480 h 486"/>
                    <a:gd name="T44" fmla="*/ 722 w 1079"/>
                    <a:gd name="T45" fmla="*/ 480 h 486"/>
                    <a:gd name="T46" fmla="*/ 674 w 1079"/>
                    <a:gd name="T47" fmla="*/ 456 h 486"/>
                    <a:gd name="T48" fmla="*/ 677 w 1079"/>
                    <a:gd name="T49" fmla="*/ 402 h 486"/>
                    <a:gd name="T50" fmla="*/ 647 w 1079"/>
                    <a:gd name="T51" fmla="*/ 414 h 486"/>
                    <a:gd name="T52" fmla="*/ 602 w 1079"/>
                    <a:gd name="T53" fmla="*/ 441 h 486"/>
                    <a:gd name="T54" fmla="*/ 512 w 1079"/>
                    <a:gd name="T55" fmla="*/ 399 h 486"/>
                    <a:gd name="T56" fmla="*/ 416 w 1079"/>
                    <a:gd name="T57" fmla="*/ 402 h 486"/>
                    <a:gd name="T58" fmla="*/ 320 w 1079"/>
                    <a:gd name="T59" fmla="*/ 411 h 486"/>
                    <a:gd name="T60" fmla="*/ 239 w 1079"/>
                    <a:gd name="T61" fmla="*/ 405 h 486"/>
                    <a:gd name="T62" fmla="*/ 179 w 1079"/>
                    <a:gd name="T63" fmla="*/ 423 h 486"/>
                    <a:gd name="T64" fmla="*/ 116 w 1079"/>
                    <a:gd name="T65" fmla="*/ 378 h 486"/>
                    <a:gd name="T66" fmla="*/ 2 w 1079"/>
                    <a:gd name="T67" fmla="*/ 261 h 486"/>
                    <a:gd name="T68" fmla="*/ 17 w 1079"/>
                    <a:gd name="T69" fmla="*/ 249 h 486"/>
                    <a:gd name="T70" fmla="*/ 2 w 1079"/>
                    <a:gd name="T71" fmla="*/ 204 h 486"/>
                    <a:gd name="T72" fmla="*/ 20 w 1079"/>
                    <a:gd name="T73" fmla="*/ 198 h 486"/>
                    <a:gd name="T74" fmla="*/ 179 w 1079"/>
                    <a:gd name="T75" fmla="*/ 171 h 486"/>
                    <a:gd name="T76" fmla="*/ 233 w 1079"/>
                    <a:gd name="T77" fmla="*/ 123 h 486"/>
                    <a:gd name="T78" fmla="*/ 272 w 1079"/>
                    <a:gd name="T79" fmla="*/ 111 h 486"/>
                    <a:gd name="T80" fmla="*/ 317 w 1079"/>
                    <a:gd name="T81" fmla="*/ 69 h 486"/>
                    <a:gd name="T82" fmla="*/ 386 w 1079"/>
                    <a:gd name="T83" fmla="*/ 84 h 486"/>
                    <a:gd name="T84" fmla="*/ 404 w 1079"/>
                    <a:gd name="T85" fmla="*/ 90 h 486"/>
                    <a:gd name="T86" fmla="*/ 437 w 1079"/>
                    <a:gd name="T87" fmla="*/ 102 h 486"/>
                    <a:gd name="T88" fmla="*/ 449 w 1079"/>
                    <a:gd name="T89" fmla="*/ 60 h 4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9" h="486">
                      <a:moveTo>
                        <a:pt x="449" y="60"/>
                      </a:moveTo>
                      <a:cubicBezTo>
                        <a:pt x="453" y="48"/>
                        <a:pt x="458" y="46"/>
                        <a:pt x="470" y="42"/>
                      </a:cubicBezTo>
                      <a:cubicBezTo>
                        <a:pt x="474" y="30"/>
                        <a:pt x="471" y="26"/>
                        <a:pt x="464" y="15"/>
                      </a:cubicBezTo>
                      <a:cubicBezTo>
                        <a:pt x="487" y="7"/>
                        <a:pt x="476" y="8"/>
                        <a:pt x="497" y="12"/>
                      </a:cubicBezTo>
                      <a:cubicBezTo>
                        <a:pt x="496" y="15"/>
                        <a:pt x="496" y="19"/>
                        <a:pt x="494" y="21"/>
                      </a:cubicBezTo>
                      <a:cubicBezTo>
                        <a:pt x="492" y="23"/>
                        <a:pt x="486" y="21"/>
                        <a:pt x="485" y="24"/>
                      </a:cubicBezTo>
                      <a:cubicBezTo>
                        <a:pt x="480" y="33"/>
                        <a:pt x="494" y="35"/>
                        <a:pt x="497" y="36"/>
                      </a:cubicBezTo>
                      <a:cubicBezTo>
                        <a:pt x="535" y="31"/>
                        <a:pt x="514" y="37"/>
                        <a:pt x="521" y="15"/>
                      </a:cubicBezTo>
                      <a:cubicBezTo>
                        <a:pt x="534" y="19"/>
                        <a:pt x="544" y="26"/>
                        <a:pt x="557" y="30"/>
                      </a:cubicBezTo>
                      <a:cubicBezTo>
                        <a:pt x="569" y="34"/>
                        <a:pt x="593" y="36"/>
                        <a:pt x="593" y="36"/>
                      </a:cubicBezTo>
                      <a:cubicBezTo>
                        <a:pt x="607" y="31"/>
                        <a:pt x="619" y="35"/>
                        <a:pt x="632" y="39"/>
                      </a:cubicBezTo>
                      <a:cubicBezTo>
                        <a:pt x="628" y="55"/>
                        <a:pt x="622" y="74"/>
                        <a:pt x="608" y="84"/>
                      </a:cubicBezTo>
                      <a:cubicBezTo>
                        <a:pt x="604" y="96"/>
                        <a:pt x="599" y="98"/>
                        <a:pt x="587" y="102"/>
                      </a:cubicBezTo>
                      <a:cubicBezTo>
                        <a:pt x="598" y="106"/>
                        <a:pt x="603" y="101"/>
                        <a:pt x="614" y="105"/>
                      </a:cubicBezTo>
                      <a:cubicBezTo>
                        <a:pt x="625" y="122"/>
                        <a:pt x="643" y="121"/>
                        <a:pt x="662" y="123"/>
                      </a:cubicBezTo>
                      <a:cubicBezTo>
                        <a:pt x="673" y="130"/>
                        <a:pt x="677" y="133"/>
                        <a:pt x="689" y="129"/>
                      </a:cubicBezTo>
                      <a:cubicBezTo>
                        <a:pt x="701" y="133"/>
                        <a:pt x="711" y="134"/>
                        <a:pt x="722" y="141"/>
                      </a:cubicBezTo>
                      <a:cubicBezTo>
                        <a:pt x="756" y="138"/>
                        <a:pt x="755" y="136"/>
                        <a:pt x="779" y="120"/>
                      </a:cubicBezTo>
                      <a:cubicBezTo>
                        <a:pt x="789" y="91"/>
                        <a:pt x="773" y="13"/>
                        <a:pt x="812" y="0"/>
                      </a:cubicBezTo>
                      <a:cubicBezTo>
                        <a:pt x="828" y="5"/>
                        <a:pt x="822" y="18"/>
                        <a:pt x="830" y="30"/>
                      </a:cubicBezTo>
                      <a:cubicBezTo>
                        <a:pt x="839" y="43"/>
                        <a:pt x="849" y="53"/>
                        <a:pt x="857" y="66"/>
                      </a:cubicBezTo>
                      <a:cubicBezTo>
                        <a:pt x="863" y="111"/>
                        <a:pt x="856" y="76"/>
                        <a:pt x="878" y="69"/>
                      </a:cubicBezTo>
                      <a:cubicBezTo>
                        <a:pt x="881" y="70"/>
                        <a:pt x="885" y="69"/>
                        <a:pt x="887" y="72"/>
                      </a:cubicBezTo>
                      <a:cubicBezTo>
                        <a:pt x="897" y="86"/>
                        <a:pt x="896" y="108"/>
                        <a:pt x="902" y="123"/>
                      </a:cubicBezTo>
                      <a:cubicBezTo>
                        <a:pt x="903" y="126"/>
                        <a:pt x="906" y="129"/>
                        <a:pt x="908" y="132"/>
                      </a:cubicBezTo>
                      <a:cubicBezTo>
                        <a:pt x="909" y="135"/>
                        <a:pt x="910" y="138"/>
                        <a:pt x="911" y="141"/>
                      </a:cubicBezTo>
                      <a:cubicBezTo>
                        <a:pt x="911" y="141"/>
                        <a:pt x="916" y="161"/>
                        <a:pt x="917" y="162"/>
                      </a:cubicBezTo>
                      <a:cubicBezTo>
                        <a:pt x="930" y="175"/>
                        <a:pt x="962" y="177"/>
                        <a:pt x="980" y="189"/>
                      </a:cubicBezTo>
                      <a:cubicBezTo>
                        <a:pt x="987" y="199"/>
                        <a:pt x="992" y="203"/>
                        <a:pt x="998" y="213"/>
                      </a:cubicBezTo>
                      <a:cubicBezTo>
                        <a:pt x="1002" y="219"/>
                        <a:pt x="1006" y="225"/>
                        <a:pt x="1010" y="231"/>
                      </a:cubicBezTo>
                      <a:cubicBezTo>
                        <a:pt x="1012" y="234"/>
                        <a:pt x="1016" y="240"/>
                        <a:pt x="1016" y="240"/>
                      </a:cubicBezTo>
                      <a:cubicBezTo>
                        <a:pt x="1023" y="220"/>
                        <a:pt x="999" y="219"/>
                        <a:pt x="1028" y="225"/>
                      </a:cubicBezTo>
                      <a:cubicBezTo>
                        <a:pt x="1030" y="231"/>
                        <a:pt x="1032" y="237"/>
                        <a:pt x="1034" y="243"/>
                      </a:cubicBezTo>
                      <a:cubicBezTo>
                        <a:pt x="1036" y="249"/>
                        <a:pt x="1052" y="249"/>
                        <a:pt x="1052" y="249"/>
                      </a:cubicBezTo>
                      <a:cubicBezTo>
                        <a:pt x="1073" y="270"/>
                        <a:pt x="1063" y="262"/>
                        <a:pt x="1079" y="273"/>
                      </a:cubicBezTo>
                      <a:cubicBezTo>
                        <a:pt x="1072" y="310"/>
                        <a:pt x="1079" y="264"/>
                        <a:pt x="1079" y="306"/>
                      </a:cubicBezTo>
                      <a:cubicBezTo>
                        <a:pt x="1079" y="330"/>
                        <a:pt x="1061" y="353"/>
                        <a:pt x="1049" y="372"/>
                      </a:cubicBezTo>
                      <a:cubicBezTo>
                        <a:pt x="1044" y="380"/>
                        <a:pt x="1011" y="394"/>
                        <a:pt x="1004" y="399"/>
                      </a:cubicBezTo>
                      <a:cubicBezTo>
                        <a:pt x="996" y="404"/>
                        <a:pt x="977" y="411"/>
                        <a:pt x="977" y="411"/>
                      </a:cubicBezTo>
                      <a:cubicBezTo>
                        <a:pt x="966" y="422"/>
                        <a:pt x="960" y="435"/>
                        <a:pt x="947" y="444"/>
                      </a:cubicBezTo>
                      <a:cubicBezTo>
                        <a:pt x="930" y="469"/>
                        <a:pt x="885" y="463"/>
                        <a:pt x="860" y="480"/>
                      </a:cubicBezTo>
                      <a:cubicBezTo>
                        <a:pt x="854" y="476"/>
                        <a:pt x="850" y="465"/>
                        <a:pt x="842" y="465"/>
                      </a:cubicBezTo>
                      <a:cubicBezTo>
                        <a:pt x="838" y="465"/>
                        <a:pt x="839" y="472"/>
                        <a:pt x="836" y="474"/>
                      </a:cubicBezTo>
                      <a:cubicBezTo>
                        <a:pt x="831" y="477"/>
                        <a:pt x="818" y="480"/>
                        <a:pt x="818" y="480"/>
                      </a:cubicBezTo>
                      <a:cubicBezTo>
                        <a:pt x="799" y="474"/>
                        <a:pt x="758" y="486"/>
                        <a:pt x="758" y="486"/>
                      </a:cubicBezTo>
                      <a:cubicBezTo>
                        <a:pt x="741" y="480"/>
                        <a:pt x="743" y="476"/>
                        <a:pt x="722" y="480"/>
                      </a:cubicBezTo>
                      <a:cubicBezTo>
                        <a:pt x="710" y="476"/>
                        <a:pt x="707" y="468"/>
                        <a:pt x="698" y="459"/>
                      </a:cubicBezTo>
                      <a:cubicBezTo>
                        <a:pt x="693" y="440"/>
                        <a:pt x="687" y="447"/>
                        <a:pt x="674" y="456"/>
                      </a:cubicBezTo>
                      <a:cubicBezTo>
                        <a:pt x="658" y="455"/>
                        <a:pt x="622" y="451"/>
                        <a:pt x="653" y="441"/>
                      </a:cubicBezTo>
                      <a:cubicBezTo>
                        <a:pt x="656" y="431"/>
                        <a:pt x="669" y="407"/>
                        <a:pt x="677" y="402"/>
                      </a:cubicBezTo>
                      <a:cubicBezTo>
                        <a:pt x="674" y="388"/>
                        <a:pt x="677" y="377"/>
                        <a:pt x="662" y="387"/>
                      </a:cubicBezTo>
                      <a:cubicBezTo>
                        <a:pt x="657" y="403"/>
                        <a:pt x="661" y="393"/>
                        <a:pt x="647" y="414"/>
                      </a:cubicBezTo>
                      <a:cubicBezTo>
                        <a:pt x="643" y="420"/>
                        <a:pt x="629" y="426"/>
                        <a:pt x="629" y="426"/>
                      </a:cubicBezTo>
                      <a:cubicBezTo>
                        <a:pt x="620" y="439"/>
                        <a:pt x="619" y="445"/>
                        <a:pt x="602" y="441"/>
                      </a:cubicBezTo>
                      <a:cubicBezTo>
                        <a:pt x="596" y="423"/>
                        <a:pt x="562" y="414"/>
                        <a:pt x="545" y="408"/>
                      </a:cubicBezTo>
                      <a:cubicBezTo>
                        <a:pt x="534" y="404"/>
                        <a:pt x="512" y="399"/>
                        <a:pt x="512" y="399"/>
                      </a:cubicBezTo>
                      <a:cubicBezTo>
                        <a:pt x="500" y="403"/>
                        <a:pt x="492" y="399"/>
                        <a:pt x="479" y="396"/>
                      </a:cubicBezTo>
                      <a:cubicBezTo>
                        <a:pt x="457" y="400"/>
                        <a:pt x="438" y="397"/>
                        <a:pt x="416" y="402"/>
                      </a:cubicBezTo>
                      <a:cubicBezTo>
                        <a:pt x="400" y="398"/>
                        <a:pt x="385" y="401"/>
                        <a:pt x="368" y="399"/>
                      </a:cubicBezTo>
                      <a:cubicBezTo>
                        <a:pt x="352" y="403"/>
                        <a:pt x="336" y="406"/>
                        <a:pt x="320" y="411"/>
                      </a:cubicBezTo>
                      <a:cubicBezTo>
                        <a:pt x="314" y="413"/>
                        <a:pt x="302" y="417"/>
                        <a:pt x="302" y="417"/>
                      </a:cubicBezTo>
                      <a:cubicBezTo>
                        <a:pt x="275" y="408"/>
                        <a:pt x="271" y="408"/>
                        <a:pt x="239" y="405"/>
                      </a:cubicBezTo>
                      <a:cubicBezTo>
                        <a:pt x="227" y="407"/>
                        <a:pt x="206" y="420"/>
                        <a:pt x="206" y="420"/>
                      </a:cubicBezTo>
                      <a:cubicBezTo>
                        <a:pt x="197" y="417"/>
                        <a:pt x="179" y="423"/>
                        <a:pt x="179" y="423"/>
                      </a:cubicBezTo>
                      <a:cubicBezTo>
                        <a:pt x="158" y="420"/>
                        <a:pt x="154" y="417"/>
                        <a:pt x="137" y="411"/>
                      </a:cubicBezTo>
                      <a:cubicBezTo>
                        <a:pt x="97" y="371"/>
                        <a:pt x="132" y="412"/>
                        <a:pt x="116" y="378"/>
                      </a:cubicBezTo>
                      <a:cubicBezTo>
                        <a:pt x="101" y="346"/>
                        <a:pt x="67" y="310"/>
                        <a:pt x="38" y="291"/>
                      </a:cubicBezTo>
                      <a:cubicBezTo>
                        <a:pt x="31" y="271"/>
                        <a:pt x="18" y="272"/>
                        <a:pt x="2" y="261"/>
                      </a:cubicBezTo>
                      <a:cubicBezTo>
                        <a:pt x="3" y="258"/>
                        <a:pt x="3" y="254"/>
                        <a:pt x="5" y="252"/>
                      </a:cubicBezTo>
                      <a:cubicBezTo>
                        <a:pt x="8" y="249"/>
                        <a:pt x="17" y="253"/>
                        <a:pt x="17" y="249"/>
                      </a:cubicBezTo>
                      <a:cubicBezTo>
                        <a:pt x="17" y="242"/>
                        <a:pt x="5" y="231"/>
                        <a:pt x="5" y="231"/>
                      </a:cubicBezTo>
                      <a:cubicBezTo>
                        <a:pt x="8" y="222"/>
                        <a:pt x="2" y="204"/>
                        <a:pt x="2" y="204"/>
                      </a:cubicBezTo>
                      <a:cubicBezTo>
                        <a:pt x="5" y="196"/>
                        <a:pt x="0" y="178"/>
                        <a:pt x="8" y="180"/>
                      </a:cubicBezTo>
                      <a:cubicBezTo>
                        <a:pt x="15" y="181"/>
                        <a:pt x="20" y="198"/>
                        <a:pt x="20" y="198"/>
                      </a:cubicBezTo>
                      <a:cubicBezTo>
                        <a:pt x="43" y="190"/>
                        <a:pt x="64" y="179"/>
                        <a:pt x="89" y="174"/>
                      </a:cubicBezTo>
                      <a:cubicBezTo>
                        <a:pt x="137" y="176"/>
                        <a:pt x="142" y="178"/>
                        <a:pt x="179" y="171"/>
                      </a:cubicBezTo>
                      <a:cubicBezTo>
                        <a:pt x="193" y="168"/>
                        <a:pt x="218" y="153"/>
                        <a:pt x="218" y="153"/>
                      </a:cubicBezTo>
                      <a:cubicBezTo>
                        <a:pt x="227" y="140"/>
                        <a:pt x="215" y="129"/>
                        <a:pt x="233" y="123"/>
                      </a:cubicBezTo>
                      <a:cubicBezTo>
                        <a:pt x="255" y="91"/>
                        <a:pt x="249" y="118"/>
                        <a:pt x="260" y="135"/>
                      </a:cubicBezTo>
                      <a:cubicBezTo>
                        <a:pt x="269" y="121"/>
                        <a:pt x="258" y="120"/>
                        <a:pt x="272" y="111"/>
                      </a:cubicBezTo>
                      <a:cubicBezTo>
                        <a:pt x="276" y="99"/>
                        <a:pt x="280" y="94"/>
                        <a:pt x="290" y="87"/>
                      </a:cubicBezTo>
                      <a:cubicBezTo>
                        <a:pt x="308" y="93"/>
                        <a:pt x="302" y="74"/>
                        <a:pt x="317" y="69"/>
                      </a:cubicBezTo>
                      <a:cubicBezTo>
                        <a:pt x="335" y="73"/>
                        <a:pt x="334" y="68"/>
                        <a:pt x="350" y="63"/>
                      </a:cubicBezTo>
                      <a:cubicBezTo>
                        <a:pt x="371" y="68"/>
                        <a:pt x="369" y="73"/>
                        <a:pt x="386" y="84"/>
                      </a:cubicBezTo>
                      <a:cubicBezTo>
                        <a:pt x="388" y="87"/>
                        <a:pt x="395" y="100"/>
                        <a:pt x="401" y="99"/>
                      </a:cubicBezTo>
                      <a:cubicBezTo>
                        <a:pt x="404" y="98"/>
                        <a:pt x="402" y="92"/>
                        <a:pt x="404" y="90"/>
                      </a:cubicBezTo>
                      <a:cubicBezTo>
                        <a:pt x="406" y="88"/>
                        <a:pt x="410" y="88"/>
                        <a:pt x="413" y="87"/>
                      </a:cubicBezTo>
                      <a:cubicBezTo>
                        <a:pt x="425" y="91"/>
                        <a:pt x="425" y="98"/>
                        <a:pt x="437" y="102"/>
                      </a:cubicBezTo>
                      <a:cubicBezTo>
                        <a:pt x="440" y="93"/>
                        <a:pt x="434" y="75"/>
                        <a:pt x="434" y="75"/>
                      </a:cubicBezTo>
                      <a:cubicBezTo>
                        <a:pt x="438" y="69"/>
                        <a:pt x="449" y="60"/>
                        <a:pt x="44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0" name="Freeform 153"/>
                <p:cNvSpPr>
                  <a:spLocks/>
                </p:cNvSpPr>
                <p:nvPr/>
              </p:nvSpPr>
              <p:spPr bwMode="ltGray">
                <a:xfrm>
                  <a:off x="3174" y="3822"/>
                  <a:ext cx="77" cy="42"/>
                </a:xfrm>
                <a:custGeom>
                  <a:avLst/>
                  <a:gdLst>
                    <a:gd name="T0" fmla="*/ 12 w 77"/>
                    <a:gd name="T1" fmla="*/ 3 h 42"/>
                    <a:gd name="T2" fmla="*/ 60 w 77"/>
                    <a:gd name="T3" fmla="*/ 0 h 42"/>
                    <a:gd name="T4" fmla="*/ 66 w 77"/>
                    <a:gd name="T5" fmla="*/ 30 h 42"/>
                    <a:gd name="T6" fmla="*/ 30 w 77"/>
                    <a:gd name="T7" fmla="*/ 42 h 42"/>
                    <a:gd name="T8" fmla="*/ 9 w 77"/>
                    <a:gd name="T9" fmla="*/ 33 h 42"/>
                    <a:gd name="T10" fmla="*/ 3 w 77"/>
                    <a:gd name="T11" fmla="*/ 15 h 42"/>
                    <a:gd name="T12" fmla="*/ 0 w 77"/>
                    <a:gd name="T13" fmla="*/ 6 h 42"/>
                    <a:gd name="T14" fmla="*/ 12 w 77"/>
                    <a:gd name="T15" fmla="*/ 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42">
                      <a:moveTo>
                        <a:pt x="12" y="3"/>
                      </a:moveTo>
                      <a:cubicBezTo>
                        <a:pt x="28" y="8"/>
                        <a:pt x="44" y="4"/>
                        <a:pt x="60" y="0"/>
                      </a:cubicBezTo>
                      <a:cubicBezTo>
                        <a:pt x="77" y="6"/>
                        <a:pt x="71" y="14"/>
                        <a:pt x="66" y="30"/>
                      </a:cubicBezTo>
                      <a:cubicBezTo>
                        <a:pt x="63" y="39"/>
                        <a:pt x="35" y="41"/>
                        <a:pt x="30" y="42"/>
                      </a:cubicBezTo>
                      <a:cubicBezTo>
                        <a:pt x="24" y="41"/>
                        <a:pt x="13" y="39"/>
                        <a:pt x="9" y="33"/>
                      </a:cubicBezTo>
                      <a:cubicBezTo>
                        <a:pt x="6" y="28"/>
                        <a:pt x="5" y="21"/>
                        <a:pt x="3" y="15"/>
                      </a:cubicBezTo>
                      <a:cubicBezTo>
                        <a:pt x="2" y="12"/>
                        <a:pt x="0" y="6"/>
                        <a:pt x="0" y="6"/>
                      </a:cubicBezTo>
                      <a:cubicBezTo>
                        <a:pt x="10" y="3"/>
                        <a:pt x="6" y="3"/>
                        <a:pt x="12"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1" name="Freeform 154"/>
                <p:cNvSpPr>
                  <a:spLocks/>
                </p:cNvSpPr>
                <p:nvPr/>
              </p:nvSpPr>
              <p:spPr bwMode="ltGray">
                <a:xfrm>
                  <a:off x="3859" y="3327"/>
                  <a:ext cx="29" cy="18"/>
                </a:xfrm>
                <a:custGeom>
                  <a:avLst/>
                  <a:gdLst>
                    <a:gd name="T0" fmla="*/ 2 w 29"/>
                    <a:gd name="T1" fmla="*/ 9 h 18"/>
                    <a:gd name="T2" fmla="*/ 11 w 29"/>
                    <a:gd name="T3" fmla="*/ 18 h 18"/>
                    <a:gd name="T4" fmla="*/ 2 w 29"/>
                    <a:gd name="T5" fmla="*/ 9 h 18"/>
                    <a:gd name="T6" fmla="*/ 0 60000 65536"/>
                    <a:gd name="T7" fmla="*/ 0 60000 65536"/>
                    <a:gd name="T8" fmla="*/ 0 60000 65536"/>
                  </a:gdLst>
                  <a:ahLst/>
                  <a:cxnLst>
                    <a:cxn ang="T6">
                      <a:pos x="T0" y="T1"/>
                    </a:cxn>
                    <a:cxn ang="T7">
                      <a:pos x="T2" y="T3"/>
                    </a:cxn>
                    <a:cxn ang="T8">
                      <a:pos x="T4" y="T5"/>
                    </a:cxn>
                  </a:cxnLst>
                  <a:rect l="0" t="0" r="r" b="b"/>
                  <a:pathLst>
                    <a:path w="29" h="18">
                      <a:moveTo>
                        <a:pt x="2" y="9"/>
                      </a:moveTo>
                      <a:cubicBezTo>
                        <a:pt x="14" y="1"/>
                        <a:pt x="29" y="0"/>
                        <a:pt x="11" y="18"/>
                      </a:cubicBezTo>
                      <a:cubicBezTo>
                        <a:pt x="0" y="14"/>
                        <a:pt x="2" y="18"/>
                        <a:pt x="2"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2" name="Freeform 155"/>
                <p:cNvSpPr>
                  <a:spLocks/>
                </p:cNvSpPr>
                <p:nvPr/>
              </p:nvSpPr>
              <p:spPr bwMode="ltGray">
                <a:xfrm>
                  <a:off x="3828" y="3281"/>
                  <a:ext cx="36" cy="49"/>
                </a:xfrm>
                <a:custGeom>
                  <a:avLst/>
                  <a:gdLst>
                    <a:gd name="T0" fmla="*/ 27 w 36"/>
                    <a:gd name="T1" fmla="*/ 49 h 49"/>
                    <a:gd name="T2" fmla="*/ 0 w 36"/>
                    <a:gd name="T3" fmla="*/ 19 h 49"/>
                    <a:gd name="T4" fmla="*/ 36 w 36"/>
                    <a:gd name="T5" fmla="*/ 13 h 49"/>
                    <a:gd name="T6" fmla="*/ 24 w 36"/>
                    <a:gd name="T7" fmla="*/ 31 h 49"/>
                    <a:gd name="T8" fmla="*/ 27 w 36"/>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9">
                      <a:moveTo>
                        <a:pt x="27" y="49"/>
                      </a:moveTo>
                      <a:cubicBezTo>
                        <a:pt x="3" y="44"/>
                        <a:pt x="11" y="36"/>
                        <a:pt x="0" y="19"/>
                      </a:cubicBezTo>
                      <a:cubicBezTo>
                        <a:pt x="6" y="0"/>
                        <a:pt x="21" y="10"/>
                        <a:pt x="36" y="13"/>
                      </a:cubicBezTo>
                      <a:cubicBezTo>
                        <a:pt x="21" y="35"/>
                        <a:pt x="17" y="4"/>
                        <a:pt x="24" y="31"/>
                      </a:cubicBezTo>
                      <a:cubicBezTo>
                        <a:pt x="20" y="43"/>
                        <a:pt x="19" y="37"/>
                        <a:pt x="27"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3" name="Freeform 156"/>
                <p:cNvSpPr>
                  <a:spLocks/>
                </p:cNvSpPr>
                <p:nvPr/>
              </p:nvSpPr>
              <p:spPr bwMode="ltGray">
                <a:xfrm>
                  <a:off x="4059" y="3251"/>
                  <a:ext cx="39" cy="25"/>
                </a:xfrm>
                <a:custGeom>
                  <a:avLst/>
                  <a:gdLst>
                    <a:gd name="T0" fmla="*/ 9 w 39"/>
                    <a:gd name="T1" fmla="*/ 19 h 25"/>
                    <a:gd name="T2" fmla="*/ 39 w 39"/>
                    <a:gd name="T3" fmla="*/ 7 h 25"/>
                    <a:gd name="T4" fmla="*/ 18 w 39"/>
                    <a:gd name="T5" fmla="*/ 22 h 25"/>
                    <a:gd name="T6" fmla="*/ 9 w 39"/>
                    <a:gd name="T7" fmla="*/ 25 h 25"/>
                    <a:gd name="T8" fmla="*/ 9 w 39"/>
                    <a:gd name="T9" fmla="*/ 1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5">
                      <a:moveTo>
                        <a:pt x="9" y="19"/>
                      </a:moveTo>
                      <a:cubicBezTo>
                        <a:pt x="14" y="0"/>
                        <a:pt x="20" y="4"/>
                        <a:pt x="39" y="7"/>
                      </a:cubicBezTo>
                      <a:cubicBezTo>
                        <a:pt x="34" y="22"/>
                        <a:pt x="39" y="15"/>
                        <a:pt x="18" y="22"/>
                      </a:cubicBezTo>
                      <a:cubicBezTo>
                        <a:pt x="15" y="23"/>
                        <a:pt x="9" y="25"/>
                        <a:pt x="9" y="25"/>
                      </a:cubicBezTo>
                      <a:cubicBezTo>
                        <a:pt x="2" y="14"/>
                        <a:pt x="0" y="14"/>
                        <a:pt x="9"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4" name="Freeform 157"/>
                <p:cNvSpPr>
                  <a:spLocks/>
                </p:cNvSpPr>
                <p:nvPr/>
              </p:nvSpPr>
              <p:spPr bwMode="ltGray">
                <a:xfrm>
                  <a:off x="4096" y="3201"/>
                  <a:ext cx="44" cy="33"/>
                </a:xfrm>
                <a:custGeom>
                  <a:avLst/>
                  <a:gdLst>
                    <a:gd name="T0" fmla="*/ 20 w 44"/>
                    <a:gd name="T1" fmla="*/ 33 h 33"/>
                    <a:gd name="T2" fmla="*/ 2 w 44"/>
                    <a:gd name="T3" fmla="*/ 21 h 33"/>
                    <a:gd name="T4" fmla="*/ 26 w 44"/>
                    <a:gd name="T5" fmla="*/ 0 h 33"/>
                    <a:gd name="T6" fmla="*/ 20 w 44"/>
                    <a:gd name="T7" fmla="*/ 33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3">
                      <a:moveTo>
                        <a:pt x="20" y="33"/>
                      </a:moveTo>
                      <a:cubicBezTo>
                        <a:pt x="13" y="32"/>
                        <a:pt x="0" y="33"/>
                        <a:pt x="2" y="21"/>
                      </a:cubicBezTo>
                      <a:cubicBezTo>
                        <a:pt x="4" y="11"/>
                        <a:pt x="26" y="0"/>
                        <a:pt x="26" y="0"/>
                      </a:cubicBezTo>
                      <a:cubicBezTo>
                        <a:pt x="44" y="6"/>
                        <a:pt x="35" y="33"/>
                        <a:pt x="20"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5" name="Freeform 158"/>
                <p:cNvSpPr>
                  <a:spLocks/>
                </p:cNvSpPr>
                <p:nvPr/>
              </p:nvSpPr>
              <p:spPr bwMode="ltGray">
                <a:xfrm>
                  <a:off x="4290" y="3135"/>
                  <a:ext cx="15" cy="25"/>
                </a:xfrm>
                <a:custGeom>
                  <a:avLst/>
                  <a:gdLst>
                    <a:gd name="T0" fmla="*/ 0 w 15"/>
                    <a:gd name="T1" fmla="*/ 24 h 25"/>
                    <a:gd name="T2" fmla="*/ 15 w 15"/>
                    <a:gd name="T3" fmla="*/ 18 h 25"/>
                    <a:gd name="T4" fmla="*/ 0 w 15"/>
                    <a:gd name="T5" fmla="*/ 24 h 25"/>
                    <a:gd name="T6" fmla="*/ 0 60000 65536"/>
                    <a:gd name="T7" fmla="*/ 0 60000 65536"/>
                    <a:gd name="T8" fmla="*/ 0 60000 65536"/>
                  </a:gdLst>
                  <a:ahLst/>
                  <a:cxnLst>
                    <a:cxn ang="T6">
                      <a:pos x="T0" y="T1"/>
                    </a:cxn>
                    <a:cxn ang="T7">
                      <a:pos x="T2" y="T3"/>
                    </a:cxn>
                    <a:cxn ang="T8">
                      <a:pos x="T4" y="T5"/>
                    </a:cxn>
                  </a:cxnLst>
                  <a:rect l="0" t="0" r="r" b="b"/>
                  <a:pathLst>
                    <a:path w="15" h="25">
                      <a:moveTo>
                        <a:pt x="0" y="24"/>
                      </a:moveTo>
                      <a:cubicBezTo>
                        <a:pt x="3" y="13"/>
                        <a:pt x="9" y="0"/>
                        <a:pt x="15" y="18"/>
                      </a:cubicBezTo>
                      <a:cubicBezTo>
                        <a:pt x="4" y="25"/>
                        <a:pt x="10" y="24"/>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6" name="Freeform 159"/>
                <p:cNvSpPr>
                  <a:spLocks/>
                </p:cNvSpPr>
                <p:nvPr/>
              </p:nvSpPr>
              <p:spPr bwMode="ltGray">
                <a:xfrm>
                  <a:off x="4399" y="1962"/>
                  <a:ext cx="23" cy="15"/>
                </a:xfrm>
                <a:custGeom>
                  <a:avLst/>
                  <a:gdLst>
                    <a:gd name="T0" fmla="*/ 5 w 23"/>
                    <a:gd name="T1" fmla="*/ 0 h 15"/>
                    <a:gd name="T2" fmla="*/ 8 w 23"/>
                    <a:gd name="T3" fmla="*/ 15 h 15"/>
                    <a:gd name="T4" fmla="*/ 5 w 23"/>
                    <a:gd name="T5" fmla="*/ 0 h 15"/>
                    <a:gd name="T6" fmla="*/ 0 60000 65536"/>
                    <a:gd name="T7" fmla="*/ 0 60000 65536"/>
                    <a:gd name="T8" fmla="*/ 0 60000 65536"/>
                  </a:gdLst>
                  <a:ahLst/>
                  <a:cxnLst>
                    <a:cxn ang="T6">
                      <a:pos x="T0" y="T1"/>
                    </a:cxn>
                    <a:cxn ang="T7">
                      <a:pos x="T2" y="T3"/>
                    </a:cxn>
                    <a:cxn ang="T8">
                      <a:pos x="T4" y="T5"/>
                    </a:cxn>
                  </a:cxnLst>
                  <a:rect l="0" t="0" r="r" b="b"/>
                  <a:pathLst>
                    <a:path w="23" h="15">
                      <a:moveTo>
                        <a:pt x="5" y="0"/>
                      </a:moveTo>
                      <a:cubicBezTo>
                        <a:pt x="16" y="4"/>
                        <a:pt x="23" y="10"/>
                        <a:pt x="8" y="15"/>
                      </a:cubicBezTo>
                      <a:cubicBezTo>
                        <a:pt x="1" y="4"/>
                        <a:pt x="0" y="9"/>
                        <a:pt x="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7" name="Freeform 160"/>
                <p:cNvSpPr>
                  <a:spLocks/>
                </p:cNvSpPr>
                <p:nvPr/>
              </p:nvSpPr>
              <p:spPr bwMode="ltGray">
                <a:xfrm>
                  <a:off x="4427" y="1953"/>
                  <a:ext cx="31" cy="20"/>
                </a:xfrm>
                <a:custGeom>
                  <a:avLst/>
                  <a:gdLst>
                    <a:gd name="T0" fmla="*/ 16 w 31"/>
                    <a:gd name="T1" fmla="*/ 15 h 20"/>
                    <a:gd name="T2" fmla="*/ 4 w 31"/>
                    <a:gd name="T3" fmla="*/ 0 h 20"/>
                    <a:gd name="T4" fmla="*/ 16 w 31"/>
                    <a:gd name="T5" fmla="*/ 15 h 20"/>
                    <a:gd name="T6" fmla="*/ 0 60000 65536"/>
                    <a:gd name="T7" fmla="*/ 0 60000 65536"/>
                    <a:gd name="T8" fmla="*/ 0 60000 65536"/>
                  </a:gdLst>
                  <a:ahLst/>
                  <a:cxnLst>
                    <a:cxn ang="T6">
                      <a:pos x="T0" y="T1"/>
                    </a:cxn>
                    <a:cxn ang="T7">
                      <a:pos x="T2" y="T3"/>
                    </a:cxn>
                    <a:cxn ang="T8">
                      <a:pos x="T4" y="T5"/>
                    </a:cxn>
                  </a:cxnLst>
                  <a:rect l="0" t="0" r="r" b="b"/>
                  <a:pathLst>
                    <a:path w="31" h="20">
                      <a:moveTo>
                        <a:pt x="16" y="15"/>
                      </a:moveTo>
                      <a:cubicBezTo>
                        <a:pt x="2" y="20"/>
                        <a:pt x="0" y="12"/>
                        <a:pt x="4" y="0"/>
                      </a:cubicBezTo>
                      <a:cubicBezTo>
                        <a:pt x="11" y="2"/>
                        <a:pt x="31" y="7"/>
                        <a:pt x="16"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8" name="Freeform 161"/>
                <p:cNvSpPr>
                  <a:spLocks/>
                </p:cNvSpPr>
                <p:nvPr/>
              </p:nvSpPr>
              <p:spPr bwMode="ltGray">
                <a:xfrm>
                  <a:off x="4440" y="1953"/>
                  <a:ext cx="64" cy="51"/>
                </a:xfrm>
                <a:custGeom>
                  <a:avLst/>
                  <a:gdLst>
                    <a:gd name="T0" fmla="*/ 24 w 64"/>
                    <a:gd name="T1" fmla="*/ 15 h 51"/>
                    <a:gd name="T2" fmla="*/ 18 w 64"/>
                    <a:gd name="T3" fmla="*/ 0 h 51"/>
                    <a:gd name="T4" fmla="*/ 45 w 64"/>
                    <a:gd name="T5" fmla="*/ 12 h 51"/>
                    <a:gd name="T6" fmla="*/ 39 w 64"/>
                    <a:gd name="T7" fmla="*/ 51 h 51"/>
                    <a:gd name="T8" fmla="*/ 24 w 64"/>
                    <a:gd name="T9" fmla="*/ 15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51">
                      <a:moveTo>
                        <a:pt x="24" y="15"/>
                      </a:moveTo>
                      <a:cubicBezTo>
                        <a:pt x="13" y="12"/>
                        <a:pt x="0" y="6"/>
                        <a:pt x="18" y="0"/>
                      </a:cubicBezTo>
                      <a:cubicBezTo>
                        <a:pt x="28" y="3"/>
                        <a:pt x="35" y="9"/>
                        <a:pt x="45" y="12"/>
                      </a:cubicBezTo>
                      <a:cubicBezTo>
                        <a:pt x="56" y="28"/>
                        <a:pt x="64" y="43"/>
                        <a:pt x="39" y="51"/>
                      </a:cubicBezTo>
                      <a:cubicBezTo>
                        <a:pt x="26" y="42"/>
                        <a:pt x="24" y="30"/>
                        <a:pt x="24"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099" name="Freeform 162"/>
                <p:cNvSpPr>
                  <a:spLocks/>
                </p:cNvSpPr>
                <p:nvPr/>
              </p:nvSpPr>
              <p:spPr bwMode="ltGray">
                <a:xfrm>
                  <a:off x="3450" y="651"/>
                  <a:ext cx="906" cy="630"/>
                </a:xfrm>
                <a:custGeom>
                  <a:avLst/>
                  <a:gdLst>
                    <a:gd name="T0" fmla="*/ 885 w 906"/>
                    <a:gd name="T1" fmla="*/ 504 h 630"/>
                    <a:gd name="T2" fmla="*/ 822 w 906"/>
                    <a:gd name="T3" fmla="*/ 477 h 630"/>
                    <a:gd name="T4" fmla="*/ 744 w 906"/>
                    <a:gd name="T5" fmla="*/ 417 h 630"/>
                    <a:gd name="T6" fmla="*/ 708 w 906"/>
                    <a:gd name="T7" fmla="*/ 390 h 630"/>
                    <a:gd name="T8" fmla="*/ 675 w 906"/>
                    <a:gd name="T9" fmla="*/ 363 h 630"/>
                    <a:gd name="T10" fmla="*/ 624 w 906"/>
                    <a:gd name="T11" fmla="*/ 330 h 630"/>
                    <a:gd name="T12" fmla="*/ 603 w 906"/>
                    <a:gd name="T13" fmla="*/ 309 h 630"/>
                    <a:gd name="T14" fmla="*/ 564 w 906"/>
                    <a:gd name="T15" fmla="*/ 303 h 630"/>
                    <a:gd name="T16" fmla="*/ 441 w 906"/>
                    <a:gd name="T17" fmla="*/ 294 h 630"/>
                    <a:gd name="T18" fmla="*/ 408 w 906"/>
                    <a:gd name="T19" fmla="*/ 273 h 630"/>
                    <a:gd name="T20" fmla="*/ 381 w 906"/>
                    <a:gd name="T21" fmla="*/ 291 h 630"/>
                    <a:gd name="T22" fmla="*/ 318 w 906"/>
                    <a:gd name="T23" fmla="*/ 330 h 630"/>
                    <a:gd name="T24" fmla="*/ 336 w 906"/>
                    <a:gd name="T25" fmla="*/ 381 h 630"/>
                    <a:gd name="T26" fmla="*/ 300 w 906"/>
                    <a:gd name="T27" fmla="*/ 351 h 630"/>
                    <a:gd name="T28" fmla="*/ 321 w 906"/>
                    <a:gd name="T29" fmla="*/ 375 h 630"/>
                    <a:gd name="T30" fmla="*/ 366 w 906"/>
                    <a:gd name="T31" fmla="*/ 408 h 630"/>
                    <a:gd name="T32" fmla="*/ 357 w 906"/>
                    <a:gd name="T33" fmla="*/ 438 h 630"/>
                    <a:gd name="T34" fmla="*/ 378 w 906"/>
                    <a:gd name="T35" fmla="*/ 510 h 630"/>
                    <a:gd name="T36" fmla="*/ 378 w 906"/>
                    <a:gd name="T37" fmla="*/ 546 h 630"/>
                    <a:gd name="T38" fmla="*/ 372 w 906"/>
                    <a:gd name="T39" fmla="*/ 591 h 630"/>
                    <a:gd name="T40" fmla="*/ 357 w 906"/>
                    <a:gd name="T41" fmla="*/ 630 h 630"/>
                    <a:gd name="T42" fmla="*/ 363 w 906"/>
                    <a:gd name="T43" fmla="*/ 585 h 630"/>
                    <a:gd name="T44" fmla="*/ 357 w 906"/>
                    <a:gd name="T45" fmla="*/ 537 h 630"/>
                    <a:gd name="T46" fmla="*/ 363 w 906"/>
                    <a:gd name="T47" fmla="*/ 501 h 630"/>
                    <a:gd name="T48" fmla="*/ 348 w 906"/>
                    <a:gd name="T49" fmla="*/ 462 h 630"/>
                    <a:gd name="T50" fmla="*/ 315 w 906"/>
                    <a:gd name="T51" fmla="*/ 438 h 630"/>
                    <a:gd name="T52" fmla="*/ 294 w 906"/>
                    <a:gd name="T53" fmla="*/ 468 h 630"/>
                    <a:gd name="T54" fmla="*/ 261 w 906"/>
                    <a:gd name="T55" fmla="*/ 444 h 630"/>
                    <a:gd name="T56" fmla="*/ 252 w 906"/>
                    <a:gd name="T57" fmla="*/ 456 h 630"/>
                    <a:gd name="T58" fmla="*/ 225 w 906"/>
                    <a:gd name="T59" fmla="*/ 456 h 630"/>
                    <a:gd name="T60" fmla="*/ 177 w 906"/>
                    <a:gd name="T61" fmla="*/ 420 h 630"/>
                    <a:gd name="T62" fmla="*/ 174 w 906"/>
                    <a:gd name="T63" fmla="*/ 384 h 630"/>
                    <a:gd name="T64" fmla="*/ 144 w 906"/>
                    <a:gd name="T65" fmla="*/ 369 h 630"/>
                    <a:gd name="T66" fmla="*/ 114 w 906"/>
                    <a:gd name="T67" fmla="*/ 384 h 630"/>
                    <a:gd name="T68" fmla="*/ 90 w 906"/>
                    <a:gd name="T69" fmla="*/ 366 h 630"/>
                    <a:gd name="T70" fmla="*/ 96 w 906"/>
                    <a:gd name="T71" fmla="*/ 315 h 630"/>
                    <a:gd name="T72" fmla="*/ 21 w 906"/>
                    <a:gd name="T73" fmla="*/ 315 h 630"/>
                    <a:gd name="T74" fmla="*/ 36 w 906"/>
                    <a:gd name="T75" fmla="*/ 222 h 630"/>
                    <a:gd name="T76" fmla="*/ 57 w 906"/>
                    <a:gd name="T77" fmla="*/ 207 h 630"/>
                    <a:gd name="T78" fmla="*/ 81 w 906"/>
                    <a:gd name="T79" fmla="*/ 174 h 630"/>
                    <a:gd name="T80" fmla="*/ 93 w 906"/>
                    <a:gd name="T81" fmla="*/ 135 h 630"/>
                    <a:gd name="T82" fmla="*/ 84 w 906"/>
                    <a:gd name="T83" fmla="*/ 87 h 630"/>
                    <a:gd name="T84" fmla="*/ 81 w 906"/>
                    <a:gd name="T85" fmla="*/ 51 h 630"/>
                    <a:gd name="T86" fmla="*/ 99 w 906"/>
                    <a:gd name="T87" fmla="*/ 6 h 630"/>
                    <a:gd name="T88" fmla="*/ 132 w 906"/>
                    <a:gd name="T89" fmla="*/ 39 h 630"/>
                    <a:gd name="T90" fmla="*/ 156 w 906"/>
                    <a:gd name="T91" fmla="*/ 84 h 630"/>
                    <a:gd name="T92" fmla="*/ 168 w 906"/>
                    <a:gd name="T93" fmla="*/ 108 h 630"/>
                    <a:gd name="T94" fmla="*/ 204 w 906"/>
                    <a:gd name="T95" fmla="*/ 99 h 630"/>
                    <a:gd name="T96" fmla="*/ 249 w 906"/>
                    <a:gd name="T97" fmla="*/ 84 h 630"/>
                    <a:gd name="T98" fmla="*/ 276 w 906"/>
                    <a:gd name="T99" fmla="*/ 114 h 630"/>
                    <a:gd name="T100" fmla="*/ 243 w 906"/>
                    <a:gd name="T101" fmla="*/ 66 h 630"/>
                    <a:gd name="T102" fmla="*/ 213 w 906"/>
                    <a:gd name="T103" fmla="*/ 30 h 630"/>
                    <a:gd name="T104" fmla="*/ 267 w 906"/>
                    <a:gd name="T105" fmla="*/ 3 h 630"/>
                    <a:gd name="T106" fmla="*/ 402 w 906"/>
                    <a:gd name="T107" fmla="*/ 69 h 630"/>
                    <a:gd name="T108" fmla="*/ 588 w 906"/>
                    <a:gd name="T109" fmla="*/ 198 h 630"/>
                    <a:gd name="T110" fmla="*/ 750 w 906"/>
                    <a:gd name="T111" fmla="*/ 345 h 630"/>
                    <a:gd name="T112" fmla="*/ 906 w 906"/>
                    <a:gd name="T113" fmla="*/ 531 h 6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06" h="630">
                      <a:moveTo>
                        <a:pt x="906" y="531"/>
                      </a:moveTo>
                      <a:cubicBezTo>
                        <a:pt x="901" y="524"/>
                        <a:pt x="892" y="508"/>
                        <a:pt x="885" y="504"/>
                      </a:cubicBezTo>
                      <a:cubicBezTo>
                        <a:pt x="877" y="499"/>
                        <a:pt x="866" y="500"/>
                        <a:pt x="858" y="495"/>
                      </a:cubicBezTo>
                      <a:cubicBezTo>
                        <a:pt x="847" y="488"/>
                        <a:pt x="834" y="481"/>
                        <a:pt x="822" y="477"/>
                      </a:cubicBezTo>
                      <a:cubicBezTo>
                        <a:pt x="812" y="462"/>
                        <a:pt x="793" y="460"/>
                        <a:pt x="780" y="447"/>
                      </a:cubicBezTo>
                      <a:cubicBezTo>
                        <a:pt x="757" y="424"/>
                        <a:pt x="769" y="434"/>
                        <a:pt x="744" y="417"/>
                      </a:cubicBezTo>
                      <a:cubicBezTo>
                        <a:pt x="712" y="396"/>
                        <a:pt x="761" y="429"/>
                        <a:pt x="726" y="402"/>
                      </a:cubicBezTo>
                      <a:cubicBezTo>
                        <a:pt x="720" y="398"/>
                        <a:pt x="708" y="390"/>
                        <a:pt x="708" y="390"/>
                      </a:cubicBezTo>
                      <a:cubicBezTo>
                        <a:pt x="698" y="375"/>
                        <a:pt x="705" y="383"/>
                        <a:pt x="684" y="369"/>
                      </a:cubicBezTo>
                      <a:cubicBezTo>
                        <a:pt x="681" y="367"/>
                        <a:pt x="675" y="363"/>
                        <a:pt x="675" y="363"/>
                      </a:cubicBezTo>
                      <a:cubicBezTo>
                        <a:pt x="669" y="354"/>
                        <a:pt x="652" y="341"/>
                        <a:pt x="642" y="336"/>
                      </a:cubicBezTo>
                      <a:cubicBezTo>
                        <a:pt x="636" y="333"/>
                        <a:pt x="624" y="330"/>
                        <a:pt x="624" y="330"/>
                      </a:cubicBezTo>
                      <a:cubicBezTo>
                        <a:pt x="613" y="314"/>
                        <a:pt x="618" y="304"/>
                        <a:pt x="597" y="297"/>
                      </a:cubicBezTo>
                      <a:cubicBezTo>
                        <a:pt x="588" y="325"/>
                        <a:pt x="596" y="289"/>
                        <a:pt x="603" y="309"/>
                      </a:cubicBezTo>
                      <a:cubicBezTo>
                        <a:pt x="605" y="314"/>
                        <a:pt x="601" y="319"/>
                        <a:pt x="600" y="324"/>
                      </a:cubicBezTo>
                      <a:cubicBezTo>
                        <a:pt x="582" y="320"/>
                        <a:pt x="581" y="311"/>
                        <a:pt x="564" y="303"/>
                      </a:cubicBezTo>
                      <a:cubicBezTo>
                        <a:pt x="543" y="294"/>
                        <a:pt x="520" y="294"/>
                        <a:pt x="498" y="291"/>
                      </a:cubicBezTo>
                      <a:cubicBezTo>
                        <a:pt x="479" y="294"/>
                        <a:pt x="459" y="288"/>
                        <a:pt x="441" y="294"/>
                      </a:cubicBezTo>
                      <a:cubicBezTo>
                        <a:pt x="435" y="290"/>
                        <a:pt x="432" y="283"/>
                        <a:pt x="426" y="279"/>
                      </a:cubicBezTo>
                      <a:cubicBezTo>
                        <a:pt x="421" y="276"/>
                        <a:pt x="414" y="275"/>
                        <a:pt x="408" y="273"/>
                      </a:cubicBezTo>
                      <a:cubicBezTo>
                        <a:pt x="405" y="272"/>
                        <a:pt x="402" y="269"/>
                        <a:pt x="399" y="267"/>
                      </a:cubicBezTo>
                      <a:cubicBezTo>
                        <a:pt x="392" y="278"/>
                        <a:pt x="394" y="287"/>
                        <a:pt x="381" y="291"/>
                      </a:cubicBezTo>
                      <a:cubicBezTo>
                        <a:pt x="368" y="287"/>
                        <a:pt x="362" y="290"/>
                        <a:pt x="351" y="297"/>
                      </a:cubicBezTo>
                      <a:cubicBezTo>
                        <a:pt x="344" y="317"/>
                        <a:pt x="338" y="323"/>
                        <a:pt x="318" y="330"/>
                      </a:cubicBezTo>
                      <a:cubicBezTo>
                        <a:pt x="314" y="343"/>
                        <a:pt x="317" y="347"/>
                        <a:pt x="330" y="351"/>
                      </a:cubicBezTo>
                      <a:cubicBezTo>
                        <a:pt x="333" y="364"/>
                        <a:pt x="340" y="369"/>
                        <a:pt x="336" y="381"/>
                      </a:cubicBezTo>
                      <a:cubicBezTo>
                        <a:pt x="321" y="376"/>
                        <a:pt x="327" y="369"/>
                        <a:pt x="318" y="360"/>
                      </a:cubicBezTo>
                      <a:cubicBezTo>
                        <a:pt x="313" y="355"/>
                        <a:pt x="306" y="355"/>
                        <a:pt x="300" y="351"/>
                      </a:cubicBezTo>
                      <a:cubicBezTo>
                        <a:pt x="301" y="355"/>
                        <a:pt x="300" y="360"/>
                        <a:pt x="303" y="363"/>
                      </a:cubicBezTo>
                      <a:cubicBezTo>
                        <a:pt x="308" y="368"/>
                        <a:pt x="321" y="375"/>
                        <a:pt x="321" y="375"/>
                      </a:cubicBezTo>
                      <a:cubicBezTo>
                        <a:pt x="330" y="388"/>
                        <a:pt x="326" y="392"/>
                        <a:pt x="342" y="396"/>
                      </a:cubicBezTo>
                      <a:cubicBezTo>
                        <a:pt x="349" y="407"/>
                        <a:pt x="352" y="413"/>
                        <a:pt x="366" y="408"/>
                      </a:cubicBezTo>
                      <a:cubicBezTo>
                        <a:pt x="380" y="417"/>
                        <a:pt x="386" y="437"/>
                        <a:pt x="366" y="444"/>
                      </a:cubicBezTo>
                      <a:cubicBezTo>
                        <a:pt x="363" y="442"/>
                        <a:pt x="359" y="435"/>
                        <a:pt x="357" y="438"/>
                      </a:cubicBezTo>
                      <a:cubicBezTo>
                        <a:pt x="355" y="442"/>
                        <a:pt x="370" y="487"/>
                        <a:pt x="372" y="492"/>
                      </a:cubicBezTo>
                      <a:cubicBezTo>
                        <a:pt x="374" y="498"/>
                        <a:pt x="378" y="510"/>
                        <a:pt x="378" y="510"/>
                      </a:cubicBezTo>
                      <a:cubicBezTo>
                        <a:pt x="376" y="516"/>
                        <a:pt x="370" y="522"/>
                        <a:pt x="372" y="528"/>
                      </a:cubicBezTo>
                      <a:cubicBezTo>
                        <a:pt x="374" y="534"/>
                        <a:pt x="376" y="540"/>
                        <a:pt x="378" y="546"/>
                      </a:cubicBezTo>
                      <a:cubicBezTo>
                        <a:pt x="379" y="549"/>
                        <a:pt x="381" y="555"/>
                        <a:pt x="381" y="555"/>
                      </a:cubicBezTo>
                      <a:cubicBezTo>
                        <a:pt x="373" y="579"/>
                        <a:pt x="376" y="567"/>
                        <a:pt x="372" y="591"/>
                      </a:cubicBezTo>
                      <a:cubicBezTo>
                        <a:pt x="377" y="607"/>
                        <a:pt x="393" y="603"/>
                        <a:pt x="375" y="609"/>
                      </a:cubicBezTo>
                      <a:cubicBezTo>
                        <a:pt x="368" y="620"/>
                        <a:pt x="369" y="626"/>
                        <a:pt x="357" y="630"/>
                      </a:cubicBezTo>
                      <a:cubicBezTo>
                        <a:pt x="347" y="616"/>
                        <a:pt x="350" y="624"/>
                        <a:pt x="357" y="603"/>
                      </a:cubicBezTo>
                      <a:cubicBezTo>
                        <a:pt x="359" y="597"/>
                        <a:pt x="363" y="585"/>
                        <a:pt x="363" y="585"/>
                      </a:cubicBezTo>
                      <a:cubicBezTo>
                        <a:pt x="355" y="573"/>
                        <a:pt x="350" y="570"/>
                        <a:pt x="363" y="561"/>
                      </a:cubicBezTo>
                      <a:cubicBezTo>
                        <a:pt x="361" y="553"/>
                        <a:pt x="356" y="545"/>
                        <a:pt x="357" y="537"/>
                      </a:cubicBezTo>
                      <a:cubicBezTo>
                        <a:pt x="358" y="531"/>
                        <a:pt x="363" y="519"/>
                        <a:pt x="363" y="519"/>
                      </a:cubicBezTo>
                      <a:cubicBezTo>
                        <a:pt x="355" y="495"/>
                        <a:pt x="363" y="525"/>
                        <a:pt x="363" y="501"/>
                      </a:cubicBezTo>
                      <a:cubicBezTo>
                        <a:pt x="363" y="492"/>
                        <a:pt x="354" y="483"/>
                        <a:pt x="351" y="474"/>
                      </a:cubicBezTo>
                      <a:cubicBezTo>
                        <a:pt x="350" y="470"/>
                        <a:pt x="351" y="465"/>
                        <a:pt x="348" y="462"/>
                      </a:cubicBezTo>
                      <a:cubicBezTo>
                        <a:pt x="344" y="457"/>
                        <a:pt x="336" y="457"/>
                        <a:pt x="330" y="453"/>
                      </a:cubicBezTo>
                      <a:cubicBezTo>
                        <a:pt x="323" y="432"/>
                        <a:pt x="330" y="433"/>
                        <a:pt x="315" y="438"/>
                      </a:cubicBezTo>
                      <a:cubicBezTo>
                        <a:pt x="311" y="450"/>
                        <a:pt x="309" y="455"/>
                        <a:pt x="297" y="459"/>
                      </a:cubicBezTo>
                      <a:cubicBezTo>
                        <a:pt x="296" y="462"/>
                        <a:pt x="296" y="466"/>
                        <a:pt x="294" y="468"/>
                      </a:cubicBezTo>
                      <a:cubicBezTo>
                        <a:pt x="280" y="486"/>
                        <a:pt x="278" y="453"/>
                        <a:pt x="270" y="447"/>
                      </a:cubicBezTo>
                      <a:cubicBezTo>
                        <a:pt x="268" y="445"/>
                        <a:pt x="264" y="445"/>
                        <a:pt x="261" y="444"/>
                      </a:cubicBezTo>
                      <a:cubicBezTo>
                        <a:pt x="257" y="445"/>
                        <a:pt x="251" y="444"/>
                        <a:pt x="249" y="447"/>
                      </a:cubicBezTo>
                      <a:cubicBezTo>
                        <a:pt x="247" y="450"/>
                        <a:pt x="252" y="453"/>
                        <a:pt x="252" y="456"/>
                      </a:cubicBezTo>
                      <a:cubicBezTo>
                        <a:pt x="252" y="465"/>
                        <a:pt x="243" y="474"/>
                        <a:pt x="240" y="483"/>
                      </a:cubicBezTo>
                      <a:cubicBezTo>
                        <a:pt x="225" y="473"/>
                        <a:pt x="234" y="469"/>
                        <a:pt x="225" y="456"/>
                      </a:cubicBezTo>
                      <a:cubicBezTo>
                        <a:pt x="220" y="448"/>
                        <a:pt x="198" y="444"/>
                        <a:pt x="198" y="444"/>
                      </a:cubicBezTo>
                      <a:cubicBezTo>
                        <a:pt x="184" y="423"/>
                        <a:pt x="192" y="430"/>
                        <a:pt x="177" y="420"/>
                      </a:cubicBezTo>
                      <a:cubicBezTo>
                        <a:pt x="175" y="416"/>
                        <a:pt x="167" y="407"/>
                        <a:pt x="168" y="402"/>
                      </a:cubicBezTo>
                      <a:cubicBezTo>
                        <a:pt x="169" y="396"/>
                        <a:pt x="174" y="384"/>
                        <a:pt x="174" y="384"/>
                      </a:cubicBezTo>
                      <a:cubicBezTo>
                        <a:pt x="170" y="372"/>
                        <a:pt x="165" y="370"/>
                        <a:pt x="153" y="366"/>
                      </a:cubicBezTo>
                      <a:cubicBezTo>
                        <a:pt x="150" y="367"/>
                        <a:pt x="146" y="366"/>
                        <a:pt x="144" y="369"/>
                      </a:cubicBezTo>
                      <a:cubicBezTo>
                        <a:pt x="140" y="374"/>
                        <a:pt x="138" y="387"/>
                        <a:pt x="138" y="387"/>
                      </a:cubicBezTo>
                      <a:cubicBezTo>
                        <a:pt x="130" y="386"/>
                        <a:pt x="121" y="388"/>
                        <a:pt x="114" y="384"/>
                      </a:cubicBezTo>
                      <a:cubicBezTo>
                        <a:pt x="111" y="382"/>
                        <a:pt x="119" y="377"/>
                        <a:pt x="117" y="375"/>
                      </a:cubicBezTo>
                      <a:cubicBezTo>
                        <a:pt x="110" y="368"/>
                        <a:pt x="90" y="366"/>
                        <a:pt x="90" y="366"/>
                      </a:cubicBezTo>
                      <a:cubicBezTo>
                        <a:pt x="86" y="350"/>
                        <a:pt x="85" y="343"/>
                        <a:pt x="102" y="339"/>
                      </a:cubicBezTo>
                      <a:cubicBezTo>
                        <a:pt x="110" y="326"/>
                        <a:pt x="108" y="323"/>
                        <a:pt x="96" y="315"/>
                      </a:cubicBezTo>
                      <a:cubicBezTo>
                        <a:pt x="82" y="336"/>
                        <a:pt x="91" y="337"/>
                        <a:pt x="60" y="327"/>
                      </a:cubicBezTo>
                      <a:cubicBezTo>
                        <a:pt x="31" y="337"/>
                        <a:pt x="38" y="321"/>
                        <a:pt x="21" y="315"/>
                      </a:cubicBezTo>
                      <a:cubicBezTo>
                        <a:pt x="14" y="294"/>
                        <a:pt x="7" y="273"/>
                        <a:pt x="0" y="252"/>
                      </a:cubicBezTo>
                      <a:cubicBezTo>
                        <a:pt x="5" y="227"/>
                        <a:pt x="14" y="229"/>
                        <a:pt x="36" y="222"/>
                      </a:cubicBezTo>
                      <a:cubicBezTo>
                        <a:pt x="37" y="219"/>
                        <a:pt x="36" y="215"/>
                        <a:pt x="39" y="213"/>
                      </a:cubicBezTo>
                      <a:cubicBezTo>
                        <a:pt x="44" y="209"/>
                        <a:pt x="57" y="207"/>
                        <a:pt x="57" y="207"/>
                      </a:cubicBezTo>
                      <a:cubicBezTo>
                        <a:pt x="61" y="195"/>
                        <a:pt x="67" y="190"/>
                        <a:pt x="78" y="183"/>
                      </a:cubicBezTo>
                      <a:cubicBezTo>
                        <a:pt x="79" y="180"/>
                        <a:pt x="78" y="176"/>
                        <a:pt x="81" y="174"/>
                      </a:cubicBezTo>
                      <a:cubicBezTo>
                        <a:pt x="86" y="170"/>
                        <a:pt x="99" y="168"/>
                        <a:pt x="99" y="168"/>
                      </a:cubicBezTo>
                      <a:cubicBezTo>
                        <a:pt x="105" y="150"/>
                        <a:pt x="112" y="148"/>
                        <a:pt x="93" y="135"/>
                      </a:cubicBezTo>
                      <a:cubicBezTo>
                        <a:pt x="98" y="121"/>
                        <a:pt x="92" y="118"/>
                        <a:pt x="81" y="111"/>
                      </a:cubicBezTo>
                      <a:cubicBezTo>
                        <a:pt x="74" y="90"/>
                        <a:pt x="70" y="97"/>
                        <a:pt x="84" y="87"/>
                      </a:cubicBezTo>
                      <a:cubicBezTo>
                        <a:pt x="82" y="81"/>
                        <a:pt x="75" y="76"/>
                        <a:pt x="75" y="69"/>
                      </a:cubicBezTo>
                      <a:cubicBezTo>
                        <a:pt x="75" y="63"/>
                        <a:pt x="81" y="51"/>
                        <a:pt x="81" y="51"/>
                      </a:cubicBezTo>
                      <a:cubicBezTo>
                        <a:pt x="93" y="55"/>
                        <a:pt x="98" y="55"/>
                        <a:pt x="102" y="42"/>
                      </a:cubicBezTo>
                      <a:cubicBezTo>
                        <a:pt x="101" y="30"/>
                        <a:pt x="97" y="18"/>
                        <a:pt x="99" y="6"/>
                      </a:cubicBezTo>
                      <a:cubicBezTo>
                        <a:pt x="100" y="2"/>
                        <a:pt x="105" y="9"/>
                        <a:pt x="108" y="12"/>
                      </a:cubicBezTo>
                      <a:cubicBezTo>
                        <a:pt x="117" y="21"/>
                        <a:pt x="132" y="39"/>
                        <a:pt x="132" y="39"/>
                      </a:cubicBezTo>
                      <a:cubicBezTo>
                        <a:pt x="136" y="52"/>
                        <a:pt x="147" y="64"/>
                        <a:pt x="159" y="72"/>
                      </a:cubicBezTo>
                      <a:cubicBezTo>
                        <a:pt x="158" y="76"/>
                        <a:pt x="159" y="81"/>
                        <a:pt x="156" y="84"/>
                      </a:cubicBezTo>
                      <a:cubicBezTo>
                        <a:pt x="154" y="86"/>
                        <a:pt x="148" y="84"/>
                        <a:pt x="147" y="87"/>
                      </a:cubicBezTo>
                      <a:cubicBezTo>
                        <a:pt x="143" y="96"/>
                        <a:pt x="168" y="108"/>
                        <a:pt x="168" y="108"/>
                      </a:cubicBezTo>
                      <a:cubicBezTo>
                        <a:pt x="174" y="127"/>
                        <a:pt x="177" y="110"/>
                        <a:pt x="186" y="105"/>
                      </a:cubicBezTo>
                      <a:cubicBezTo>
                        <a:pt x="191" y="102"/>
                        <a:pt x="204" y="99"/>
                        <a:pt x="204" y="99"/>
                      </a:cubicBezTo>
                      <a:cubicBezTo>
                        <a:pt x="184" y="85"/>
                        <a:pt x="211" y="77"/>
                        <a:pt x="225" y="72"/>
                      </a:cubicBezTo>
                      <a:cubicBezTo>
                        <a:pt x="230" y="87"/>
                        <a:pt x="234" y="88"/>
                        <a:pt x="249" y="84"/>
                      </a:cubicBezTo>
                      <a:cubicBezTo>
                        <a:pt x="265" y="89"/>
                        <a:pt x="256" y="84"/>
                        <a:pt x="270" y="105"/>
                      </a:cubicBezTo>
                      <a:cubicBezTo>
                        <a:pt x="272" y="108"/>
                        <a:pt x="276" y="114"/>
                        <a:pt x="276" y="114"/>
                      </a:cubicBezTo>
                      <a:cubicBezTo>
                        <a:pt x="283" y="104"/>
                        <a:pt x="289" y="94"/>
                        <a:pt x="282" y="81"/>
                      </a:cubicBezTo>
                      <a:cubicBezTo>
                        <a:pt x="275" y="70"/>
                        <a:pt x="253" y="72"/>
                        <a:pt x="243" y="66"/>
                      </a:cubicBezTo>
                      <a:cubicBezTo>
                        <a:pt x="237" y="62"/>
                        <a:pt x="225" y="54"/>
                        <a:pt x="225" y="54"/>
                      </a:cubicBezTo>
                      <a:cubicBezTo>
                        <a:pt x="221" y="48"/>
                        <a:pt x="203" y="37"/>
                        <a:pt x="213" y="30"/>
                      </a:cubicBezTo>
                      <a:cubicBezTo>
                        <a:pt x="221" y="24"/>
                        <a:pt x="240" y="20"/>
                        <a:pt x="249" y="15"/>
                      </a:cubicBezTo>
                      <a:cubicBezTo>
                        <a:pt x="255" y="11"/>
                        <a:pt x="260" y="5"/>
                        <a:pt x="267" y="3"/>
                      </a:cubicBezTo>
                      <a:cubicBezTo>
                        <a:pt x="270" y="2"/>
                        <a:pt x="276" y="0"/>
                        <a:pt x="276" y="0"/>
                      </a:cubicBezTo>
                      <a:lnTo>
                        <a:pt x="402" y="69"/>
                      </a:lnTo>
                      <a:lnTo>
                        <a:pt x="504" y="135"/>
                      </a:lnTo>
                      <a:lnTo>
                        <a:pt x="588" y="198"/>
                      </a:lnTo>
                      <a:lnTo>
                        <a:pt x="666" y="261"/>
                      </a:lnTo>
                      <a:lnTo>
                        <a:pt x="750" y="345"/>
                      </a:lnTo>
                      <a:lnTo>
                        <a:pt x="828" y="429"/>
                      </a:lnTo>
                      <a:cubicBezTo>
                        <a:pt x="854" y="463"/>
                        <a:pt x="906" y="531"/>
                        <a:pt x="906" y="5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0" name="Freeform 163"/>
                <p:cNvSpPr>
                  <a:spLocks/>
                </p:cNvSpPr>
                <p:nvPr/>
              </p:nvSpPr>
              <p:spPr bwMode="ltGray">
                <a:xfrm>
                  <a:off x="3135" y="470"/>
                  <a:ext cx="155" cy="100"/>
                </a:xfrm>
                <a:custGeom>
                  <a:avLst/>
                  <a:gdLst>
                    <a:gd name="T0" fmla="*/ 51 w 155"/>
                    <a:gd name="T1" fmla="*/ 52 h 100"/>
                    <a:gd name="T2" fmla="*/ 18 w 155"/>
                    <a:gd name="T3" fmla="*/ 28 h 100"/>
                    <a:gd name="T4" fmla="*/ 0 w 155"/>
                    <a:gd name="T5" fmla="*/ 22 h 100"/>
                    <a:gd name="T6" fmla="*/ 21 w 155"/>
                    <a:gd name="T7" fmla="*/ 16 h 100"/>
                    <a:gd name="T8" fmla="*/ 39 w 155"/>
                    <a:gd name="T9" fmla="*/ 28 h 100"/>
                    <a:gd name="T10" fmla="*/ 66 w 155"/>
                    <a:gd name="T11" fmla="*/ 10 h 100"/>
                    <a:gd name="T12" fmla="*/ 96 w 155"/>
                    <a:gd name="T13" fmla="*/ 37 h 100"/>
                    <a:gd name="T14" fmla="*/ 123 w 155"/>
                    <a:gd name="T15" fmla="*/ 70 h 100"/>
                    <a:gd name="T16" fmla="*/ 150 w 155"/>
                    <a:gd name="T17" fmla="*/ 79 h 100"/>
                    <a:gd name="T18" fmla="*/ 153 w 155"/>
                    <a:gd name="T19" fmla="*/ 88 h 100"/>
                    <a:gd name="T20" fmla="*/ 135 w 155"/>
                    <a:gd name="T21" fmla="*/ 100 h 100"/>
                    <a:gd name="T22" fmla="*/ 105 w 155"/>
                    <a:gd name="T23" fmla="*/ 100 h 100"/>
                    <a:gd name="T24" fmla="*/ 90 w 155"/>
                    <a:gd name="T25" fmla="*/ 82 h 100"/>
                    <a:gd name="T26" fmla="*/ 60 w 155"/>
                    <a:gd name="T27" fmla="*/ 67 h 100"/>
                    <a:gd name="T28" fmla="*/ 51 w 155"/>
                    <a:gd name="T29" fmla="*/ 52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0">
                      <a:moveTo>
                        <a:pt x="51" y="52"/>
                      </a:moveTo>
                      <a:cubicBezTo>
                        <a:pt x="43" y="40"/>
                        <a:pt x="31" y="34"/>
                        <a:pt x="18" y="28"/>
                      </a:cubicBezTo>
                      <a:cubicBezTo>
                        <a:pt x="12" y="25"/>
                        <a:pt x="0" y="22"/>
                        <a:pt x="0" y="22"/>
                      </a:cubicBezTo>
                      <a:cubicBezTo>
                        <a:pt x="4" y="10"/>
                        <a:pt x="1" y="8"/>
                        <a:pt x="21" y="16"/>
                      </a:cubicBezTo>
                      <a:cubicBezTo>
                        <a:pt x="28" y="19"/>
                        <a:pt x="39" y="28"/>
                        <a:pt x="39" y="28"/>
                      </a:cubicBezTo>
                      <a:cubicBezTo>
                        <a:pt x="33" y="0"/>
                        <a:pt x="42" y="2"/>
                        <a:pt x="66" y="10"/>
                      </a:cubicBezTo>
                      <a:cubicBezTo>
                        <a:pt x="72" y="27"/>
                        <a:pt x="79" y="33"/>
                        <a:pt x="96" y="37"/>
                      </a:cubicBezTo>
                      <a:cubicBezTo>
                        <a:pt x="101" y="57"/>
                        <a:pt x="105" y="58"/>
                        <a:pt x="123" y="70"/>
                      </a:cubicBezTo>
                      <a:cubicBezTo>
                        <a:pt x="131" y="75"/>
                        <a:pt x="150" y="79"/>
                        <a:pt x="150" y="79"/>
                      </a:cubicBezTo>
                      <a:cubicBezTo>
                        <a:pt x="151" y="82"/>
                        <a:pt x="155" y="85"/>
                        <a:pt x="153" y="88"/>
                      </a:cubicBezTo>
                      <a:cubicBezTo>
                        <a:pt x="149" y="94"/>
                        <a:pt x="135" y="100"/>
                        <a:pt x="135" y="100"/>
                      </a:cubicBezTo>
                      <a:cubicBezTo>
                        <a:pt x="123" y="92"/>
                        <a:pt x="119" y="96"/>
                        <a:pt x="105" y="100"/>
                      </a:cubicBezTo>
                      <a:cubicBezTo>
                        <a:pt x="91" y="97"/>
                        <a:pt x="80" y="97"/>
                        <a:pt x="90" y="82"/>
                      </a:cubicBezTo>
                      <a:cubicBezTo>
                        <a:pt x="80" y="75"/>
                        <a:pt x="70" y="74"/>
                        <a:pt x="60" y="67"/>
                      </a:cubicBezTo>
                      <a:cubicBezTo>
                        <a:pt x="56" y="60"/>
                        <a:pt x="39" y="52"/>
                        <a:pt x="51"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1" name="Freeform 164"/>
                <p:cNvSpPr>
                  <a:spLocks/>
                </p:cNvSpPr>
                <p:nvPr/>
              </p:nvSpPr>
              <p:spPr bwMode="ltGray">
                <a:xfrm>
                  <a:off x="3202" y="577"/>
                  <a:ext cx="67" cy="53"/>
                </a:xfrm>
                <a:custGeom>
                  <a:avLst/>
                  <a:gdLst>
                    <a:gd name="T0" fmla="*/ 5 w 67"/>
                    <a:gd name="T1" fmla="*/ 17 h 53"/>
                    <a:gd name="T2" fmla="*/ 20 w 67"/>
                    <a:gd name="T3" fmla="*/ 5 h 53"/>
                    <a:gd name="T4" fmla="*/ 59 w 67"/>
                    <a:gd name="T5" fmla="*/ 14 h 53"/>
                    <a:gd name="T6" fmla="*/ 65 w 67"/>
                    <a:gd name="T7" fmla="*/ 23 h 53"/>
                    <a:gd name="T8" fmla="*/ 47 w 67"/>
                    <a:gd name="T9" fmla="*/ 35 h 53"/>
                    <a:gd name="T10" fmla="*/ 47 w 67"/>
                    <a:gd name="T11" fmla="*/ 53 h 53"/>
                    <a:gd name="T12" fmla="*/ 38 w 67"/>
                    <a:gd name="T13" fmla="*/ 35 h 53"/>
                    <a:gd name="T14" fmla="*/ 20 w 67"/>
                    <a:gd name="T15" fmla="*/ 29 h 53"/>
                    <a:gd name="T16" fmla="*/ 5 w 67"/>
                    <a:gd name="T17" fmla="*/ 1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53">
                      <a:moveTo>
                        <a:pt x="5" y="17"/>
                      </a:moveTo>
                      <a:cubicBezTo>
                        <a:pt x="0" y="3"/>
                        <a:pt x="8" y="1"/>
                        <a:pt x="20" y="5"/>
                      </a:cubicBezTo>
                      <a:cubicBezTo>
                        <a:pt x="36" y="0"/>
                        <a:pt x="44" y="9"/>
                        <a:pt x="59" y="14"/>
                      </a:cubicBezTo>
                      <a:cubicBezTo>
                        <a:pt x="61" y="17"/>
                        <a:pt x="67" y="20"/>
                        <a:pt x="65" y="23"/>
                      </a:cubicBezTo>
                      <a:cubicBezTo>
                        <a:pt x="61" y="29"/>
                        <a:pt x="47" y="35"/>
                        <a:pt x="47" y="35"/>
                      </a:cubicBezTo>
                      <a:cubicBezTo>
                        <a:pt x="47" y="35"/>
                        <a:pt x="55" y="53"/>
                        <a:pt x="47" y="53"/>
                      </a:cubicBezTo>
                      <a:cubicBezTo>
                        <a:pt x="40" y="53"/>
                        <a:pt x="41" y="37"/>
                        <a:pt x="38" y="35"/>
                      </a:cubicBezTo>
                      <a:cubicBezTo>
                        <a:pt x="33" y="31"/>
                        <a:pt x="20" y="29"/>
                        <a:pt x="20" y="29"/>
                      </a:cubicBezTo>
                      <a:cubicBezTo>
                        <a:pt x="9" y="18"/>
                        <a:pt x="15" y="22"/>
                        <a:pt x="5"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2" name="Freeform 165"/>
                <p:cNvSpPr>
                  <a:spLocks/>
                </p:cNvSpPr>
                <p:nvPr/>
              </p:nvSpPr>
              <p:spPr bwMode="ltGray">
                <a:xfrm>
                  <a:off x="3196" y="617"/>
                  <a:ext cx="31" cy="31"/>
                </a:xfrm>
                <a:custGeom>
                  <a:avLst/>
                  <a:gdLst>
                    <a:gd name="T0" fmla="*/ 8 w 31"/>
                    <a:gd name="T1" fmla="*/ 16 h 31"/>
                    <a:gd name="T2" fmla="*/ 23 w 31"/>
                    <a:gd name="T3" fmla="*/ 10 h 31"/>
                    <a:gd name="T4" fmla="*/ 17 w 31"/>
                    <a:gd name="T5" fmla="*/ 31 h 31"/>
                    <a:gd name="T6" fmla="*/ 8 w 31"/>
                    <a:gd name="T7" fmla="*/ 1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1">
                      <a:moveTo>
                        <a:pt x="8" y="16"/>
                      </a:moveTo>
                      <a:cubicBezTo>
                        <a:pt x="3" y="0"/>
                        <a:pt x="13" y="3"/>
                        <a:pt x="23" y="10"/>
                      </a:cubicBezTo>
                      <a:cubicBezTo>
                        <a:pt x="31" y="22"/>
                        <a:pt x="31" y="26"/>
                        <a:pt x="17" y="31"/>
                      </a:cubicBezTo>
                      <a:cubicBezTo>
                        <a:pt x="10" y="29"/>
                        <a:pt x="0" y="24"/>
                        <a:pt x="8"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3" name="Freeform 166"/>
                <p:cNvSpPr>
                  <a:spLocks/>
                </p:cNvSpPr>
                <p:nvPr/>
              </p:nvSpPr>
              <p:spPr bwMode="ltGray">
                <a:xfrm>
                  <a:off x="3108" y="591"/>
                  <a:ext cx="70" cy="33"/>
                </a:xfrm>
                <a:custGeom>
                  <a:avLst/>
                  <a:gdLst>
                    <a:gd name="T0" fmla="*/ 24 w 70"/>
                    <a:gd name="T1" fmla="*/ 9 h 33"/>
                    <a:gd name="T2" fmla="*/ 63 w 70"/>
                    <a:gd name="T3" fmla="*/ 9 h 33"/>
                    <a:gd name="T4" fmla="*/ 69 w 70"/>
                    <a:gd name="T5" fmla="*/ 18 h 33"/>
                    <a:gd name="T6" fmla="*/ 42 w 70"/>
                    <a:gd name="T7" fmla="*/ 30 h 33"/>
                    <a:gd name="T8" fmla="*/ 33 w 70"/>
                    <a:gd name="T9" fmla="*/ 33 h 33"/>
                    <a:gd name="T10" fmla="*/ 18 w 70"/>
                    <a:gd name="T11" fmla="*/ 30 h 33"/>
                    <a:gd name="T12" fmla="*/ 9 w 70"/>
                    <a:gd name="T13" fmla="*/ 27 h 33"/>
                    <a:gd name="T14" fmla="*/ 24 w 70"/>
                    <a:gd name="T15" fmla="*/ 9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33">
                      <a:moveTo>
                        <a:pt x="24" y="9"/>
                      </a:moveTo>
                      <a:cubicBezTo>
                        <a:pt x="37" y="0"/>
                        <a:pt x="48" y="4"/>
                        <a:pt x="63" y="9"/>
                      </a:cubicBezTo>
                      <a:cubicBezTo>
                        <a:pt x="65" y="12"/>
                        <a:pt x="70" y="14"/>
                        <a:pt x="69" y="18"/>
                      </a:cubicBezTo>
                      <a:cubicBezTo>
                        <a:pt x="67" y="28"/>
                        <a:pt x="51" y="27"/>
                        <a:pt x="42" y="30"/>
                      </a:cubicBezTo>
                      <a:cubicBezTo>
                        <a:pt x="39" y="31"/>
                        <a:pt x="33" y="33"/>
                        <a:pt x="33" y="33"/>
                      </a:cubicBezTo>
                      <a:cubicBezTo>
                        <a:pt x="28" y="32"/>
                        <a:pt x="23" y="31"/>
                        <a:pt x="18" y="30"/>
                      </a:cubicBezTo>
                      <a:cubicBezTo>
                        <a:pt x="15" y="29"/>
                        <a:pt x="10" y="30"/>
                        <a:pt x="9" y="27"/>
                      </a:cubicBezTo>
                      <a:cubicBezTo>
                        <a:pt x="0" y="10"/>
                        <a:pt x="45" y="19"/>
                        <a:pt x="2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4" name="Freeform 167"/>
                <p:cNvSpPr>
                  <a:spLocks/>
                </p:cNvSpPr>
                <p:nvPr/>
              </p:nvSpPr>
              <p:spPr bwMode="ltGray">
                <a:xfrm>
                  <a:off x="3005" y="553"/>
                  <a:ext cx="145" cy="77"/>
                </a:xfrm>
                <a:custGeom>
                  <a:avLst/>
                  <a:gdLst>
                    <a:gd name="T0" fmla="*/ 145 w 145"/>
                    <a:gd name="T1" fmla="*/ 29 h 77"/>
                    <a:gd name="T2" fmla="*/ 91 w 145"/>
                    <a:gd name="T3" fmla="*/ 35 h 77"/>
                    <a:gd name="T4" fmla="*/ 34 w 145"/>
                    <a:gd name="T5" fmla="*/ 41 h 77"/>
                    <a:gd name="T6" fmla="*/ 16 w 145"/>
                    <a:gd name="T7" fmla="*/ 53 h 77"/>
                    <a:gd name="T8" fmla="*/ 43 w 145"/>
                    <a:gd name="T9" fmla="*/ 68 h 77"/>
                    <a:gd name="T10" fmla="*/ 61 w 145"/>
                    <a:gd name="T11" fmla="*/ 71 h 77"/>
                    <a:gd name="T12" fmla="*/ 79 w 145"/>
                    <a:gd name="T13" fmla="*/ 77 h 77"/>
                    <a:gd name="T14" fmla="*/ 94 w 145"/>
                    <a:gd name="T15" fmla="*/ 56 h 77"/>
                    <a:gd name="T16" fmla="*/ 133 w 145"/>
                    <a:gd name="T17" fmla="*/ 41 h 77"/>
                    <a:gd name="T18" fmla="*/ 145 w 145"/>
                    <a:gd name="T19" fmla="*/ 29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77">
                      <a:moveTo>
                        <a:pt x="145" y="29"/>
                      </a:moveTo>
                      <a:cubicBezTo>
                        <a:pt x="138" y="0"/>
                        <a:pt x="110" y="30"/>
                        <a:pt x="91" y="35"/>
                      </a:cubicBezTo>
                      <a:cubicBezTo>
                        <a:pt x="75" y="30"/>
                        <a:pt x="49" y="31"/>
                        <a:pt x="34" y="41"/>
                      </a:cubicBezTo>
                      <a:cubicBezTo>
                        <a:pt x="28" y="45"/>
                        <a:pt x="16" y="53"/>
                        <a:pt x="16" y="53"/>
                      </a:cubicBezTo>
                      <a:cubicBezTo>
                        <a:pt x="0" y="76"/>
                        <a:pt x="22" y="70"/>
                        <a:pt x="43" y="68"/>
                      </a:cubicBezTo>
                      <a:cubicBezTo>
                        <a:pt x="49" y="69"/>
                        <a:pt x="55" y="70"/>
                        <a:pt x="61" y="71"/>
                      </a:cubicBezTo>
                      <a:cubicBezTo>
                        <a:pt x="67" y="73"/>
                        <a:pt x="79" y="77"/>
                        <a:pt x="79" y="77"/>
                      </a:cubicBezTo>
                      <a:cubicBezTo>
                        <a:pt x="94" y="72"/>
                        <a:pt x="87" y="77"/>
                        <a:pt x="94" y="56"/>
                      </a:cubicBezTo>
                      <a:cubicBezTo>
                        <a:pt x="97" y="46"/>
                        <a:pt x="123" y="43"/>
                        <a:pt x="133" y="41"/>
                      </a:cubicBezTo>
                      <a:cubicBezTo>
                        <a:pt x="137" y="29"/>
                        <a:pt x="133" y="33"/>
                        <a:pt x="145"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5" name="Freeform 168"/>
                <p:cNvSpPr>
                  <a:spLocks/>
                </p:cNvSpPr>
                <p:nvPr/>
              </p:nvSpPr>
              <p:spPr bwMode="ltGray">
                <a:xfrm>
                  <a:off x="2709" y="459"/>
                  <a:ext cx="397" cy="156"/>
                </a:xfrm>
                <a:custGeom>
                  <a:avLst/>
                  <a:gdLst>
                    <a:gd name="T0" fmla="*/ 324 w 397"/>
                    <a:gd name="T1" fmla="*/ 3 h 156"/>
                    <a:gd name="T2" fmla="*/ 303 w 397"/>
                    <a:gd name="T3" fmla="*/ 27 h 156"/>
                    <a:gd name="T4" fmla="*/ 294 w 397"/>
                    <a:gd name="T5" fmla="*/ 33 h 156"/>
                    <a:gd name="T6" fmla="*/ 309 w 397"/>
                    <a:gd name="T7" fmla="*/ 57 h 156"/>
                    <a:gd name="T8" fmla="*/ 387 w 397"/>
                    <a:gd name="T9" fmla="*/ 90 h 156"/>
                    <a:gd name="T10" fmla="*/ 324 w 397"/>
                    <a:gd name="T11" fmla="*/ 117 h 156"/>
                    <a:gd name="T12" fmla="*/ 309 w 397"/>
                    <a:gd name="T13" fmla="*/ 132 h 156"/>
                    <a:gd name="T14" fmla="*/ 291 w 397"/>
                    <a:gd name="T15" fmla="*/ 138 h 156"/>
                    <a:gd name="T16" fmla="*/ 240 w 397"/>
                    <a:gd name="T17" fmla="*/ 129 h 156"/>
                    <a:gd name="T18" fmla="*/ 207 w 397"/>
                    <a:gd name="T19" fmla="*/ 147 h 156"/>
                    <a:gd name="T20" fmla="*/ 177 w 397"/>
                    <a:gd name="T21" fmla="*/ 156 h 156"/>
                    <a:gd name="T22" fmla="*/ 147 w 397"/>
                    <a:gd name="T23" fmla="*/ 147 h 156"/>
                    <a:gd name="T24" fmla="*/ 126 w 397"/>
                    <a:gd name="T25" fmla="*/ 123 h 156"/>
                    <a:gd name="T26" fmla="*/ 102 w 397"/>
                    <a:gd name="T27" fmla="*/ 153 h 156"/>
                    <a:gd name="T28" fmla="*/ 90 w 397"/>
                    <a:gd name="T29" fmla="*/ 129 h 156"/>
                    <a:gd name="T30" fmla="*/ 63 w 397"/>
                    <a:gd name="T31" fmla="*/ 111 h 156"/>
                    <a:gd name="T32" fmla="*/ 42 w 397"/>
                    <a:gd name="T33" fmla="*/ 87 h 156"/>
                    <a:gd name="T34" fmla="*/ 0 w 397"/>
                    <a:gd name="T35" fmla="*/ 60 h 156"/>
                    <a:gd name="T36" fmla="*/ 24 w 397"/>
                    <a:gd name="T37" fmla="*/ 42 h 156"/>
                    <a:gd name="T38" fmla="*/ 30 w 397"/>
                    <a:gd name="T39" fmla="*/ 21 h 156"/>
                    <a:gd name="T40" fmla="*/ 60 w 397"/>
                    <a:gd name="T41" fmla="*/ 27 h 156"/>
                    <a:gd name="T42" fmla="*/ 90 w 397"/>
                    <a:gd name="T43" fmla="*/ 6 h 156"/>
                    <a:gd name="T44" fmla="*/ 180 w 397"/>
                    <a:gd name="T45" fmla="*/ 3 h 156"/>
                    <a:gd name="T46" fmla="*/ 270 w 397"/>
                    <a:gd name="T47" fmla="*/ 0 h 156"/>
                    <a:gd name="T48" fmla="*/ 324 w 397"/>
                    <a:gd name="T49" fmla="*/ 3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7" h="156">
                      <a:moveTo>
                        <a:pt x="324" y="3"/>
                      </a:moveTo>
                      <a:cubicBezTo>
                        <a:pt x="319" y="22"/>
                        <a:pt x="324" y="13"/>
                        <a:pt x="303" y="27"/>
                      </a:cubicBezTo>
                      <a:cubicBezTo>
                        <a:pt x="300" y="29"/>
                        <a:pt x="294" y="33"/>
                        <a:pt x="294" y="33"/>
                      </a:cubicBezTo>
                      <a:cubicBezTo>
                        <a:pt x="301" y="54"/>
                        <a:pt x="295" y="47"/>
                        <a:pt x="309" y="57"/>
                      </a:cubicBezTo>
                      <a:cubicBezTo>
                        <a:pt x="330" y="88"/>
                        <a:pt x="353" y="82"/>
                        <a:pt x="387" y="90"/>
                      </a:cubicBezTo>
                      <a:cubicBezTo>
                        <a:pt x="397" y="119"/>
                        <a:pt x="337" y="116"/>
                        <a:pt x="324" y="117"/>
                      </a:cubicBezTo>
                      <a:cubicBezTo>
                        <a:pt x="319" y="125"/>
                        <a:pt x="318" y="128"/>
                        <a:pt x="309" y="132"/>
                      </a:cubicBezTo>
                      <a:cubicBezTo>
                        <a:pt x="303" y="135"/>
                        <a:pt x="291" y="138"/>
                        <a:pt x="291" y="138"/>
                      </a:cubicBezTo>
                      <a:cubicBezTo>
                        <a:pt x="273" y="132"/>
                        <a:pt x="259" y="131"/>
                        <a:pt x="240" y="129"/>
                      </a:cubicBezTo>
                      <a:cubicBezTo>
                        <a:pt x="202" y="116"/>
                        <a:pt x="224" y="137"/>
                        <a:pt x="207" y="147"/>
                      </a:cubicBezTo>
                      <a:cubicBezTo>
                        <a:pt x="202" y="150"/>
                        <a:pt x="184" y="154"/>
                        <a:pt x="177" y="156"/>
                      </a:cubicBezTo>
                      <a:cubicBezTo>
                        <a:pt x="157" y="143"/>
                        <a:pt x="176" y="128"/>
                        <a:pt x="147" y="147"/>
                      </a:cubicBezTo>
                      <a:cubicBezTo>
                        <a:pt x="137" y="137"/>
                        <a:pt x="139" y="127"/>
                        <a:pt x="126" y="123"/>
                      </a:cubicBezTo>
                      <a:cubicBezTo>
                        <a:pt x="122" y="134"/>
                        <a:pt x="112" y="147"/>
                        <a:pt x="102" y="153"/>
                      </a:cubicBezTo>
                      <a:cubicBezTo>
                        <a:pt x="91" y="146"/>
                        <a:pt x="85" y="143"/>
                        <a:pt x="90" y="129"/>
                      </a:cubicBezTo>
                      <a:cubicBezTo>
                        <a:pt x="81" y="120"/>
                        <a:pt x="75" y="115"/>
                        <a:pt x="63" y="111"/>
                      </a:cubicBezTo>
                      <a:cubicBezTo>
                        <a:pt x="56" y="101"/>
                        <a:pt x="49" y="97"/>
                        <a:pt x="42" y="87"/>
                      </a:cubicBezTo>
                      <a:cubicBezTo>
                        <a:pt x="50" y="62"/>
                        <a:pt x="17" y="66"/>
                        <a:pt x="0" y="60"/>
                      </a:cubicBezTo>
                      <a:cubicBezTo>
                        <a:pt x="11" y="53"/>
                        <a:pt x="20" y="55"/>
                        <a:pt x="24" y="42"/>
                      </a:cubicBezTo>
                      <a:cubicBezTo>
                        <a:pt x="16" y="30"/>
                        <a:pt x="16" y="26"/>
                        <a:pt x="30" y="21"/>
                      </a:cubicBezTo>
                      <a:cubicBezTo>
                        <a:pt x="42" y="29"/>
                        <a:pt x="45" y="31"/>
                        <a:pt x="60" y="27"/>
                      </a:cubicBezTo>
                      <a:cubicBezTo>
                        <a:pt x="85" y="35"/>
                        <a:pt x="77" y="19"/>
                        <a:pt x="90" y="6"/>
                      </a:cubicBezTo>
                      <a:lnTo>
                        <a:pt x="180" y="3"/>
                      </a:lnTo>
                      <a:lnTo>
                        <a:pt x="270" y="0"/>
                      </a:lnTo>
                      <a:lnTo>
                        <a:pt x="324" y="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6" name="Freeform 169"/>
                <p:cNvSpPr>
                  <a:spLocks/>
                </p:cNvSpPr>
                <p:nvPr/>
              </p:nvSpPr>
              <p:spPr bwMode="ltGray">
                <a:xfrm>
                  <a:off x="3285" y="579"/>
                  <a:ext cx="40" cy="30"/>
                </a:xfrm>
                <a:custGeom>
                  <a:avLst/>
                  <a:gdLst>
                    <a:gd name="T0" fmla="*/ 6 w 40"/>
                    <a:gd name="T1" fmla="*/ 6 h 30"/>
                    <a:gd name="T2" fmla="*/ 33 w 40"/>
                    <a:gd name="T3" fmla="*/ 18 h 30"/>
                    <a:gd name="T4" fmla="*/ 27 w 40"/>
                    <a:gd name="T5" fmla="*/ 30 h 30"/>
                    <a:gd name="T6" fmla="*/ 0 w 40"/>
                    <a:gd name="T7" fmla="*/ 15 h 30"/>
                    <a:gd name="T8" fmla="*/ 6 w 40"/>
                    <a:gd name="T9" fmla="*/ 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0">
                      <a:moveTo>
                        <a:pt x="6" y="6"/>
                      </a:moveTo>
                      <a:cubicBezTo>
                        <a:pt x="27" y="13"/>
                        <a:pt x="19" y="8"/>
                        <a:pt x="33" y="18"/>
                      </a:cubicBezTo>
                      <a:cubicBezTo>
                        <a:pt x="36" y="26"/>
                        <a:pt x="40" y="30"/>
                        <a:pt x="27" y="30"/>
                      </a:cubicBezTo>
                      <a:cubicBezTo>
                        <a:pt x="17" y="30"/>
                        <a:pt x="0" y="15"/>
                        <a:pt x="0" y="15"/>
                      </a:cubicBezTo>
                      <a:cubicBezTo>
                        <a:pt x="3" y="2"/>
                        <a:pt x="0" y="0"/>
                        <a:pt x="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7" name="Freeform 170"/>
                <p:cNvSpPr>
                  <a:spLocks/>
                </p:cNvSpPr>
                <p:nvPr/>
              </p:nvSpPr>
              <p:spPr bwMode="ltGray">
                <a:xfrm>
                  <a:off x="3273" y="621"/>
                  <a:ext cx="32" cy="15"/>
                </a:xfrm>
                <a:custGeom>
                  <a:avLst/>
                  <a:gdLst>
                    <a:gd name="T0" fmla="*/ 9 w 32"/>
                    <a:gd name="T1" fmla="*/ 0 h 15"/>
                    <a:gd name="T2" fmla="*/ 12 w 32"/>
                    <a:gd name="T3" fmla="*/ 15 h 15"/>
                    <a:gd name="T4" fmla="*/ 9 w 32"/>
                    <a:gd name="T5" fmla="*/ 0 h 15"/>
                    <a:gd name="T6" fmla="*/ 0 60000 65536"/>
                    <a:gd name="T7" fmla="*/ 0 60000 65536"/>
                    <a:gd name="T8" fmla="*/ 0 60000 65536"/>
                  </a:gdLst>
                  <a:ahLst/>
                  <a:cxnLst>
                    <a:cxn ang="T6">
                      <a:pos x="T0" y="T1"/>
                    </a:cxn>
                    <a:cxn ang="T7">
                      <a:pos x="T2" y="T3"/>
                    </a:cxn>
                    <a:cxn ang="T8">
                      <a:pos x="T4" y="T5"/>
                    </a:cxn>
                  </a:cxnLst>
                  <a:rect l="0" t="0" r="r" b="b"/>
                  <a:pathLst>
                    <a:path w="32" h="15">
                      <a:moveTo>
                        <a:pt x="9" y="0"/>
                      </a:moveTo>
                      <a:cubicBezTo>
                        <a:pt x="29" y="4"/>
                        <a:pt x="32" y="8"/>
                        <a:pt x="12" y="15"/>
                      </a:cubicBezTo>
                      <a:cubicBezTo>
                        <a:pt x="1" y="4"/>
                        <a:pt x="0" y="9"/>
                        <a:pt x="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8" name="Freeform 171"/>
                <p:cNvSpPr>
                  <a:spLocks/>
                </p:cNvSpPr>
                <p:nvPr/>
              </p:nvSpPr>
              <p:spPr bwMode="ltGray">
                <a:xfrm>
                  <a:off x="3297" y="636"/>
                  <a:ext cx="69" cy="66"/>
                </a:xfrm>
                <a:custGeom>
                  <a:avLst/>
                  <a:gdLst>
                    <a:gd name="T0" fmla="*/ 9 w 69"/>
                    <a:gd name="T1" fmla="*/ 9 h 66"/>
                    <a:gd name="T2" fmla="*/ 45 w 69"/>
                    <a:gd name="T3" fmla="*/ 12 h 66"/>
                    <a:gd name="T4" fmla="*/ 51 w 69"/>
                    <a:gd name="T5" fmla="*/ 30 h 66"/>
                    <a:gd name="T6" fmla="*/ 69 w 69"/>
                    <a:gd name="T7" fmla="*/ 48 h 66"/>
                    <a:gd name="T8" fmla="*/ 36 w 69"/>
                    <a:gd name="T9" fmla="*/ 54 h 66"/>
                    <a:gd name="T10" fmla="*/ 0 w 69"/>
                    <a:gd name="T11" fmla="*/ 39 h 66"/>
                    <a:gd name="T12" fmla="*/ 21 w 69"/>
                    <a:gd name="T13" fmla="*/ 30 h 66"/>
                    <a:gd name="T14" fmla="*/ 0 w 69"/>
                    <a:gd name="T15" fmla="*/ 18 h 66"/>
                    <a:gd name="T16" fmla="*/ 9 w 69"/>
                    <a:gd name="T17" fmla="*/ 9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66">
                      <a:moveTo>
                        <a:pt x="9" y="9"/>
                      </a:moveTo>
                      <a:cubicBezTo>
                        <a:pt x="23" y="0"/>
                        <a:pt x="32" y="3"/>
                        <a:pt x="45" y="12"/>
                      </a:cubicBezTo>
                      <a:cubicBezTo>
                        <a:pt x="47" y="18"/>
                        <a:pt x="47" y="26"/>
                        <a:pt x="51" y="30"/>
                      </a:cubicBezTo>
                      <a:cubicBezTo>
                        <a:pt x="57" y="36"/>
                        <a:pt x="69" y="48"/>
                        <a:pt x="69" y="48"/>
                      </a:cubicBezTo>
                      <a:cubicBezTo>
                        <a:pt x="63" y="66"/>
                        <a:pt x="51" y="59"/>
                        <a:pt x="36" y="54"/>
                      </a:cubicBezTo>
                      <a:cubicBezTo>
                        <a:pt x="27" y="40"/>
                        <a:pt x="15" y="43"/>
                        <a:pt x="0" y="39"/>
                      </a:cubicBezTo>
                      <a:cubicBezTo>
                        <a:pt x="4" y="26"/>
                        <a:pt x="9" y="26"/>
                        <a:pt x="21" y="30"/>
                      </a:cubicBezTo>
                      <a:cubicBezTo>
                        <a:pt x="41" y="23"/>
                        <a:pt x="9" y="21"/>
                        <a:pt x="0" y="18"/>
                      </a:cubicBezTo>
                      <a:cubicBezTo>
                        <a:pt x="3" y="15"/>
                        <a:pt x="9" y="9"/>
                        <a:pt x="9"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09" name="Freeform 172"/>
                <p:cNvSpPr>
                  <a:spLocks/>
                </p:cNvSpPr>
                <p:nvPr/>
              </p:nvSpPr>
              <p:spPr bwMode="ltGray">
                <a:xfrm>
                  <a:off x="3384" y="668"/>
                  <a:ext cx="90" cy="60"/>
                </a:xfrm>
                <a:custGeom>
                  <a:avLst/>
                  <a:gdLst>
                    <a:gd name="T0" fmla="*/ 0 w 90"/>
                    <a:gd name="T1" fmla="*/ 28 h 60"/>
                    <a:gd name="T2" fmla="*/ 57 w 90"/>
                    <a:gd name="T3" fmla="*/ 37 h 60"/>
                    <a:gd name="T4" fmla="*/ 84 w 90"/>
                    <a:gd name="T5" fmla="*/ 46 h 60"/>
                    <a:gd name="T6" fmla="*/ 87 w 90"/>
                    <a:gd name="T7" fmla="*/ 55 h 60"/>
                    <a:gd name="T8" fmla="*/ 3 w 90"/>
                    <a:gd name="T9" fmla="*/ 40 h 60"/>
                    <a:gd name="T10" fmla="*/ 0 w 90"/>
                    <a:gd name="T11" fmla="*/ 28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60">
                      <a:moveTo>
                        <a:pt x="0" y="28"/>
                      </a:moveTo>
                      <a:cubicBezTo>
                        <a:pt x="9" y="0"/>
                        <a:pt x="34" y="29"/>
                        <a:pt x="57" y="37"/>
                      </a:cubicBezTo>
                      <a:cubicBezTo>
                        <a:pt x="66" y="40"/>
                        <a:pt x="84" y="46"/>
                        <a:pt x="84" y="46"/>
                      </a:cubicBezTo>
                      <a:cubicBezTo>
                        <a:pt x="85" y="49"/>
                        <a:pt x="90" y="54"/>
                        <a:pt x="87" y="55"/>
                      </a:cubicBezTo>
                      <a:cubicBezTo>
                        <a:pt x="64" y="60"/>
                        <a:pt x="26" y="43"/>
                        <a:pt x="3" y="40"/>
                      </a:cubicBezTo>
                      <a:cubicBezTo>
                        <a:pt x="0" y="30"/>
                        <a:pt x="0" y="34"/>
                        <a:pt x="0"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0" name="Freeform 173"/>
                <p:cNvSpPr>
                  <a:spLocks/>
                </p:cNvSpPr>
                <p:nvPr/>
              </p:nvSpPr>
              <p:spPr bwMode="ltGray">
                <a:xfrm>
                  <a:off x="3378" y="630"/>
                  <a:ext cx="162" cy="81"/>
                </a:xfrm>
                <a:custGeom>
                  <a:avLst/>
                  <a:gdLst>
                    <a:gd name="T0" fmla="*/ 30 w 162"/>
                    <a:gd name="T1" fmla="*/ 30 h 81"/>
                    <a:gd name="T2" fmla="*/ 0 w 162"/>
                    <a:gd name="T3" fmla="*/ 15 h 81"/>
                    <a:gd name="T4" fmla="*/ 3 w 162"/>
                    <a:gd name="T5" fmla="*/ 6 h 81"/>
                    <a:gd name="T6" fmla="*/ 21 w 162"/>
                    <a:gd name="T7" fmla="*/ 12 h 81"/>
                    <a:gd name="T8" fmla="*/ 48 w 162"/>
                    <a:gd name="T9" fmla="*/ 0 h 81"/>
                    <a:gd name="T10" fmla="*/ 141 w 162"/>
                    <a:gd name="T11" fmla="*/ 27 h 81"/>
                    <a:gd name="T12" fmla="*/ 132 w 162"/>
                    <a:gd name="T13" fmla="*/ 54 h 81"/>
                    <a:gd name="T14" fmla="*/ 120 w 162"/>
                    <a:gd name="T15" fmla="*/ 81 h 81"/>
                    <a:gd name="T16" fmla="*/ 93 w 162"/>
                    <a:gd name="T17" fmla="*/ 45 h 81"/>
                    <a:gd name="T18" fmla="*/ 78 w 162"/>
                    <a:gd name="T19" fmla="*/ 72 h 81"/>
                    <a:gd name="T20" fmla="*/ 63 w 162"/>
                    <a:gd name="T21" fmla="*/ 60 h 81"/>
                    <a:gd name="T22" fmla="*/ 30 w 162"/>
                    <a:gd name="T23" fmla="*/ 3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81">
                      <a:moveTo>
                        <a:pt x="30" y="30"/>
                      </a:moveTo>
                      <a:cubicBezTo>
                        <a:pt x="25" y="15"/>
                        <a:pt x="16" y="18"/>
                        <a:pt x="0" y="15"/>
                      </a:cubicBezTo>
                      <a:cubicBezTo>
                        <a:pt x="1" y="12"/>
                        <a:pt x="0" y="6"/>
                        <a:pt x="3" y="6"/>
                      </a:cubicBezTo>
                      <a:cubicBezTo>
                        <a:pt x="9" y="5"/>
                        <a:pt x="21" y="12"/>
                        <a:pt x="21" y="12"/>
                      </a:cubicBezTo>
                      <a:cubicBezTo>
                        <a:pt x="31" y="9"/>
                        <a:pt x="38" y="3"/>
                        <a:pt x="48" y="0"/>
                      </a:cubicBezTo>
                      <a:cubicBezTo>
                        <a:pt x="82" y="3"/>
                        <a:pt x="109" y="16"/>
                        <a:pt x="141" y="27"/>
                      </a:cubicBezTo>
                      <a:cubicBezTo>
                        <a:pt x="156" y="49"/>
                        <a:pt x="162" y="47"/>
                        <a:pt x="132" y="54"/>
                      </a:cubicBezTo>
                      <a:cubicBezTo>
                        <a:pt x="129" y="64"/>
                        <a:pt x="123" y="71"/>
                        <a:pt x="120" y="81"/>
                      </a:cubicBezTo>
                      <a:cubicBezTo>
                        <a:pt x="92" y="75"/>
                        <a:pt x="107" y="66"/>
                        <a:pt x="93" y="45"/>
                      </a:cubicBezTo>
                      <a:cubicBezTo>
                        <a:pt x="89" y="58"/>
                        <a:pt x="90" y="64"/>
                        <a:pt x="78" y="72"/>
                      </a:cubicBezTo>
                      <a:cubicBezTo>
                        <a:pt x="60" y="66"/>
                        <a:pt x="77" y="74"/>
                        <a:pt x="63" y="60"/>
                      </a:cubicBezTo>
                      <a:cubicBezTo>
                        <a:pt x="39" y="36"/>
                        <a:pt x="42" y="65"/>
                        <a:pt x="30"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1" name="Freeform 174"/>
                <p:cNvSpPr>
                  <a:spLocks/>
                </p:cNvSpPr>
                <p:nvPr/>
              </p:nvSpPr>
              <p:spPr bwMode="ltGray">
                <a:xfrm>
                  <a:off x="3331" y="591"/>
                  <a:ext cx="59" cy="36"/>
                </a:xfrm>
                <a:custGeom>
                  <a:avLst/>
                  <a:gdLst>
                    <a:gd name="T0" fmla="*/ 14 w 59"/>
                    <a:gd name="T1" fmla="*/ 0 h 36"/>
                    <a:gd name="T2" fmla="*/ 50 w 59"/>
                    <a:gd name="T3" fmla="*/ 9 h 36"/>
                    <a:gd name="T4" fmla="*/ 44 w 59"/>
                    <a:gd name="T5" fmla="*/ 36 h 36"/>
                    <a:gd name="T6" fmla="*/ 17 w 59"/>
                    <a:gd name="T7" fmla="*/ 27 h 36"/>
                    <a:gd name="T8" fmla="*/ 8 w 59"/>
                    <a:gd name="T9" fmla="*/ 24 h 36"/>
                    <a:gd name="T10" fmla="*/ 14 w 59"/>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36">
                      <a:moveTo>
                        <a:pt x="14" y="0"/>
                      </a:moveTo>
                      <a:cubicBezTo>
                        <a:pt x="26" y="2"/>
                        <a:pt x="38" y="5"/>
                        <a:pt x="50" y="9"/>
                      </a:cubicBezTo>
                      <a:cubicBezTo>
                        <a:pt x="59" y="22"/>
                        <a:pt x="55" y="25"/>
                        <a:pt x="44" y="36"/>
                      </a:cubicBezTo>
                      <a:cubicBezTo>
                        <a:pt x="35" y="33"/>
                        <a:pt x="26" y="30"/>
                        <a:pt x="17" y="27"/>
                      </a:cubicBezTo>
                      <a:cubicBezTo>
                        <a:pt x="14" y="26"/>
                        <a:pt x="8" y="24"/>
                        <a:pt x="8" y="24"/>
                      </a:cubicBezTo>
                      <a:cubicBezTo>
                        <a:pt x="0" y="11"/>
                        <a:pt x="2" y="8"/>
                        <a:pt x="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2" name="Freeform 175"/>
                <p:cNvSpPr>
                  <a:spLocks/>
                </p:cNvSpPr>
                <p:nvPr/>
              </p:nvSpPr>
              <p:spPr bwMode="ltGray">
                <a:xfrm>
                  <a:off x="3361" y="516"/>
                  <a:ext cx="383" cy="225"/>
                </a:xfrm>
                <a:custGeom>
                  <a:avLst/>
                  <a:gdLst>
                    <a:gd name="T0" fmla="*/ 11 w 383"/>
                    <a:gd name="T1" fmla="*/ 0 h 225"/>
                    <a:gd name="T2" fmla="*/ 41 w 383"/>
                    <a:gd name="T3" fmla="*/ 36 h 225"/>
                    <a:gd name="T4" fmla="*/ 77 w 383"/>
                    <a:gd name="T5" fmla="*/ 39 h 225"/>
                    <a:gd name="T6" fmla="*/ 71 w 383"/>
                    <a:gd name="T7" fmla="*/ 60 h 225"/>
                    <a:gd name="T8" fmla="*/ 20 w 383"/>
                    <a:gd name="T9" fmla="*/ 45 h 225"/>
                    <a:gd name="T10" fmla="*/ 23 w 383"/>
                    <a:gd name="T11" fmla="*/ 60 h 225"/>
                    <a:gd name="T12" fmla="*/ 5 w 383"/>
                    <a:gd name="T13" fmla="*/ 63 h 225"/>
                    <a:gd name="T14" fmla="*/ 14 w 383"/>
                    <a:gd name="T15" fmla="*/ 81 h 225"/>
                    <a:gd name="T16" fmla="*/ 53 w 383"/>
                    <a:gd name="T17" fmla="*/ 84 h 225"/>
                    <a:gd name="T18" fmla="*/ 98 w 383"/>
                    <a:gd name="T19" fmla="*/ 78 h 225"/>
                    <a:gd name="T20" fmla="*/ 122 w 383"/>
                    <a:gd name="T21" fmla="*/ 93 h 225"/>
                    <a:gd name="T22" fmla="*/ 98 w 383"/>
                    <a:gd name="T23" fmla="*/ 102 h 225"/>
                    <a:gd name="T24" fmla="*/ 125 w 383"/>
                    <a:gd name="T25" fmla="*/ 117 h 225"/>
                    <a:gd name="T26" fmla="*/ 155 w 383"/>
                    <a:gd name="T27" fmla="*/ 132 h 225"/>
                    <a:gd name="T28" fmla="*/ 185 w 383"/>
                    <a:gd name="T29" fmla="*/ 135 h 225"/>
                    <a:gd name="T30" fmla="*/ 200 w 383"/>
                    <a:gd name="T31" fmla="*/ 168 h 225"/>
                    <a:gd name="T32" fmla="*/ 239 w 383"/>
                    <a:gd name="T33" fmla="*/ 204 h 225"/>
                    <a:gd name="T34" fmla="*/ 227 w 383"/>
                    <a:gd name="T35" fmla="*/ 207 h 225"/>
                    <a:gd name="T36" fmla="*/ 245 w 383"/>
                    <a:gd name="T37" fmla="*/ 213 h 225"/>
                    <a:gd name="T38" fmla="*/ 293 w 383"/>
                    <a:gd name="T39" fmla="*/ 225 h 225"/>
                    <a:gd name="T40" fmla="*/ 296 w 383"/>
                    <a:gd name="T41" fmla="*/ 198 h 225"/>
                    <a:gd name="T42" fmla="*/ 299 w 383"/>
                    <a:gd name="T43" fmla="*/ 168 h 225"/>
                    <a:gd name="T44" fmla="*/ 383 w 383"/>
                    <a:gd name="T45" fmla="*/ 147 h 225"/>
                    <a:gd name="T46" fmla="*/ 260 w 383"/>
                    <a:gd name="T47" fmla="*/ 81 h 225"/>
                    <a:gd name="T48" fmla="*/ 134 w 383"/>
                    <a:gd name="T49" fmla="*/ 36 h 225"/>
                    <a:gd name="T50" fmla="*/ 59 w 383"/>
                    <a:gd name="T51" fmla="*/ 12 h 225"/>
                    <a:gd name="T52" fmla="*/ 11 w 383"/>
                    <a:gd name="T53" fmla="*/ 0 h 2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83" h="225">
                      <a:moveTo>
                        <a:pt x="11" y="0"/>
                      </a:moveTo>
                      <a:cubicBezTo>
                        <a:pt x="17" y="19"/>
                        <a:pt x="20" y="29"/>
                        <a:pt x="41" y="36"/>
                      </a:cubicBezTo>
                      <a:cubicBezTo>
                        <a:pt x="54" y="32"/>
                        <a:pt x="64" y="35"/>
                        <a:pt x="77" y="39"/>
                      </a:cubicBezTo>
                      <a:cubicBezTo>
                        <a:pt x="85" y="51"/>
                        <a:pt x="85" y="55"/>
                        <a:pt x="71" y="60"/>
                      </a:cubicBezTo>
                      <a:cubicBezTo>
                        <a:pt x="54" y="54"/>
                        <a:pt x="37" y="51"/>
                        <a:pt x="20" y="45"/>
                      </a:cubicBezTo>
                      <a:cubicBezTo>
                        <a:pt x="5" y="50"/>
                        <a:pt x="12" y="56"/>
                        <a:pt x="23" y="60"/>
                      </a:cubicBezTo>
                      <a:cubicBezTo>
                        <a:pt x="17" y="61"/>
                        <a:pt x="10" y="59"/>
                        <a:pt x="5" y="63"/>
                      </a:cubicBezTo>
                      <a:cubicBezTo>
                        <a:pt x="0" y="67"/>
                        <a:pt x="8" y="79"/>
                        <a:pt x="14" y="81"/>
                      </a:cubicBezTo>
                      <a:cubicBezTo>
                        <a:pt x="27" y="84"/>
                        <a:pt x="40" y="83"/>
                        <a:pt x="53" y="84"/>
                      </a:cubicBezTo>
                      <a:cubicBezTo>
                        <a:pt x="78" y="92"/>
                        <a:pt x="75" y="86"/>
                        <a:pt x="98" y="78"/>
                      </a:cubicBezTo>
                      <a:cubicBezTo>
                        <a:pt x="102" y="91"/>
                        <a:pt x="109" y="90"/>
                        <a:pt x="122" y="93"/>
                      </a:cubicBezTo>
                      <a:cubicBezTo>
                        <a:pt x="113" y="107"/>
                        <a:pt x="112" y="97"/>
                        <a:pt x="98" y="102"/>
                      </a:cubicBezTo>
                      <a:cubicBezTo>
                        <a:pt x="107" y="108"/>
                        <a:pt x="116" y="111"/>
                        <a:pt x="125" y="117"/>
                      </a:cubicBezTo>
                      <a:cubicBezTo>
                        <a:pt x="133" y="129"/>
                        <a:pt x="142" y="128"/>
                        <a:pt x="155" y="132"/>
                      </a:cubicBezTo>
                      <a:cubicBezTo>
                        <a:pt x="167" y="128"/>
                        <a:pt x="174" y="131"/>
                        <a:pt x="185" y="135"/>
                      </a:cubicBezTo>
                      <a:cubicBezTo>
                        <a:pt x="189" y="146"/>
                        <a:pt x="200" y="161"/>
                        <a:pt x="200" y="168"/>
                      </a:cubicBezTo>
                      <a:cubicBezTo>
                        <a:pt x="213" y="180"/>
                        <a:pt x="229" y="189"/>
                        <a:pt x="239" y="204"/>
                      </a:cubicBezTo>
                      <a:cubicBezTo>
                        <a:pt x="241" y="207"/>
                        <a:pt x="225" y="204"/>
                        <a:pt x="227" y="207"/>
                      </a:cubicBezTo>
                      <a:cubicBezTo>
                        <a:pt x="231" y="212"/>
                        <a:pt x="245" y="213"/>
                        <a:pt x="245" y="213"/>
                      </a:cubicBezTo>
                      <a:cubicBezTo>
                        <a:pt x="262" y="207"/>
                        <a:pt x="279" y="216"/>
                        <a:pt x="293" y="225"/>
                      </a:cubicBezTo>
                      <a:cubicBezTo>
                        <a:pt x="311" y="219"/>
                        <a:pt x="311" y="208"/>
                        <a:pt x="296" y="198"/>
                      </a:cubicBezTo>
                      <a:cubicBezTo>
                        <a:pt x="285" y="182"/>
                        <a:pt x="277" y="175"/>
                        <a:pt x="299" y="168"/>
                      </a:cubicBezTo>
                      <a:cubicBezTo>
                        <a:pt x="319" y="182"/>
                        <a:pt x="366" y="164"/>
                        <a:pt x="383" y="147"/>
                      </a:cubicBezTo>
                      <a:lnTo>
                        <a:pt x="260" y="81"/>
                      </a:lnTo>
                      <a:lnTo>
                        <a:pt x="134" y="36"/>
                      </a:lnTo>
                      <a:lnTo>
                        <a:pt x="59" y="12"/>
                      </a:lnTo>
                      <a:lnTo>
                        <a:pt x="1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3" name="Freeform 176"/>
                <p:cNvSpPr>
                  <a:spLocks/>
                </p:cNvSpPr>
                <p:nvPr/>
              </p:nvSpPr>
              <p:spPr bwMode="ltGray">
                <a:xfrm>
                  <a:off x="2508" y="498"/>
                  <a:ext cx="81" cy="39"/>
                </a:xfrm>
                <a:custGeom>
                  <a:avLst/>
                  <a:gdLst>
                    <a:gd name="T0" fmla="*/ 18 w 81"/>
                    <a:gd name="T1" fmla="*/ 33 h 39"/>
                    <a:gd name="T2" fmla="*/ 60 w 81"/>
                    <a:gd name="T3" fmla="*/ 0 h 39"/>
                    <a:gd name="T4" fmla="*/ 81 w 81"/>
                    <a:gd name="T5" fmla="*/ 18 h 39"/>
                    <a:gd name="T6" fmla="*/ 54 w 81"/>
                    <a:gd name="T7" fmla="*/ 24 h 39"/>
                    <a:gd name="T8" fmla="*/ 27 w 81"/>
                    <a:gd name="T9" fmla="*/ 39 h 39"/>
                    <a:gd name="T10" fmla="*/ 18 w 81"/>
                    <a:gd name="T11" fmla="*/ 33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39">
                      <a:moveTo>
                        <a:pt x="18" y="33"/>
                      </a:moveTo>
                      <a:cubicBezTo>
                        <a:pt x="0" y="6"/>
                        <a:pt x="43" y="6"/>
                        <a:pt x="60" y="0"/>
                      </a:cubicBezTo>
                      <a:cubicBezTo>
                        <a:pt x="72" y="4"/>
                        <a:pt x="77" y="6"/>
                        <a:pt x="81" y="18"/>
                      </a:cubicBezTo>
                      <a:cubicBezTo>
                        <a:pt x="70" y="25"/>
                        <a:pt x="66" y="28"/>
                        <a:pt x="54" y="24"/>
                      </a:cubicBezTo>
                      <a:cubicBezTo>
                        <a:pt x="44" y="27"/>
                        <a:pt x="27" y="39"/>
                        <a:pt x="27" y="39"/>
                      </a:cubicBezTo>
                      <a:cubicBezTo>
                        <a:pt x="18" y="36"/>
                        <a:pt x="4" y="19"/>
                        <a:pt x="18"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4" name="Freeform 177"/>
                <p:cNvSpPr>
                  <a:spLocks/>
                </p:cNvSpPr>
                <p:nvPr/>
              </p:nvSpPr>
              <p:spPr bwMode="ltGray">
                <a:xfrm>
                  <a:off x="2568" y="633"/>
                  <a:ext cx="93" cy="40"/>
                </a:xfrm>
                <a:custGeom>
                  <a:avLst/>
                  <a:gdLst>
                    <a:gd name="T0" fmla="*/ 15 w 93"/>
                    <a:gd name="T1" fmla="*/ 36 h 40"/>
                    <a:gd name="T2" fmla="*/ 51 w 93"/>
                    <a:gd name="T3" fmla="*/ 6 h 40"/>
                    <a:gd name="T4" fmla="*/ 69 w 93"/>
                    <a:gd name="T5" fmla="*/ 0 h 40"/>
                    <a:gd name="T6" fmla="*/ 93 w 93"/>
                    <a:gd name="T7" fmla="*/ 15 h 40"/>
                    <a:gd name="T8" fmla="*/ 42 w 93"/>
                    <a:gd name="T9" fmla="*/ 39 h 40"/>
                    <a:gd name="T10" fmla="*/ 9 w 93"/>
                    <a:gd name="T11" fmla="*/ 36 h 40"/>
                    <a:gd name="T12" fmla="*/ 12 w 93"/>
                    <a:gd name="T13" fmla="*/ 27 h 40"/>
                    <a:gd name="T14" fmla="*/ 15 w 93"/>
                    <a:gd name="T15" fmla="*/ 3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40">
                      <a:moveTo>
                        <a:pt x="15" y="36"/>
                      </a:moveTo>
                      <a:cubicBezTo>
                        <a:pt x="0" y="14"/>
                        <a:pt x="36" y="10"/>
                        <a:pt x="51" y="6"/>
                      </a:cubicBezTo>
                      <a:cubicBezTo>
                        <a:pt x="57" y="4"/>
                        <a:pt x="69" y="0"/>
                        <a:pt x="69" y="0"/>
                      </a:cubicBezTo>
                      <a:cubicBezTo>
                        <a:pt x="82" y="3"/>
                        <a:pt x="89" y="2"/>
                        <a:pt x="93" y="15"/>
                      </a:cubicBezTo>
                      <a:cubicBezTo>
                        <a:pt x="59" y="24"/>
                        <a:pt x="65" y="16"/>
                        <a:pt x="42" y="39"/>
                      </a:cubicBezTo>
                      <a:cubicBezTo>
                        <a:pt x="31" y="38"/>
                        <a:pt x="19" y="40"/>
                        <a:pt x="9" y="36"/>
                      </a:cubicBezTo>
                      <a:cubicBezTo>
                        <a:pt x="6" y="35"/>
                        <a:pt x="9" y="27"/>
                        <a:pt x="12" y="27"/>
                      </a:cubicBezTo>
                      <a:cubicBezTo>
                        <a:pt x="15" y="27"/>
                        <a:pt x="14" y="33"/>
                        <a:pt x="15"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5" name="Freeform 178"/>
                <p:cNvSpPr>
                  <a:spLocks/>
                </p:cNvSpPr>
                <p:nvPr/>
              </p:nvSpPr>
              <p:spPr bwMode="ltGray">
                <a:xfrm>
                  <a:off x="2617" y="656"/>
                  <a:ext cx="53" cy="31"/>
                </a:xfrm>
                <a:custGeom>
                  <a:avLst/>
                  <a:gdLst>
                    <a:gd name="T0" fmla="*/ 14 w 53"/>
                    <a:gd name="T1" fmla="*/ 25 h 31"/>
                    <a:gd name="T2" fmla="*/ 35 w 53"/>
                    <a:gd name="T3" fmla="*/ 1 h 31"/>
                    <a:gd name="T4" fmla="*/ 47 w 53"/>
                    <a:gd name="T5" fmla="*/ 4 h 31"/>
                    <a:gd name="T6" fmla="*/ 32 w 53"/>
                    <a:gd name="T7" fmla="*/ 25 h 31"/>
                    <a:gd name="T8" fmla="*/ 23 w 53"/>
                    <a:gd name="T9" fmla="*/ 31 h 31"/>
                    <a:gd name="T10" fmla="*/ 14 w 53"/>
                    <a:gd name="T11" fmla="*/ 25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31">
                      <a:moveTo>
                        <a:pt x="14" y="25"/>
                      </a:moveTo>
                      <a:cubicBezTo>
                        <a:pt x="8" y="6"/>
                        <a:pt x="19" y="5"/>
                        <a:pt x="35" y="1"/>
                      </a:cubicBezTo>
                      <a:cubicBezTo>
                        <a:pt x="39" y="2"/>
                        <a:pt x="46" y="0"/>
                        <a:pt x="47" y="4"/>
                      </a:cubicBezTo>
                      <a:cubicBezTo>
                        <a:pt x="53" y="24"/>
                        <a:pt x="41" y="21"/>
                        <a:pt x="32" y="25"/>
                      </a:cubicBezTo>
                      <a:cubicBezTo>
                        <a:pt x="29" y="27"/>
                        <a:pt x="26" y="29"/>
                        <a:pt x="23" y="31"/>
                      </a:cubicBezTo>
                      <a:cubicBezTo>
                        <a:pt x="14" y="28"/>
                        <a:pt x="0" y="11"/>
                        <a:pt x="14"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6" name="Freeform 179"/>
                <p:cNvSpPr>
                  <a:spLocks/>
                </p:cNvSpPr>
                <p:nvPr/>
              </p:nvSpPr>
              <p:spPr bwMode="ltGray">
                <a:xfrm>
                  <a:off x="2621" y="720"/>
                  <a:ext cx="62" cy="21"/>
                </a:xfrm>
                <a:custGeom>
                  <a:avLst/>
                  <a:gdLst>
                    <a:gd name="T0" fmla="*/ 25 w 62"/>
                    <a:gd name="T1" fmla="*/ 21 h 21"/>
                    <a:gd name="T2" fmla="*/ 31 w 62"/>
                    <a:gd name="T3" fmla="*/ 0 h 21"/>
                    <a:gd name="T4" fmla="*/ 25 w 62"/>
                    <a:gd name="T5" fmla="*/ 21 h 21"/>
                    <a:gd name="T6" fmla="*/ 0 60000 65536"/>
                    <a:gd name="T7" fmla="*/ 0 60000 65536"/>
                    <a:gd name="T8" fmla="*/ 0 60000 65536"/>
                  </a:gdLst>
                  <a:ahLst/>
                  <a:cxnLst>
                    <a:cxn ang="T6">
                      <a:pos x="T0" y="T1"/>
                    </a:cxn>
                    <a:cxn ang="T7">
                      <a:pos x="T2" y="T3"/>
                    </a:cxn>
                    <a:cxn ang="T8">
                      <a:pos x="T4" y="T5"/>
                    </a:cxn>
                  </a:cxnLst>
                  <a:rect l="0" t="0" r="r" b="b"/>
                  <a:pathLst>
                    <a:path w="62" h="21">
                      <a:moveTo>
                        <a:pt x="25" y="21"/>
                      </a:moveTo>
                      <a:cubicBezTo>
                        <a:pt x="0" y="4"/>
                        <a:pt x="10" y="5"/>
                        <a:pt x="31" y="0"/>
                      </a:cubicBezTo>
                      <a:cubicBezTo>
                        <a:pt x="62" y="6"/>
                        <a:pt x="40" y="16"/>
                        <a:pt x="2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7" name="Freeform 180"/>
                <p:cNvSpPr>
                  <a:spLocks/>
                </p:cNvSpPr>
                <p:nvPr/>
              </p:nvSpPr>
              <p:spPr bwMode="ltGray">
                <a:xfrm>
                  <a:off x="2634" y="753"/>
                  <a:ext cx="45" cy="31"/>
                </a:xfrm>
                <a:custGeom>
                  <a:avLst/>
                  <a:gdLst>
                    <a:gd name="T0" fmla="*/ 0 w 45"/>
                    <a:gd name="T1" fmla="*/ 12 h 31"/>
                    <a:gd name="T2" fmla="*/ 45 w 45"/>
                    <a:gd name="T3" fmla="*/ 15 h 31"/>
                    <a:gd name="T4" fmla="*/ 15 w 45"/>
                    <a:gd name="T5" fmla="*/ 15 h 31"/>
                    <a:gd name="T6" fmla="*/ 0 w 45"/>
                    <a:gd name="T7" fmla="*/ 12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1">
                      <a:moveTo>
                        <a:pt x="0" y="12"/>
                      </a:moveTo>
                      <a:cubicBezTo>
                        <a:pt x="17" y="0"/>
                        <a:pt x="29" y="4"/>
                        <a:pt x="45" y="15"/>
                      </a:cubicBezTo>
                      <a:cubicBezTo>
                        <a:pt x="34" y="31"/>
                        <a:pt x="29" y="20"/>
                        <a:pt x="15" y="15"/>
                      </a:cubicBezTo>
                      <a:cubicBezTo>
                        <a:pt x="10" y="13"/>
                        <a:pt x="0" y="12"/>
                        <a:pt x="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8" name="Freeform 181"/>
                <p:cNvSpPr>
                  <a:spLocks/>
                </p:cNvSpPr>
                <p:nvPr/>
              </p:nvSpPr>
              <p:spPr bwMode="ltGray">
                <a:xfrm>
                  <a:off x="2727" y="804"/>
                  <a:ext cx="54" cy="30"/>
                </a:xfrm>
                <a:custGeom>
                  <a:avLst/>
                  <a:gdLst>
                    <a:gd name="T0" fmla="*/ 0 w 54"/>
                    <a:gd name="T1" fmla="*/ 24 h 30"/>
                    <a:gd name="T2" fmla="*/ 18 w 54"/>
                    <a:gd name="T3" fmla="*/ 30 h 30"/>
                    <a:gd name="T4" fmla="*/ 0 w 54"/>
                    <a:gd name="T5" fmla="*/ 24 h 30"/>
                    <a:gd name="T6" fmla="*/ 0 60000 65536"/>
                    <a:gd name="T7" fmla="*/ 0 60000 65536"/>
                    <a:gd name="T8" fmla="*/ 0 60000 65536"/>
                  </a:gdLst>
                  <a:ahLst/>
                  <a:cxnLst>
                    <a:cxn ang="T6">
                      <a:pos x="T0" y="T1"/>
                    </a:cxn>
                    <a:cxn ang="T7">
                      <a:pos x="T2" y="T3"/>
                    </a:cxn>
                    <a:cxn ang="T8">
                      <a:pos x="T4" y="T5"/>
                    </a:cxn>
                  </a:cxnLst>
                  <a:rect l="0" t="0" r="r" b="b"/>
                  <a:pathLst>
                    <a:path w="54" h="30">
                      <a:moveTo>
                        <a:pt x="0" y="24"/>
                      </a:moveTo>
                      <a:cubicBezTo>
                        <a:pt x="16" y="0"/>
                        <a:pt x="54" y="18"/>
                        <a:pt x="18" y="30"/>
                      </a:cubicBezTo>
                      <a:cubicBezTo>
                        <a:pt x="13" y="28"/>
                        <a:pt x="0" y="18"/>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19" name="Freeform 182"/>
                <p:cNvSpPr>
                  <a:spLocks/>
                </p:cNvSpPr>
                <p:nvPr/>
              </p:nvSpPr>
              <p:spPr bwMode="ltGray">
                <a:xfrm>
                  <a:off x="2706" y="839"/>
                  <a:ext cx="40" cy="24"/>
                </a:xfrm>
                <a:custGeom>
                  <a:avLst/>
                  <a:gdLst>
                    <a:gd name="T0" fmla="*/ 6 w 40"/>
                    <a:gd name="T1" fmla="*/ 10 h 24"/>
                    <a:gd name="T2" fmla="*/ 33 w 40"/>
                    <a:gd name="T3" fmla="*/ 4 h 24"/>
                    <a:gd name="T4" fmla="*/ 12 w 40"/>
                    <a:gd name="T5" fmla="*/ 19 h 24"/>
                    <a:gd name="T6" fmla="*/ 6 w 40"/>
                    <a:gd name="T7" fmla="*/ 1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4">
                      <a:moveTo>
                        <a:pt x="6" y="10"/>
                      </a:moveTo>
                      <a:cubicBezTo>
                        <a:pt x="17" y="3"/>
                        <a:pt x="21" y="0"/>
                        <a:pt x="33" y="4"/>
                      </a:cubicBezTo>
                      <a:cubicBezTo>
                        <a:pt x="40" y="24"/>
                        <a:pt x="33" y="22"/>
                        <a:pt x="12" y="19"/>
                      </a:cubicBezTo>
                      <a:cubicBezTo>
                        <a:pt x="2" y="12"/>
                        <a:pt x="0" y="16"/>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0" name="Freeform 183"/>
                <p:cNvSpPr>
                  <a:spLocks/>
                </p:cNvSpPr>
                <p:nvPr/>
              </p:nvSpPr>
              <p:spPr bwMode="ltGray">
                <a:xfrm>
                  <a:off x="2721" y="874"/>
                  <a:ext cx="30" cy="20"/>
                </a:xfrm>
                <a:custGeom>
                  <a:avLst/>
                  <a:gdLst>
                    <a:gd name="T0" fmla="*/ 3 w 30"/>
                    <a:gd name="T1" fmla="*/ 5 h 20"/>
                    <a:gd name="T2" fmla="*/ 30 w 30"/>
                    <a:gd name="T3" fmla="*/ 14 h 20"/>
                    <a:gd name="T4" fmla="*/ 12 w 30"/>
                    <a:gd name="T5" fmla="*/ 14 h 20"/>
                    <a:gd name="T6" fmla="*/ 3 w 30"/>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0">
                      <a:moveTo>
                        <a:pt x="3" y="5"/>
                      </a:moveTo>
                      <a:cubicBezTo>
                        <a:pt x="16" y="1"/>
                        <a:pt x="25" y="0"/>
                        <a:pt x="30" y="14"/>
                      </a:cubicBezTo>
                      <a:cubicBezTo>
                        <a:pt x="23" y="16"/>
                        <a:pt x="19" y="20"/>
                        <a:pt x="12" y="14"/>
                      </a:cubicBezTo>
                      <a:cubicBezTo>
                        <a:pt x="0" y="4"/>
                        <a:pt x="11" y="5"/>
                        <a:pt x="3"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1" name="Freeform 184"/>
                <p:cNvSpPr>
                  <a:spLocks/>
                </p:cNvSpPr>
                <p:nvPr/>
              </p:nvSpPr>
              <p:spPr bwMode="ltGray">
                <a:xfrm>
                  <a:off x="2945" y="951"/>
                  <a:ext cx="62" cy="41"/>
                </a:xfrm>
                <a:custGeom>
                  <a:avLst/>
                  <a:gdLst>
                    <a:gd name="T0" fmla="*/ 49 w 62"/>
                    <a:gd name="T1" fmla="*/ 18 h 41"/>
                    <a:gd name="T2" fmla="*/ 4 w 62"/>
                    <a:gd name="T3" fmla="*/ 21 h 41"/>
                    <a:gd name="T4" fmla="*/ 16 w 62"/>
                    <a:gd name="T5" fmla="*/ 0 h 41"/>
                    <a:gd name="T6" fmla="*/ 46 w 62"/>
                    <a:gd name="T7" fmla="*/ 3 h 41"/>
                    <a:gd name="T8" fmla="*/ 61 w 62"/>
                    <a:gd name="T9" fmla="*/ 18 h 41"/>
                    <a:gd name="T10" fmla="*/ 49 w 62"/>
                    <a:gd name="T11" fmla="*/ 18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41">
                      <a:moveTo>
                        <a:pt x="49" y="18"/>
                      </a:moveTo>
                      <a:cubicBezTo>
                        <a:pt x="41" y="41"/>
                        <a:pt x="20" y="31"/>
                        <a:pt x="4" y="21"/>
                      </a:cubicBezTo>
                      <a:cubicBezTo>
                        <a:pt x="0" y="8"/>
                        <a:pt x="3" y="4"/>
                        <a:pt x="16" y="0"/>
                      </a:cubicBezTo>
                      <a:cubicBezTo>
                        <a:pt x="27" y="4"/>
                        <a:pt x="34" y="7"/>
                        <a:pt x="46" y="3"/>
                      </a:cubicBezTo>
                      <a:cubicBezTo>
                        <a:pt x="49" y="5"/>
                        <a:pt x="62" y="12"/>
                        <a:pt x="61" y="18"/>
                      </a:cubicBezTo>
                      <a:cubicBezTo>
                        <a:pt x="58" y="29"/>
                        <a:pt x="51" y="20"/>
                        <a:pt x="49"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2" name="Freeform 185"/>
                <p:cNvSpPr>
                  <a:spLocks/>
                </p:cNvSpPr>
                <p:nvPr/>
              </p:nvSpPr>
              <p:spPr bwMode="ltGray">
                <a:xfrm>
                  <a:off x="3014" y="957"/>
                  <a:ext cx="45" cy="18"/>
                </a:xfrm>
                <a:custGeom>
                  <a:avLst/>
                  <a:gdLst>
                    <a:gd name="T0" fmla="*/ 25 w 45"/>
                    <a:gd name="T1" fmla="*/ 15 h 18"/>
                    <a:gd name="T2" fmla="*/ 16 w 45"/>
                    <a:gd name="T3" fmla="*/ 0 h 18"/>
                    <a:gd name="T4" fmla="*/ 34 w 45"/>
                    <a:gd name="T5" fmla="*/ 18 h 18"/>
                    <a:gd name="T6" fmla="*/ 25 w 45"/>
                    <a:gd name="T7" fmla="*/ 1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8">
                      <a:moveTo>
                        <a:pt x="25" y="15"/>
                      </a:moveTo>
                      <a:cubicBezTo>
                        <a:pt x="13" y="11"/>
                        <a:pt x="0" y="10"/>
                        <a:pt x="16" y="0"/>
                      </a:cubicBezTo>
                      <a:cubicBezTo>
                        <a:pt x="31" y="3"/>
                        <a:pt x="45" y="2"/>
                        <a:pt x="34" y="18"/>
                      </a:cubicBezTo>
                      <a:cubicBezTo>
                        <a:pt x="31" y="17"/>
                        <a:pt x="25" y="15"/>
                        <a:pt x="25"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3" name="Freeform 186"/>
                <p:cNvSpPr>
                  <a:spLocks/>
                </p:cNvSpPr>
                <p:nvPr/>
              </p:nvSpPr>
              <p:spPr bwMode="ltGray">
                <a:xfrm>
                  <a:off x="2965" y="991"/>
                  <a:ext cx="45" cy="23"/>
                </a:xfrm>
                <a:custGeom>
                  <a:avLst/>
                  <a:gdLst>
                    <a:gd name="T0" fmla="*/ 8 w 45"/>
                    <a:gd name="T1" fmla="*/ 8 h 23"/>
                    <a:gd name="T2" fmla="*/ 38 w 45"/>
                    <a:gd name="T3" fmla="*/ 8 h 23"/>
                    <a:gd name="T4" fmla="*/ 17 w 45"/>
                    <a:gd name="T5" fmla="*/ 23 h 23"/>
                    <a:gd name="T6" fmla="*/ 8 w 45"/>
                    <a:gd name="T7" fmla="*/ 8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23">
                      <a:moveTo>
                        <a:pt x="8" y="8"/>
                      </a:moveTo>
                      <a:cubicBezTo>
                        <a:pt x="18" y="5"/>
                        <a:pt x="27" y="0"/>
                        <a:pt x="38" y="8"/>
                      </a:cubicBezTo>
                      <a:cubicBezTo>
                        <a:pt x="45" y="13"/>
                        <a:pt x="17" y="23"/>
                        <a:pt x="17" y="23"/>
                      </a:cubicBezTo>
                      <a:cubicBezTo>
                        <a:pt x="10" y="21"/>
                        <a:pt x="0" y="16"/>
                        <a:pt x="8"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4" name="Freeform 187"/>
                <p:cNvSpPr>
                  <a:spLocks/>
                </p:cNvSpPr>
                <p:nvPr/>
              </p:nvSpPr>
              <p:spPr bwMode="ltGray">
                <a:xfrm>
                  <a:off x="3317" y="961"/>
                  <a:ext cx="50" cy="26"/>
                </a:xfrm>
                <a:custGeom>
                  <a:avLst/>
                  <a:gdLst>
                    <a:gd name="T0" fmla="*/ 22 w 50"/>
                    <a:gd name="T1" fmla="*/ 2 h 26"/>
                    <a:gd name="T2" fmla="*/ 37 w 50"/>
                    <a:gd name="T3" fmla="*/ 14 h 26"/>
                    <a:gd name="T4" fmla="*/ 10 w 50"/>
                    <a:gd name="T5" fmla="*/ 26 h 26"/>
                    <a:gd name="T6" fmla="*/ 22 w 50"/>
                    <a:gd name="T7" fmla="*/ 2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6">
                      <a:moveTo>
                        <a:pt x="22" y="2"/>
                      </a:moveTo>
                      <a:cubicBezTo>
                        <a:pt x="29" y="0"/>
                        <a:pt x="50" y="1"/>
                        <a:pt x="37" y="14"/>
                      </a:cubicBezTo>
                      <a:cubicBezTo>
                        <a:pt x="32" y="19"/>
                        <a:pt x="17" y="24"/>
                        <a:pt x="10" y="26"/>
                      </a:cubicBezTo>
                      <a:cubicBezTo>
                        <a:pt x="4" y="8"/>
                        <a:pt x="0" y="2"/>
                        <a:pt x="2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5" name="Freeform 188"/>
                <p:cNvSpPr>
                  <a:spLocks/>
                </p:cNvSpPr>
                <p:nvPr/>
              </p:nvSpPr>
              <p:spPr bwMode="ltGray">
                <a:xfrm>
                  <a:off x="3570" y="1067"/>
                  <a:ext cx="24" cy="17"/>
                </a:xfrm>
                <a:custGeom>
                  <a:avLst/>
                  <a:gdLst>
                    <a:gd name="T0" fmla="*/ 0 w 24"/>
                    <a:gd name="T1" fmla="*/ 13 h 17"/>
                    <a:gd name="T2" fmla="*/ 24 w 24"/>
                    <a:gd name="T3" fmla="*/ 4 h 17"/>
                    <a:gd name="T4" fmla="*/ 0 w 24"/>
                    <a:gd name="T5" fmla="*/ 13 h 17"/>
                    <a:gd name="T6" fmla="*/ 0 60000 65536"/>
                    <a:gd name="T7" fmla="*/ 0 60000 65536"/>
                    <a:gd name="T8" fmla="*/ 0 60000 65536"/>
                  </a:gdLst>
                  <a:ahLst/>
                  <a:cxnLst>
                    <a:cxn ang="T6">
                      <a:pos x="T0" y="T1"/>
                    </a:cxn>
                    <a:cxn ang="T7">
                      <a:pos x="T2" y="T3"/>
                    </a:cxn>
                    <a:cxn ang="T8">
                      <a:pos x="T4" y="T5"/>
                    </a:cxn>
                  </a:cxnLst>
                  <a:rect l="0" t="0" r="r" b="b"/>
                  <a:pathLst>
                    <a:path w="24" h="17">
                      <a:moveTo>
                        <a:pt x="0" y="13"/>
                      </a:moveTo>
                      <a:cubicBezTo>
                        <a:pt x="8" y="2"/>
                        <a:pt x="11" y="0"/>
                        <a:pt x="24" y="4"/>
                      </a:cubicBezTo>
                      <a:cubicBezTo>
                        <a:pt x="16" y="15"/>
                        <a:pt x="13" y="17"/>
                        <a:pt x="0"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6" name="Freeform 189"/>
                <p:cNvSpPr>
                  <a:spLocks/>
                </p:cNvSpPr>
                <p:nvPr/>
              </p:nvSpPr>
              <p:spPr bwMode="ltGray">
                <a:xfrm>
                  <a:off x="1226" y="615"/>
                  <a:ext cx="2308" cy="2297"/>
                </a:xfrm>
                <a:custGeom>
                  <a:avLst/>
                  <a:gdLst>
                    <a:gd name="T0" fmla="*/ 844 w 2308"/>
                    <a:gd name="T1" fmla="*/ 111 h 2297"/>
                    <a:gd name="T2" fmla="*/ 871 w 2308"/>
                    <a:gd name="T3" fmla="*/ 201 h 2297"/>
                    <a:gd name="T4" fmla="*/ 925 w 2308"/>
                    <a:gd name="T5" fmla="*/ 90 h 2297"/>
                    <a:gd name="T6" fmla="*/ 1126 w 2308"/>
                    <a:gd name="T7" fmla="*/ 30 h 2297"/>
                    <a:gd name="T8" fmla="*/ 1030 w 2308"/>
                    <a:gd name="T9" fmla="*/ 129 h 2297"/>
                    <a:gd name="T10" fmla="*/ 1000 w 2308"/>
                    <a:gd name="T11" fmla="*/ 195 h 2297"/>
                    <a:gd name="T12" fmla="*/ 1117 w 2308"/>
                    <a:gd name="T13" fmla="*/ 258 h 2297"/>
                    <a:gd name="T14" fmla="*/ 1240 w 2308"/>
                    <a:gd name="T15" fmla="*/ 273 h 2297"/>
                    <a:gd name="T16" fmla="*/ 1105 w 2308"/>
                    <a:gd name="T17" fmla="*/ 366 h 2297"/>
                    <a:gd name="T18" fmla="*/ 1219 w 2308"/>
                    <a:gd name="T19" fmla="*/ 312 h 2297"/>
                    <a:gd name="T20" fmla="*/ 1306 w 2308"/>
                    <a:gd name="T21" fmla="*/ 294 h 2297"/>
                    <a:gd name="T22" fmla="*/ 1498 w 2308"/>
                    <a:gd name="T23" fmla="*/ 288 h 2297"/>
                    <a:gd name="T24" fmla="*/ 1606 w 2308"/>
                    <a:gd name="T25" fmla="*/ 393 h 2297"/>
                    <a:gd name="T26" fmla="*/ 1750 w 2308"/>
                    <a:gd name="T27" fmla="*/ 420 h 2297"/>
                    <a:gd name="T28" fmla="*/ 1864 w 2308"/>
                    <a:gd name="T29" fmla="*/ 426 h 2297"/>
                    <a:gd name="T30" fmla="*/ 2065 w 2308"/>
                    <a:gd name="T31" fmla="*/ 441 h 2297"/>
                    <a:gd name="T32" fmla="*/ 2260 w 2308"/>
                    <a:gd name="T33" fmla="*/ 408 h 2297"/>
                    <a:gd name="T34" fmla="*/ 2245 w 2308"/>
                    <a:gd name="T35" fmla="*/ 516 h 2297"/>
                    <a:gd name="T36" fmla="*/ 2182 w 2308"/>
                    <a:gd name="T37" fmla="*/ 641 h 2297"/>
                    <a:gd name="T38" fmla="*/ 2152 w 2308"/>
                    <a:gd name="T39" fmla="*/ 749 h 2297"/>
                    <a:gd name="T40" fmla="*/ 2148 w 2308"/>
                    <a:gd name="T41" fmla="*/ 861 h 2297"/>
                    <a:gd name="T42" fmla="*/ 2074 w 2308"/>
                    <a:gd name="T43" fmla="*/ 977 h 2297"/>
                    <a:gd name="T44" fmla="*/ 2058 w 2308"/>
                    <a:gd name="T45" fmla="*/ 769 h 2297"/>
                    <a:gd name="T46" fmla="*/ 2094 w 2308"/>
                    <a:gd name="T47" fmla="*/ 623 h 2297"/>
                    <a:gd name="T48" fmla="*/ 2012 w 2308"/>
                    <a:gd name="T49" fmla="*/ 717 h 2297"/>
                    <a:gd name="T50" fmla="*/ 1716 w 2308"/>
                    <a:gd name="T51" fmla="*/ 861 h 2297"/>
                    <a:gd name="T52" fmla="*/ 1762 w 2308"/>
                    <a:gd name="T53" fmla="*/ 1127 h 2297"/>
                    <a:gd name="T54" fmla="*/ 1584 w 2308"/>
                    <a:gd name="T55" fmla="*/ 1263 h 2297"/>
                    <a:gd name="T56" fmla="*/ 1560 w 2308"/>
                    <a:gd name="T57" fmla="*/ 1445 h 2297"/>
                    <a:gd name="T58" fmla="*/ 1476 w 2308"/>
                    <a:gd name="T59" fmla="*/ 1329 h 2297"/>
                    <a:gd name="T60" fmla="*/ 1414 w 2308"/>
                    <a:gd name="T61" fmla="*/ 1251 h 2297"/>
                    <a:gd name="T62" fmla="*/ 1332 w 2308"/>
                    <a:gd name="T63" fmla="*/ 1349 h 2297"/>
                    <a:gd name="T64" fmla="*/ 1342 w 2308"/>
                    <a:gd name="T65" fmla="*/ 1383 h 2297"/>
                    <a:gd name="T66" fmla="*/ 1348 w 2308"/>
                    <a:gd name="T67" fmla="*/ 1517 h 2297"/>
                    <a:gd name="T68" fmla="*/ 1300 w 2308"/>
                    <a:gd name="T69" fmla="*/ 1663 h 2297"/>
                    <a:gd name="T70" fmla="*/ 1118 w 2308"/>
                    <a:gd name="T71" fmla="*/ 1769 h 2297"/>
                    <a:gd name="T72" fmla="*/ 940 w 2308"/>
                    <a:gd name="T73" fmla="*/ 1773 h 2297"/>
                    <a:gd name="T74" fmla="*/ 972 w 2308"/>
                    <a:gd name="T75" fmla="*/ 2031 h 2297"/>
                    <a:gd name="T76" fmla="*/ 840 w 2308"/>
                    <a:gd name="T77" fmla="*/ 2091 h 2297"/>
                    <a:gd name="T78" fmla="*/ 736 w 2308"/>
                    <a:gd name="T79" fmla="*/ 1943 h 2297"/>
                    <a:gd name="T80" fmla="*/ 800 w 2308"/>
                    <a:gd name="T81" fmla="*/ 2247 h 2297"/>
                    <a:gd name="T82" fmla="*/ 694 w 2308"/>
                    <a:gd name="T83" fmla="*/ 2085 h 2297"/>
                    <a:gd name="T84" fmla="*/ 690 w 2308"/>
                    <a:gd name="T85" fmla="*/ 1807 h 2297"/>
                    <a:gd name="T86" fmla="*/ 598 w 2308"/>
                    <a:gd name="T87" fmla="*/ 1565 h 2297"/>
                    <a:gd name="T88" fmla="*/ 434 w 2308"/>
                    <a:gd name="T89" fmla="*/ 1627 h 2297"/>
                    <a:gd name="T90" fmla="*/ 282 w 2308"/>
                    <a:gd name="T91" fmla="*/ 1829 h 2297"/>
                    <a:gd name="T92" fmla="*/ 252 w 2308"/>
                    <a:gd name="T93" fmla="*/ 1467 h 2297"/>
                    <a:gd name="T94" fmla="*/ 232 w 2308"/>
                    <a:gd name="T95" fmla="*/ 1357 h 2297"/>
                    <a:gd name="T96" fmla="*/ 176 w 2308"/>
                    <a:gd name="T97" fmla="*/ 1149 h 2297"/>
                    <a:gd name="T98" fmla="*/ 138 w 2308"/>
                    <a:gd name="T99" fmla="*/ 1021 h 2297"/>
                    <a:gd name="T100" fmla="*/ 132 w 2308"/>
                    <a:gd name="T101" fmla="*/ 1253 h 2297"/>
                    <a:gd name="T102" fmla="*/ 22 w 2308"/>
                    <a:gd name="T103" fmla="*/ 1151 h 2297"/>
                    <a:gd name="T104" fmla="*/ 206 w 2308"/>
                    <a:gd name="T105" fmla="*/ 681 h 2297"/>
                    <a:gd name="T106" fmla="*/ 404 w 2308"/>
                    <a:gd name="T107" fmla="*/ 515 h 2297"/>
                    <a:gd name="T108" fmla="*/ 386 w 2308"/>
                    <a:gd name="T109" fmla="*/ 673 h 2297"/>
                    <a:gd name="T110" fmla="*/ 378 w 2308"/>
                    <a:gd name="T111" fmla="*/ 733 h 2297"/>
                    <a:gd name="T112" fmla="*/ 498 w 2308"/>
                    <a:gd name="T113" fmla="*/ 599 h 2297"/>
                    <a:gd name="T114" fmla="*/ 494 w 2308"/>
                    <a:gd name="T115" fmla="*/ 411 h 2297"/>
                    <a:gd name="T116" fmla="*/ 500 w 2308"/>
                    <a:gd name="T117" fmla="*/ 375 h 22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8" h="2297">
                      <a:moveTo>
                        <a:pt x="847" y="63"/>
                      </a:moveTo>
                      <a:cubicBezTo>
                        <a:pt x="856" y="89"/>
                        <a:pt x="868" y="59"/>
                        <a:pt x="883" y="54"/>
                      </a:cubicBezTo>
                      <a:cubicBezTo>
                        <a:pt x="892" y="51"/>
                        <a:pt x="901" y="48"/>
                        <a:pt x="910" y="45"/>
                      </a:cubicBezTo>
                      <a:cubicBezTo>
                        <a:pt x="913" y="44"/>
                        <a:pt x="919" y="42"/>
                        <a:pt x="919" y="42"/>
                      </a:cubicBezTo>
                      <a:cubicBezTo>
                        <a:pt x="922" y="43"/>
                        <a:pt x="951" y="46"/>
                        <a:pt x="934" y="60"/>
                      </a:cubicBezTo>
                      <a:cubicBezTo>
                        <a:pt x="930" y="63"/>
                        <a:pt x="924" y="62"/>
                        <a:pt x="919" y="63"/>
                      </a:cubicBezTo>
                      <a:cubicBezTo>
                        <a:pt x="899" y="56"/>
                        <a:pt x="879" y="70"/>
                        <a:pt x="865" y="84"/>
                      </a:cubicBezTo>
                      <a:cubicBezTo>
                        <a:pt x="863" y="102"/>
                        <a:pt x="865" y="118"/>
                        <a:pt x="844" y="111"/>
                      </a:cubicBezTo>
                      <a:cubicBezTo>
                        <a:pt x="818" y="114"/>
                        <a:pt x="807" y="111"/>
                        <a:pt x="799" y="135"/>
                      </a:cubicBezTo>
                      <a:cubicBezTo>
                        <a:pt x="800" y="139"/>
                        <a:pt x="799" y="144"/>
                        <a:pt x="802" y="147"/>
                      </a:cubicBezTo>
                      <a:cubicBezTo>
                        <a:pt x="807" y="151"/>
                        <a:pt x="820" y="153"/>
                        <a:pt x="820" y="153"/>
                      </a:cubicBezTo>
                      <a:cubicBezTo>
                        <a:pt x="840" y="149"/>
                        <a:pt x="846" y="140"/>
                        <a:pt x="862" y="129"/>
                      </a:cubicBezTo>
                      <a:cubicBezTo>
                        <a:pt x="866" y="132"/>
                        <a:pt x="877" y="136"/>
                        <a:pt x="874" y="144"/>
                      </a:cubicBezTo>
                      <a:cubicBezTo>
                        <a:pt x="872" y="151"/>
                        <a:pt x="867" y="157"/>
                        <a:pt x="862" y="162"/>
                      </a:cubicBezTo>
                      <a:cubicBezTo>
                        <a:pt x="856" y="168"/>
                        <a:pt x="844" y="180"/>
                        <a:pt x="844" y="180"/>
                      </a:cubicBezTo>
                      <a:cubicBezTo>
                        <a:pt x="848" y="202"/>
                        <a:pt x="849" y="205"/>
                        <a:pt x="871" y="201"/>
                      </a:cubicBezTo>
                      <a:cubicBezTo>
                        <a:pt x="882" y="194"/>
                        <a:pt x="888" y="189"/>
                        <a:pt x="892" y="177"/>
                      </a:cubicBezTo>
                      <a:cubicBezTo>
                        <a:pt x="890" y="170"/>
                        <a:pt x="884" y="164"/>
                        <a:pt x="883" y="156"/>
                      </a:cubicBezTo>
                      <a:cubicBezTo>
                        <a:pt x="878" y="102"/>
                        <a:pt x="934" y="96"/>
                        <a:pt x="973" y="90"/>
                      </a:cubicBezTo>
                      <a:cubicBezTo>
                        <a:pt x="992" y="96"/>
                        <a:pt x="1006" y="97"/>
                        <a:pt x="1027" y="99"/>
                      </a:cubicBezTo>
                      <a:cubicBezTo>
                        <a:pt x="1029" y="100"/>
                        <a:pt x="1051" y="110"/>
                        <a:pt x="1042" y="93"/>
                      </a:cubicBezTo>
                      <a:cubicBezTo>
                        <a:pt x="1034" y="79"/>
                        <a:pt x="1013" y="80"/>
                        <a:pt x="1000" y="78"/>
                      </a:cubicBezTo>
                      <a:cubicBezTo>
                        <a:pt x="981" y="72"/>
                        <a:pt x="985" y="69"/>
                        <a:pt x="961" y="72"/>
                      </a:cubicBezTo>
                      <a:cubicBezTo>
                        <a:pt x="948" y="76"/>
                        <a:pt x="938" y="86"/>
                        <a:pt x="925" y="90"/>
                      </a:cubicBezTo>
                      <a:cubicBezTo>
                        <a:pt x="919" y="73"/>
                        <a:pt x="932" y="70"/>
                        <a:pt x="946" y="60"/>
                      </a:cubicBezTo>
                      <a:cubicBezTo>
                        <a:pt x="952" y="56"/>
                        <a:pt x="964" y="48"/>
                        <a:pt x="964" y="48"/>
                      </a:cubicBezTo>
                      <a:cubicBezTo>
                        <a:pt x="967" y="43"/>
                        <a:pt x="978" y="25"/>
                        <a:pt x="985" y="21"/>
                      </a:cubicBezTo>
                      <a:cubicBezTo>
                        <a:pt x="993" y="16"/>
                        <a:pt x="1004" y="17"/>
                        <a:pt x="1012" y="12"/>
                      </a:cubicBezTo>
                      <a:cubicBezTo>
                        <a:pt x="1020" y="7"/>
                        <a:pt x="1039" y="0"/>
                        <a:pt x="1039" y="0"/>
                      </a:cubicBezTo>
                      <a:cubicBezTo>
                        <a:pt x="1060" y="2"/>
                        <a:pt x="1068" y="1"/>
                        <a:pt x="1084" y="12"/>
                      </a:cubicBezTo>
                      <a:cubicBezTo>
                        <a:pt x="1091" y="33"/>
                        <a:pt x="1084" y="28"/>
                        <a:pt x="1099" y="33"/>
                      </a:cubicBezTo>
                      <a:cubicBezTo>
                        <a:pt x="1110" y="29"/>
                        <a:pt x="1115" y="34"/>
                        <a:pt x="1126" y="30"/>
                      </a:cubicBezTo>
                      <a:cubicBezTo>
                        <a:pt x="1140" y="34"/>
                        <a:pt x="1150" y="32"/>
                        <a:pt x="1159" y="45"/>
                      </a:cubicBezTo>
                      <a:cubicBezTo>
                        <a:pt x="1167" y="78"/>
                        <a:pt x="1154" y="97"/>
                        <a:pt x="1123" y="105"/>
                      </a:cubicBezTo>
                      <a:cubicBezTo>
                        <a:pt x="1110" y="114"/>
                        <a:pt x="1106" y="126"/>
                        <a:pt x="1093" y="135"/>
                      </a:cubicBezTo>
                      <a:cubicBezTo>
                        <a:pt x="1086" y="146"/>
                        <a:pt x="1039" y="169"/>
                        <a:pt x="1024" y="174"/>
                      </a:cubicBezTo>
                      <a:cubicBezTo>
                        <a:pt x="1015" y="188"/>
                        <a:pt x="1011" y="186"/>
                        <a:pt x="994" y="183"/>
                      </a:cubicBezTo>
                      <a:cubicBezTo>
                        <a:pt x="991" y="180"/>
                        <a:pt x="986" y="178"/>
                        <a:pt x="985" y="174"/>
                      </a:cubicBezTo>
                      <a:cubicBezTo>
                        <a:pt x="983" y="163"/>
                        <a:pt x="1004" y="150"/>
                        <a:pt x="1012" y="147"/>
                      </a:cubicBezTo>
                      <a:cubicBezTo>
                        <a:pt x="1018" y="141"/>
                        <a:pt x="1024" y="135"/>
                        <a:pt x="1030" y="129"/>
                      </a:cubicBezTo>
                      <a:cubicBezTo>
                        <a:pt x="1034" y="125"/>
                        <a:pt x="1018" y="133"/>
                        <a:pt x="1012" y="135"/>
                      </a:cubicBezTo>
                      <a:cubicBezTo>
                        <a:pt x="1006" y="137"/>
                        <a:pt x="1000" y="141"/>
                        <a:pt x="994" y="144"/>
                      </a:cubicBezTo>
                      <a:cubicBezTo>
                        <a:pt x="988" y="148"/>
                        <a:pt x="976" y="156"/>
                        <a:pt x="976" y="156"/>
                      </a:cubicBezTo>
                      <a:cubicBezTo>
                        <a:pt x="969" y="167"/>
                        <a:pt x="963" y="167"/>
                        <a:pt x="952" y="174"/>
                      </a:cubicBezTo>
                      <a:cubicBezTo>
                        <a:pt x="938" y="195"/>
                        <a:pt x="936" y="186"/>
                        <a:pt x="946" y="201"/>
                      </a:cubicBezTo>
                      <a:cubicBezTo>
                        <a:pt x="952" y="199"/>
                        <a:pt x="958" y="197"/>
                        <a:pt x="964" y="195"/>
                      </a:cubicBezTo>
                      <a:cubicBezTo>
                        <a:pt x="967" y="194"/>
                        <a:pt x="973" y="192"/>
                        <a:pt x="973" y="192"/>
                      </a:cubicBezTo>
                      <a:cubicBezTo>
                        <a:pt x="994" y="199"/>
                        <a:pt x="985" y="200"/>
                        <a:pt x="1000" y="195"/>
                      </a:cubicBezTo>
                      <a:cubicBezTo>
                        <a:pt x="1018" y="222"/>
                        <a:pt x="982" y="200"/>
                        <a:pt x="1006" y="216"/>
                      </a:cubicBezTo>
                      <a:cubicBezTo>
                        <a:pt x="1019" y="212"/>
                        <a:pt x="1031" y="221"/>
                        <a:pt x="1042" y="228"/>
                      </a:cubicBezTo>
                      <a:cubicBezTo>
                        <a:pt x="1050" y="216"/>
                        <a:pt x="1053" y="210"/>
                        <a:pt x="1066" y="219"/>
                      </a:cubicBezTo>
                      <a:cubicBezTo>
                        <a:pt x="1076" y="234"/>
                        <a:pt x="1073" y="223"/>
                        <a:pt x="1063" y="234"/>
                      </a:cubicBezTo>
                      <a:cubicBezTo>
                        <a:pt x="1058" y="239"/>
                        <a:pt x="1051" y="252"/>
                        <a:pt x="1051" y="252"/>
                      </a:cubicBezTo>
                      <a:cubicBezTo>
                        <a:pt x="1063" y="260"/>
                        <a:pt x="1076" y="262"/>
                        <a:pt x="1090" y="267"/>
                      </a:cubicBezTo>
                      <a:cubicBezTo>
                        <a:pt x="1096" y="265"/>
                        <a:pt x="1102" y="263"/>
                        <a:pt x="1108" y="261"/>
                      </a:cubicBezTo>
                      <a:cubicBezTo>
                        <a:pt x="1111" y="260"/>
                        <a:pt x="1117" y="258"/>
                        <a:pt x="1117" y="258"/>
                      </a:cubicBezTo>
                      <a:cubicBezTo>
                        <a:pt x="1119" y="264"/>
                        <a:pt x="1121" y="270"/>
                        <a:pt x="1123" y="276"/>
                      </a:cubicBezTo>
                      <a:cubicBezTo>
                        <a:pt x="1124" y="279"/>
                        <a:pt x="1126" y="285"/>
                        <a:pt x="1126" y="285"/>
                      </a:cubicBezTo>
                      <a:cubicBezTo>
                        <a:pt x="1113" y="289"/>
                        <a:pt x="1114" y="296"/>
                        <a:pt x="1111" y="309"/>
                      </a:cubicBezTo>
                      <a:cubicBezTo>
                        <a:pt x="1112" y="314"/>
                        <a:pt x="1110" y="320"/>
                        <a:pt x="1114" y="324"/>
                      </a:cubicBezTo>
                      <a:cubicBezTo>
                        <a:pt x="1124" y="334"/>
                        <a:pt x="1133" y="301"/>
                        <a:pt x="1138" y="294"/>
                      </a:cubicBezTo>
                      <a:cubicBezTo>
                        <a:pt x="1144" y="286"/>
                        <a:pt x="1156" y="286"/>
                        <a:pt x="1165" y="285"/>
                      </a:cubicBezTo>
                      <a:cubicBezTo>
                        <a:pt x="1180" y="275"/>
                        <a:pt x="1199" y="271"/>
                        <a:pt x="1216" y="267"/>
                      </a:cubicBezTo>
                      <a:cubicBezTo>
                        <a:pt x="1228" y="259"/>
                        <a:pt x="1235" y="258"/>
                        <a:pt x="1240" y="273"/>
                      </a:cubicBezTo>
                      <a:cubicBezTo>
                        <a:pt x="1230" y="283"/>
                        <a:pt x="1224" y="287"/>
                        <a:pt x="1210" y="291"/>
                      </a:cubicBezTo>
                      <a:cubicBezTo>
                        <a:pt x="1202" y="296"/>
                        <a:pt x="1183" y="303"/>
                        <a:pt x="1183" y="303"/>
                      </a:cubicBezTo>
                      <a:cubicBezTo>
                        <a:pt x="1167" y="328"/>
                        <a:pt x="1163" y="332"/>
                        <a:pt x="1135" y="339"/>
                      </a:cubicBezTo>
                      <a:cubicBezTo>
                        <a:pt x="1125" y="349"/>
                        <a:pt x="1119" y="350"/>
                        <a:pt x="1105" y="354"/>
                      </a:cubicBezTo>
                      <a:cubicBezTo>
                        <a:pt x="1085" y="347"/>
                        <a:pt x="1075" y="345"/>
                        <a:pt x="1054" y="342"/>
                      </a:cubicBezTo>
                      <a:cubicBezTo>
                        <a:pt x="1054" y="342"/>
                        <a:pt x="1062" y="355"/>
                        <a:pt x="1069" y="357"/>
                      </a:cubicBezTo>
                      <a:cubicBezTo>
                        <a:pt x="1075" y="359"/>
                        <a:pt x="1081" y="359"/>
                        <a:pt x="1087" y="360"/>
                      </a:cubicBezTo>
                      <a:cubicBezTo>
                        <a:pt x="1093" y="362"/>
                        <a:pt x="1105" y="366"/>
                        <a:pt x="1105" y="366"/>
                      </a:cubicBezTo>
                      <a:cubicBezTo>
                        <a:pt x="1116" y="362"/>
                        <a:pt x="1123" y="359"/>
                        <a:pt x="1135" y="363"/>
                      </a:cubicBezTo>
                      <a:cubicBezTo>
                        <a:pt x="1138" y="360"/>
                        <a:pt x="1140" y="356"/>
                        <a:pt x="1144" y="354"/>
                      </a:cubicBezTo>
                      <a:cubicBezTo>
                        <a:pt x="1147" y="352"/>
                        <a:pt x="1152" y="348"/>
                        <a:pt x="1153" y="351"/>
                      </a:cubicBezTo>
                      <a:cubicBezTo>
                        <a:pt x="1154" y="357"/>
                        <a:pt x="1147" y="369"/>
                        <a:pt x="1147" y="369"/>
                      </a:cubicBezTo>
                      <a:cubicBezTo>
                        <a:pt x="1148" y="373"/>
                        <a:pt x="1146" y="380"/>
                        <a:pt x="1150" y="381"/>
                      </a:cubicBezTo>
                      <a:cubicBezTo>
                        <a:pt x="1162" y="384"/>
                        <a:pt x="1162" y="348"/>
                        <a:pt x="1165" y="345"/>
                      </a:cubicBezTo>
                      <a:cubicBezTo>
                        <a:pt x="1166" y="343"/>
                        <a:pt x="1195" y="321"/>
                        <a:pt x="1201" y="318"/>
                      </a:cubicBezTo>
                      <a:cubicBezTo>
                        <a:pt x="1207" y="315"/>
                        <a:pt x="1219" y="312"/>
                        <a:pt x="1219" y="312"/>
                      </a:cubicBezTo>
                      <a:cubicBezTo>
                        <a:pt x="1220" y="318"/>
                        <a:pt x="1219" y="325"/>
                        <a:pt x="1222" y="330"/>
                      </a:cubicBezTo>
                      <a:cubicBezTo>
                        <a:pt x="1224" y="333"/>
                        <a:pt x="1223" y="324"/>
                        <a:pt x="1225" y="321"/>
                      </a:cubicBezTo>
                      <a:cubicBezTo>
                        <a:pt x="1227" y="317"/>
                        <a:pt x="1230" y="314"/>
                        <a:pt x="1234" y="312"/>
                      </a:cubicBezTo>
                      <a:cubicBezTo>
                        <a:pt x="1240" y="309"/>
                        <a:pt x="1252" y="306"/>
                        <a:pt x="1252" y="306"/>
                      </a:cubicBezTo>
                      <a:cubicBezTo>
                        <a:pt x="1268" y="310"/>
                        <a:pt x="1273" y="324"/>
                        <a:pt x="1258" y="336"/>
                      </a:cubicBezTo>
                      <a:cubicBezTo>
                        <a:pt x="1253" y="340"/>
                        <a:pt x="1246" y="341"/>
                        <a:pt x="1240" y="345"/>
                      </a:cubicBezTo>
                      <a:cubicBezTo>
                        <a:pt x="1225" y="368"/>
                        <a:pt x="1262" y="342"/>
                        <a:pt x="1270" y="339"/>
                      </a:cubicBezTo>
                      <a:cubicBezTo>
                        <a:pt x="1277" y="317"/>
                        <a:pt x="1282" y="302"/>
                        <a:pt x="1306" y="294"/>
                      </a:cubicBezTo>
                      <a:cubicBezTo>
                        <a:pt x="1320" y="298"/>
                        <a:pt x="1320" y="305"/>
                        <a:pt x="1333" y="309"/>
                      </a:cubicBezTo>
                      <a:cubicBezTo>
                        <a:pt x="1365" y="301"/>
                        <a:pt x="1327" y="312"/>
                        <a:pt x="1354" y="300"/>
                      </a:cubicBezTo>
                      <a:cubicBezTo>
                        <a:pt x="1360" y="297"/>
                        <a:pt x="1372" y="294"/>
                        <a:pt x="1372" y="294"/>
                      </a:cubicBezTo>
                      <a:cubicBezTo>
                        <a:pt x="1387" y="299"/>
                        <a:pt x="1378" y="298"/>
                        <a:pt x="1399" y="291"/>
                      </a:cubicBezTo>
                      <a:cubicBezTo>
                        <a:pt x="1405" y="289"/>
                        <a:pt x="1417" y="285"/>
                        <a:pt x="1417" y="285"/>
                      </a:cubicBezTo>
                      <a:cubicBezTo>
                        <a:pt x="1424" y="287"/>
                        <a:pt x="1431" y="288"/>
                        <a:pt x="1438" y="291"/>
                      </a:cubicBezTo>
                      <a:cubicBezTo>
                        <a:pt x="1444" y="294"/>
                        <a:pt x="1456" y="303"/>
                        <a:pt x="1456" y="303"/>
                      </a:cubicBezTo>
                      <a:cubicBezTo>
                        <a:pt x="1475" y="284"/>
                        <a:pt x="1464" y="284"/>
                        <a:pt x="1498" y="288"/>
                      </a:cubicBezTo>
                      <a:cubicBezTo>
                        <a:pt x="1513" y="293"/>
                        <a:pt x="1524" y="300"/>
                        <a:pt x="1540" y="303"/>
                      </a:cubicBezTo>
                      <a:cubicBezTo>
                        <a:pt x="1553" y="322"/>
                        <a:pt x="1536" y="347"/>
                        <a:pt x="1516" y="354"/>
                      </a:cubicBezTo>
                      <a:cubicBezTo>
                        <a:pt x="1500" y="349"/>
                        <a:pt x="1511" y="359"/>
                        <a:pt x="1495" y="363"/>
                      </a:cubicBezTo>
                      <a:cubicBezTo>
                        <a:pt x="1474" y="368"/>
                        <a:pt x="1453" y="376"/>
                        <a:pt x="1432" y="381"/>
                      </a:cubicBezTo>
                      <a:cubicBezTo>
                        <a:pt x="1443" y="385"/>
                        <a:pt x="1485" y="376"/>
                        <a:pt x="1495" y="375"/>
                      </a:cubicBezTo>
                      <a:cubicBezTo>
                        <a:pt x="1511" y="370"/>
                        <a:pt x="1524" y="376"/>
                        <a:pt x="1540" y="381"/>
                      </a:cubicBezTo>
                      <a:cubicBezTo>
                        <a:pt x="1549" y="384"/>
                        <a:pt x="1567" y="390"/>
                        <a:pt x="1567" y="390"/>
                      </a:cubicBezTo>
                      <a:cubicBezTo>
                        <a:pt x="1577" y="406"/>
                        <a:pt x="1590" y="398"/>
                        <a:pt x="1606" y="393"/>
                      </a:cubicBezTo>
                      <a:cubicBezTo>
                        <a:pt x="1608" y="386"/>
                        <a:pt x="1608" y="380"/>
                        <a:pt x="1618" y="381"/>
                      </a:cubicBezTo>
                      <a:cubicBezTo>
                        <a:pt x="1624" y="382"/>
                        <a:pt x="1636" y="387"/>
                        <a:pt x="1636" y="387"/>
                      </a:cubicBezTo>
                      <a:cubicBezTo>
                        <a:pt x="1650" y="408"/>
                        <a:pt x="1650" y="398"/>
                        <a:pt x="1645" y="414"/>
                      </a:cubicBezTo>
                      <a:cubicBezTo>
                        <a:pt x="1650" y="428"/>
                        <a:pt x="1652" y="438"/>
                        <a:pt x="1660" y="450"/>
                      </a:cubicBezTo>
                      <a:cubicBezTo>
                        <a:pt x="1671" y="443"/>
                        <a:pt x="1669" y="436"/>
                        <a:pt x="1681" y="432"/>
                      </a:cubicBezTo>
                      <a:cubicBezTo>
                        <a:pt x="1694" y="435"/>
                        <a:pt x="1702" y="439"/>
                        <a:pt x="1714" y="435"/>
                      </a:cubicBezTo>
                      <a:cubicBezTo>
                        <a:pt x="1724" y="438"/>
                        <a:pt x="1731" y="444"/>
                        <a:pt x="1741" y="447"/>
                      </a:cubicBezTo>
                      <a:cubicBezTo>
                        <a:pt x="1760" y="441"/>
                        <a:pt x="1761" y="437"/>
                        <a:pt x="1750" y="420"/>
                      </a:cubicBezTo>
                      <a:cubicBezTo>
                        <a:pt x="1751" y="417"/>
                        <a:pt x="1750" y="413"/>
                        <a:pt x="1753" y="411"/>
                      </a:cubicBezTo>
                      <a:cubicBezTo>
                        <a:pt x="1758" y="407"/>
                        <a:pt x="1771" y="405"/>
                        <a:pt x="1771" y="405"/>
                      </a:cubicBezTo>
                      <a:cubicBezTo>
                        <a:pt x="1786" y="407"/>
                        <a:pt x="1808" y="404"/>
                        <a:pt x="1813" y="420"/>
                      </a:cubicBezTo>
                      <a:cubicBezTo>
                        <a:pt x="1810" y="423"/>
                        <a:pt x="1804" y="425"/>
                        <a:pt x="1804" y="429"/>
                      </a:cubicBezTo>
                      <a:cubicBezTo>
                        <a:pt x="1804" y="433"/>
                        <a:pt x="1810" y="436"/>
                        <a:pt x="1813" y="435"/>
                      </a:cubicBezTo>
                      <a:cubicBezTo>
                        <a:pt x="1820" y="433"/>
                        <a:pt x="1816" y="420"/>
                        <a:pt x="1822" y="417"/>
                      </a:cubicBezTo>
                      <a:cubicBezTo>
                        <a:pt x="1826" y="414"/>
                        <a:pt x="1832" y="415"/>
                        <a:pt x="1837" y="414"/>
                      </a:cubicBezTo>
                      <a:cubicBezTo>
                        <a:pt x="1858" y="421"/>
                        <a:pt x="1850" y="416"/>
                        <a:pt x="1864" y="426"/>
                      </a:cubicBezTo>
                      <a:cubicBezTo>
                        <a:pt x="1874" y="440"/>
                        <a:pt x="1867" y="436"/>
                        <a:pt x="1888" y="429"/>
                      </a:cubicBezTo>
                      <a:cubicBezTo>
                        <a:pt x="1894" y="427"/>
                        <a:pt x="1906" y="423"/>
                        <a:pt x="1906" y="423"/>
                      </a:cubicBezTo>
                      <a:cubicBezTo>
                        <a:pt x="1927" y="427"/>
                        <a:pt x="1916" y="424"/>
                        <a:pt x="1939" y="432"/>
                      </a:cubicBezTo>
                      <a:cubicBezTo>
                        <a:pt x="1942" y="433"/>
                        <a:pt x="1948" y="435"/>
                        <a:pt x="1948" y="435"/>
                      </a:cubicBezTo>
                      <a:cubicBezTo>
                        <a:pt x="1954" y="444"/>
                        <a:pt x="1972" y="456"/>
                        <a:pt x="1972" y="456"/>
                      </a:cubicBezTo>
                      <a:cubicBezTo>
                        <a:pt x="1984" y="453"/>
                        <a:pt x="1991" y="449"/>
                        <a:pt x="2002" y="444"/>
                      </a:cubicBezTo>
                      <a:cubicBezTo>
                        <a:pt x="2008" y="441"/>
                        <a:pt x="2020" y="438"/>
                        <a:pt x="2020" y="438"/>
                      </a:cubicBezTo>
                      <a:cubicBezTo>
                        <a:pt x="2036" y="441"/>
                        <a:pt x="2049" y="445"/>
                        <a:pt x="2065" y="441"/>
                      </a:cubicBezTo>
                      <a:cubicBezTo>
                        <a:pt x="2059" y="423"/>
                        <a:pt x="2065" y="423"/>
                        <a:pt x="2083" y="417"/>
                      </a:cubicBezTo>
                      <a:cubicBezTo>
                        <a:pt x="2090" y="415"/>
                        <a:pt x="2095" y="409"/>
                        <a:pt x="2101" y="405"/>
                      </a:cubicBezTo>
                      <a:cubicBezTo>
                        <a:pt x="2104" y="403"/>
                        <a:pt x="2110" y="399"/>
                        <a:pt x="2110" y="399"/>
                      </a:cubicBezTo>
                      <a:cubicBezTo>
                        <a:pt x="2119" y="400"/>
                        <a:pt x="2136" y="402"/>
                        <a:pt x="2146" y="405"/>
                      </a:cubicBezTo>
                      <a:cubicBezTo>
                        <a:pt x="2155" y="407"/>
                        <a:pt x="2173" y="414"/>
                        <a:pt x="2173" y="414"/>
                      </a:cubicBezTo>
                      <a:cubicBezTo>
                        <a:pt x="2189" y="403"/>
                        <a:pt x="2197" y="405"/>
                        <a:pt x="2215" y="411"/>
                      </a:cubicBezTo>
                      <a:cubicBezTo>
                        <a:pt x="2222" y="413"/>
                        <a:pt x="2233" y="423"/>
                        <a:pt x="2233" y="423"/>
                      </a:cubicBezTo>
                      <a:cubicBezTo>
                        <a:pt x="2244" y="419"/>
                        <a:pt x="2249" y="412"/>
                        <a:pt x="2260" y="408"/>
                      </a:cubicBezTo>
                      <a:cubicBezTo>
                        <a:pt x="2271" y="412"/>
                        <a:pt x="2280" y="413"/>
                        <a:pt x="2290" y="420"/>
                      </a:cubicBezTo>
                      <a:cubicBezTo>
                        <a:pt x="2287" y="434"/>
                        <a:pt x="2284" y="442"/>
                        <a:pt x="2299" y="447"/>
                      </a:cubicBezTo>
                      <a:cubicBezTo>
                        <a:pt x="2308" y="460"/>
                        <a:pt x="2304" y="463"/>
                        <a:pt x="2293" y="474"/>
                      </a:cubicBezTo>
                      <a:cubicBezTo>
                        <a:pt x="2284" y="471"/>
                        <a:pt x="2275" y="468"/>
                        <a:pt x="2266" y="465"/>
                      </a:cubicBezTo>
                      <a:cubicBezTo>
                        <a:pt x="2263" y="464"/>
                        <a:pt x="2257" y="462"/>
                        <a:pt x="2257" y="462"/>
                      </a:cubicBezTo>
                      <a:cubicBezTo>
                        <a:pt x="2242" y="465"/>
                        <a:pt x="2235" y="462"/>
                        <a:pt x="2221" y="465"/>
                      </a:cubicBezTo>
                      <a:cubicBezTo>
                        <a:pt x="2229" y="477"/>
                        <a:pt x="2234" y="480"/>
                        <a:pt x="2221" y="489"/>
                      </a:cubicBezTo>
                      <a:cubicBezTo>
                        <a:pt x="2214" y="509"/>
                        <a:pt x="2227" y="512"/>
                        <a:pt x="2245" y="516"/>
                      </a:cubicBezTo>
                      <a:cubicBezTo>
                        <a:pt x="2248" y="518"/>
                        <a:pt x="2252" y="519"/>
                        <a:pt x="2254" y="522"/>
                      </a:cubicBezTo>
                      <a:cubicBezTo>
                        <a:pt x="2257" y="527"/>
                        <a:pt x="2260" y="540"/>
                        <a:pt x="2260" y="540"/>
                      </a:cubicBezTo>
                      <a:cubicBezTo>
                        <a:pt x="2253" y="550"/>
                        <a:pt x="2248" y="554"/>
                        <a:pt x="2236" y="558"/>
                      </a:cubicBezTo>
                      <a:cubicBezTo>
                        <a:pt x="2230" y="567"/>
                        <a:pt x="2228" y="575"/>
                        <a:pt x="2221" y="582"/>
                      </a:cubicBezTo>
                      <a:lnTo>
                        <a:pt x="2212" y="623"/>
                      </a:lnTo>
                      <a:lnTo>
                        <a:pt x="2218" y="643"/>
                      </a:lnTo>
                      <a:lnTo>
                        <a:pt x="2198" y="631"/>
                      </a:lnTo>
                      <a:lnTo>
                        <a:pt x="2182" y="641"/>
                      </a:lnTo>
                      <a:lnTo>
                        <a:pt x="2176" y="655"/>
                      </a:lnTo>
                      <a:lnTo>
                        <a:pt x="2156" y="659"/>
                      </a:lnTo>
                      <a:lnTo>
                        <a:pt x="2146" y="673"/>
                      </a:lnTo>
                      <a:lnTo>
                        <a:pt x="2132" y="687"/>
                      </a:lnTo>
                      <a:lnTo>
                        <a:pt x="2132" y="709"/>
                      </a:lnTo>
                      <a:lnTo>
                        <a:pt x="2136" y="727"/>
                      </a:lnTo>
                      <a:lnTo>
                        <a:pt x="2150" y="729"/>
                      </a:lnTo>
                      <a:lnTo>
                        <a:pt x="2152" y="749"/>
                      </a:lnTo>
                      <a:lnTo>
                        <a:pt x="2176" y="763"/>
                      </a:lnTo>
                      <a:lnTo>
                        <a:pt x="2180" y="779"/>
                      </a:lnTo>
                      <a:lnTo>
                        <a:pt x="2158" y="769"/>
                      </a:lnTo>
                      <a:lnTo>
                        <a:pt x="2152" y="789"/>
                      </a:lnTo>
                      <a:lnTo>
                        <a:pt x="2166" y="807"/>
                      </a:lnTo>
                      <a:lnTo>
                        <a:pt x="2152" y="821"/>
                      </a:lnTo>
                      <a:lnTo>
                        <a:pt x="2146" y="839"/>
                      </a:lnTo>
                      <a:lnTo>
                        <a:pt x="2148" y="861"/>
                      </a:lnTo>
                      <a:lnTo>
                        <a:pt x="2132" y="879"/>
                      </a:lnTo>
                      <a:lnTo>
                        <a:pt x="2128" y="907"/>
                      </a:lnTo>
                      <a:lnTo>
                        <a:pt x="2118" y="925"/>
                      </a:lnTo>
                      <a:lnTo>
                        <a:pt x="2118" y="945"/>
                      </a:lnTo>
                      <a:lnTo>
                        <a:pt x="2100" y="963"/>
                      </a:lnTo>
                      <a:lnTo>
                        <a:pt x="2100" y="979"/>
                      </a:lnTo>
                      <a:lnTo>
                        <a:pt x="2088" y="983"/>
                      </a:lnTo>
                      <a:lnTo>
                        <a:pt x="2074" y="977"/>
                      </a:lnTo>
                      <a:lnTo>
                        <a:pt x="2086" y="961"/>
                      </a:lnTo>
                      <a:lnTo>
                        <a:pt x="2104" y="945"/>
                      </a:lnTo>
                      <a:lnTo>
                        <a:pt x="2110" y="925"/>
                      </a:lnTo>
                      <a:lnTo>
                        <a:pt x="2106" y="893"/>
                      </a:lnTo>
                      <a:lnTo>
                        <a:pt x="2090" y="865"/>
                      </a:lnTo>
                      <a:lnTo>
                        <a:pt x="2070" y="837"/>
                      </a:lnTo>
                      <a:lnTo>
                        <a:pt x="2056" y="797"/>
                      </a:lnTo>
                      <a:lnTo>
                        <a:pt x="2058" y="769"/>
                      </a:lnTo>
                      <a:lnTo>
                        <a:pt x="2062" y="745"/>
                      </a:lnTo>
                      <a:lnTo>
                        <a:pt x="2080" y="731"/>
                      </a:lnTo>
                      <a:lnTo>
                        <a:pt x="2098" y="701"/>
                      </a:lnTo>
                      <a:lnTo>
                        <a:pt x="2108" y="677"/>
                      </a:lnTo>
                      <a:lnTo>
                        <a:pt x="2106" y="663"/>
                      </a:lnTo>
                      <a:lnTo>
                        <a:pt x="2116" y="623"/>
                      </a:lnTo>
                      <a:lnTo>
                        <a:pt x="2106" y="603"/>
                      </a:lnTo>
                      <a:lnTo>
                        <a:pt x="2094" y="623"/>
                      </a:lnTo>
                      <a:lnTo>
                        <a:pt x="2100" y="641"/>
                      </a:lnTo>
                      <a:lnTo>
                        <a:pt x="2076" y="665"/>
                      </a:lnTo>
                      <a:lnTo>
                        <a:pt x="2060" y="659"/>
                      </a:lnTo>
                      <a:lnTo>
                        <a:pt x="2060" y="639"/>
                      </a:lnTo>
                      <a:lnTo>
                        <a:pt x="2022" y="657"/>
                      </a:lnTo>
                      <a:lnTo>
                        <a:pt x="2020" y="679"/>
                      </a:lnTo>
                      <a:lnTo>
                        <a:pt x="2004" y="703"/>
                      </a:lnTo>
                      <a:lnTo>
                        <a:pt x="2012" y="717"/>
                      </a:lnTo>
                      <a:lnTo>
                        <a:pt x="1968" y="731"/>
                      </a:lnTo>
                      <a:lnTo>
                        <a:pt x="1962" y="711"/>
                      </a:lnTo>
                      <a:lnTo>
                        <a:pt x="1934" y="719"/>
                      </a:lnTo>
                      <a:lnTo>
                        <a:pt x="1906" y="735"/>
                      </a:lnTo>
                      <a:lnTo>
                        <a:pt x="1854" y="737"/>
                      </a:lnTo>
                      <a:lnTo>
                        <a:pt x="1814" y="753"/>
                      </a:lnTo>
                      <a:lnTo>
                        <a:pt x="1810" y="767"/>
                      </a:lnTo>
                      <a:lnTo>
                        <a:pt x="1716" y="861"/>
                      </a:lnTo>
                      <a:lnTo>
                        <a:pt x="1738" y="877"/>
                      </a:lnTo>
                      <a:lnTo>
                        <a:pt x="1762" y="889"/>
                      </a:lnTo>
                      <a:lnTo>
                        <a:pt x="1794" y="875"/>
                      </a:lnTo>
                      <a:lnTo>
                        <a:pt x="1820" y="905"/>
                      </a:lnTo>
                      <a:lnTo>
                        <a:pt x="1826" y="953"/>
                      </a:lnTo>
                      <a:lnTo>
                        <a:pt x="1820" y="1021"/>
                      </a:lnTo>
                      <a:lnTo>
                        <a:pt x="1800" y="1059"/>
                      </a:lnTo>
                      <a:lnTo>
                        <a:pt x="1762" y="1127"/>
                      </a:lnTo>
                      <a:lnTo>
                        <a:pt x="1734" y="1151"/>
                      </a:lnTo>
                      <a:lnTo>
                        <a:pt x="1706" y="1191"/>
                      </a:lnTo>
                      <a:lnTo>
                        <a:pt x="1670" y="1207"/>
                      </a:lnTo>
                      <a:lnTo>
                        <a:pt x="1648" y="1209"/>
                      </a:lnTo>
                      <a:lnTo>
                        <a:pt x="1636" y="1193"/>
                      </a:lnTo>
                      <a:lnTo>
                        <a:pt x="1620" y="1215"/>
                      </a:lnTo>
                      <a:lnTo>
                        <a:pt x="1592" y="1239"/>
                      </a:lnTo>
                      <a:lnTo>
                        <a:pt x="1584" y="1263"/>
                      </a:lnTo>
                      <a:lnTo>
                        <a:pt x="1564" y="1281"/>
                      </a:lnTo>
                      <a:lnTo>
                        <a:pt x="1534" y="1295"/>
                      </a:lnTo>
                      <a:lnTo>
                        <a:pt x="1536" y="1317"/>
                      </a:lnTo>
                      <a:lnTo>
                        <a:pt x="1560" y="1337"/>
                      </a:lnTo>
                      <a:lnTo>
                        <a:pt x="1574" y="1375"/>
                      </a:lnTo>
                      <a:lnTo>
                        <a:pt x="1580" y="1409"/>
                      </a:lnTo>
                      <a:lnTo>
                        <a:pt x="1574" y="1427"/>
                      </a:lnTo>
                      <a:lnTo>
                        <a:pt x="1560" y="1445"/>
                      </a:lnTo>
                      <a:lnTo>
                        <a:pt x="1526" y="1449"/>
                      </a:lnTo>
                      <a:lnTo>
                        <a:pt x="1500" y="1445"/>
                      </a:lnTo>
                      <a:lnTo>
                        <a:pt x="1506" y="1393"/>
                      </a:lnTo>
                      <a:lnTo>
                        <a:pt x="1500" y="1377"/>
                      </a:lnTo>
                      <a:lnTo>
                        <a:pt x="1510" y="1369"/>
                      </a:lnTo>
                      <a:lnTo>
                        <a:pt x="1506" y="1355"/>
                      </a:lnTo>
                      <a:lnTo>
                        <a:pt x="1478" y="1341"/>
                      </a:lnTo>
                      <a:lnTo>
                        <a:pt x="1476" y="1329"/>
                      </a:lnTo>
                      <a:lnTo>
                        <a:pt x="1488" y="1315"/>
                      </a:lnTo>
                      <a:lnTo>
                        <a:pt x="1482" y="1295"/>
                      </a:lnTo>
                      <a:lnTo>
                        <a:pt x="1460" y="1281"/>
                      </a:lnTo>
                      <a:lnTo>
                        <a:pt x="1436" y="1279"/>
                      </a:lnTo>
                      <a:lnTo>
                        <a:pt x="1416" y="1299"/>
                      </a:lnTo>
                      <a:lnTo>
                        <a:pt x="1402" y="1299"/>
                      </a:lnTo>
                      <a:lnTo>
                        <a:pt x="1398" y="1283"/>
                      </a:lnTo>
                      <a:lnTo>
                        <a:pt x="1414" y="1251"/>
                      </a:lnTo>
                      <a:lnTo>
                        <a:pt x="1396" y="1243"/>
                      </a:lnTo>
                      <a:lnTo>
                        <a:pt x="1368" y="1269"/>
                      </a:lnTo>
                      <a:lnTo>
                        <a:pt x="1336" y="1283"/>
                      </a:lnTo>
                      <a:lnTo>
                        <a:pt x="1326" y="1293"/>
                      </a:lnTo>
                      <a:lnTo>
                        <a:pt x="1306" y="1295"/>
                      </a:lnTo>
                      <a:lnTo>
                        <a:pt x="1308" y="1323"/>
                      </a:lnTo>
                      <a:lnTo>
                        <a:pt x="1328" y="1325"/>
                      </a:lnTo>
                      <a:lnTo>
                        <a:pt x="1332" y="1349"/>
                      </a:lnTo>
                      <a:lnTo>
                        <a:pt x="1346" y="1353"/>
                      </a:lnTo>
                      <a:lnTo>
                        <a:pt x="1376" y="1337"/>
                      </a:lnTo>
                      <a:lnTo>
                        <a:pt x="1392" y="1345"/>
                      </a:lnTo>
                      <a:lnTo>
                        <a:pt x="1410" y="1357"/>
                      </a:lnTo>
                      <a:lnTo>
                        <a:pt x="1408" y="1367"/>
                      </a:lnTo>
                      <a:lnTo>
                        <a:pt x="1380" y="1365"/>
                      </a:lnTo>
                      <a:lnTo>
                        <a:pt x="1358" y="1379"/>
                      </a:lnTo>
                      <a:lnTo>
                        <a:pt x="1342" y="1383"/>
                      </a:lnTo>
                      <a:lnTo>
                        <a:pt x="1342" y="1397"/>
                      </a:lnTo>
                      <a:lnTo>
                        <a:pt x="1322" y="1411"/>
                      </a:lnTo>
                      <a:lnTo>
                        <a:pt x="1326" y="1425"/>
                      </a:lnTo>
                      <a:lnTo>
                        <a:pt x="1350" y="1439"/>
                      </a:lnTo>
                      <a:lnTo>
                        <a:pt x="1354" y="1475"/>
                      </a:lnTo>
                      <a:lnTo>
                        <a:pt x="1370" y="1507"/>
                      </a:lnTo>
                      <a:lnTo>
                        <a:pt x="1378" y="1519"/>
                      </a:lnTo>
                      <a:lnTo>
                        <a:pt x="1348" y="1517"/>
                      </a:lnTo>
                      <a:lnTo>
                        <a:pt x="1366" y="1537"/>
                      </a:lnTo>
                      <a:lnTo>
                        <a:pt x="1366" y="1547"/>
                      </a:lnTo>
                      <a:lnTo>
                        <a:pt x="1344" y="1565"/>
                      </a:lnTo>
                      <a:lnTo>
                        <a:pt x="1364" y="1581"/>
                      </a:lnTo>
                      <a:lnTo>
                        <a:pt x="1368" y="1601"/>
                      </a:lnTo>
                      <a:lnTo>
                        <a:pt x="1352" y="1619"/>
                      </a:lnTo>
                      <a:lnTo>
                        <a:pt x="1334" y="1635"/>
                      </a:lnTo>
                      <a:lnTo>
                        <a:pt x="1300" y="1663"/>
                      </a:lnTo>
                      <a:lnTo>
                        <a:pt x="1290" y="1693"/>
                      </a:lnTo>
                      <a:lnTo>
                        <a:pt x="1258" y="1725"/>
                      </a:lnTo>
                      <a:lnTo>
                        <a:pt x="1220" y="1747"/>
                      </a:lnTo>
                      <a:lnTo>
                        <a:pt x="1198" y="1765"/>
                      </a:lnTo>
                      <a:lnTo>
                        <a:pt x="1172" y="1765"/>
                      </a:lnTo>
                      <a:lnTo>
                        <a:pt x="1140" y="1763"/>
                      </a:lnTo>
                      <a:lnTo>
                        <a:pt x="1124" y="1753"/>
                      </a:lnTo>
                      <a:lnTo>
                        <a:pt x="1118" y="1769"/>
                      </a:lnTo>
                      <a:lnTo>
                        <a:pt x="1088" y="1779"/>
                      </a:lnTo>
                      <a:lnTo>
                        <a:pt x="1046" y="1783"/>
                      </a:lnTo>
                      <a:lnTo>
                        <a:pt x="1030" y="1801"/>
                      </a:lnTo>
                      <a:lnTo>
                        <a:pt x="1016" y="1793"/>
                      </a:lnTo>
                      <a:lnTo>
                        <a:pt x="1014" y="1767"/>
                      </a:lnTo>
                      <a:lnTo>
                        <a:pt x="992" y="1757"/>
                      </a:lnTo>
                      <a:lnTo>
                        <a:pt x="968" y="1761"/>
                      </a:lnTo>
                      <a:lnTo>
                        <a:pt x="940" y="1773"/>
                      </a:lnTo>
                      <a:lnTo>
                        <a:pt x="912" y="1783"/>
                      </a:lnTo>
                      <a:lnTo>
                        <a:pt x="890" y="1815"/>
                      </a:lnTo>
                      <a:lnTo>
                        <a:pt x="908" y="1849"/>
                      </a:lnTo>
                      <a:lnTo>
                        <a:pt x="924" y="1875"/>
                      </a:lnTo>
                      <a:lnTo>
                        <a:pt x="946" y="1909"/>
                      </a:lnTo>
                      <a:lnTo>
                        <a:pt x="970" y="1955"/>
                      </a:lnTo>
                      <a:lnTo>
                        <a:pt x="972" y="1989"/>
                      </a:lnTo>
                      <a:lnTo>
                        <a:pt x="972" y="2031"/>
                      </a:lnTo>
                      <a:lnTo>
                        <a:pt x="966" y="2051"/>
                      </a:lnTo>
                      <a:lnTo>
                        <a:pt x="952" y="2071"/>
                      </a:lnTo>
                      <a:lnTo>
                        <a:pt x="932" y="2071"/>
                      </a:lnTo>
                      <a:lnTo>
                        <a:pt x="906" y="2077"/>
                      </a:lnTo>
                      <a:lnTo>
                        <a:pt x="878" y="2091"/>
                      </a:lnTo>
                      <a:lnTo>
                        <a:pt x="862" y="2103"/>
                      </a:lnTo>
                      <a:lnTo>
                        <a:pt x="850" y="2101"/>
                      </a:lnTo>
                      <a:lnTo>
                        <a:pt x="840" y="2091"/>
                      </a:lnTo>
                      <a:lnTo>
                        <a:pt x="852" y="2067"/>
                      </a:lnTo>
                      <a:lnTo>
                        <a:pt x="822" y="2047"/>
                      </a:lnTo>
                      <a:lnTo>
                        <a:pt x="806" y="2019"/>
                      </a:lnTo>
                      <a:lnTo>
                        <a:pt x="802" y="1997"/>
                      </a:lnTo>
                      <a:lnTo>
                        <a:pt x="782" y="1977"/>
                      </a:lnTo>
                      <a:lnTo>
                        <a:pt x="760" y="1963"/>
                      </a:lnTo>
                      <a:lnTo>
                        <a:pt x="756" y="1937"/>
                      </a:lnTo>
                      <a:lnTo>
                        <a:pt x="736" y="1943"/>
                      </a:lnTo>
                      <a:lnTo>
                        <a:pt x="736" y="1977"/>
                      </a:lnTo>
                      <a:lnTo>
                        <a:pt x="724" y="2007"/>
                      </a:lnTo>
                      <a:lnTo>
                        <a:pt x="708" y="2033"/>
                      </a:lnTo>
                      <a:lnTo>
                        <a:pt x="726" y="2067"/>
                      </a:lnTo>
                      <a:lnTo>
                        <a:pt x="734" y="2113"/>
                      </a:lnTo>
                      <a:lnTo>
                        <a:pt x="752" y="2129"/>
                      </a:lnTo>
                      <a:lnTo>
                        <a:pt x="798" y="2197"/>
                      </a:lnTo>
                      <a:lnTo>
                        <a:pt x="800" y="2247"/>
                      </a:lnTo>
                      <a:lnTo>
                        <a:pt x="818" y="2293"/>
                      </a:lnTo>
                      <a:lnTo>
                        <a:pt x="806" y="2297"/>
                      </a:lnTo>
                      <a:lnTo>
                        <a:pt x="774" y="2259"/>
                      </a:lnTo>
                      <a:lnTo>
                        <a:pt x="744" y="2225"/>
                      </a:lnTo>
                      <a:lnTo>
                        <a:pt x="732" y="2193"/>
                      </a:lnTo>
                      <a:lnTo>
                        <a:pt x="728" y="2151"/>
                      </a:lnTo>
                      <a:lnTo>
                        <a:pt x="716" y="2125"/>
                      </a:lnTo>
                      <a:lnTo>
                        <a:pt x="694" y="2085"/>
                      </a:lnTo>
                      <a:lnTo>
                        <a:pt x="676" y="2055"/>
                      </a:lnTo>
                      <a:lnTo>
                        <a:pt x="688" y="2021"/>
                      </a:lnTo>
                      <a:lnTo>
                        <a:pt x="702" y="1985"/>
                      </a:lnTo>
                      <a:lnTo>
                        <a:pt x="702" y="1947"/>
                      </a:lnTo>
                      <a:lnTo>
                        <a:pt x="688" y="1919"/>
                      </a:lnTo>
                      <a:lnTo>
                        <a:pt x="698" y="1885"/>
                      </a:lnTo>
                      <a:lnTo>
                        <a:pt x="690" y="1841"/>
                      </a:lnTo>
                      <a:lnTo>
                        <a:pt x="690" y="1807"/>
                      </a:lnTo>
                      <a:lnTo>
                        <a:pt x="656" y="1825"/>
                      </a:lnTo>
                      <a:lnTo>
                        <a:pt x="630" y="1829"/>
                      </a:lnTo>
                      <a:lnTo>
                        <a:pt x="620" y="1819"/>
                      </a:lnTo>
                      <a:lnTo>
                        <a:pt x="628" y="1763"/>
                      </a:lnTo>
                      <a:lnTo>
                        <a:pt x="624" y="1715"/>
                      </a:lnTo>
                      <a:lnTo>
                        <a:pt x="600" y="1641"/>
                      </a:lnTo>
                      <a:lnTo>
                        <a:pt x="598" y="1585"/>
                      </a:lnTo>
                      <a:lnTo>
                        <a:pt x="598" y="1565"/>
                      </a:lnTo>
                      <a:lnTo>
                        <a:pt x="582" y="1563"/>
                      </a:lnTo>
                      <a:lnTo>
                        <a:pt x="580" y="1595"/>
                      </a:lnTo>
                      <a:lnTo>
                        <a:pt x="548" y="1597"/>
                      </a:lnTo>
                      <a:lnTo>
                        <a:pt x="536" y="1583"/>
                      </a:lnTo>
                      <a:lnTo>
                        <a:pt x="502" y="1587"/>
                      </a:lnTo>
                      <a:lnTo>
                        <a:pt x="490" y="1607"/>
                      </a:lnTo>
                      <a:lnTo>
                        <a:pt x="470" y="1625"/>
                      </a:lnTo>
                      <a:lnTo>
                        <a:pt x="434" y="1627"/>
                      </a:lnTo>
                      <a:lnTo>
                        <a:pt x="394" y="1659"/>
                      </a:lnTo>
                      <a:lnTo>
                        <a:pt x="348" y="1671"/>
                      </a:lnTo>
                      <a:lnTo>
                        <a:pt x="322" y="1691"/>
                      </a:lnTo>
                      <a:lnTo>
                        <a:pt x="322" y="1749"/>
                      </a:lnTo>
                      <a:lnTo>
                        <a:pt x="300" y="1779"/>
                      </a:lnTo>
                      <a:lnTo>
                        <a:pt x="300" y="1805"/>
                      </a:lnTo>
                      <a:lnTo>
                        <a:pt x="286" y="1813"/>
                      </a:lnTo>
                      <a:lnTo>
                        <a:pt x="282" y="1829"/>
                      </a:lnTo>
                      <a:lnTo>
                        <a:pt x="264" y="1839"/>
                      </a:lnTo>
                      <a:lnTo>
                        <a:pt x="248" y="1835"/>
                      </a:lnTo>
                      <a:lnTo>
                        <a:pt x="238" y="1815"/>
                      </a:lnTo>
                      <a:lnTo>
                        <a:pt x="238" y="1769"/>
                      </a:lnTo>
                      <a:lnTo>
                        <a:pt x="234" y="1695"/>
                      </a:lnTo>
                      <a:lnTo>
                        <a:pt x="232" y="1607"/>
                      </a:lnTo>
                      <a:lnTo>
                        <a:pt x="240" y="1531"/>
                      </a:lnTo>
                      <a:lnTo>
                        <a:pt x="252" y="1467"/>
                      </a:lnTo>
                      <a:lnTo>
                        <a:pt x="270" y="1451"/>
                      </a:lnTo>
                      <a:lnTo>
                        <a:pt x="268" y="1425"/>
                      </a:lnTo>
                      <a:lnTo>
                        <a:pt x="276" y="1409"/>
                      </a:lnTo>
                      <a:lnTo>
                        <a:pt x="262" y="1397"/>
                      </a:lnTo>
                      <a:lnTo>
                        <a:pt x="244" y="1415"/>
                      </a:lnTo>
                      <a:lnTo>
                        <a:pt x="234" y="1405"/>
                      </a:lnTo>
                      <a:lnTo>
                        <a:pt x="228" y="1377"/>
                      </a:lnTo>
                      <a:lnTo>
                        <a:pt x="232" y="1357"/>
                      </a:lnTo>
                      <a:lnTo>
                        <a:pt x="254" y="1359"/>
                      </a:lnTo>
                      <a:lnTo>
                        <a:pt x="240" y="1337"/>
                      </a:lnTo>
                      <a:lnTo>
                        <a:pt x="256" y="1333"/>
                      </a:lnTo>
                      <a:lnTo>
                        <a:pt x="228" y="1307"/>
                      </a:lnTo>
                      <a:lnTo>
                        <a:pt x="236" y="1265"/>
                      </a:lnTo>
                      <a:lnTo>
                        <a:pt x="244" y="1237"/>
                      </a:lnTo>
                      <a:lnTo>
                        <a:pt x="208" y="1207"/>
                      </a:lnTo>
                      <a:lnTo>
                        <a:pt x="176" y="1149"/>
                      </a:lnTo>
                      <a:lnTo>
                        <a:pt x="168" y="1101"/>
                      </a:lnTo>
                      <a:lnTo>
                        <a:pt x="180" y="1075"/>
                      </a:lnTo>
                      <a:lnTo>
                        <a:pt x="164" y="1051"/>
                      </a:lnTo>
                      <a:lnTo>
                        <a:pt x="170" y="971"/>
                      </a:lnTo>
                      <a:lnTo>
                        <a:pt x="196" y="921"/>
                      </a:lnTo>
                      <a:lnTo>
                        <a:pt x="186" y="895"/>
                      </a:lnTo>
                      <a:lnTo>
                        <a:pt x="152" y="975"/>
                      </a:lnTo>
                      <a:lnTo>
                        <a:pt x="138" y="1021"/>
                      </a:lnTo>
                      <a:lnTo>
                        <a:pt x="148" y="1037"/>
                      </a:lnTo>
                      <a:lnTo>
                        <a:pt x="126" y="1055"/>
                      </a:lnTo>
                      <a:lnTo>
                        <a:pt x="130" y="1107"/>
                      </a:lnTo>
                      <a:lnTo>
                        <a:pt x="158" y="1087"/>
                      </a:lnTo>
                      <a:lnTo>
                        <a:pt x="150" y="1133"/>
                      </a:lnTo>
                      <a:lnTo>
                        <a:pt x="146" y="1217"/>
                      </a:lnTo>
                      <a:lnTo>
                        <a:pt x="144" y="1233"/>
                      </a:lnTo>
                      <a:lnTo>
                        <a:pt x="132" y="1253"/>
                      </a:lnTo>
                      <a:lnTo>
                        <a:pt x="110" y="1255"/>
                      </a:lnTo>
                      <a:lnTo>
                        <a:pt x="96" y="1285"/>
                      </a:lnTo>
                      <a:lnTo>
                        <a:pt x="76" y="1281"/>
                      </a:lnTo>
                      <a:lnTo>
                        <a:pt x="50" y="1293"/>
                      </a:lnTo>
                      <a:lnTo>
                        <a:pt x="18" y="1291"/>
                      </a:lnTo>
                      <a:lnTo>
                        <a:pt x="0" y="1251"/>
                      </a:lnTo>
                      <a:lnTo>
                        <a:pt x="2" y="1209"/>
                      </a:lnTo>
                      <a:lnTo>
                        <a:pt x="22" y="1151"/>
                      </a:lnTo>
                      <a:lnTo>
                        <a:pt x="52" y="1081"/>
                      </a:lnTo>
                      <a:lnTo>
                        <a:pt x="84" y="1019"/>
                      </a:lnTo>
                      <a:lnTo>
                        <a:pt x="108" y="973"/>
                      </a:lnTo>
                      <a:lnTo>
                        <a:pt x="124" y="945"/>
                      </a:lnTo>
                      <a:lnTo>
                        <a:pt x="150" y="891"/>
                      </a:lnTo>
                      <a:lnTo>
                        <a:pt x="176" y="855"/>
                      </a:lnTo>
                      <a:lnTo>
                        <a:pt x="186" y="765"/>
                      </a:lnTo>
                      <a:lnTo>
                        <a:pt x="206" y="681"/>
                      </a:lnTo>
                      <a:lnTo>
                        <a:pt x="268" y="593"/>
                      </a:lnTo>
                      <a:lnTo>
                        <a:pt x="328" y="513"/>
                      </a:lnTo>
                      <a:lnTo>
                        <a:pt x="380" y="457"/>
                      </a:lnTo>
                      <a:lnTo>
                        <a:pt x="422" y="403"/>
                      </a:lnTo>
                      <a:lnTo>
                        <a:pt x="430" y="431"/>
                      </a:lnTo>
                      <a:lnTo>
                        <a:pt x="434" y="471"/>
                      </a:lnTo>
                      <a:lnTo>
                        <a:pt x="404" y="493"/>
                      </a:lnTo>
                      <a:lnTo>
                        <a:pt x="404" y="515"/>
                      </a:lnTo>
                      <a:lnTo>
                        <a:pt x="396" y="557"/>
                      </a:lnTo>
                      <a:lnTo>
                        <a:pt x="464" y="475"/>
                      </a:lnTo>
                      <a:lnTo>
                        <a:pt x="438" y="531"/>
                      </a:lnTo>
                      <a:lnTo>
                        <a:pt x="464" y="549"/>
                      </a:lnTo>
                      <a:lnTo>
                        <a:pt x="450" y="575"/>
                      </a:lnTo>
                      <a:lnTo>
                        <a:pt x="426" y="607"/>
                      </a:lnTo>
                      <a:lnTo>
                        <a:pt x="406" y="635"/>
                      </a:lnTo>
                      <a:lnTo>
                        <a:pt x="386" y="673"/>
                      </a:lnTo>
                      <a:lnTo>
                        <a:pt x="354" y="693"/>
                      </a:lnTo>
                      <a:lnTo>
                        <a:pt x="322" y="727"/>
                      </a:lnTo>
                      <a:lnTo>
                        <a:pt x="320" y="759"/>
                      </a:lnTo>
                      <a:lnTo>
                        <a:pt x="308" y="785"/>
                      </a:lnTo>
                      <a:lnTo>
                        <a:pt x="328" y="803"/>
                      </a:lnTo>
                      <a:lnTo>
                        <a:pt x="358" y="759"/>
                      </a:lnTo>
                      <a:lnTo>
                        <a:pt x="362" y="741"/>
                      </a:lnTo>
                      <a:lnTo>
                        <a:pt x="378" y="733"/>
                      </a:lnTo>
                      <a:lnTo>
                        <a:pt x="390" y="703"/>
                      </a:lnTo>
                      <a:lnTo>
                        <a:pt x="414" y="709"/>
                      </a:lnTo>
                      <a:lnTo>
                        <a:pt x="420" y="695"/>
                      </a:lnTo>
                      <a:lnTo>
                        <a:pt x="408" y="679"/>
                      </a:lnTo>
                      <a:lnTo>
                        <a:pt x="430" y="655"/>
                      </a:lnTo>
                      <a:lnTo>
                        <a:pt x="438" y="629"/>
                      </a:lnTo>
                      <a:lnTo>
                        <a:pt x="478" y="593"/>
                      </a:lnTo>
                      <a:lnTo>
                        <a:pt x="498" y="599"/>
                      </a:lnTo>
                      <a:lnTo>
                        <a:pt x="518" y="585"/>
                      </a:lnTo>
                      <a:lnTo>
                        <a:pt x="522" y="563"/>
                      </a:lnTo>
                      <a:lnTo>
                        <a:pt x="502" y="549"/>
                      </a:lnTo>
                      <a:lnTo>
                        <a:pt x="466" y="551"/>
                      </a:lnTo>
                      <a:lnTo>
                        <a:pt x="446" y="525"/>
                      </a:lnTo>
                      <a:lnTo>
                        <a:pt x="462" y="473"/>
                      </a:lnTo>
                      <a:lnTo>
                        <a:pt x="480" y="433"/>
                      </a:lnTo>
                      <a:lnTo>
                        <a:pt x="494" y="411"/>
                      </a:lnTo>
                      <a:lnTo>
                        <a:pt x="494" y="441"/>
                      </a:lnTo>
                      <a:lnTo>
                        <a:pt x="510" y="439"/>
                      </a:lnTo>
                      <a:lnTo>
                        <a:pt x="520" y="419"/>
                      </a:lnTo>
                      <a:lnTo>
                        <a:pt x="512" y="377"/>
                      </a:lnTo>
                      <a:lnTo>
                        <a:pt x="534" y="369"/>
                      </a:lnTo>
                      <a:lnTo>
                        <a:pt x="536" y="355"/>
                      </a:lnTo>
                      <a:lnTo>
                        <a:pt x="522" y="347"/>
                      </a:lnTo>
                      <a:lnTo>
                        <a:pt x="500" y="375"/>
                      </a:lnTo>
                      <a:lnTo>
                        <a:pt x="490" y="391"/>
                      </a:lnTo>
                      <a:lnTo>
                        <a:pt x="438" y="419"/>
                      </a:lnTo>
                      <a:lnTo>
                        <a:pt x="438" y="391"/>
                      </a:lnTo>
                      <a:lnTo>
                        <a:pt x="494" y="331"/>
                      </a:lnTo>
                      <a:lnTo>
                        <a:pt x="608" y="231"/>
                      </a:lnTo>
                      <a:lnTo>
                        <a:pt x="704" y="157"/>
                      </a:lnTo>
                      <a:lnTo>
                        <a:pt x="847" y="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7" name="Freeform 190"/>
                <p:cNvSpPr>
                  <a:spLocks/>
                </p:cNvSpPr>
                <p:nvPr/>
              </p:nvSpPr>
              <p:spPr bwMode="ltGray">
                <a:xfrm>
                  <a:off x="2802" y="2081"/>
                  <a:ext cx="58" cy="87"/>
                </a:xfrm>
                <a:custGeom>
                  <a:avLst/>
                  <a:gdLst>
                    <a:gd name="T0" fmla="*/ 0 w 58"/>
                    <a:gd name="T1" fmla="*/ 23 h 87"/>
                    <a:gd name="T2" fmla="*/ 2 w 58"/>
                    <a:gd name="T3" fmla="*/ 17 h 87"/>
                    <a:gd name="T4" fmla="*/ 14 w 58"/>
                    <a:gd name="T5" fmla="*/ 13 h 87"/>
                    <a:gd name="T6" fmla="*/ 36 w 58"/>
                    <a:gd name="T7" fmla="*/ 5 h 87"/>
                    <a:gd name="T8" fmla="*/ 46 w 58"/>
                    <a:gd name="T9" fmla="*/ 19 h 87"/>
                    <a:gd name="T10" fmla="*/ 58 w 58"/>
                    <a:gd name="T11" fmla="*/ 33 h 87"/>
                    <a:gd name="T12" fmla="*/ 40 w 58"/>
                    <a:gd name="T13" fmla="*/ 71 h 87"/>
                    <a:gd name="T14" fmla="*/ 38 w 58"/>
                    <a:gd name="T15" fmla="*/ 83 h 87"/>
                    <a:gd name="T16" fmla="*/ 26 w 58"/>
                    <a:gd name="T17" fmla="*/ 87 h 87"/>
                    <a:gd name="T18" fmla="*/ 12 w 58"/>
                    <a:gd name="T19" fmla="*/ 75 h 87"/>
                    <a:gd name="T20" fmla="*/ 18 w 58"/>
                    <a:gd name="T21" fmla="*/ 43 h 87"/>
                    <a:gd name="T22" fmla="*/ 6 w 58"/>
                    <a:gd name="T23" fmla="*/ 41 h 87"/>
                    <a:gd name="T24" fmla="*/ 0 w 58"/>
                    <a:gd name="T25" fmla="*/ 23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87">
                      <a:moveTo>
                        <a:pt x="0" y="23"/>
                      </a:moveTo>
                      <a:cubicBezTo>
                        <a:pt x="1" y="21"/>
                        <a:pt x="0" y="18"/>
                        <a:pt x="2" y="17"/>
                      </a:cubicBezTo>
                      <a:cubicBezTo>
                        <a:pt x="5" y="15"/>
                        <a:pt x="14" y="13"/>
                        <a:pt x="14" y="13"/>
                      </a:cubicBezTo>
                      <a:cubicBezTo>
                        <a:pt x="18" y="0"/>
                        <a:pt x="23" y="3"/>
                        <a:pt x="36" y="5"/>
                      </a:cubicBezTo>
                      <a:cubicBezTo>
                        <a:pt x="52" y="2"/>
                        <a:pt x="55" y="5"/>
                        <a:pt x="46" y="19"/>
                      </a:cubicBezTo>
                      <a:cubicBezTo>
                        <a:pt x="51" y="26"/>
                        <a:pt x="55" y="25"/>
                        <a:pt x="58" y="33"/>
                      </a:cubicBezTo>
                      <a:cubicBezTo>
                        <a:pt x="49" y="47"/>
                        <a:pt x="45" y="55"/>
                        <a:pt x="40" y="71"/>
                      </a:cubicBezTo>
                      <a:cubicBezTo>
                        <a:pt x="42" y="76"/>
                        <a:pt x="44" y="79"/>
                        <a:pt x="38" y="83"/>
                      </a:cubicBezTo>
                      <a:cubicBezTo>
                        <a:pt x="34" y="85"/>
                        <a:pt x="26" y="87"/>
                        <a:pt x="26" y="87"/>
                      </a:cubicBezTo>
                      <a:cubicBezTo>
                        <a:pt x="23" y="79"/>
                        <a:pt x="20" y="78"/>
                        <a:pt x="12" y="75"/>
                      </a:cubicBezTo>
                      <a:cubicBezTo>
                        <a:pt x="15" y="64"/>
                        <a:pt x="15" y="54"/>
                        <a:pt x="18" y="43"/>
                      </a:cubicBezTo>
                      <a:cubicBezTo>
                        <a:pt x="15" y="34"/>
                        <a:pt x="12" y="33"/>
                        <a:pt x="6" y="41"/>
                      </a:cubicBezTo>
                      <a:cubicBezTo>
                        <a:pt x="2" y="34"/>
                        <a:pt x="0" y="31"/>
                        <a:pt x="0"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8" name="Freeform 191"/>
                <p:cNvSpPr>
                  <a:spLocks/>
                </p:cNvSpPr>
                <p:nvPr/>
              </p:nvSpPr>
              <p:spPr bwMode="ltGray">
                <a:xfrm>
                  <a:off x="2832" y="1817"/>
                  <a:ext cx="279" cy="307"/>
                </a:xfrm>
                <a:custGeom>
                  <a:avLst/>
                  <a:gdLst>
                    <a:gd name="T0" fmla="*/ 44 w 279"/>
                    <a:gd name="T1" fmla="*/ 251 h 307"/>
                    <a:gd name="T2" fmla="*/ 28 w 279"/>
                    <a:gd name="T3" fmla="*/ 265 h 307"/>
                    <a:gd name="T4" fmla="*/ 10 w 279"/>
                    <a:gd name="T5" fmla="*/ 271 h 307"/>
                    <a:gd name="T6" fmla="*/ 4 w 279"/>
                    <a:gd name="T7" fmla="*/ 269 h 307"/>
                    <a:gd name="T8" fmla="*/ 0 w 279"/>
                    <a:gd name="T9" fmla="*/ 257 h 307"/>
                    <a:gd name="T10" fmla="*/ 22 w 279"/>
                    <a:gd name="T11" fmla="*/ 241 h 307"/>
                    <a:gd name="T12" fmla="*/ 34 w 279"/>
                    <a:gd name="T13" fmla="*/ 237 h 307"/>
                    <a:gd name="T14" fmla="*/ 48 w 279"/>
                    <a:gd name="T15" fmla="*/ 223 h 307"/>
                    <a:gd name="T16" fmla="*/ 66 w 279"/>
                    <a:gd name="T17" fmla="*/ 217 h 307"/>
                    <a:gd name="T18" fmla="*/ 82 w 279"/>
                    <a:gd name="T19" fmla="*/ 219 h 307"/>
                    <a:gd name="T20" fmla="*/ 94 w 279"/>
                    <a:gd name="T21" fmla="*/ 215 h 307"/>
                    <a:gd name="T22" fmla="*/ 104 w 279"/>
                    <a:gd name="T23" fmla="*/ 205 h 307"/>
                    <a:gd name="T24" fmla="*/ 122 w 279"/>
                    <a:gd name="T25" fmla="*/ 211 h 307"/>
                    <a:gd name="T26" fmla="*/ 128 w 279"/>
                    <a:gd name="T27" fmla="*/ 195 h 307"/>
                    <a:gd name="T28" fmla="*/ 146 w 279"/>
                    <a:gd name="T29" fmla="*/ 183 h 307"/>
                    <a:gd name="T30" fmla="*/ 142 w 279"/>
                    <a:gd name="T31" fmla="*/ 165 h 307"/>
                    <a:gd name="T32" fmla="*/ 154 w 279"/>
                    <a:gd name="T33" fmla="*/ 161 h 307"/>
                    <a:gd name="T34" fmla="*/ 166 w 279"/>
                    <a:gd name="T35" fmla="*/ 163 h 307"/>
                    <a:gd name="T36" fmla="*/ 170 w 279"/>
                    <a:gd name="T37" fmla="*/ 183 h 307"/>
                    <a:gd name="T38" fmla="*/ 194 w 279"/>
                    <a:gd name="T39" fmla="*/ 163 h 307"/>
                    <a:gd name="T40" fmla="*/ 180 w 279"/>
                    <a:gd name="T41" fmla="*/ 149 h 307"/>
                    <a:gd name="T42" fmla="*/ 192 w 279"/>
                    <a:gd name="T43" fmla="*/ 131 h 307"/>
                    <a:gd name="T44" fmla="*/ 208 w 279"/>
                    <a:gd name="T45" fmla="*/ 145 h 307"/>
                    <a:gd name="T46" fmla="*/ 228 w 279"/>
                    <a:gd name="T47" fmla="*/ 121 h 307"/>
                    <a:gd name="T48" fmla="*/ 224 w 279"/>
                    <a:gd name="T49" fmla="*/ 95 h 307"/>
                    <a:gd name="T50" fmla="*/ 232 w 279"/>
                    <a:gd name="T51" fmla="*/ 55 h 307"/>
                    <a:gd name="T52" fmla="*/ 230 w 279"/>
                    <a:gd name="T53" fmla="*/ 37 h 307"/>
                    <a:gd name="T54" fmla="*/ 222 w 279"/>
                    <a:gd name="T55" fmla="*/ 25 h 307"/>
                    <a:gd name="T56" fmla="*/ 218 w 279"/>
                    <a:gd name="T57" fmla="*/ 13 h 307"/>
                    <a:gd name="T58" fmla="*/ 230 w 279"/>
                    <a:gd name="T59" fmla="*/ 3 h 307"/>
                    <a:gd name="T60" fmla="*/ 244 w 279"/>
                    <a:gd name="T61" fmla="*/ 17 h 307"/>
                    <a:gd name="T62" fmla="*/ 246 w 279"/>
                    <a:gd name="T63" fmla="*/ 31 h 307"/>
                    <a:gd name="T64" fmla="*/ 254 w 279"/>
                    <a:gd name="T65" fmla="*/ 53 h 307"/>
                    <a:gd name="T66" fmla="*/ 266 w 279"/>
                    <a:gd name="T67" fmla="*/ 69 h 307"/>
                    <a:gd name="T68" fmla="*/ 276 w 279"/>
                    <a:gd name="T69" fmla="*/ 93 h 307"/>
                    <a:gd name="T70" fmla="*/ 262 w 279"/>
                    <a:gd name="T71" fmla="*/ 137 h 307"/>
                    <a:gd name="T72" fmla="*/ 246 w 279"/>
                    <a:gd name="T73" fmla="*/ 177 h 307"/>
                    <a:gd name="T74" fmla="*/ 240 w 279"/>
                    <a:gd name="T75" fmla="*/ 231 h 307"/>
                    <a:gd name="T76" fmla="*/ 220 w 279"/>
                    <a:gd name="T77" fmla="*/ 229 h 307"/>
                    <a:gd name="T78" fmla="*/ 206 w 279"/>
                    <a:gd name="T79" fmla="*/ 237 h 307"/>
                    <a:gd name="T80" fmla="*/ 188 w 279"/>
                    <a:gd name="T81" fmla="*/ 239 h 307"/>
                    <a:gd name="T82" fmla="*/ 168 w 279"/>
                    <a:gd name="T83" fmla="*/ 245 h 307"/>
                    <a:gd name="T84" fmla="*/ 150 w 279"/>
                    <a:gd name="T85" fmla="*/ 239 h 307"/>
                    <a:gd name="T86" fmla="*/ 140 w 279"/>
                    <a:gd name="T87" fmla="*/ 267 h 307"/>
                    <a:gd name="T88" fmla="*/ 130 w 279"/>
                    <a:gd name="T89" fmla="*/ 281 h 307"/>
                    <a:gd name="T90" fmla="*/ 110 w 279"/>
                    <a:gd name="T91" fmla="*/ 271 h 307"/>
                    <a:gd name="T92" fmla="*/ 104 w 279"/>
                    <a:gd name="T93" fmla="*/ 243 h 307"/>
                    <a:gd name="T94" fmla="*/ 82 w 279"/>
                    <a:gd name="T95" fmla="*/ 253 h 307"/>
                    <a:gd name="T96" fmla="*/ 64 w 279"/>
                    <a:gd name="T97" fmla="*/ 255 h 307"/>
                    <a:gd name="T98" fmla="*/ 50 w 279"/>
                    <a:gd name="T99" fmla="*/ 255 h 307"/>
                    <a:gd name="T100" fmla="*/ 52 w 279"/>
                    <a:gd name="T101" fmla="*/ 261 h 307"/>
                    <a:gd name="T102" fmla="*/ 50 w 279"/>
                    <a:gd name="T103" fmla="*/ 267 h 307"/>
                    <a:gd name="T104" fmla="*/ 80 w 279"/>
                    <a:gd name="T105" fmla="*/ 259 h 307"/>
                    <a:gd name="T106" fmla="*/ 86 w 279"/>
                    <a:gd name="T107" fmla="*/ 257 h 307"/>
                    <a:gd name="T108" fmla="*/ 98 w 279"/>
                    <a:gd name="T109" fmla="*/ 261 h 307"/>
                    <a:gd name="T110" fmla="*/ 96 w 279"/>
                    <a:gd name="T111" fmla="*/ 269 h 307"/>
                    <a:gd name="T112" fmla="*/ 80 w 279"/>
                    <a:gd name="T113" fmla="*/ 291 h 307"/>
                    <a:gd name="T114" fmla="*/ 60 w 279"/>
                    <a:gd name="T115" fmla="*/ 289 h 307"/>
                    <a:gd name="T116" fmla="*/ 50 w 279"/>
                    <a:gd name="T117" fmla="*/ 307 h 307"/>
                    <a:gd name="T118" fmla="*/ 36 w 279"/>
                    <a:gd name="T119" fmla="*/ 291 h 307"/>
                    <a:gd name="T120" fmla="*/ 44 w 279"/>
                    <a:gd name="T121" fmla="*/ 273 h 307"/>
                    <a:gd name="T122" fmla="*/ 40 w 279"/>
                    <a:gd name="T123" fmla="*/ 261 h 307"/>
                    <a:gd name="T124" fmla="*/ 44 w 279"/>
                    <a:gd name="T125" fmla="*/ 251 h 3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 h="307">
                      <a:moveTo>
                        <a:pt x="44" y="251"/>
                      </a:moveTo>
                      <a:cubicBezTo>
                        <a:pt x="38" y="255"/>
                        <a:pt x="35" y="262"/>
                        <a:pt x="28" y="265"/>
                      </a:cubicBezTo>
                      <a:cubicBezTo>
                        <a:pt x="22" y="268"/>
                        <a:pt x="10" y="271"/>
                        <a:pt x="10" y="271"/>
                      </a:cubicBezTo>
                      <a:cubicBezTo>
                        <a:pt x="8" y="270"/>
                        <a:pt x="5" y="271"/>
                        <a:pt x="4" y="269"/>
                      </a:cubicBezTo>
                      <a:cubicBezTo>
                        <a:pt x="2" y="266"/>
                        <a:pt x="0" y="257"/>
                        <a:pt x="0" y="257"/>
                      </a:cubicBezTo>
                      <a:cubicBezTo>
                        <a:pt x="5" y="249"/>
                        <a:pt x="13" y="245"/>
                        <a:pt x="22" y="241"/>
                      </a:cubicBezTo>
                      <a:cubicBezTo>
                        <a:pt x="26" y="239"/>
                        <a:pt x="34" y="237"/>
                        <a:pt x="34" y="237"/>
                      </a:cubicBezTo>
                      <a:cubicBezTo>
                        <a:pt x="37" y="233"/>
                        <a:pt x="44" y="226"/>
                        <a:pt x="48" y="223"/>
                      </a:cubicBezTo>
                      <a:cubicBezTo>
                        <a:pt x="53" y="220"/>
                        <a:pt x="66" y="217"/>
                        <a:pt x="66" y="217"/>
                      </a:cubicBezTo>
                      <a:cubicBezTo>
                        <a:pt x="71" y="218"/>
                        <a:pt x="77" y="219"/>
                        <a:pt x="82" y="219"/>
                      </a:cubicBezTo>
                      <a:cubicBezTo>
                        <a:pt x="86" y="219"/>
                        <a:pt x="94" y="215"/>
                        <a:pt x="94" y="215"/>
                      </a:cubicBezTo>
                      <a:cubicBezTo>
                        <a:pt x="96" y="212"/>
                        <a:pt x="100" y="205"/>
                        <a:pt x="104" y="205"/>
                      </a:cubicBezTo>
                      <a:cubicBezTo>
                        <a:pt x="110" y="205"/>
                        <a:pt x="122" y="211"/>
                        <a:pt x="122" y="211"/>
                      </a:cubicBezTo>
                      <a:cubicBezTo>
                        <a:pt x="132" y="208"/>
                        <a:pt x="130" y="204"/>
                        <a:pt x="128" y="195"/>
                      </a:cubicBezTo>
                      <a:cubicBezTo>
                        <a:pt x="136" y="190"/>
                        <a:pt x="141" y="191"/>
                        <a:pt x="146" y="183"/>
                      </a:cubicBezTo>
                      <a:cubicBezTo>
                        <a:pt x="144" y="179"/>
                        <a:pt x="136" y="170"/>
                        <a:pt x="142" y="165"/>
                      </a:cubicBezTo>
                      <a:cubicBezTo>
                        <a:pt x="145" y="163"/>
                        <a:pt x="154" y="161"/>
                        <a:pt x="154" y="161"/>
                      </a:cubicBezTo>
                      <a:cubicBezTo>
                        <a:pt x="159" y="175"/>
                        <a:pt x="151" y="158"/>
                        <a:pt x="166" y="163"/>
                      </a:cubicBezTo>
                      <a:cubicBezTo>
                        <a:pt x="163" y="173"/>
                        <a:pt x="158" y="179"/>
                        <a:pt x="170" y="183"/>
                      </a:cubicBezTo>
                      <a:cubicBezTo>
                        <a:pt x="182" y="179"/>
                        <a:pt x="181" y="167"/>
                        <a:pt x="194" y="163"/>
                      </a:cubicBezTo>
                      <a:cubicBezTo>
                        <a:pt x="192" y="157"/>
                        <a:pt x="180" y="149"/>
                        <a:pt x="180" y="149"/>
                      </a:cubicBezTo>
                      <a:cubicBezTo>
                        <a:pt x="173" y="138"/>
                        <a:pt x="182" y="134"/>
                        <a:pt x="192" y="131"/>
                      </a:cubicBezTo>
                      <a:cubicBezTo>
                        <a:pt x="206" y="136"/>
                        <a:pt x="191" y="149"/>
                        <a:pt x="208" y="145"/>
                      </a:cubicBezTo>
                      <a:cubicBezTo>
                        <a:pt x="212" y="133"/>
                        <a:pt x="216" y="125"/>
                        <a:pt x="228" y="121"/>
                      </a:cubicBezTo>
                      <a:cubicBezTo>
                        <a:pt x="231" y="112"/>
                        <a:pt x="226" y="104"/>
                        <a:pt x="224" y="95"/>
                      </a:cubicBezTo>
                      <a:cubicBezTo>
                        <a:pt x="228" y="82"/>
                        <a:pt x="223" y="68"/>
                        <a:pt x="232" y="55"/>
                      </a:cubicBezTo>
                      <a:cubicBezTo>
                        <a:pt x="234" y="45"/>
                        <a:pt x="239" y="43"/>
                        <a:pt x="230" y="37"/>
                      </a:cubicBezTo>
                      <a:cubicBezTo>
                        <a:pt x="227" y="33"/>
                        <a:pt x="224" y="30"/>
                        <a:pt x="222" y="25"/>
                      </a:cubicBezTo>
                      <a:cubicBezTo>
                        <a:pt x="221" y="21"/>
                        <a:pt x="218" y="13"/>
                        <a:pt x="218" y="13"/>
                      </a:cubicBezTo>
                      <a:cubicBezTo>
                        <a:pt x="221" y="5"/>
                        <a:pt x="221" y="0"/>
                        <a:pt x="230" y="3"/>
                      </a:cubicBezTo>
                      <a:cubicBezTo>
                        <a:pt x="233" y="11"/>
                        <a:pt x="236" y="14"/>
                        <a:pt x="244" y="17"/>
                      </a:cubicBezTo>
                      <a:cubicBezTo>
                        <a:pt x="248" y="29"/>
                        <a:pt x="234" y="23"/>
                        <a:pt x="246" y="31"/>
                      </a:cubicBezTo>
                      <a:cubicBezTo>
                        <a:pt x="242" y="42"/>
                        <a:pt x="246" y="47"/>
                        <a:pt x="254" y="53"/>
                      </a:cubicBezTo>
                      <a:cubicBezTo>
                        <a:pt x="257" y="61"/>
                        <a:pt x="259" y="64"/>
                        <a:pt x="266" y="69"/>
                      </a:cubicBezTo>
                      <a:cubicBezTo>
                        <a:pt x="269" y="78"/>
                        <a:pt x="271" y="85"/>
                        <a:pt x="276" y="93"/>
                      </a:cubicBezTo>
                      <a:cubicBezTo>
                        <a:pt x="279" y="107"/>
                        <a:pt x="272" y="127"/>
                        <a:pt x="262" y="137"/>
                      </a:cubicBezTo>
                      <a:cubicBezTo>
                        <a:pt x="245" y="131"/>
                        <a:pt x="250" y="164"/>
                        <a:pt x="246" y="177"/>
                      </a:cubicBezTo>
                      <a:cubicBezTo>
                        <a:pt x="244" y="197"/>
                        <a:pt x="245" y="212"/>
                        <a:pt x="240" y="231"/>
                      </a:cubicBezTo>
                      <a:cubicBezTo>
                        <a:pt x="232" y="229"/>
                        <a:pt x="228" y="226"/>
                        <a:pt x="220" y="229"/>
                      </a:cubicBezTo>
                      <a:cubicBezTo>
                        <a:pt x="217" y="237"/>
                        <a:pt x="215" y="240"/>
                        <a:pt x="206" y="237"/>
                      </a:cubicBezTo>
                      <a:cubicBezTo>
                        <a:pt x="203" y="247"/>
                        <a:pt x="196" y="242"/>
                        <a:pt x="188" y="239"/>
                      </a:cubicBezTo>
                      <a:cubicBezTo>
                        <a:pt x="181" y="241"/>
                        <a:pt x="175" y="243"/>
                        <a:pt x="168" y="245"/>
                      </a:cubicBezTo>
                      <a:cubicBezTo>
                        <a:pt x="162" y="243"/>
                        <a:pt x="150" y="239"/>
                        <a:pt x="150" y="239"/>
                      </a:cubicBezTo>
                      <a:cubicBezTo>
                        <a:pt x="153" y="253"/>
                        <a:pt x="150" y="257"/>
                        <a:pt x="140" y="267"/>
                      </a:cubicBezTo>
                      <a:cubicBezTo>
                        <a:pt x="135" y="281"/>
                        <a:pt x="140" y="278"/>
                        <a:pt x="130" y="281"/>
                      </a:cubicBezTo>
                      <a:cubicBezTo>
                        <a:pt x="121" y="278"/>
                        <a:pt x="113" y="281"/>
                        <a:pt x="110" y="271"/>
                      </a:cubicBezTo>
                      <a:cubicBezTo>
                        <a:pt x="114" y="259"/>
                        <a:pt x="116" y="251"/>
                        <a:pt x="104" y="243"/>
                      </a:cubicBezTo>
                      <a:cubicBezTo>
                        <a:pt x="93" y="245"/>
                        <a:pt x="88" y="244"/>
                        <a:pt x="82" y="253"/>
                      </a:cubicBezTo>
                      <a:cubicBezTo>
                        <a:pt x="67" y="248"/>
                        <a:pt x="73" y="246"/>
                        <a:pt x="64" y="255"/>
                      </a:cubicBezTo>
                      <a:cubicBezTo>
                        <a:pt x="56" y="252"/>
                        <a:pt x="53" y="245"/>
                        <a:pt x="50" y="255"/>
                      </a:cubicBezTo>
                      <a:cubicBezTo>
                        <a:pt x="51" y="257"/>
                        <a:pt x="52" y="259"/>
                        <a:pt x="52" y="261"/>
                      </a:cubicBezTo>
                      <a:cubicBezTo>
                        <a:pt x="52" y="263"/>
                        <a:pt x="48" y="266"/>
                        <a:pt x="50" y="267"/>
                      </a:cubicBezTo>
                      <a:cubicBezTo>
                        <a:pt x="55" y="269"/>
                        <a:pt x="76" y="260"/>
                        <a:pt x="80" y="259"/>
                      </a:cubicBezTo>
                      <a:cubicBezTo>
                        <a:pt x="82" y="258"/>
                        <a:pt x="86" y="257"/>
                        <a:pt x="86" y="257"/>
                      </a:cubicBezTo>
                      <a:cubicBezTo>
                        <a:pt x="90" y="258"/>
                        <a:pt x="94" y="260"/>
                        <a:pt x="98" y="261"/>
                      </a:cubicBezTo>
                      <a:cubicBezTo>
                        <a:pt x="101" y="262"/>
                        <a:pt x="97" y="266"/>
                        <a:pt x="96" y="269"/>
                      </a:cubicBezTo>
                      <a:cubicBezTo>
                        <a:pt x="92" y="281"/>
                        <a:pt x="91" y="284"/>
                        <a:pt x="80" y="291"/>
                      </a:cubicBezTo>
                      <a:cubicBezTo>
                        <a:pt x="72" y="283"/>
                        <a:pt x="71" y="286"/>
                        <a:pt x="60" y="289"/>
                      </a:cubicBezTo>
                      <a:cubicBezTo>
                        <a:pt x="55" y="304"/>
                        <a:pt x="59" y="298"/>
                        <a:pt x="50" y="307"/>
                      </a:cubicBezTo>
                      <a:cubicBezTo>
                        <a:pt x="39" y="304"/>
                        <a:pt x="42" y="300"/>
                        <a:pt x="36" y="291"/>
                      </a:cubicBezTo>
                      <a:cubicBezTo>
                        <a:pt x="41" y="277"/>
                        <a:pt x="38" y="283"/>
                        <a:pt x="44" y="273"/>
                      </a:cubicBezTo>
                      <a:cubicBezTo>
                        <a:pt x="43" y="269"/>
                        <a:pt x="36" y="263"/>
                        <a:pt x="40" y="261"/>
                      </a:cubicBezTo>
                      <a:cubicBezTo>
                        <a:pt x="48" y="256"/>
                        <a:pt x="47" y="259"/>
                        <a:pt x="44" y="2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29" name="Freeform 192"/>
                <p:cNvSpPr>
                  <a:spLocks/>
                </p:cNvSpPr>
                <p:nvPr/>
              </p:nvSpPr>
              <p:spPr bwMode="ltGray">
                <a:xfrm>
                  <a:off x="3055" y="1733"/>
                  <a:ext cx="138" cy="113"/>
                </a:xfrm>
                <a:custGeom>
                  <a:avLst/>
                  <a:gdLst>
                    <a:gd name="T0" fmla="*/ 7 w 138"/>
                    <a:gd name="T1" fmla="*/ 81 h 113"/>
                    <a:gd name="T2" fmla="*/ 11 w 138"/>
                    <a:gd name="T3" fmla="*/ 63 h 113"/>
                    <a:gd name="T4" fmla="*/ 23 w 138"/>
                    <a:gd name="T5" fmla="*/ 69 h 113"/>
                    <a:gd name="T6" fmla="*/ 29 w 138"/>
                    <a:gd name="T7" fmla="*/ 51 h 113"/>
                    <a:gd name="T8" fmla="*/ 31 w 138"/>
                    <a:gd name="T9" fmla="*/ 45 h 113"/>
                    <a:gd name="T10" fmla="*/ 25 w 138"/>
                    <a:gd name="T11" fmla="*/ 15 h 113"/>
                    <a:gd name="T12" fmla="*/ 35 w 138"/>
                    <a:gd name="T13" fmla="*/ 3 h 113"/>
                    <a:gd name="T14" fmla="*/ 57 w 138"/>
                    <a:gd name="T15" fmla="*/ 17 h 113"/>
                    <a:gd name="T16" fmla="*/ 79 w 138"/>
                    <a:gd name="T17" fmla="*/ 41 h 113"/>
                    <a:gd name="T18" fmla="*/ 99 w 138"/>
                    <a:gd name="T19" fmla="*/ 35 h 113"/>
                    <a:gd name="T20" fmla="*/ 113 w 138"/>
                    <a:gd name="T21" fmla="*/ 37 h 113"/>
                    <a:gd name="T22" fmla="*/ 127 w 138"/>
                    <a:gd name="T23" fmla="*/ 25 h 113"/>
                    <a:gd name="T24" fmla="*/ 125 w 138"/>
                    <a:gd name="T25" fmla="*/ 39 h 113"/>
                    <a:gd name="T26" fmla="*/ 111 w 138"/>
                    <a:gd name="T27" fmla="*/ 45 h 113"/>
                    <a:gd name="T28" fmla="*/ 109 w 138"/>
                    <a:gd name="T29" fmla="*/ 57 h 113"/>
                    <a:gd name="T30" fmla="*/ 95 w 138"/>
                    <a:gd name="T31" fmla="*/ 73 h 113"/>
                    <a:gd name="T32" fmla="*/ 83 w 138"/>
                    <a:gd name="T33" fmla="*/ 77 h 113"/>
                    <a:gd name="T34" fmla="*/ 73 w 138"/>
                    <a:gd name="T35" fmla="*/ 101 h 113"/>
                    <a:gd name="T36" fmla="*/ 69 w 138"/>
                    <a:gd name="T37" fmla="*/ 113 h 113"/>
                    <a:gd name="T38" fmla="*/ 51 w 138"/>
                    <a:gd name="T39" fmla="*/ 99 h 113"/>
                    <a:gd name="T40" fmla="*/ 33 w 138"/>
                    <a:gd name="T41" fmla="*/ 87 h 113"/>
                    <a:gd name="T42" fmla="*/ 17 w 138"/>
                    <a:gd name="T43" fmla="*/ 95 h 113"/>
                    <a:gd name="T44" fmla="*/ 7 w 138"/>
                    <a:gd name="T45" fmla="*/ 81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8" h="113">
                      <a:moveTo>
                        <a:pt x="7" y="81"/>
                      </a:moveTo>
                      <a:cubicBezTo>
                        <a:pt x="2" y="73"/>
                        <a:pt x="1" y="66"/>
                        <a:pt x="11" y="63"/>
                      </a:cubicBezTo>
                      <a:cubicBezTo>
                        <a:pt x="11" y="63"/>
                        <a:pt x="21" y="71"/>
                        <a:pt x="23" y="69"/>
                      </a:cubicBezTo>
                      <a:cubicBezTo>
                        <a:pt x="23" y="69"/>
                        <a:pt x="28" y="54"/>
                        <a:pt x="29" y="51"/>
                      </a:cubicBezTo>
                      <a:cubicBezTo>
                        <a:pt x="30" y="49"/>
                        <a:pt x="31" y="45"/>
                        <a:pt x="31" y="45"/>
                      </a:cubicBezTo>
                      <a:cubicBezTo>
                        <a:pt x="30" y="34"/>
                        <a:pt x="28" y="26"/>
                        <a:pt x="25" y="15"/>
                      </a:cubicBezTo>
                      <a:cubicBezTo>
                        <a:pt x="27" y="6"/>
                        <a:pt x="25" y="0"/>
                        <a:pt x="35" y="3"/>
                      </a:cubicBezTo>
                      <a:cubicBezTo>
                        <a:pt x="42" y="13"/>
                        <a:pt x="44" y="15"/>
                        <a:pt x="57" y="17"/>
                      </a:cubicBezTo>
                      <a:cubicBezTo>
                        <a:pt x="61" y="29"/>
                        <a:pt x="66" y="37"/>
                        <a:pt x="79" y="41"/>
                      </a:cubicBezTo>
                      <a:cubicBezTo>
                        <a:pt x="94" y="36"/>
                        <a:pt x="87" y="38"/>
                        <a:pt x="99" y="35"/>
                      </a:cubicBezTo>
                      <a:cubicBezTo>
                        <a:pt x="106" y="25"/>
                        <a:pt x="104" y="34"/>
                        <a:pt x="113" y="37"/>
                      </a:cubicBezTo>
                      <a:cubicBezTo>
                        <a:pt x="120" y="32"/>
                        <a:pt x="119" y="28"/>
                        <a:pt x="127" y="25"/>
                      </a:cubicBezTo>
                      <a:cubicBezTo>
                        <a:pt x="138" y="29"/>
                        <a:pt x="131" y="33"/>
                        <a:pt x="125" y="39"/>
                      </a:cubicBezTo>
                      <a:cubicBezTo>
                        <a:pt x="122" y="48"/>
                        <a:pt x="119" y="48"/>
                        <a:pt x="111" y="45"/>
                      </a:cubicBezTo>
                      <a:cubicBezTo>
                        <a:pt x="98" y="48"/>
                        <a:pt x="99" y="50"/>
                        <a:pt x="109" y="57"/>
                      </a:cubicBezTo>
                      <a:cubicBezTo>
                        <a:pt x="117" y="69"/>
                        <a:pt x="105" y="70"/>
                        <a:pt x="95" y="73"/>
                      </a:cubicBezTo>
                      <a:cubicBezTo>
                        <a:pt x="91" y="74"/>
                        <a:pt x="83" y="77"/>
                        <a:pt x="83" y="77"/>
                      </a:cubicBezTo>
                      <a:cubicBezTo>
                        <a:pt x="80" y="86"/>
                        <a:pt x="76" y="92"/>
                        <a:pt x="73" y="101"/>
                      </a:cubicBezTo>
                      <a:cubicBezTo>
                        <a:pt x="72" y="105"/>
                        <a:pt x="69" y="113"/>
                        <a:pt x="69" y="113"/>
                      </a:cubicBezTo>
                      <a:cubicBezTo>
                        <a:pt x="58" y="110"/>
                        <a:pt x="60" y="106"/>
                        <a:pt x="51" y="99"/>
                      </a:cubicBezTo>
                      <a:cubicBezTo>
                        <a:pt x="45" y="95"/>
                        <a:pt x="33" y="87"/>
                        <a:pt x="33" y="87"/>
                      </a:cubicBezTo>
                      <a:cubicBezTo>
                        <a:pt x="25" y="92"/>
                        <a:pt x="26" y="98"/>
                        <a:pt x="17" y="95"/>
                      </a:cubicBezTo>
                      <a:cubicBezTo>
                        <a:pt x="16" y="93"/>
                        <a:pt x="0" y="81"/>
                        <a:pt x="7"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0" name="Freeform 193"/>
                <p:cNvSpPr>
                  <a:spLocks/>
                </p:cNvSpPr>
                <p:nvPr/>
              </p:nvSpPr>
              <p:spPr bwMode="ltGray">
                <a:xfrm>
                  <a:off x="3194" y="1718"/>
                  <a:ext cx="46" cy="34"/>
                </a:xfrm>
                <a:custGeom>
                  <a:avLst/>
                  <a:gdLst>
                    <a:gd name="T0" fmla="*/ 0 w 46"/>
                    <a:gd name="T1" fmla="*/ 24 h 34"/>
                    <a:gd name="T2" fmla="*/ 24 w 46"/>
                    <a:gd name="T3" fmla="*/ 0 h 34"/>
                    <a:gd name="T4" fmla="*/ 46 w 46"/>
                    <a:gd name="T5" fmla="*/ 16 h 34"/>
                    <a:gd name="T6" fmla="*/ 24 w 46"/>
                    <a:gd name="T7" fmla="*/ 20 h 34"/>
                    <a:gd name="T8" fmla="*/ 0 w 46"/>
                    <a:gd name="T9" fmla="*/ 2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4">
                      <a:moveTo>
                        <a:pt x="0" y="24"/>
                      </a:moveTo>
                      <a:cubicBezTo>
                        <a:pt x="22" y="17"/>
                        <a:pt x="7" y="12"/>
                        <a:pt x="24" y="0"/>
                      </a:cubicBezTo>
                      <a:cubicBezTo>
                        <a:pt x="43" y="6"/>
                        <a:pt x="21" y="12"/>
                        <a:pt x="46" y="16"/>
                      </a:cubicBezTo>
                      <a:cubicBezTo>
                        <a:pt x="42" y="28"/>
                        <a:pt x="34" y="23"/>
                        <a:pt x="24" y="20"/>
                      </a:cubicBezTo>
                      <a:cubicBezTo>
                        <a:pt x="3" y="34"/>
                        <a:pt x="12" y="16"/>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1" name="Freeform 194"/>
                <p:cNvSpPr>
                  <a:spLocks/>
                </p:cNvSpPr>
                <p:nvPr/>
              </p:nvSpPr>
              <p:spPr bwMode="ltGray">
                <a:xfrm>
                  <a:off x="3233" y="1675"/>
                  <a:ext cx="39" cy="47"/>
                </a:xfrm>
                <a:custGeom>
                  <a:avLst/>
                  <a:gdLst>
                    <a:gd name="T0" fmla="*/ 17 w 39"/>
                    <a:gd name="T1" fmla="*/ 43 h 47"/>
                    <a:gd name="T2" fmla="*/ 13 w 39"/>
                    <a:gd name="T3" fmla="*/ 17 h 47"/>
                    <a:gd name="T4" fmla="*/ 29 w 39"/>
                    <a:gd name="T5" fmla="*/ 19 h 47"/>
                    <a:gd name="T6" fmla="*/ 25 w 39"/>
                    <a:gd name="T7" fmla="*/ 33 h 47"/>
                    <a:gd name="T8" fmla="*/ 17 w 39"/>
                    <a:gd name="T9" fmla="*/ 43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7">
                      <a:moveTo>
                        <a:pt x="17" y="43"/>
                      </a:moveTo>
                      <a:cubicBezTo>
                        <a:pt x="0" y="39"/>
                        <a:pt x="6" y="28"/>
                        <a:pt x="13" y="17"/>
                      </a:cubicBezTo>
                      <a:cubicBezTo>
                        <a:pt x="7" y="0"/>
                        <a:pt x="24" y="16"/>
                        <a:pt x="29" y="19"/>
                      </a:cubicBezTo>
                      <a:cubicBezTo>
                        <a:pt x="36" y="29"/>
                        <a:pt x="39" y="30"/>
                        <a:pt x="25" y="33"/>
                      </a:cubicBezTo>
                      <a:cubicBezTo>
                        <a:pt x="21" y="46"/>
                        <a:pt x="25" y="47"/>
                        <a:pt x="1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2" name="Freeform 195"/>
                <p:cNvSpPr>
                  <a:spLocks/>
                </p:cNvSpPr>
                <p:nvPr/>
              </p:nvSpPr>
              <p:spPr bwMode="ltGray">
                <a:xfrm>
                  <a:off x="3277" y="1662"/>
                  <a:ext cx="25" cy="27"/>
                </a:xfrm>
                <a:custGeom>
                  <a:avLst/>
                  <a:gdLst>
                    <a:gd name="T0" fmla="*/ 11 w 25"/>
                    <a:gd name="T1" fmla="*/ 18 h 27"/>
                    <a:gd name="T2" fmla="*/ 7 w 25"/>
                    <a:gd name="T3" fmla="*/ 8 h 27"/>
                    <a:gd name="T4" fmla="*/ 19 w 25"/>
                    <a:gd name="T5" fmla="*/ 0 h 27"/>
                    <a:gd name="T6" fmla="*/ 11 w 25"/>
                    <a:gd name="T7" fmla="*/ 18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7">
                      <a:moveTo>
                        <a:pt x="11" y="18"/>
                      </a:moveTo>
                      <a:cubicBezTo>
                        <a:pt x="6" y="16"/>
                        <a:pt x="0" y="16"/>
                        <a:pt x="7" y="8"/>
                      </a:cubicBezTo>
                      <a:cubicBezTo>
                        <a:pt x="10" y="4"/>
                        <a:pt x="19" y="0"/>
                        <a:pt x="19" y="0"/>
                      </a:cubicBezTo>
                      <a:cubicBezTo>
                        <a:pt x="25" y="9"/>
                        <a:pt x="20" y="27"/>
                        <a:pt x="11"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3" name="Freeform 196"/>
                <p:cNvSpPr>
                  <a:spLocks/>
                </p:cNvSpPr>
                <p:nvPr/>
              </p:nvSpPr>
              <p:spPr bwMode="ltGray">
                <a:xfrm>
                  <a:off x="3061" y="1482"/>
                  <a:ext cx="62" cy="238"/>
                </a:xfrm>
                <a:custGeom>
                  <a:avLst/>
                  <a:gdLst>
                    <a:gd name="T0" fmla="*/ 3 w 62"/>
                    <a:gd name="T1" fmla="*/ 60 h 238"/>
                    <a:gd name="T2" fmla="*/ 11 w 62"/>
                    <a:gd name="T3" fmla="*/ 32 h 238"/>
                    <a:gd name="T4" fmla="*/ 13 w 62"/>
                    <a:gd name="T5" fmla="*/ 2 h 238"/>
                    <a:gd name="T6" fmla="*/ 19 w 62"/>
                    <a:gd name="T7" fmla="*/ 6 h 238"/>
                    <a:gd name="T8" fmla="*/ 25 w 62"/>
                    <a:gd name="T9" fmla="*/ 30 h 238"/>
                    <a:gd name="T10" fmla="*/ 49 w 62"/>
                    <a:gd name="T11" fmla="*/ 94 h 238"/>
                    <a:gd name="T12" fmla="*/ 57 w 62"/>
                    <a:gd name="T13" fmla="*/ 122 h 238"/>
                    <a:gd name="T14" fmla="*/ 61 w 62"/>
                    <a:gd name="T15" fmla="*/ 134 h 238"/>
                    <a:gd name="T16" fmla="*/ 51 w 62"/>
                    <a:gd name="T17" fmla="*/ 148 h 238"/>
                    <a:gd name="T18" fmla="*/ 39 w 62"/>
                    <a:gd name="T19" fmla="*/ 144 h 238"/>
                    <a:gd name="T20" fmla="*/ 27 w 62"/>
                    <a:gd name="T21" fmla="*/ 162 h 238"/>
                    <a:gd name="T22" fmla="*/ 51 w 62"/>
                    <a:gd name="T23" fmla="*/ 220 h 238"/>
                    <a:gd name="T24" fmla="*/ 35 w 62"/>
                    <a:gd name="T25" fmla="*/ 230 h 238"/>
                    <a:gd name="T26" fmla="*/ 11 w 62"/>
                    <a:gd name="T27" fmla="*/ 238 h 238"/>
                    <a:gd name="T28" fmla="*/ 11 w 62"/>
                    <a:gd name="T29" fmla="*/ 196 h 238"/>
                    <a:gd name="T30" fmla="*/ 9 w 62"/>
                    <a:gd name="T31" fmla="*/ 140 h 238"/>
                    <a:gd name="T32" fmla="*/ 19 w 62"/>
                    <a:gd name="T33" fmla="*/ 122 h 238"/>
                    <a:gd name="T34" fmla="*/ 1 w 62"/>
                    <a:gd name="T35" fmla="*/ 76 h 238"/>
                    <a:gd name="T36" fmla="*/ 3 w 62"/>
                    <a:gd name="T37" fmla="*/ 6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 h="238">
                      <a:moveTo>
                        <a:pt x="3" y="60"/>
                      </a:moveTo>
                      <a:cubicBezTo>
                        <a:pt x="5" y="47"/>
                        <a:pt x="4" y="42"/>
                        <a:pt x="11" y="32"/>
                      </a:cubicBezTo>
                      <a:cubicBezTo>
                        <a:pt x="12" y="22"/>
                        <a:pt x="10" y="12"/>
                        <a:pt x="13" y="2"/>
                      </a:cubicBezTo>
                      <a:cubicBezTo>
                        <a:pt x="14" y="0"/>
                        <a:pt x="18" y="4"/>
                        <a:pt x="19" y="6"/>
                      </a:cubicBezTo>
                      <a:cubicBezTo>
                        <a:pt x="24" y="13"/>
                        <a:pt x="23" y="22"/>
                        <a:pt x="25" y="30"/>
                      </a:cubicBezTo>
                      <a:cubicBezTo>
                        <a:pt x="31" y="53"/>
                        <a:pt x="44" y="71"/>
                        <a:pt x="49" y="94"/>
                      </a:cubicBezTo>
                      <a:cubicBezTo>
                        <a:pt x="51" y="104"/>
                        <a:pt x="54" y="113"/>
                        <a:pt x="57" y="122"/>
                      </a:cubicBezTo>
                      <a:cubicBezTo>
                        <a:pt x="58" y="126"/>
                        <a:pt x="61" y="134"/>
                        <a:pt x="61" y="134"/>
                      </a:cubicBezTo>
                      <a:cubicBezTo>
                        <a:pt x="59" y="144"/>
                        <a:pt x="62" y="155"/>
                        <a:pt x="51" y="148"/>
                      </a:cubicBezTo>
                      <a:cubicBezTo>
                        <a:pt x="48" y="143"/>
                        <a:pt x="47" y="137"/>
                        <a:pt x="39" y="144"/>
                      </a:cubicBezTo>
                      <a:cubicBezTo>
                        <a:pt x="34" y="149"/>
                        <a:pt x="27" y="162"/>
                        <a:pt x="27" y="162"/>
                      </a:cubicBezTo>
                      <a:cubicBezTo>
                        <a:pt x="31" y="184"/>
                        <a:pt x="44" y="199"/>
                        <a:pt x="51" y="220"/>
                      </a:cubicBezTo>
                      <a:cubicBezTo>
                        <a:pt x="47" y="231"/>
                        <a:pt x="47" y="232"/>
                        <a:pt x="35" y="230"/>
                      </a:cubicBezTo>
                      <a:cubicBezTo>
                        <a:pt x="23" y="222"/>
                        <a:pt x="21" y="232"/>
                        <a:pt x="11" y="238"/>
                      </a:cubicBezTo>
                      <a:cubicBezTo>
                        <a:pt x="4" y="227"/>
                        <a:pt x="10" y="208"/>
                        <a:pt x="11" y="196"/>
                      </a:cubicBezTo>
                      <a:cubicBezTo>
                        <a:pt x="9" y="179"/>
                        <a:pt x="3" y="157"/>
                        <a:pt x="9" y="140"/>
                      </a:cubicBezTo>
                      <a:cubicBezTo>
                        <a:pt x="11" y="133"/>
                        <a:pt x="17" y="129"/>
                        <a:pt x="19" y="122"/>
                      </a:cubicBezTo>
                      <a:cubicBezTo>
                        <a:pt x="13" y="105"/>
                        <a:pt x="17" y="86"/>
                        <a:pt x="1" y="76"/>
                      </a:cubicBezTo>
                      <a:cubicBezTo>
                        <a:pt x="0" y="72"/>
                        <a:pt x="3" y="50"/>
                        <a:pt x="3"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4" name="Freeform 197"/>
                <p:cNvSpPr>
                  <a:spLocks/>
                </p:cNvSpPr>
                <p:nvPr/>
              </p:nvSpPr>
              <p:spPr bwMode="ltGray">
                <a:xfrm>
                  <a:off x="1510" y="2454"/>
                  <a:ext cx="47" cy="114"/>
                </a:xfrm>
                <a:custGeom>
                  <a:avLst/>
                  <a:gdLst>
                    <a:gd name="T0" fmla="*/ 6 w 47"/>
                    <a:gd name="T1" fmla="*/ 58 h 114"/>
                    <a:gd name="T2" fmla="*/ 20 w 47"/>
                    <a:gd name="T3" fmla="*/ 0 h 114"/>
                    <a:gd name="T4" fmla="*/ 36 w 47"/>
                    <a:gd name="T5" fmla="*/ 28 h 114"/>
                    <a:gd name="T6" fmla="*/ 38 w 47"/>
                    <a:gd name="T7" fmla="*/ 46 h 114"/>
                    <a:gd name="T8" fmla="*/ 42 w 47"/>
                    <a:gd name="T9" fmla="*/ 58 h 114"/>
                    <a:gd name="T10" fmla="*/ 26 w 47"/>
                    <a:gd name="T11" fmla="*/ 104 h 114"/>
                    <a:gd name="T12" fmla="*/ 8 w 47"/>
                    <a:gd name="T13" fmla="*/ 108 h 114"/>
                    <a:gd name="T14" fmla="*/ 0 w 47"/>
                    <a:gd name="T15" fmla="*/ 74 h 114"/>
                    <a:gd name="T16" fmla="*/ 2 w 47"/>
                    <a:gd name="T17" fmla="*/ 66 h 114"/>
                    <a:gd name="T18" fmla="*/ 6 w 47"/>
                    <a:gd name="T19" fmla="*/ 5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14">
                      <a:moveTo>
                        <a:pt x="6" y="58"/>
                      </a:moveTo>
                      <a:cubicBezTo>
                        <a:pt x="3" y="48"/>
                        <a:pt x="6" y="5"/>
                        <a:pt x="20" y="0"/>
                      </a:cubicBezTo>
                      <a:cubicBezTo>
                        <a:pt x="32" y="4"/>
                        <a:pt x="32" y="17"/>
                        <a:pt x="36" y="28"/>
                      </a:cubicBezTo>
                      <a:cubicBezTo>
                        <a:pt x="33" y="38"/>
                        <a:pt x="33" y="32"/>
                        <a:pt x="38" y="46"/>
                      </a:cubicBezTo>
                      <a:cubicBezTo>
                        <a:pt x="39" y="50"/>
                        <a:pt x="42" y="58"/>
                        <a:pt x="42" y="58"/>
                      </a:cubicBezTo>
                      <a:cubicBezTo>
                        <a:pt x="44" y="77"/>
                        <a:pt x="47" y="97"/>
                        <a:pt x="26" y="104"/>
                      </a:cubicBezTo>
                      <a:cubicBezTo>
                        <a:pt x="19" y="111"/>
                        <a:pt x="17" y="114"/>
                        <a:pt x="8" y="108"/>
                      </a:cubicBezTo>
                      <a:cubicBezTo>
                        <a:pt x="4" y="97"/>
                        <a:pt x="4" y="85"/>
                        <a:pt x="0" y="74"/>
                      </a:cubicBezTo>
                      <a:cubicBezTo>
                        <a:pt x="1" y="71"/>
                        <a:pt x="1" y="69"/>
                        <a:pt x="2" y="66"/>
                      </a:cubicBezTo>
                      <a:cubicBezTo>
                        <a:pt x="6" y="51"/>
                        <a:pt x="6" y="50"/>
                        <a:pt x="6"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5" name="Freeform 198"/>
                <p:cNvSpPr>
                  <a:spLocks/>
                </p:cNvSpPr>
                <p:nvPr/>
              </p:nvSpPr>
              <p:spPr bwMode="ltGray">
                <a:xfrm>
                  <a:off x="1186" y="1899"/>
                  <a:ext cx="55" cy="239"/>
                </a:xfrm>
                <a:custGeom>
                  <a:avLst/>
                  <a:gdLst>
                    <a:gd name="T0" fmla="*/ 24 w 55"/>
                    <a:gd name="T1" fmla="*/ 11 h 239"/>
                    <a:gd name="T2" fmla="*/ 28 w 55"/>
                    <a:gd name="T3" fmla="*/ 27 h 239"/>
                    <a:gd name="T4" fmla="*/ 32 w 55"/>
                    <a:gd name="T5" fmla="*/ 39 h 239"/>
                    <a:gd name="T6" fmla="*/ 48 w 55"/>
                    <a:gd name="T7" fmla="*/ 81 h 239"/>
                    <a:gd name="T8" fmla="*/ 44 w 55"/>
                    <a:gd name="T9" fmla="*/ 111 h 239"/>
                    <a:gd name="T10" fmla="*/ 22 w 55"/>
                    <a:gd name="T11" fmla="*/ 197 h 239"/>
                    <a:gd name="T12" fmla="*/ 10 w 55"/>
                    <a:gd name="T13" fmla="*/ 221 h 239"/>
                    <a:gd name="T14" fmla="*/ 2 w 55"/>
                    <a:gd name="T15" fmla="*/ 233 h 239"/>
                    <a:gd name="T16" fmla="*/ 0 w 55"/>
                    <a:gd name="T17" fmla="*/ 239 h 239"/>
                    <a:gd name="T18" fmla="*/ 2 w 55"/>
                    <a:gd name="T19" fmla="*/ 123 h 239"/>
                    <a:gd name="T20" fmla="*/ 16 w 55"/>
                    <a:gd name="T21" fmla="*/ 29 h 239"/>
                    <a:gd name="T22" fmla="*/ 24 w 55"/>
                    <a:gd name="T23" fmla="*/ 11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39">
                      <a:moveTo>
                        <a:pt x="24" y="11"/>
                      </a:moveTo>
                      <a:cubicBezTo>
                        <a:pt x="30" y="29"/>
                        <a:pt x="21" y="0"/>
                        <a:pt x="28" y="27"/>
                      </a:cubicBezTo>
                      <a:cubicBezTo>
                        <a:pt x="29" y="31"/>
                        <a:pt x="32" y="39"/>
                        <a:pt x="32" y="39"/>
                      </a:cubicBezTo>
                      <a:cubicBezTo>
                        <a:pt x="27" y="55"/>
                        <a:pt x="31" y="75"/>
                        <a:pt x="48" y="81"/>
                      </a:cubicBezTo>
                      <a:cubicBezTo>
                        <a:pt x="55" y="91"/>
                        <a:pt x="47" y="101"/>
                        <a:pt x="44" y="111"/>
                      </a:cubicBezTo>
                      <a:cubicBezTo>
                        <a:pt x="35" y="139"/>
                        <a:pt x="31" y="169"/>
                        <a:pt x="22" y="197"/>
                      </a:cubicBezTo>
                      <a:cubicBezTo>
                        <a:pt x="19" y="205"/>
                        <a:pt x="14" y="213"/>
                        <a:pt x="10" y="221"/>
                      </a:cubicBezTo>
                      <a:cubicBezTo>
                        <a:pt x="8" y="225"/>
                        <a:pt x="5" y="229"/>
                        <a:pt x="2" y="233"/>
                      </a:cubicBezTo>
                      <a:cubicBezTo>
                        <a:pt x="1" y="235"/>
                        <a:pt x="0" y="239"/>
                        <a:pt x="0" y="239"/>
                      </a:cubicBezTo>
                      <a:lnTo>
                        <a:pt x="2" y="123"/>
                      </a:lnTo>
                      <a:lnTo>
                        <a:pt x="16" y="29"/>
                      </a:lnTo>
                      <a:lnTo>
                        <a:pt x="24"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6" name="Freeform 199"/>
                <p:cNvSpPr>
                  <a:spLocks/>
                </p:cNvSpPr>
                <p:nvPr/>
              </p:nvSpPr>
              <p:spPr bwMode="ltGray">
                <a:xfrm>
                  <a:off x="1819" y="2717"/>
                  <a:ext cx="291" cy="399"/>
                </a:xfrm>
                <a:custGeom>
                  <a:avLst/>
                  <a:gdLst>
                    <a:gd name="T0" fmla="*/ 33 w 291"/>
                    <a:gd name="T1" fmla="*/ 55 h 399"/>
                    <a:gd name="T2" fmla="*/ 13 w 291"/>
                    <a:gd name="T3" fmla="*/ 45 h 399"/>
                    <a:gd name="T4" fmla="*/ 7 w 291"/>
                    <a:gd name="T5" fmla="*/ 41 h 399"/>
                    <a:gd name="T6" fmla="*/ 3 w 291"/>
                    <a:gd name="T7" fmla="*/ 23 h 399"/>
                    <a:gd name="T8" fmla="*/ 17 w 291"/>
                    <a:gd name="T9" fmla="*/ 5 h 399"/>
                    <a:gd name="T10" fmla="*/ 29 w 291"/>
                    <a:gd name="T11" fmla="*/ 15 h 399"/>
                    <a:gd name="T12" fmla="*/ 41 w 291"/>
                    <a:gd name="T13" fmla="*/ 31 h 399"/>
                    <a:gd name="T14" fmla="*/ 59 w 291"/>
                    <a:gd name="T15" fmla="*/ 37 h 399"/>
                    <a:gd name="T16" fmla="*/ 83 w 291"/>
                    <a:gd name="T17" fmla="*/ 77 h 399"/>
                    <a:gd name="T18" fmla="*/ 103 w 291"/>
                    <a:gd name="T19" fmla="*/ 97 h 399"/>
                    <a:gd name="T20" fmla="*/ 137 w 291"/>
                    <a:gd name="T21" fmla="*/ 141 h 399"/>
                    <a:gd name="T22" fmla="*/ 185 w 291"/>
                    <a:gd name="T23" fmla="*/ 195 h 399"/>
                    <a:gd name="T24" fmla="*/ 191 w 291"/>
                    <a:gd name="T25" fmla="*/ 207 h 399"/>
                    <a:gd name="T26" fmla="*/ 215 w 291"/>
                    <a:gd name="T27" fmla="*/ 219 h 399"/>
                    <a:gd name="T28" fmla="*/ 241 w 291"/>
                    <a:gd name="T29" fmla="*/ 239 h 399"/>
                    <a:gd name="T30" fmla="*/ 227 w 291"/>
                    <a:gd name="T31" fmla="*/ 239 h 399"/>
                    <a:gd name="T32" fmla="*/ 215 w 291"/>
                    <a:gd name="T33" fmla="*/ 231 h 399"/>
                    <a:gd name="T34" fmla="*/ 205 w 291"/>
                    <a:gd name="T35" fmla="*/ 239 h 399"/>
                    <a:gd name="T36" fmla="*/ 221 w 291"/>
                    <a:gd name="T37" fmla="*/ 255 h 399"/>
                    <a:gd name="T38" fmla="*/ 237 w 291"/>
                    <a:gd name="T39" fmla="*/ 285 h 399"/>
                    <a:gd name="T40" fmla="*/ 241 w 291"/>
                    <a:gd name="T41" fmla="*/ 297 h 399"/>
                    <a:gd name="T42" fmla="*/ 253 w 291"/>
                    <a:gd name="T43" fmla="*/ 307 h 399"/>
                    <a:gd name="T44" fmla="*/ 255 w 291"/>
                    <a:gd name="T45" fmla="*/ 289 h 399"/>
                    <a:gd name="T46" fmla="*/ 271 w 291"/>
                    <a:gd name="T47" fmla="*/ 283 h 399"/>
                    <a:gd name="T48" fmla="*/ 273 w 291"/>
                    <a:gd name="T49" fmla="*/ 295 h 399"/>
                    <a:gd name="T50" fmla="*/ 279 w 291"/>
                    <a:gd name="T51" fmla="*/ 299 h 399"/>
                    <a:gd name="T52" fmla="*/ 291 w 291"/>
                    <a:gd name="T53" fmla="*/ 311 h 399"/>
                    <a:gd name="T54" fmla="*/ 275 w 291"/>
                    <a:gd name="T55" fmla="*/ 315 h 399"/>
                    <a:gd name="T56" fmla="*/ 277 w 291"/>
                    <a:gd name="T57" fmla="*/ 335 h 399"/>
                    <a:gd name="T58" fmla="*/ 281 w 291"/>
                    <a:gd name="T59" fmla="*/ 367 h 399"/>
                    <a:gd name="T60" fmla="*/ 273 w 291"/>
                    <a:gd name="T61" fmla="*/ 393 h 399"/>
                    <a:gd name="T62" fmla="*/ 271 w 291"/>
                    <a:gd name="T63" fmla="*/ 399 h 399"/>
                    <a:gd name="T64" fmla="*/ 257 w 291"/>
                    <a:gd name="T65" fmla="*/ 385 h 399"/>
                    <a:gd name="T66" fmla="*/ 239 w 291"/>
                    <a:gd name="T67" fmla="*/ 379 h 399"/>
                    <a:gd name="T68" fmla="*/ 213 w 291"/>
                    <a:gd name="T69" fmla="*/ 355 h 399"/>
                    <a:gd name="T70" fmla="*/ 201 w 291"/>
                    <a:gd name="T71" fmla="*/ 347 h 399"/>
                    <a:gd name="T72" fmla="*/ 189 w 291"/>
                    <a:gd name="T73" fmla="*/ 333 h 399"/>
                    <a:gd name="T74" fmla="*/ 175 w 291"/>
                    <a:gd name="T75" fmla="*/ 315 h 399"/>
                    <a:gd name="T76" fmla="*/ 153 w 291"/>
                    <a:gd name="T77" fmla="*/ 281 h 399"/>
                    <a:gd name="T78" fmla="*/ 133 w 291"/>
                    <a:gd name="T79" fmla="*/ 245 h 399"/>
                    <a:gd name="T80" fmla="*/ 117 w 291"/>
                    <a:gd name="T81" fmla="*/ 209 h 399"/>
                    <a:gd name="T82" fmla="*/ 119 w 291"/>
                    <a:gd name="T83" fmla="*/ 195 h 399"/>
                    <a:gd name="T84" fmla="*/ 93 w 291"/>
                    <a:gd name="T85" fmla="*/ 167 h 399"/>
                    <a:gd name="T86" fmla="*/ 85 w 291"/>
                    <a:gd name="T87" fmla="*/ 149 h 399"/>
                    <a:gd name="T88" fmla="*/ 73 w 291"/>
                    <a:gd name="T89" fmla="*/ 117 h 399"/>
                    <a:gd name="T90" fmla="*/ 55 w 291"/>
                    <a:gd name="T91" fmla="*/ 107 h 399"/>
                    <a:gd name="T92" fmla="*/ 41 w 291"/>
                    <a:gd name="T93" fmla="*/ 79 h 399"/>
                    <a:gd name="T94" fmla="*/ 29 w 291"/>
                    <a:gd name="T95" fmla="*/ 55 h 399"/>
                    <a:gd name="T96" fmla="*/ 33 w 291"/>
                    <a:gd name="T97" fmla="*/ 55 h 3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1" h="399">
                      <a:moveTo>
                        <a:pt x="33" y="55"/>
                      </a:moveTo>
                      <a:cubicBezTo>
                        <a:pt x="20" y="52"/>
                        <a:pt x="27" y="55"/>
                        <a:pt x="13" y="45"/>
                      </a:cubicBezTo>
                      <a:cubicBezTo>
                        <a:pt x="11" y="44"/>
                        <a:pt x="7" y="41"/>
                        <a:pt x="7" y="41"/>
                      </a:cubicBezTo>
                      <a:cubicBezTo>
                        <a:pt x="2" y="34"/>
                        <a:pt x="0" y="31"/>
                        <a:pt x="3" y="23"/>
                      </a:cubicBezTo>
                      <a:cubicBezTo>
                        <a:pt x="5" y="8"/>
                        <a:pt x="2" y="0"/>
                        <a:pt x="17" y="5"/>
                      </a:cubicBezTo>
                      <a:cubicBezTo>
                        <a:pt x="21" y="9"/>
                        <a:pt x="26" y="11"/>
                        <a:pt x="29" y="15"/>
                      </a:cubicBezTo>
                      <a:cubicBezTo>
                        <a:pt x="34" y="21"/>
                        <a:pt x="32" y="27"/>
                        <a:pt x="41" y="31"/>
                      </a:cubicBezTo>
                      <a:cubicBezTo>
                        <a:pt x="47" y="34"/>
                        <a:pt x="59" y="37"/>
                        <a:pt x="59" y="37"/>
                      </a:cubicBezTo>
                      <a:cubicBezTo>
                        <a:pt x="69" y="53"/>
                        <a:pt x="67" y="66"/>
                        <a:pt x="83" y="77"/>
                      </a:cubicBezTo>
                      <a:cubicBezTo>
                        <a:pt x="88" y="84"/>
                        <a:pt x="96" y="92"/>
                        <a:pt x="103" y="97"/>
                      </a:cubicBezTo>
                      <a:cubicBezTo>
                        <a:pt x="113" y="111"/>
                        <a:pt x="119" y="135"/>
                        <a:pt x="137" y="141"/>
                      </a:cubicBezTo>
                      <a:cubicBezTo>
                        <a:pt x="150" y="161"/>
                        <a:pt x="168" y="178"/>
                        <a:pt x="185" y="195"/>
                      </a:cubicBezTo>
                      <a:cubicBezTo>
                        <a:pt x="202" y="212"/>
                        <a:pt x="178" y="191"/>
                        <a:pt x="191" y="207"/>
                      </a:cubicBezTo>
                      <a:cubicBezTo>
                        <a:pt x="196" y="214"/>
                        <a:pt x="208" y="214"/>
                        <a:pt x="215" y="219"/>
                      </a:cubicBezTo>
                      <a:cubicBezTo>
                        <a:pt x="219" y="230"/>
                        <a:pt x="231" y="236"/>
                        <a:pt x="241" y="239"/>
                      </a:cubicBezTo>
                      <a:cubicBezTo>
                        <a:pt x="235" y="241"/>
                        <a:pt x="234" y="243"/>
                        <a:pt x="227" y="239"/>
                      </a:cubicBezTo>
                      <a:cubicBezTo>
                        <a:pt x="223" y="237"/>
                        <a:pt x="215" y="231"/>
                        <a:pt x="215" y="231"/>
                      </a:cubicBezTo>
                      <a:cubicBezTo>
                        <a:pt x="211" y="232"/>
                        <a:pt x="205" y="233"/>
                        <a:pt x="205" y="239"/>
                      </a:cubicBezTo>
                      <a:cubicBezTo>
                        <a:pt x="205" y="245"/>
                        <a:pt x="218" y="251"/>
                        <a:pt x="221" y="255"/>
                      </a:cubicBezTo>
                      <a:cubicBezTo>
                        <a:pt x="229" y="266"/>
                        <a:pt x="233" y="273"/>
                        <a:pt x="237" y="285"/>
                      </a:cubicBezTo>
                      <a:cubicBezTo>
                        <a:pt x="238" y="289"/>
                        <a:pt x="237" y="295"/>
                        <a:pt x="241" y="297"/>
                      </a:cubicBezTo>
                      <a:cubicBezTo>
                        <a:pt x="249" y="303"/>
                        <a:pt x="245" y="299"/>
                        <a:pt x="253" y="307"/>
                      </a:cubicBezTo>
                      <a:cubicBezTo>
                        <a:pt x="258" y="293"/>
                        <a:pt x="258" y="299"/>
                        <a:pt x="255" y="289"/>
                      </a:cubicBezTo>
                      <a:cubicBezTo>
                        <a:pt x="258" y="279"/>
                        <a:pt x="262" y="281"/>
                        <a:pt x="271" y="283"/>
                      </a:cubicBezTo>
                      <a:cubicBezTo>
                        <a:pt x="289" y="301"/>
                        <a:pt x="270" y="278"/>
                        <a:pt x="273" y="295"/>
                      </a:cubicBezTo>
                      <a:cubicBezTo>
                        <a:pt x="273" y="297"/>
                        <a:pt x="277" y="297"/>
                        <a:pt x="279" y="299"/>
                      </a:cubicBezTo>
                      <a:cubicBezTo>
                        <a:pt x="283" y="303"/>
                        <a:pt x="291" y="311"/>
                        <a:pt x="291" y="311"/>
                      </a:cubicBezTo>
                      <a:cubicBezTo>
                        <a:pt x="288" y="325"/>
                        <a:pt x="285" y="322"/>
                        <a:pt x="275" y="315"/>
                      </a:cubicBezTo>
                      <a:cubicBezTo>
                        <a:pt x="272" y="323"/>
                        <a:pt x="274" y="327"/>
                        <a:pt x="277" y="335"/>
                      </a:cubicBezTo>
                      <a:cubicBezTo>
                        <a:pt x="275" y="347"/>
                        <a:pt x="277" y="356"/>
                        <a:pt x="281" y="367"/>
                      </a:cubicBezTo>
                      <a:cubicBezTo>
                        <a:pt x="278" y="376"/>
                        <a:pt x="276" y="384"/>
                        <a:pt x="273" y="393"/>
                      </a:cubicBezTo>
                      <a:cubicBezTo>
                        <a:pt x="272" y="395"/>
                        <a:pt x="271" y="399"/>
                        <a:pt x="271" y="399"/>
                      </a:cubicBezTo>
                      <a:cubicBezTo>
                        <a:pt x="260" y="395"/>
                        <a:pt x="266" y="399"/>
                        <a:pt x="257" y="385"/>
                      </a:cubicBezTo>
                      <a:cubicBezTo>
                        <a:pt x="253" y="380"/>
                        <a:pt x="239" y="379"/>
                        <a:pt x="239" y="379"/>
                      </a:cubicBezTo>
                      <a:cubicBezTo>
                        <a:pt x="232" y="369"/>
                        <a:pt x="223" y="362"/>
                        <a:pt x="213" y="355"/>
                      </a:cubicBezTo>
                      <a:cubicBezTo>
                        <a:pt x="209" y="352"/>
                        <a:pt x="201" y="347"/>
                        <a:pt x="201" y="347"/>
                      </a:cubicBezTo>
                      <a:cubicBezTo>
                        <a:pt x="196" y="340"/>
                        <a:pt x="197" y="336"/>
                        <a:pt x="189" y="333"/>
                      </a:cubicBezTo>
                      <a:cubicBezTo>
                        <a:pt x="183" y="327"/>
                        <a:pt x="181" y="321"/>
                        <a:pt x="175" y="315"/>
                      </a:cubicBezTo>
                      <a:cubicBezTo>
                        <a:pt x="170" y="299"/>
                        <a:pt x="164" y="292"/>
                        <a:pt x="153" y="281"/>
                      </a:cubicBezTo>
                      <a:cubicBezTo>
                        <a:pt x="149" y="270"/>
                        <a:pt x="140" y="255"/>
                        <a:pt x="133" y="245"/>
                      </a:cubicBezTo>
                      <a:cubicBezTo>
                        <a:pt x="131" y="231"/>
                        <a:pt x="121" y="222"/>
                        <a:pt x="117" y="209"/>
                      </a:cubicBezTo>
                      <a:cubicBezTo>
                        <a:pt x="121" y="198"/>
                        <a:pt x="129" y="205"/>
                        <a:pt x="119" y="195"/>
                      </a:cubicBezTo>
                      <a:cubicBezTo>
                        <a:pt x="100" y="200"/>
                        <a:pt x="101" y="179"/>
                        <a:pt x="93" y="167"/>
                      </a:cubicBezTo>
                      <a:cubicBezTo>
                        <a:pt x="89" y="162"/>
                        <a:pt x="85" y="149"/>
                        <a:pt x="85" y="149"/>
                      </a:cubicBezTo>
                      <a:cubicBezTo>
                        <a:pt x="84" y="140"/>
                        <a:pt x="80" y="124"/>
                        <a:pt x="73" y="117"/>
                      </a:cubicBezTo>
                      <a:cubicBezTo>
                        <a:pt x="68" y="112"/>
                        <a:pt x="55" y="107"/>
                        <a:pt x="55" y="107"/>
                      </a:cubicBezTo>
                      <a:cubicBezTo>
                        <a:pt x="48" y="97"/>
                        <a:pt x="51" y="85"/>
                        <a:pt x="41" y="79"/>
                      </a:cubicBezTo>
                      <a:cubicBezTo>
                        <a:pt x="40" y="77"/>
                        <a:pt x="29" y="57"/>
                        <a:pt x="29" y="55"/>
                      </a:cubicBezTo>
                      <a:cubicBezTo>
                        <a:pt x="29" y="54"/>
                        <a:pt x="32" y="55"/>
                        <a:pt x="33"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7" name="Freeform 200"/>
                <p:cNvSpPr>
                  <a:spLocks/>
                </p:cNvSpPr>
                <p:nvPr/>
              </p:nvSpPr>
              <p:spPr bwMode="ltGray">
                <a:xfrm>
                  <a:off x="1826" y="2801"/>
                  <a:ext cx="31" cy="33"/>
                </a:xfrm>
                <a:custGeom>
                  <a:avLst/>
                  <a:gdLst>
                    <a:gd name="T0" fmla="*/ 18 w 31"/>
                    <a:gd name="T1" fmla="*/ 21 h 33"/>
                    <a:gd name="T2" fmla="*/ 0 w 31"/>
                    <a:gd name="T3" fmla="*/ 3 h 33"/>
                    <a:gd name="T4" fmla="*/ 22 w 31"/>
                    <a:gd name="T5" fmla="*/ 5 h 33"/>
                    <a:gd name="T6" fmla="*/ 18 w 31"/>
                    <a:gd name="T7" fmla="*/ 21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3">
                      <a:moveTo>
                        <a:pt x="18" y="21"/>
                      </a:moveTo>
                      <a:cubicBezTo>
                        <a:pt x="8" y="18"/>
                        <a:pt x="3" y="13"/>
                        <a:pt x="0" y="3"/>
                      </a:cubicBezTo>
                      <a:cubicBezTo>
                        <a:pt x="8" y="0"/>
                        <a:pt x="14" y="2"/>
                        <a:pt x="22" y="5"/>
                      </a:cubicBezTo>
                      <a:cubicBezTo>
                        <a:pt x="31" y="33"/>
                        <a:pt x="2" y="16"/>
                        <a:pt x="18"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8" name="Freeform 201"/>
                <p:cNvSpPr>
                  <a:spLocks/>
                </p:cNvSpPr>
                <p:nvPr/>
              </p:nvSpPr>
              <p:spPr bwMode="ltGray">
                <a:xfrm>
                  <a:off x="1864" y="2852"/>
                  <a:ext cx="28" cy="34"/>
                </a:xfrm>
                <a:custGeom>
                  <a:avLst/>
                  <a:gdLst>
                    <a:gd name="T0" fmla="*/ 16 w 28"/>
                    <a:gd name="T1" fmla="*/ 28 h 34"/>
                    <a:gd name="T2" fmla="*/ 0 w 28"/>
                    <a:gd name="T3" fmla="*/ 12 h 34"/>
                    <a:gd name="T4" fmla="*/ 14 w 28"/>
                    <a:gd name="T5" fmla="*/ 6 h 34"/>
                    <a:gd name="T6" fmla="*/ 28 w 28"/>
                    <a:gd name="T7" fmla="*/ 30 h 34"/>
                    <a:gd name="T8" fmla="*/ 16 w 28"/>
                    <a:gd name="T9" fmla="*/ 28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16" y="28"/>
                      </a:moveTo>
                      <a:cubicBezTo>
                        <a:pt x="11" y="21"/>
                        <a:pt x="7" y="17"/>
                        <a:pt x="0" y="12"/>
                      </a:cubicBezTo>
                      <a:cubicBezTo>
                        <a:pt x="3" y="2"/>
                        <a:pt x="5" y="0"/>
                        <a:pt x="14" y="6"/>
                      </a:cubicBezTo>
                      <a:cubicBezTo>
                        <a:pt x="20" y="14"/>
                        <a:pt x="25" y="21"/>
                        <a:pt x="28" y="30"/>
                      </a:cubicBezTo>
                      <a:cubicBezTo>
                        <a:pt x="15" y="34"/>
                        <a:pt x="22" y="22"/>
                        <a:pt x="16"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39" name="Freeform 202"/>
                <p:cNvSpPr>
                  <a:spLocks/>
                </p:cNvSpPr>
                <p:nvPr/>
              </p:nvSpPr>
              <p:spPr bwMode="ltGray">
                <a:xfrm>
                  <a:off x="1894" y="2932"/>
                  <a:ext cx="28" cy="23"/>
                </a:xfrm>
                <a:custGeom>
                  <a:avLst/>
                  <a:gdLst>
                    <a:gd name="T0" fmla="*/ 14 w 28"/>
                    <a:gd name="T1" fmla="*/ 20 h 23"/>
                    <a:gd name="T2" fmla="*/ 14 w 28"/>
                    <a:gd name="T3" fmla="*/ 0 h 23"/>
                    <a:gd name="T4" fmla="*/ 28 w 28"/>
                    <a:gd name="T5" fmla="*/ 14 h 23"/>
                    <a:gd name="T6" fmla="*/ 26 w 28"/>
                    <a:gd name="T7" fmla="*/ 22 h 23"/>
                    <a:gd name="T8" fmla="*/ 14 w 28"/>
                    <a:gd name="T9" fmla="*/ 2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3">
                      <a:moveTo>
                        <a:pt x="14" y="20"/>
                      </a:moveTo>
                      <a:cubicBezTo>
                        <a:pt x="8" y="11"/>
                        <a:pt x="0" y="5"/>
                        <a:pt x="14" y="0"/>
                      </a:cubicBezTo>
                      <a:cubicBezTo>
                        <a:pt x="20" y="2"/>
                        <a:pt x="28" y="14"/>
                        <a:pt x="28" y="14"/>
                      </a:cubicBezTo>
                      <a:cubicBezTo>
                        <a:pt x="27" y="17"/>
                        <a:pt x="28" y="21"/>
                        <a:pt x="26" y="22"/>
                      </a:cubicBezTo>
                      <a:cubicBezTo>
                        <a:pt x="24" y="23"/>
                        <a:pt x="8" y="14"/>
                        <a:pt x="14"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0" name="Freeform 203"/>
                <p:cNvSpPr>
                  <a:spLocks/>
                </p:cNvSpPr>
                <p:nvPr/>
              </p:nvSpPr>
              <p:spPr bwMode="ltGray">
                <a:xfrm>
                  <a:off x="2200" y="2424"/>
                  <a:ext cx="77" cy="60"/>
                </a:xfrm>
                <a:custGeom>
                  <a:avLst/>
                  <a:gdLst>
                    <a:gd name="T0" fmla="*/ 14 w 77"/>
                    <a:gd name="T1" fmla="*/ 54 h 60"/>
                    <a:gd name="T2" fmla="*/ 0 w 77"/>
                    <a:gd name="T3" fmla="*/ 40 h 60"/>
                    <a:gd name="T4" fmla="*/ 20 w 77"/>
                    <a:gd name="T5" fmla="*/ 10 h 60"/>
                    <a:gd name="T6" fmla="*/ 30 w 77"/>
                    <a:gd name="T7" fmla="*/ 2 h 60"/>
                    <a:gd name="T8" fmla="*/ 42 w 77"/>
                    <a:gd name="T9" fmla="*/ 6 h 60"/>
                    <a:gd name="T10" fmla="*/ 62 w 77"/>
                    <a:gd name="T11" fmla="*/ 4 h 60"/>
                    <a:gd name="T12" fmla="*/ 74 w 77"/>
                    <a:gd name="T13" fmla="*/ 12 h 60"/>
                    <a:gd name="T14" fmla="*/ 68 w 77"/>
                    <a:gd name="T15" fmla="*/ 32 h 60"/>
                    <a:gd name="T16" fmla="*/ 46 w 77"/>
                    <a:gd name="T17" fmla="*/ 44 h 60"/>
                    <a:gd name="T18" fmla="*/ 40 w 77"/>
                    <a:gd name="T19" fmla="*/ 56 h 60"/>
                    <a:gd name="T20" fmla="*/ 28 w 77"/>
                    <a:gd name="T21" fmla="*/ 60 h 60"/>
                    <a:gd name="T22" fmla="*/ 14 w 77"/>
                    <a:gd name="T23" fmla="*/ 54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60">
                      <a:moveTo>
                        <a:pt x="14" y="54"/>
                      </a:moveTo>
                      <a:cubicBezTo>
                        <a:pt x="4" y="52"/>
                        <a:pt x="3" y="49"/>
                        <a:pt x="0" y="40"/>
                      </a:cubicBezTo>
                      <a:cubicBezTo>
                        <a:pt x="2" y="25"/>
                        <a:pt x="5" y="15"/>
                        <a:pt x="20" y="10"/>
                      </a:cubicBezTo>
                      <a:cubicBezTo>
                        <a:pt x="23" y="6"/>
                        <a:pt x="24" y="1"/>
                        <a:pt x="30" y="2"/>
                      </a:cubicBezTo>
                      <a:cubicBezTo>
                        <a:pt x="34" y="2"/>
                        <a:pt x="42" y="6"/>
                        <a:pt x="42" y="6"/>
                      </a:cubicBezTo>
                      <a:cubicBezTo>
                        <a:pt x="49" y="4"/>
                        <a:pt x="55" y="0"/>
                        <a:pt x="62" y="4"/>
                      </a:cubicBezTo>
                      <a:cubicBezTo>
                        <a:pt x="66" y="6"/>
                        <a:pt x="74" y="12"/>
                        <a:pt x="74" y="12"/>
                      </a:cubicBezTo>
                      <a:cubicBezTo>
                        <a:pt x="77" y="22"/>
                        <a:pt x="75" y="25"/>
                        <a:pt x="68" y="32"/>
                      </a:cubicBezTo>
                      <a:cubicBezTo>
                        <a:pt x="56" y="28"/>
                        <a:pt x="54" y="36"/>
                        <a:pt x="46" y="44"/>
                      </a:cubicBezTo>
                      <a:cubicBezTo>
                        <a:pt x="45" y="47"/>
                        <a:pt x="43" y="54"/>
                        <a:pt x="40" y="56"/>
                      </a:cubicBezTo>
                      <a:cubicBezTo>
                        <a:pt x="36" y="58"/>
                        <a:pt x="28" y="60"/>
                        <a:pt x="28" y="60"/>
                      </a:cubicBezTo>
                      <a:cubicBezTo>
                        <a:pt x="23" y="59"/>
                        <a:pt x="9" y="54"/>
                        <a:pt x="14"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1" name="Freeform 204"/>
                <p:cNvSpPr>
                  <a:spLocks/>
                </p:cNvSpPr>
                <p:nvPr/>
              </p:nvSpPr>
              <p:spPr bwMode="ltGray">
                <a:xfrm>
                  <a:off x="2523" y="2318"/>
                  <a:ext cx="59" cy="102"/>
                </a:xfrm>
                <a:custGeom>
                  <a:avLst/>
                  <a:gdLst>
                    <a:gd name="T0" fmla="*/ 35 w 59"/>
                    <a:gd name="T1" fmla="*/ 60 h 102"/>
                    <a:gd name="T2" fmla="*/ 39 w 59"/>
                    <a:gd name="T3" fmla="*/ 78 h 102"/>
                    <a:gd name="T4" fmla="*/ 37 w 59"/>
                    <a:gd name="T5" fmla="*/ 84 h 102"/>
                    <a:gd name="T6" fmla="*/ 33 w 59"/>
                    <a:gd name="T7" fmla="*/ 90 h 102"/>
                    <a:gd name="T8" fmla="*/ 29 w 59"/>
                    <a:gd name="T9" fmla="*/ 102 h 102"/>
                    <a:gd name="T10" fmla="*/ 3 w 59"/>
                    <a:gd name="T11" fmla="*/ 78 h 102"/>
                    <a:gd name="T12" fmla="*/ 9 w 59"/>
                    <a:gd name="T13" fmla="*/ 64 h 102"/>
                    <a:gd name="T14" fmla="*/ 7 w 59"/>
                    <a:gd name="T15" fmla="*/ 46 h 102"/>
                    <a:gd name="T16" fmla="*/ 21 w 59"/>
                    <a:gd name="T17" fmla="*/ 30 h 102"/>
                    <a:gd name="T18" fmla="*/ 43 w 59"/>
                    <a:gd name="T19" fmla="*/ 0 h 102"/>
                    <a:gd name="T20" fmla="*/ 49 w 59"/>
                    <a:gd name="T21" fmla="*/ 14 h 102"/>
                    <a:gd name="T22" fmla="*/ 51 w 59"/>
                    <a:gd name="T23" fmla="*/ 34 h 102"/>
                    <a:gd name="T24" fmla="*/ 39 w 59"/>
                    <a:gd name="T25" fmla="*/ 66 h 102"/>
                    <a:gd name="T26" fmla="*/ 35 w 59"/>
                    <a:gd name="T27" fmla="*/ 6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102">
                      <a:moveTo>
                        <a:pt x="35" y="60"/>
                      </a:moveTo>
                      <a:cubicBezTo>
                        <a:pt x="32" y="68"/>
                        <a:pt x="34" y="71"/>
                        <a:pt x="39" y="78"/>
                      </a:cubicBezTo>
                      <a:cubicBezTo>
                        <a:pt x="38" y="80"/>
                        <a:pt x="38" y="82"/>
                        <a:pt x="37" y="84"/>
                      </a:cubicBezTo>
                      <a:cubicBezTo>
                        <a:pt x="36" y="86"/>
                        <a:pt x="34" y="88"/>
                        <a:pt x="33" y="90"/>
                      </a:cubicBezTo>
                      <a:cubicBezTo>
                        <a:pt x="31" y="94"/>
                        <a:pt x="29" y="102"/>
                        <a:pt x="29" y="102"/>
                      </a:cubicBezTo>
                      <a:cubicBezTo>
                        <a:pt x="7" y="98"/>
                        <a:pt x="18" y="88"/>
                        <a:pt x="3" y="78"/>
                      </a:cubicBezTo>
                      <a:cubicBezTo>
                        <a:pt x="0" y="70"/>
                        <a:pt x="0" y="67"/>
                        <a:pt x="9" y="64"/>
                      </a:cubicBezTo>
                      <a:cubicBezTo>
                        <a:pt x="15" y="56"/>
                        <a:pt x="12" y="54"/>
                        <a:pt x="7" y="46"/>
                      </a:cubicBezTo>
                      <a:cubicBezTo>
                        <a:pt x="10" y="33"/>
                        <a:pt x="11" y="37"/>
                        <a:pt x="21" y="30"/>
                      </a:cubicBezTo>
                      <a:cubicBezTo>
                        <a:pt x="28" y="19"/>
                        <a:pt x="36" y="10"/>
                        <a:pt x="43" y="0"/>
                      </a:cubicBezTo>
                      <a:cubicBezTo>
                        <a:pt x="52" y="3"/>
                        <a:pt x="52" y="6"/>
                        <a:pt x="49" y="14"/>
                      </a:cubicBezTo>
                      <a:cubicBezTo>
                        <a:pt x="59" y="17"/>
                        <a:pt x="53" y="25"/>
                        <a:pt x="51" y="34"/>
                      </a:cubicBezTo>
                      <a:cubicBezTo>
                        <a:pt x="54" y="46"/>
                        <a:pt x="49" y="59"/>
                        <a:pt x="39" y="66"/>
                      </a:cubicBezTo>
                      <a:cubicBezTo>
                        <a:pt x="32" y="61"/>
                        <a:pt x="31" y="64"/>
                        <a:pt x="35"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2" name="Freeform 205"/>
                <p:cNvSpPr>
                  <a:spLocks/>
                </p:cNvSpPr>
                <p:nvPr/>
              </p:nvSpPr>
              <p:spPr bwMode="ltGray">
                <a:xfrm>
                  <a:off x="2730" y="2292"/>
                  <a:ext cx="35" cy="32"/>
                </a:xfrm>
                <a:custGeom>
                  <a:avLst/>
                  <a:gdLst>
                    <a:gd name="T0" fmla="*/ 4 w 35"/>
                    <a:gd name="T1" fmla="*/ 22 h 32"/>
                    <a:gd name="T2" fmla="*/ 20 w 35"/>
                    <a:gd name="T3" fmla="*/ 0 h 32"/>
                    <a:gd name="T4" fmla="*/ 12 w 35"/>
                    <a:gd name="T5" fmla="*/ 22 h 32"/>
                    <a:gd name="T6" fmla="*/ 4 w 35"/>
                    <a:gd name="T7" fmla="*/ 2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2">
                      <a:moveTo>
                        <a:pt x="4" y="22"/>
                      </a:moveTo>
                      <a:cubicBezTo>
                        <a:pt x="6" y="13"/>
                        <a:pt x="13" y="5"/>
                        <a:pt x="20" y="0"/>
                      </a:cubicBezTo>
                      <a:cubicBezTo>
                        <a:pt x="35" y="5"/>
                        <a:pt x="19" y="17"/>
                        <a:pt x="12" y="22"/>
                      </a:cubicBezTo>
                      <a:cubicBezTo>
                        <a:pt x="9" y="32"/>
                        <a:pt x="0" y="31"/>
                        <a:pt x="4"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43" name="Freeform 206"/>
                <p:cNvSpPr>
                  <a:spLocks/>
                </p:cNvSpPr>
                <p:nvPr/>
              </p:nvSpPr>
              <p:spPr bwMode="ltGray">
                <a:xfrm>
                  <a:off x="2778" y="2246"/>
                  <a:ext cx="30" cy="16"/>
                </a:xfrm>
                <a:custGeom>
                  <a:avLst/>
                  <a:gdLst>
                    <a:gd name="T0" fmla="*/ 4 w 30"/>
                    <a:gd name="T1" fmla="*/ 12 h 16"/>
                    <a:gd name="T2" fmla="*/ 14 w 30"/>
                    <a:gd name="T3" fmla="*/ 0 h 16"/>
                    <a:gd name="T4" fmla="*/ 6 w 30"/>
                    <a:gd name="T5" fmla="*/ 14 h 16"/>
                    <a:gd name="T6" fmla="*/ 0 w 30"/>
                    <a:gd name="T7" fmla="*/ 16 h 16"/>
                    <a:gd name="T8" fmla="*/ 4 w 30"/>
                    <a:gd name="T9" fmla="*/ 1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4" y="12"/>
                      </a:moveTo>
                      <a:cubicBezTo>
                        <a:pt x="1" y="3"/>
                        <a:pt x="6" y="3"/>
                        <a:pt x="14" y="0"/>
                      </a:cubicBezTo>
                      <a:cubicBezTo>
                        <a:pt x="30" y="5"/>
                        <a:pt x="14" y="12"/>
                        <a:pt x="6" y="14"/>
                      </a:cubicBezTo>
                      <a:cubicBezTo>
                        <a:pt x="4" y="14"/>
                        <a:pt x="2" y="15"/>
                        <a:pt x="0" y="16"/>
                      </a:cubicBezTo>
                      <a:cubicBezTo>
                        <a:pt x="2" y="9"/>
                        <a:pt x="1" y="9"/>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grpSp>
      </p:grpSp>
      <p:sp>
        <p:nvSpPr>
          <p:cNvPr id="2051" name="Rectangle 207"/>
          <p:cNvSpPr>
            <a:spLocks noGrp="1" noChangeArrowheads="1"/>
          </p:cNvSpPr>
          <p:nvPr>
            <p:ph type="title"/>
          </p:nvPr>
        </p:nvSpPr>
        <p:spPr bwMode="auto">
          <a:xfrm>
            <a:off x="457200" y="279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2" name="Rectangle 208"/>
          <p:cNvSpPr>
            <a:spLocks noGrp="1" noChangeArrowheads="1"/>
          </p:cNvSpPr>
          <p:nvPr>
            <p:ph type="body" idx="1"/>
          </p:nvPr>
        </p:nvSpPr>
        <p:spPr bwMode="auto">
          <a:xfrm>
            <a:off x="457200" y="16002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82161" name="Rectangle 20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400"/>
            </a:lvl1pPr>
          </a:lstStyle>
          <a:p>
            <a:pPr>
              <a:defRPr/>
            </a:pPr>
            <a:endParaRPr lang="en-US" altLang="ja-JP"/>
          </a:p>
        </p:txBody>
      </p:sp>
      <p:sp>
        <p:nvSpPr>
          <p:cNvPr id="382162" name="Rectangle 2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pPr>
              <a:defRPr/>
            </a:pPr>
            <a:endParaRPr lang="en-US" altLang="ja-JP" dirty="0"/>
          </a:p>
        </p:txBody>
      </p:sp>
      <p:sp>
        <p:nvSpPr>
          <p:cNvPr id="382163" name="Rectangle 2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fld id="{2FB358B0-BFC6-46BB-926A-3076E2B07D5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507" r:id="rId1"/>
    <p:sldLayoutId id="2147484523" r:id="rId2"/>
    <p:sldLayoutId id="2147484521" r:id="rId3"/>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Black"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Black"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Black"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Black"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Black"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Black"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Black"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Black"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0" y="0"/>
            <a:ext cx="9144000" cy="333375"/>
            <a:chOff x="0" y="0"/>
            <a:chExt cx="5760" cy="210"/>
          </a:xfrm>
        </p:grpSpPr>
        <p:sp>
          <p:nvSpPr>
            <p:cNvPr id="8201" name="Rectangle 4"/>
            <p:cNvSpPr>
              <a:spLocks noChangeArrowheads="1"/>
            </p:cNvSpPr>
            <p:nvPr/>
          </p:nvSpPr>
          <p:spPr bwMode="auto">
            <a:xfrm>
              <a:off x="0" y="0"/>
              <a:ext cx="5760" cy="210"/>
            </a:xfrm>
            <a:prstGeom prst="rect">
              <a:avLst/>
            </a:prstGeom>
            <a:gradFill rotWithShape="1">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kumimoji="1" sz="3200" b="1">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b="1">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b="1">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b="1">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9pPr>
            </a:lstStyle>
            <a:p>
              <a:pPr algn="ctr" eaLnBrk="1" hangingPunct="1">
                <a:spcBef>
                  <a:spcPct val="0"/>
                </a:spcBef>
                <a:buFontTx/>
                <a:buNone/>
              </a:pPr>
              <a:endParaRPr lang="ja-JP" altLang="en-US" sz="2400" b="0"/>
            </a:p>
          </p:txBody>
        </p:sp>
        <p:sp>
          <p:nvSpPr>
            <p:cNvPr id="8202" name="Rectangle 5"/>
            <p:cNvSpPr>
              <a:spLocks noChangeArrowheads="1"/>
            </p:cNvSpPr>
            <p:nvPr/>
          </p:nvSpPr>
          <p:spPr bwMode="auto">
            <a:xfrm>
              <a:off x="246" y="0"/>
              <a:ext cx="49"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kumimoji="1" sz="3200" b="1">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b="1">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b="1">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b="1">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9pPr>
            </a:lstStyle>
            <a:p>
              <a:pPr algn="ctr" eaLnBrk="1" hangingPunct="1">
                <a:spcBef>
                  <a:spcPct val="0"/>
                </a:spcBef>
                <a:buFontTx/>
                <a:buNone/>
              </a:pPr>
              <a:endParaRPr lang="ja-JP" altLang="en-US" sz="2400" b="0"/>
            </a:p>
          </p:txBody>
        </p:sp>
        <p:sp>
          <p:nvSpPr>
            <p:cNvPr id="8203" name="Rectangle 6"/>
            <p:cNvSpPr>
              <a:spLocks noChangeArrowheads="1"/>
            </p:cNvSpPr>
            <p:nvPr/>
          </p:nvSpPr>
          <p:spPr bwMode="auto">
            <a:xfrm>
              <a:off x="584" y="0"/>
              <a:ext cx="49"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kumimoji="1" sz="3200" b="1">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b="1">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b="1">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b="1">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9pPr>
            </a:lstStyle>
            <a:p>
              <a:pPr algn="ctr" eaLnBrk="1" hangingPunct="1">
                <a:spcBef>
                  <a:spcPct val="0"/>
                </a:spcBef>
                <a:buFontTx/>
                <a:buNone/>
              </a:pPr>
              <a:endParaRPr lang="ja-JP" altLang="en-US" sz="2400" b="0"/>
            </a:p>
          </p:txBody>
        </p:sp>
        <p:sp>
          <p:nvSpPr>
            <p:cNvPr id="8204" name="Rectangle 7"/>
            <p:cNvSpPr>
              <a:spLocks noChangeArrowheads="1"/>
            </p:cNvSpPr>
            <p:nvPr/>
          </p:nvSpPr>
          <p:spPr bwMode="auto">
            <a:xfrm>
              <a:off x="922" y="0"/>
              <a:ext cx="49" cy="192"/>
            </a:xfrm>
            <a:prstGeom prst="rect">
              <a:avLst/>
            </a:prstGeom>
            <a:solidFill>
              <a:srgbClr val="4F78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kumimoji="1" sz="3200" b="1">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b="1">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b="1">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b="1">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9pPr>
            </a:lstStyle>
            <a:p>
              <a:pPr algn="ctr" eaLnBrk="1" hangingPunct="1">
                <a:spcBef>
                  <a:spcPct val="0"/>
                </a:spcBef>
                <a:buFontTx/>
                <a:buNone/>
              </a:pPr>
              <a:endParaRPr lang="ja-JP" altLang="en-US" sz="2400" b="0"/>
            </a:p>
          </p:txBody>
        </p:sp>
      </p:grpSp>
      <p:sp>
        <p:nvSpPr>
          <p:cNvPr id="8195" name="Rectangle 8"/>
          <p:cNvSpPr>
            <a:spLocks noChangeArrowheads="1"/>
          </p:cNvSpPr>
          <p:nvPr/>
        </p:nvSpPr>
        <p:spPr bwMode="auto">
          <a:xfrm>
            <a:off x="0" y="6500813"/>
            <a:ext cx="9144000" cy="357187"/>
          </a:xfrm>
          <a:prstGeom prst="rect">
            <a:avLst/>
          </a:prstGeom>
          <a:gradFill rotWithShape="1">
            <a:gsLst>
              <a:gs pos="0">
                <a:srgbClr val="4F78BA">
                  <a:alpha val="93999"/>
                </a:srgbClr>
              </a:gs>
              <a:gs pos="100000">
                <a:srgbClr val="25385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kumimoji="1" sz="3200" b="1">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b="1">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b="1">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b="1">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9pPr>
          </a:lstStyle>
          <a:p>
            <a:pPr algn="ctr" eaLnBrk="1" hangingPunct="1">
              <a:spcBef>
                <a:spcPct val="0"/>
              </a:spcBef>
              <a:buFontTx/>
              <a:buNone/>
            </a:pPr>
            <a:endParaRPr lang="ja-JP" altLang="en-US" sz="2400" b="0"/>
          </a:p>
        </p:txBody>
      </p:sp>
      <p:sp>
        <p:nvSpPr>
          <p:cNvPr id="8196" name="Rectangle 17"/>
          <p:cNvSpPr>
            <a:spLocks noChangeArrowheads="1"/>
          </p:cNvSpPr>
          <p:nvPr/>
        </p:nvSpPr>
        <p:spPr bwMode="auto">
          <a:xfrm>
            <a:off x="965993" y="404664"/>
            <a:ext cx="720640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kumimoji="1" sz="3200" b="1">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b="1">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b="1">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b="1">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9pPr>
          </a:lstStyle>
          <a:p>
            <a:pPr algn="r" eaLnBrk="1" hangingPunct="1">
              <a:spcBef>
                <a:spcPct val="0"/>
              </a:spcBef>
              <a:buFontTx/>
              <a:buNone/>
            </a:pPr>
            <a:r>
              <a:rPr lang="ja-JP" altLang="en-US" sz="2000" b="0" dirty="0">
                <a:latin typeface="Meiryo UI" panose="020B0604030504040204" pitchFamily="50" charset="-128"/>
                <a:ea typeface="Meiryo UI" panose="020B0604030504040204" pitchFamily="50" charset="-128"/>
              </a:rPr>
              <a:t>（独）工業所有権情報・研修館</a:t>
            </a:r>
            <a:endParaRPr lang="en-US" altLang="ja-JP" sz="2000" b="0" dirty="0">
              <a:latin typeface="Meiryo UI" panose="020B0604030504040204" pitchFamily="50" charset="-128"/>
              <a:ea typeface="Meiryo UI" panose="020B0604030504040204" pitchFamily="50" charset="-128"/>
            </a:endParaRPr>
          </a:p>
          <a:p>
            <a:pPr algn="r" eaLnBrk="1" hangingPunct="1">
              <a:spcBef>
                <a:spcPct val="0"/>
              </a:spcBef>
              <a:buFontTx/>
              <a:buNone/>
            </a:pPr>
            <a:r>
              <a:rPr lang="ja-JP" altLang="en-US" sz="2000" b="0" dirty="0">
                <a:latin typeface="Meiryo UI" panose="020B0604030504040204" pitchFamily="50" charset="-128"/>
                <a:ea typeface="Meiryo UI" panose="020B0604030504040204" pitchFamily="50" charset="-128"/>
              </a:rPr>
              <a:t>弁護士知財ネット</a:t>
            </a:r>
            <a:endParaRPr lang="en-US" altLang="ja-JP" sz="2000" b="0" dirty="0">
              <a:latin typeface="Meiryo UI" panose="020B0604030504040204" pitchFamily="50" charset="-128"/>
              <a:ea typeface="Meiryo UI" panose="020B0604030504040204" pitchFamily="50" charset="-128"/>
            </a:endParaRPr>
          </a:p>
          <a:p>
            <a:pPr algn="r" eaLnBrk="1" hangingPunct="1">
              <a:spcBef>
                <a:spcPct val="0"/>
              </a:spcBef>
              <a:buFontTx/>
              <a:buNone/>
            </a:pPr>
            <a:r>
              <a:rPr lang="ja-JP" altLang="en-US" sz="2000" b="0" dirty="0">
                <a:latin typeface="Meiryo UI" panose="020B0604030504040204" pitchFamily="50" charset="-128"/>
                <a:ea typeface="Meiryo UI" panose="020B0604030504040204" pitchFamily="50" charset="-128"/>
              </a:rPr>
              <a:t>日本弁理士会</a:t>
            </a:r>
            <a:endParaRPr lang="en-US" altLang="ja-JP" sz="2000" b="0" dirty="0">
              <a:latin typeface="Meiryo UI" panose="020B0604030504040204" pitchFamily="50" charset="-128"/>
              <a:ea typeface="Meiryo UI" panose="020B0604030504040204" pitchFamily="50" charset="-128"/>
            </a:endParaRPr>
          </a:p>
          <a:p>
            <a:pPr algn="r" eaLnBrk="1" hangingPunct="1">
              <a:spcBef>
                <a:spcPct val="0"/>
              </a:spcBef>
              <a:buFontTx/>
              <a:buNone/>
            </a:pPr>
            <a:r>
              <a:rPr lang="ja-JP" altLang="en-US" b="0" dirty="0">
                <a:latin typeface="Meiryo UI" panose="020B0604030504040204" pitchFamily="50" charset="-128"/>
                <a:ea typeface="Meiryo UI" panose="020B0604030504040204" pitchFamily="50" charset="-128"/>
              </a:rPr>
              <a:t>営業秘密・知財戦略セミナー</a:t>
            </a:r>
            <a:endParaRPr lang="en-US" altLang="ja-JP" b="0" dirty="0">
              <a:latin typeface="Meiryo UI" panose="020B0604030504040204" pitchFamily="50" charset="-128"/>
              <a:ea typeface="Meiryo UI" panose="020B0604030504040204" pitchFamily="50" charset="-128"/>
            </a:endParaRPr>
          </a:p>
        </p:txBody>
      </p:sp>
      <p:sp>
        <p:nvSpPr>
          <p:cNvPr id="8197" name="Rectangle 18"/>
          <p:cNvSpPr>
            <a:spLocks noChangeArrowheads="1"/>
          </p:cNvSpPr>
          <p:nvPr/>
        </p:nvSpPr>
        <p:spPr bwMode="auto">
          <a:xfrm>
            <a:off x="683568" y="2492896"/>
            <a:ext cx="7777163" cy="151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kumimoji="1" sz="3200" b="1">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b="1">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b="1">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b="1">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b="1">
                <a:solidFill>
                  <a:schemeClr val="tx1"/>
                </a:solidFill>
                <a:latin typeface="Arial" charset="0"/>
                <a:ea typeface="ＭＳ Ｐゴシック" pitchFamily="50" charset="-128"/>
              </a:defRPr>
            </a:lvl9pPr>
          </a:lstStyle>
          <a:p>
            <a:pPr algn="ctr" eaLnBrk="1" hangingPunct="1">
              <a:spcBef>
                <a:spcPct val="0"/>
              </a:spcBef>
              <a:buNone/>
            </a:pPr>
            <a:r>
              <a:rPr lang="ja-JP" altLang="en-US" sz="4800" b="0" dirty="0">
                <a:latin typeface="Meiryo UI" panose="020B0604030504040204" pitchFamily="50" charset="-128"/>
                <a:ea typeface="Meiryo UI" panose="020B0604030504040204" pitchFamily="50" charset="-128"/>
              </a:rPr>
              <a:t>技術情報・発明の保護戦略</a:t>
            </a:r>
          </a:p>
        </p:txBody>
      </p:sp>
      <p:sp>
        <p:nvSpPr>
          <p:cNvPr id="19" name="Rectangle 3"/>
          <p:cNvSpPr txBox="1">
            <a:spLocks noChangeArrowheads="1"/>
          </p:cNvSpPr>
          <p:nvPr/>
        </p:nvSpPr>
        <p:spPr bwMode="auto">
          <a:xfrm>
            <a:off x="1258713" y="4725144"/>
            <a:ext cx="6697663" cy="1440160"/>
          </a:xfrm>
          <a:prstGeom prst="rect">
            <a:avLst/>
          </a:prstGeom>
          <a:noFill/>
          <a:ln w="9525">
            <a:noFill/>
            <a:miter lim="800000"/>
            <a:headEnd/>
            <a:tailEnd/>
          </a:ln>
        </p:spPr>
        <p:txBody>
          <a:bodyPr/>
          <a:lstStyle/>
          <a:p>
            <a:pPr marL="266700" indent="-266700">
              <a:spcBef>
                <a:spcPct val="20000"/>
              </a:spcBef>
              <a:buClr>
                <a:schemeClr val="folHlink"/>
              </a:buClr>
              <a:buSzPct val="60000"/>
              <a:defRPr/>
            </a:pPr>
            <a:r>
              <a:rPr lang="ja-JP" altLang="en-US" kern="0" dirty="0" smtClean="0">
                <a:latin typeface="Meiryo UI" panose="020B0604030504040204" pitchFamily="50" charset="-128"/>
                <a:ea typeface="Meiryo UI" panose="020B0604030504040204" pitchFamily="50" charset="-128"/>
              </a:rPr>
              <a:t>平成２９年３月８日</a:t>
            </a:r>
            <a:endParaRPr lang="en-US" altLang="ja-JP" kern="0" dirty="0">
              <a:latin typeface="Meiryo UI" panose="020B0604030504040204" pitchFamily="50" charset="-128"/>
              <a:ea typeface="Meiryo UI" panose="020B0604030504040204" pitchFamily="50" charset="-128"/>
            </a:endParaRPr>
          </a:p>
          <a:p>
            <a:pPr marL="266700" indent="-266700">
              <a:spcBef>
                <a:spcPct val="20000"/>
              </a:spcBef>
              <a:buClr>
                <a:schemeClr val="folHlink"/>
              </a:buClr>
              <a:buSzPct val="60000"/>
              <a:defRPr/>
            </a:pPr>
            <a:r>
              <a:rPr lang="ja-JP" altLang="en-US" kern="0" dirty="0">
                <a:latin typeface="Meiryo UI" panose="020B0604030504040204" pitchFamily="50" charset="-128"/>
                <a:ea typeface="Meiryo UI" panose="020B0604030504040204" pitchFamily="50" charset="-128"/>
              </a:rPr>
              <a:t>日本弁理士会</a:t>
            </a:r>
            <a:endParaRPr lang="en-US" altLang="ja-JP" kern="0" dirty="0">
              <a:latin typeface="Meiryo UI" panose="020B0604030504040204" pitchFamily="50" charset="-128"/>
              <a:ea typeface="Meiryo UI" panose="020B0604030504040204" pitchFamily="50" charset="-128"/>
            </a:endParaRPr>
          </a:p>
          <a:p>
            <a:pPr marL="266700" indent="-266700">
              <a:spcBef>
                <a:spcPct val="20000"/>
              </a:spcBef>
              <a:buClr>
                <a:schemeClr val="folHlink"/>
              </a:buClr>
              <a:buSzPct val="60000"/>
              <a:defRPr/>
            </a:pPr>
            <a:r>
              <a:rPr lang="ja-JP" altLang="en-US" kern="0" dirty="0">
                <a:latin typeface="Meiryo UI" panose="020B0604030504040204" pitchFamily="50" charset="-128"/>
                <a:ea typeface="Meiryo UI" panose="020B0604030504040204" pitchFamily="50" charset="-128"/>
              </a:rPr>
              <a:t>講師　</a:t>
            </a:r>
            <a:r>
              <a:rPr lang="ja-JP" altLang="en-US" kern="0" dirty="0" smtClean="0">
                <a:latin typeface="Meiryo UI" panose="020B0604030504040204" pitchFamily="50" charset="-128"/>
                <a:ea typeface="Meiryo UI" panose="020B0604030504040204" pitchFamily="50" charset="-128"/>
              </a:rPr>
              <a:t>弁護士・弁理士　高 石 秀 樹</a:t>
            </a:r>
            <a:endParaRPr lang="en-US" altLang="ja-JP" kern="0" dirty="0">
              <a:latin typeface="Meiryo UI" panose="020B0604030504040204" pitchFamily="50" charset="-128"/>
              <a:ea typeface="Meiryo UI" panose="020B0604030504040204" pitchFamily="50" charset="-128"/>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オープン・クローズ戦略のポイント</a:t>
            </a:r>
          </a:p>
        </p:txBody>
      </p:sp>
      <p:sp>
        <p:nvSpPr>
          <p:cNvPr id="3" name="コンテンツ プレースホルダー 2"/>
          <p:cNvSpPr>
            <a:spLocks noGrp="1"/>
          </p:cNvSpPr>
          <p:nvPr>
            <p:ph idx="1"/>
          </p:nvPr>
        </p:nvSpPr>
        <p:spPr/>
        <p:txBody>
          <a:bodyPr/>
          <a:lstStyle/>
          <a:p>
            <a:pPr marL="457200" indent="-457200">
              <a:buFont typeface="+mj-lt"/>
              <a:buAutoNum type="arabicPeriod"/>
            </a:pPr>
            <a:r>
              <a:rPr kumimoji="1" lang="ja-JP" altLang="en-US" b="1" u="sng" dirty="0"/>
              <a:t>オープン・クローズ戦略</a:t>
            </a:r>
            <a:r>
              <a:rPr kumimoji="1" lang="en-US" altLang="ja-JP" b="1" dirty="0"/>
              <a:t/>
            </a:r>
            <a:br>
              <a:rPr kumimoji="1" lang="en-US" altLang="ja-JP" b="1" dirty="0"/>
            </a:br>
            <a:r>
              <a:rPr kumimoji="1" lang="ja-JP" altLang="en-US" sz="1800" dirty="0"/>
              <a:t>◆オープン化した</a:t>
            </a:r>
            <a:r>
              <a:rPr kumimoji="1" lang="ja-JP" altLang="en-US" sz="1800" b="1" dirty="0"/>
              <a:t>周辺技術</a:t>
            </a:r>
            <a:r>
              <a:rPr kumimoji="1" lang="ja-JP" altLang="en-US" sz="1800" dirty="0"/>
              <a:t>で</a:t>
            </a:r>
            <a:r>
              <a:rPr kumimoji="1" lang="ja-JP" altLang="en-US" sz="1800" b="1" u="sng" dirty="0"/>
              <a:t>製品を普及させる仕組み</a:t>
            </a:r>
            <a:r>
              <a:rPr kumimoji="1" lang="ja-JP" altLang="en-US" sz="1800" dirty="0"/>
              <a:t>を作り、</a:t>
            </a:r>
            <a:r>
              <a:rPr kumimoji="1" lang="ja-JP" altLang="en-US" sz="1800" b="1" dirty="0"/>
              <a:t>市場拡大を図る</a:t>
            </a:r>
            <a:r>
              <a:rPr kumimoji="1" lang="ja-JP" altLang="en-US" sz="1800" dirty="0"/>
              <a:t>と共に、</a:t>
            </a:r>
            <a:r>
              <a:rPr kumimoji="1" lang="en-US" altLang="ja-JP" sz="1800" dirty="0"/>
              <a:t/>
            </a:r>
            <a:br>
              <a:rPr kumimoji="1" lang="en-US" altLang="ja-JP" sz="1800" dirty="0"/>
            </a:br>
            <a:r>
              <a:rPr kumimoji="1" lang="ja-JP" altLang="en-US" sz="1800" dirty="0"/>
              <a:t>　　</a:t>
            </a:r>
            <a:r>
              <a:rPr kumimoji="1" lang="ja-JP" altLang="en-US" sz="1800" b="1" u="sng" dirty="0"/>
              <a:t>他社と差別化</a:t>
            </a:r>
            <a:r>
              <a:rPr kumimoji="1" lang="ja-JP" altLang="en-US" sz="1800" dirty="0"/>
              <a:t>可能な自社の</a:t>
            </a:r>
            <a:r>
              <a:rPr kumimoji="1" lang="ja-JP" altLang="en-US" sz="1800" b="1" dirty="0"/>
              <a:t>コア技術</a:t>
            </a:r>
            <a:r>
              <a:rPr kumimoji="1" lang="ja-JP" altLang="en-US" sz="1800" dirty="0"/>
              <a:t>をクローズ化して、</a:t>
            </a:r>
            <a:r>
              <a:rPr kumimoji="1" lang="ja-JP" altLang="en-US" sz="1800" b="1" dirty="0"/>
              <a:t>競争力と利益を確保</a:t>
            </a:r>
            <a:r>
              <a:rPr kumimoji="1" lang="ja-JP" altLang="en-US" sz="1800" dirty="0"/>
              <a:t>する</a:t>
            </a:r>
            <a:r>
              <a:rPr kumimoji="1" lang="en-US" altLang="ja-JP" sz="1800" dirty="0"/>
              <a:t/>
            </a:r>
            <a:br>
              <a:rPr kumimoji="1" lang="en-US" altLang="ja-JP" sz="1800" dirty="0"/>
            </a:br>
            <a:r>
              <a:rPr kumimoji="1" lang="en-US" altLang="ja-JP" sz="1800" dirty="0"/>
              <a:t/>
            </a:r>
            <a:br>
              <a:rPr kumimoji="1" lang="en-US" altLang="ja-JP" sz="1800" dirty="0"/>
            </a:br>
            <a:r>
              <a:rPr kumimoji="1" lang="ja-JP" altLang="en-US" sz="1800" dirty="0"/>
              <a:t>◆</a:t>
            </a:r>
            <a:r>
              <a:rPr kumimoji="1" lang="ja-JP" altLang="en-US" sz="1800" b="1" dirty="0">
                <a:solidFill>
                  <a:srgbClr val="FF0000"/>
                </a:solidFill>
              </a:rPr>
              <a:t>コア技術</a:t>
            </a:r>
            <a:r>
              <a:rPr kumimoji="1" lang="ja-JP" altLang="en-US" sz="1800" dirty="0"/>
              <a:t>　：自社が強みを持つ技術。他社と差別化できる技術。</a:t>
            </a:r>
            <a:r>
              <a:rPr kumimoji="1" lang="ja-JP" altLang="en-US" sz="1800" b="1" dirty="0"/>
              <a:t>⇒</a:t>
            </a:r>
            <a:r>
              <a:rPr kumimoji="1" lang="ja-JP" altLang="en-US" sz="1800" b="1" dirty="0">
                <a:solidFill>
                  <a:srgbClr val="FF0000"/>
                </a:solidFill>
              </a:rPr>
              <a:t>目利きが重要</a:t>
            </a:r>
            <a:r>
              <a:rPr kumimoji="1" lang="en-US" altLang="ja-JP" sz="1800" b="1" dirty="0"/>
              <a:t/>
            </a:r>
            <a:br>
              <a:rPr kumimoji="1" lang="en-US" altLang="ja-JP" sz="1800" b="1" dirty="0"/>
            </a:br>
            <a:r>
              <a:rPr kumimoji="1" lang="ja-JP" altLang="en-US" sz="1800" dirty="0"/>
              <a:t>　</a:t>
            </a:r>
            <a:r>
              <a:rPr kumimoji="1" lang="ja-JP" altLang="en-US" sz="1800" b="1" dirty="0"/>
              <a:t>⇒技術開発で先行し続けることが必要</a:t>
            </a:r>
            <a:r>
              <a:rPr kumimoji="1" lang="en-US" altLang="ja-JP" sz="1800" b="1" dirty="0"/>
              <a:t/>
            </a:r>
            <a:br>
              <a:rPr kumimoji="1" lang="en-US" altLang="ja-JP" sz="1800" b="1" dirty="0"/>
            </a:br>
            <a:r>
              <a:rPr kumimoji="1" lang="ja-JP" altLang="en-US" sz="1800" b="1" dirty="0"/>
              <a:t>　⇒知的財産で保護して</a:t>
            </a:r>
            <a:r>
              <a:rPr kumimoji="1" lang="ja-JP" altLang="en-US" sz="1800" b="1" dirty="0">
                <a:solidFill>
                  <a:srgbClr val="FF0000"/>
                </a:solidFill>
              </a:rPr>
              <a:t>独占実施又は秘匿実施</a:t>
            </a:r>
            <a:r>
              <a:rPr kumimoji="1" lang="ja-JP" altLang="en-US" sz="1800" b="1" dirty="0"/>
              <a:t>し、クロスライセンスを排除する</a:t>
            </a:r>
            <a:r>
              <a:rPr kumimoji="1" lang="en-US" altLang="ja-JP" sz="1800" b="1" dirty="0"/>
              <a:t/>
            </a:r>
            <a:br>
              <a:rPr kumimoji="1" lang="en-US" altLang="ja-JP" sz="1800" b="1" dirty="0"/>
            </a:br>
            <a:r>
              <a:rPr kumimoji="1" lang="en-US" altLang="ja-JP" sz="1800" b="1" dirty="0"/>
              <a:t/>
            </a:r>
            <a:br>
              <a:rPr kumimoji="1" lang="en-US" altLang="ja-JP" sz="1800" b="1" dirty="0"/>
            </a:br>
            <a:r>
              <a:rPr kumimoji="1" lang="ja-JP" altLang="en-US" sz="1800" b="1" dirty="0"/>
              <a:t>◆</a:t>
            </a:r>
            <a:r>
              <a:rPr kumimoji="1" lang="ja-JP" altLang="en-US" sz="1800" b="1" dirty="0">
                <a:solidFill>
                  <a:srgbClr val="0000FF"/>
                </a:solidFill>
              </a:rPr>
              <a:t>周辺技術</a:t>
            </a:r>
            <a:r>
              <a:rPr kumimoji="1" lang="ja-JP" altLang="en-US" sz="1800" dirty="0"/>
              <a:t>　</a:t>
            </a:r>
            <a:r>
              <a:rPr kumimoji="1" lang="ja-JP" altLang="en-US" sz="1800" dirty="0" smtClean="0"/>
              <a:t>：例えば、オープン化</a:t>
            </a:r>
            <a:r>
              <a:rPr kumimoji="1" lang="ja-JP" altLang="en-US" sz="1800" dirty="0"/>
              <a:t>して、製品を普及させる仕組みを作る技術。</a:t>
            </a:r>
            <a:r>
              <a:rPr kumimoji="1" lang="en-US" altLang="ja-JP" sz="1800" dirty="0"/>
              <a:t/>
            </a:r>
            <a:br>
              <a:rPr kumimoji="1" lang="en-US" altLang="ja-JP" sz="1800" dirty="0"/>
            </a:br>
            <a:r>
              <a:rPr kumimoji="1" lang="ja-JP" altLang="en-US" sz="1800" dirty="0"/>
              <a:t>　⇒コア技術の周りに、</a:t>
            </a:r>
            <a:r>
              <a:rPr kumimoji="1" lang="ja-JP" altLang="en-US" sz="1800" b="1" dirty="0">
                <a:solidFill>
                  <a:srgbClr val="0000FF"/>
                </a:solidFill>
              </a:rPr>
              <a:t>多くのパートナー企業を引き寄せることが必要</a:t>
            </a:r>
            <a:r>
              <a:rPr kumimoji="1" lang="en-US" altLang="ja-JP" sz="1800" dirty="0"/>
              <a:t/>
            </a:r>
            <a:br>
              <a:rPr kumimoji="1" lang="en-US" altLang="ja-JP" sz="1800" dirty="0"/>
            </a:br>
            <a:r>
              <a:rPr kumimoji="1" lang="ja-JP" altLang="en-US" sz="1800" dirty="0"/>
              <a:t>　⇒知的財産を取得し</a:t>
            </a:r>
            <a:r>
              <a:rPr kumimoji="1" lang="ja-JP" altLang="en-US" sz="1800" b="1" dirty="0">
                <a:solidFill>
                  <a:srgbClr val="0000FF"/>
                </a:solidFill>
              </a:rPr>
              <a:t>許諾実施</a:t>
            </a:r>
            <a:r>
              <a:rPr kumimoji="1" lang="ja-JP" altLang="en-US" sz="1800" dirty="0"/>
              <a:t>、又は公知化して</a:t>
            </a:r>
            <a:r>
              <a:rPr kumimoji="1" lang="ja-JP" altLang="en-US" sz="1800" b="1" dirty="0">
                <a:solidFill>
                  <a:srgbClr val="0000FF"/>
                </a:solidFill>
              </a:rPr>
              <a:t>自由実施</a:t>
            </a:r>
            <a:r>
              <a:rPr kumimoji="1" lang="ja-JP" altLang="en-US" sz="1800" dirty="0"/>
              <a:t>させ、</a:t>
            </a:r>
            <a:r>
              <a:rPr kumimoji="1" lang="ja-JP" altLang="en-US" sz="1800" b="1" dirty="0">
                <a:solidFill>
                  <a:srgbClr val="0000FF"/>
                </a:solidFill>
              </a:rPr>
              <a:t>標準化により普及化</a:t>
            </a:r>
            <a:r>
              <a:rPr kumimoji="1" lang="en-US" altLang="ja-JP" sz="1800" b="1" dirty="0">
                <a:solidFill>
                  <a:srgbClr val="0000FF"/>
                </a:solidFill>
              </a:rPr>
              <a:t/>
            </a:r>
            <a:br>
              <a:rPr kumimoji="1" lang="en-US" altLang="ja-JP" sz="1800" b="1" dirty="0">
                <a:solidFill>
                  <a:srgbClr val="0000FF"/>
                </a:solidFill>
              </a:rPr>
            </a:br>
            <a:r>
              <a:rPr kumimoji="1" lang="en-US" altLang="ja-JP" sz="1800" b="1" dirty="0"/>
              <a:t/>
            </a:r>
            <a:br>
              <a:rPr kumimoji="1" lang="en-US" altLang="ja-JP" sz="1800" b="1" dirty="0"/>
            </a:br>
            <a:r>
              <a:rPr kumimoji="1" lang="ja-JP" altLang="en-US" sz="1800" b="1" dirty="0"/>
              <a:t>◆コア技術と周辺技術との</a:t>
            </a:r>
            <a:r>
              <a:rPr kumimoji="1" lang="ja-JP" altLang="en-US" sz="1800" b="1" dirty="0">
                <a:solidFill>
                  <a:srgbClr val="CC00CC"/>
                </a:solidFill>
              </a:rPr>
              <a:t>相互依存性を持たせる技術</a:t>
            </a:r>
            <a:r>
              <a:rPr kumimoji="1" lang="en-US" altLang="ja-JP" sz="1800" b="1" dirty="0">
                <a:solidFill>
                  <a:srgbClr val="CC00CC"/>
                </a:solidFill>
              </a:rPr>
              <a:t/>
            </a:r>
            <a:br>
              <a:rPr kumimoji="1" lang="en-US" altLang="ja-JP" sz="1800" b="1" dirty="0">
                <a:solidFill>
                  <a:srgbClr val="CC00CC"/>
                </a:solidFill>
              </a:rPr>
            </a:br>
            <a:r>
              <a:rPr kumimoji="1" lang="ja-JP" altLang="en-US" sz="1800" b="1" dirty="0">
                <a:solidFill>
                  <a:srgbClr val="CC00CC"/>
                </a:solidFill>
              </a:rPr>
              <a:t>　</a:t>
            </a:r>
            <a:r>
              <a:rPr kumimoji="1" lang="ja-JP" altLang="en-US" sz="1800" dirty="0"/>
              <a:t>⇒</a:t>
            </a:r>
            <a:r>
              <a:rPr kumimoji="1" lang="ja-JP" altLang="en-US" sz="1800" b="1" dirty="0">
                <a:solidFill>
                  <a:srgbClr val="CC00CC"/>
                </a:solidFill>
              </a:rPr>
              <a:t>知的財産を取得</a:t>
            </a:r>
            <a:r>
              <a:rPr kumimoji="1" lang="ja-JP" altLang="en-US" sz="1800" dirty="0"/>
              <a:t>して、</a:t>
            </a:r>
            <a:r>
              <a:rPr kumimoji="1" lang="ja-JP" altLang="en-US" sz="1800" b="1" dirty="0">
                <a:solidFill>
                  <a:srgbClr val="CC00CC"/>
                </a:solidFill>
              </a:rPr>
              <a:t>周辺技術及び</a:t>
            </a:r>
            <a:r>
              <a:rPr lang="ja-JP" altLang="en-US" sz="1800" b="1" dirty="0">
                <a:solidFill>
                  <a:srgbClr val="CC00CC"/>
                </a:solidFill>
              </a:rPr>
              <a:t>パートナー企業をコントロール</a:t>
            </a:r>
            <a:r>
              <a:rPr lang="ja-JP" altLang="en-US" sz="1800" dirty="0"/>
              <a:t>する</a:t>
            </a:r>
            <a:r>
              <a:rPr kumimoji="1" lang="en-US" altLang="ja-JP" sz="1800" dirty="0"/>
              <a:t/>
            </a:r>
            <a:br>
              <a:rPr kumimoji="1" lang="en-US" altLang="ja-JP" sz="1800" dirty="0"/>
            </a:br>
            <a:endParaRPr kumimoji="1" lang="en-US" altLang="ja-JP" sz="1800" dirty="0"/>
          </a:p>
          <a:p>
            <a:pPr marL="457200" indent="-457200">
              <a:buFont typeface="+mj-lt"/>
              <a:buAutoNum type="arabicPeriod"/>
            </a:pPr>
            <a:r>
              <a:rPr lang="ja-JP" altLang="en-US" b="1" u="sng" dirty="0"/>
              <a:t>知財戦略としてのオープン・クローズ戦略</a:t>
            </a:r>
            <a:r>
              <a:rPr lang="en-US" altLang="ja-JP" b="1" dirty="0"/>
              <a:t/>
            </a:r>
            <a:br>
              <a:rPr lang="en-US" altLang="ja-JP" b="1" dirty="0"/>
            </a:br>
            <a:r>
              <a:rPr lang="ja-JP" altLang="en-US" sz="1800" dirty="0"/>
              <a:t>◆自社の知的財産のうち、</a:t>
            </a:r>
            <a:r>
              <a:rPr lang="en-US" altLang="ja-JP" sz="1800" dirty="0"/>
              <a:t/>
            </a:r>
            <a:br>
              <a:rPr lang="en-US" altLang="ja-JP" sz="1800" dirty="0"/>
            </a:br>
            <a:r>
              <a:rPr lang="ja-JP" altLang="en-US" sz="1800" dirty="0"/>
              <a:t>　公知化して</a:t>
            </a:r>
            <a:r>
              <a:rPr lang="ja-JP" altLang="en-US" sz="1800" b="1" u="sng" dirty="0">
                <a:solidFill>
                  <a:srgbClr val="0000FF"/>
                </a:solidFill>
              </a:rPr>
              <a:t>自由実施</a:t>
            </a:r>
            <a:r>
              <a:rPr lang="ja-JP" altLang="en-US" sz="1800" dirty="0"/>
              <a:t>させる又は他社に</a:t>
            </a:r>
            <a:r>
              <a:rPr lang="ja-JP" altLang="en-US" sz="1800" b="1" u="sng" dirty="0">
                <a:solidFill>
                  <a:srgbClr val="0000FF"/>
                </a:solidFill>
              </a:rPr>
              <a:t>許諾実施</a:t>
            </a:r>
            <a:r>
              <a:rPr lang="ja-JP" altLang="en-US" sz="1800" dirty="0"/>
              <a:t>させる部分</a:t>
            </a:r>
            <a:r>
              <a:rPr lang="ja-JP" altLang="en-US" sz="1800" b="1" dirty="0">
                <a:solidFill>
                  <a:srgbClr val="0000FF"/>
                </a:solidFill>
              </a:rPr>
              <a:t>（オープン化）</a:t>
            </a:r>
            <a:r>
              <a:rPr lang="ja-JP" altLang="en-US" sz="1800" dirty="0"/>
              <a:t>と、</a:t>
            </a:r>
            <a:r>
              <a:rPr lang="en-US" altLang="ja-JP" sz="1800" dirty="0"/>
              <a:t/>
            </a:r>
            <a:br>
              <a:rPr lang="en-US" altLang="ja-JP" sz="1800" dirty="0"/>
            </a:br>
            <a:r>
              <a:rPr lang="ja-JP" altLang="en-US" sz="1800" dirty="0"/>
              <a:t>　</a:t>
            </a:r>
            <a:r>
              <a:rPr lang="ja-JP" altLang="en-US" sz="1800" b="1" dirty="0"/>
              <a:t>秘匿化</a:t>
            </a:r>
            <a:r>
              <a:rPr lang="ja-JP" altLang="en-US" sz="1800" dirty="0"/>
              <a:t>して</a:t>
            </a:r>
            <a:r>
              <a:rPr lang="ja-JP" altLang="en-US" sz="1800" b="1" u="sng" dirty="0">
                <a:solidFill>
                  <a:srgbClr val="FF0000"/>
                </a:solidFill>
              </a:rPr>
              <a:t>秘匿実施</a:t>
            </a:r>
            <a:r>
              <a:rPr lang="ja-JP" altLang="en-US" sz="1800" dirty="0"/>
              <a:t>する又は</a:t>
            </a:r>
            <a:r>
              <a:rPr lang="ja-JP" altLang="en-US" sz="1800" b="1" dirty="0"/>
              <a:t>特許化</a:t>
            </a:r>
            <a:r>
              <a:rPr lang="ja-JP" altLang="en-US" sz="1800" dirty="0"/>
              <a:t>して</a:t>
            </a:r>
            <a:r>
              <a:rPr lang="ja-JP" altLang="en-US" sz="1800" b="1" u="sng" dirty="0">
                <a:solidFill>
                  <a:srgbClr val="FF0000"/>
                </a:solidFill>
              </a:rPr>
              <a:t>独占実施</a:t>
            </a:r>
            <a:r>
              <a:rPr lang="ja-JP" altLang="en-US" sz="1800" dirty="0"/>
              <a:t>する部分</a:t>
            </a:r>
            <a:r>
              <a:rPr lang="ja-JP" altLang="en-US" sz="1800" b="1" dirty="0">
                <a:solidFill>
                  <a:srgbClr val="FF0000"/>
                </a:solidFill>
              </a:rPr>
              <a:t>（クローズ化）</a:t>
            </a:r>
            <a:r>
              <a:rPr lang="ja-JP" altLang="en-US" sz="1800" dirty="0"/>
              <a:t>とを</a:t>
            </a:r>
            <a:r>
              <a:rPr lang="en-US" altLang="ja-JP" sz="1800" dirty="0"/>
              <a:t/>
            </a:r>
            <a:br>
              <a:rPr lang="en-US" altLang="ja-JP" sz="1800" dirty="0"/>
            </a:br>
            <a:r>
              <a:rPr lang="ja-JP" altLang="en-US" sz="1800" dirty="0"/>
              <a:t>　</a:t>
            </a:r>
            <a:r>
              <a:rPr lang="ja-JP" altLang="en-US" sz="1800" b="1" u="sng" dirty="0"/>
              <a:t>選択する、知的財産管理（マネジメント）</a:t>
            </a:r>
            <a:r>
              <a:rPr kumimoji="1" lang="en-US" altLang="ja-JP" sz="1800" dirty="0"/>
              <a:t/>
            </a:r>
            <a:br>
              <a:rPr kumimoji="1" lang="en-US" altLang="ja-JP" sz="1800" dirty="0"/>
            </a:br>
            <a:endParaRPr kumimoji="1" lang="en-US" altLang="ja-JP" sz="1800" dirty="0"/>
          </a:p>
          <a:p>
            <a:pPr marL="457200" indent="-457200">
              <a:buFont typeface="+mj-lt"/>
              <a:buAutoNum type="arabicPeriod"/>
            </a:pPr>
            <a:endParaRPr kumimoji="1" lang="ja-JP" altLang="en-US" dirty="0"/>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10</a:t>
            </a:fld>
            <a:endParaRPr lang="en-US" altLang="ja-JP"/>
          </a:p>
        </p:txBody>
      </p:sp>
    </p:spTree>
    <p:extLst>
      <p:ext uri="{BB962C8B-B14F-4D97-AF65-F5344CB8AC3E}">
        <p14:creationId xmlns:p14="http://schemas.microsoft.com/office/powerpoint/2010/main" val="157572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116632"/>
            <a:ext cx="7200800" cy="576064"/>
          </a:xfrm>
        </p:spPr>
        <p:txBody>
          <a:bodyPr/>
          <a:lstStyle/>
          <a:p>
            <a:r>
              <a:rPr kumimoji="1" lang="ja-JP" altLang="en-US" dirty="0"/>
              <a:t>オープン・クローズ戦略と標準化の主な類型</a:t>
            </a:r>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11</a:t>
            </a:fld>
            <a:endParaRPr lang="en-US" altLang="ja-JP"/>
          </a:p>
        </p:txBody>
      </p:sp>
      <p:sp>
        <p:nvSpPr>
          <p:cNvPr id="7" name="コンテンツ プレースホルダー 2"/>
          <p:cNvSpPr txBox="1">
            <a:spLocks/>
          </p:cNvSpPr>
          <p:nvPr/>
        </p:nvSpPr>
        <p:spPr bwMode="auto">
          <a:xfrm>
            <a:off x="251521" y="764704"/>
            <a:ext cx="864096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20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1800">
                <a:solidFill>
                  <a:schemeClr val="tx1"/>
                </a:solidFill>
                <a:latin typeface="Meiryo UI" panose="020B0604030504040204" pitchFamily="50" charset="-128"/>
                <a:ea typeface="Meiryo UI" panose="020B0604030504040204" pitchFamily="50"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1600">
                <a:solidFill>
                  <a:schemeClr val="tx1"/>
                </a:solidFill>
                <a:latin typeface="Meiryo UI" panose="020B0604030504040204" pitchFamily="50" charset="-128"/>
                <a:ea typeface="Meiryo UI" panose="020B0604030504040204" pitchFamily="50"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1400">
                <a:solidFill>
                  <a:schemeClr val="tx1"/>
                </a:solidFill>
                <a:latin typeface="Meiryo UI" panose="020B0604030504040204" pitchFamily="50" charset="-128"/>
                <a:ea typeface="Meiryo UI" panose="020B0604030504040204" pitchFamily="50" charset="-128"/>
              </a:defRPr>
            </a:lvl4pPr>
            <a:lvl5pPr marL="2057400" indent="-228600" algn="l" rtl="0" eaLnBrk="0" fontAlgn="base" hangingPunct="0">
              <a:spcBef>
                <a:spcPct val="20000"/>
              </a:spcBef>
              <a:spcAft>
                <a:spcPct val="0"/>
              </a:spcAft>
              <a:buClr>
                <a:schemeClr val="bg2"/>
              </a:buClr>
              <a:buFont typeface="Wingdings" pitchFamily="2" charset="2"/>
              <a:buChar char="§"/>
              <a:defRPr kumimoji="1" sz="1200">
                <a:solidFill>
                  <a:schemeClr val="tx1"/>
                </a:solidFill>
                <a:latin typeface="Meiryo UI" panose="020B0604030504040204" pitchFamily="50" charset="-128"/>
                <a:ea typeface="Meiryo UI" panose="020B0604030504040204" pitchFamily="50" charset="-128"/>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457200" indent="-457200">
              <a:buFont typeface="+mj-lt"/>
              <a:buAutoNum type="arabicPeriod"/>
            </a:pPr>
            <a:r>
              <a:rPr lang="ja-JP" altLang="en-US" b="1" u="sng" kern="0" dirty="0"/>
              <a:t>フォーマット標準（製品の仕様の標準化）</a:t>
            </a:r>
            <a:r>
              <a:rPr lang="en-US" altLang="ja-JP" b="1" kern="0" dirty="0"/>
              <a:t/>
            </a:r>
            <a:br>
              <a:rPr lang="en-US" altLang="ja-JP" b="1" kern="0" dirty="0"/>
            </a:br>
            <a:r>
              <a:rPr lang="ja-JP" altLang="en-US" sz="1800" kern="0" dirty="0"/>
              <a:t>◆</a:t>
            </a:r>
            <a:r>
              <a:rPr lang="ja-JP" altLang="en-US" sz="1800" b="1" u="sng" kern="0" dirty="0"/>
              <a:t>製品の</a:t>
            </a:r>
            <a:r>
              <a:rPr lang="ja-JP" altLang="en-US" sz="1800" b="1" u="sng" kern="0" dirty="0">
                <a:solidFill>
                  <a:srgbClr val="FF0000"/>
                </a:solidFill>
              </a:rPr>
              <a:t>基本機能の大部分</a:t>
            </a:r>
            <a:r>
              <a:rPr lang="ja-JP" altLang="en-US" sz="1800" kern="0" dirty="0"/>
              <a:t>を</a:t>
            </a:r>
            <a:r>
              <a:rPr lang="ja-JP" altLang="en-US" sz="1800" b="1" kern="0" dirty="0">
                <a:solidFill>
                  <a:srgbClr val="CC00CC"/>
                </a:solidFill>
              </a:rPr>
              <a:t>オープン化</a:t>
            </a:r>
            <a:r>
              <a:rPr lang="en-US" altLang="ja-JP" sz="1800" kern="0" dirty="0"/>
              <a:t/>
            </a:r>
            <a:br>
              <a:rPr lang="en-US" altLang="ja-JP" sz="1800" kern="0" dirty="0"/>
            </a:br>
            <a:r>
              <a:rPr lang="ja-JP" altLang="en-US" sz="1800" kern="0" dirty="0"/>
              <a:t>　</a:t>
            </a:r>
            <a:r>
              <a:rPr lang="ja-JP" altLang="en-US" sz="1800" b="1" kern="0" dirty="0"/>
              <a:t>⇒製品の普及</a:t>
            </a:r>
            <a:r>
              <a:rPr lang="ja-JP" altLang="en-US" sz="1800" kern="0" dirty="0"/>
              <a:t>による</a:t>
            </a:r>
            <a:r>
              <a:rPr lang="ja-JP" altLang="en-US" sz="1800" b="1" kern="0" dirty="0">
                <a:solidFill>
                  <a:srgbClr val="0000FF"/>
                </a:solidFill>
              </a:rPr>
              <a:t>市場拡大</a:t>
            </a:r>
            <a:r>
              <a:rPr lang="ja-JP" altLang="en-US" sz="1800" kern="0" dirty="0"/>
              <a:t>を図る</a:t>
            </a:r>
            <a:r>
              <a:rPr lang="en-US" altLang="ja-JP" sz="1800" kern="0" dirty="0"/>
              <a:t/>
            </a:r>
            <a:br>
              <a:rPr lang="en-US" altLang="ja-JP" sz="1800" kern="0" dirty="0"/>
            </a:br>
            <a:r>
              <a:rPr lang="ja-JP" altLang="en-US" sz="1800" kern="0" dirty="0"/>
              <a:t>　</a:t>
            </a:r>
            <a:r>
              <a:rPr lang="ja-JP" altLang="en-US" sz="1800" b="1" kern="0" dirty="0"/>
              <a:t>⇒標準必須特許</a:t>
            </a:r>
            <a:r>
              <a:rPr lang="ja-JP" altLang="en-US" sz="1800" kern="0" dirty="0"/>
              <a:t>の</a:t>
            </a:r>
            <a:r>
              <a:rPr lang="ja-JP" altLang="en-US" sz="1800" b="1" kern="0" dirty="0">
                <a:solidFill>
                  <a:srgbClr val="0000FF"/>
                </a:solidFill>
              </a:rPr>
              <a:t>ライセンス収入</a:t>
            </a:r>
            <a:r>
              <a:rPr lang="ja-JP" altLang="en-US" sz="1800" b="1" kern="0" dirty="0"/>
              <a:t>を確保</a:t>
            </a:r>
            <a:r>
              <a:rPr lang="ja-JP" altLang="en-US" sz="1800" kern="0" dirty="0"/>
              <a:t>する</a:t>
            </a:r>
            <a:r>
              <a:rPr lang="en-US" altLang="ja-JP" sz="1800" kern="0" dirty="0"/>
              <a:t/>
            </a:r>
            <a:br>
              <a:rPr lang="en-US" altLang="ja-JP" sz="1800" kern="0" dirty="0"/>
            </a:br>
            <a:r>
              <a:rPr lang="ja-JP" altLang="en-US" sz="1800" kern="0" dirty="0"/>
              <a:t>◆</a:t>
            </a:r>
            <a:r>
              <a:rPr lang="ja-JP" altLang="en-US" sz="1800" b="1" kern="0" dirty="0"/>
              <a:t>自社特許も含めて標準化</a:t>
            </a:r>
            <a:r>
              <a:rPr lang="ja-JP" altLang="en-US" sz="1800" kern="0" dirty="0"/>
              <a:t>　：</a:t>
            </a:r>
            <a:r>
              <a:rPr lang="en-US" altLang="ja-JP" sz="1800" kern="0" dirty="0"/>
              <a:t>Blue-ray Disc</a:t>
            </a:r>
            <a:r>
              <a:rPr lang="ja-JP" altLang="en-US" sz="1800" kern="0" dirty="0"/>
              <a:t>（パナソニック・ソニー他）等</a:t>
            </a:r>
            <a:endParaRPr lang="en-US" altLang="ja-JP" sz="1800" kern="0" dirty="0"/>
          </a:p>
          <a:p>
            <a:pPr marL="0" indent="0">
              <a:buNone/>
            </a:pPr>
            <a:endParaRPr lang="en-US" altLang="ja-JP" sz="1800" kern="0" dirty="0"/>
          </a:p>
          <a:p>
            <a:pPr marL="457200" indent="-457200">
              <a:buFont typeface="+mj-lt"/>
              <a:buAutoNum type="arabicPeriod" startAt="2"/>
            </a:pPr>
            <a:r>
              <a:rPr lang="ja-JP" altLang="en-US" b="1" u="sng" kern="0" dirty="0"/>
              <a:t>インターフェイス標準（インターフェイス部分の仕様の標準化）</a:t>
            </a:r>
            <a:r>
              <a:rPr lang="en-US" altLang="ja-JP" b="1" kern="0" dirty="0"/>
              <a:t/>
            </a:r>
            <a:br>
              <a:rPr lang="en-US" altLang="ja-JP" b="1" kern="0" dirty="0"/>
            </a:br>
            <a:r>
              <a:rPr lang="ja-JP" altLang="en-US" sz="1800" kern="0" dirty="0"/>
              <a:t>◆</a:t>
            </a:r>
            <a:r>
              <a:rPr lang="ja-JP" altLang="en-US" sz="1800" b="1" u="sng" kern="0" dirty="0"/>
              <a:t>他社製品との</a:t>
            </a:r>
            <a:r>
              <a:rPr lang="ja-JP" altLang="en-US" sz="1800" b="1" u="sng" kern="0" dirty="0">
                <a:solidFill>
                  <a:srgbClr val="FF0000"/>
                </a:solidFill>
              </a:rPr>
              <a:t>インターフェース部分</a:t>
            </a:r>
            <a:r>
              <a:rPr lang="ja-JP" altLang="en-US" sz="1800" kern="0" dirty="0"/>
              <a:t>を</a:t>
            </a:r>
            <a:r>
              <a:rPr lang="ja-JP" altLang="en-US" sz="1800" b="1" kern="0" dirty="0">
                <a:solidFill>
                  <a:srgbClr val="CC00CC"/>
                </a:solidFill>
              </a:rPr>
              <a:t>オープン化</a:t>
            </a:r>
            <a:r>
              <a:rPr lang="en-US" altLang="ja-JP" sz="1800" kern="0" dirty="0"/>
              <a:t/>
            </a:r>
            <a:br>
              <a:rPr lang="en-US" altLang="ja-JP" sz="1800" kern="0" dirty="0"/>
            </a:br>
            <a:r>
              <a:rPr lang="ja-JP" altLang="en-US" sz="1800" kern="0" dirty="0"/>
              <a:t>　</a:t>
            </a:r>
            <a:r>
              <a:rPr lang="ja-JP" altLang="en-US" sz="1800" b="1" kern="0" dirty="0"/>
              <a:t>⇒</a:t>
            </a:r>
            <a:r>
              <a:rPr lang="ja-JP" altLang="en-US" sz="1800" kern="0" dirty="0"/>
              <a:t>相互接続による</a:t>
            </a:r>
            <a:r>
              <a:rPr lang="ja-JP" altLang="en-US" sz="1800" b="1" kern="0" dirty="0"/>
              <a:t>接続性向上</a:t>
            </a:r>
            <a:r>
              <a:rPr lang="ja-JP" altLang="en-US" sz="1800" kern="0" dirty="0"/>
              <a:t>による</a:t>
            </a:r>
            <a:r>
              <a:rPr lang="ja-JP" altLang="en-US" sz="1800" b="1" kern="0" dirty="0">
                <a:solidFill>
                  <a:srgbClr val="0000FF"/>
                </a:solidFill>
              </a:rPr>
              <a:t>市場拡大</a:t>
            </a:r>
            <a:r>
              <a:rPr lang="ja-JP" altLang="en-US" sz="1800" kern="0" dirty="0"/>
              <a:t>を図る</a:t>
            </a:r>
            <a:r>
              <a:rPr lang="en-US" altLang="ja-JP" sz="1800" kern="0" dirty="0"/>
              <a:t/>
            </a:r>
            <a:br>
              <a:rPr lang="en-US" altLang="ja-JP" sz="1800" kern="0" dirty="0"/>
            </a:br>
            <a:r>
              <a:rPr lang="ja-JP" altLang="en-US" sz="1800" kern="0" dirty="0"/>
              <a:t>　</a:t>
            </a:r>
            <a:r>
              <a:rPr lang="ja-JP" altLang="en-US" sz="1800" b="1" kern="0" dirty="0"/>
              <a:t>⇒コア技術</a:t>
            </a:r>
            <a:r>
              <a:rPr lang="ja-JP" altLang="en-US" sz="1800" kern="0" dirty="0"/>
              <a:t>の</a:t>
            </a:r>
            <a:r>
              <a:rPr lang="ja-JP" altLang="en-US" sz="1800" b="1" kern="0" dirty="0">
                <a:solidFill>
                  <a:srgbClr val="CC00CC"/>
                </a:solidFill>
              </a:rPr>
              <a:t>クローズ化</a:t>
            </a:r>
            <a:r>
              <a:rPr lang="ja-JP" altLang="en-US" sz="1800" kern="0" dirty="0"/>
              <a:t>により</a:t>
            </a:r>
            <a:r>
              <a:rPr lang="ja-JP" altLang="en-US" sz="1800" b="1" kern="0" dirty="0">
                <a:solidFill>
                  <a:srgbClr val="0000FF"/>
                </a:solidFill>
              </a:rPr>
              <a:t>価格低下を抑制</a:t>
            </a:r>
            <a:r>
              <a:rPr lang="ja-JP" altLang="en-US" sz="1800" kern="0" dirty="0"/>
              <a:t>する</a:t>
            </a:r>
            <a:r>
              <a:rPr lang="en-US" altLang="ja-JP" sz="1800" kern="0" dirty="0"/>
              <a:t/>
            </a:r>
            <a:br>
              <a:rPr lang="en-US" altLang="ja-JP" sz="1800" kern="0" dirty="0"/>
            </a:br>
            <a:r>
              <a:rPr lang="ja-JP" altLang="en-US" sz="1800" kern="0" dirty="0"/>
              <a:t>◆</a:t>
            </a:r>
            <a:r>
              <a:rPr lang="ja-JP" altLang="en-US" sz="1800" b="1" kern="0" dirty="0"/>
              <a:t>自社特許の周辺を標準化</a:t>
            </a:r>
            <a:r>
              <a:rPr lang="ja-JP" altLang="en-US" sz="1800" kern="0" dirty="0"/>
              <a:t>　：</a:t>
            </a:r>
            <a:r>
              <a:rPr lang="en-US" altLang="ja-JP" sz="1800" kern="0" dirty="0"/>
              <a:t>QR</a:t>
            </a:r>
            <a:r>
              <a:rPr lang="ja-JP" altLang="en-US" sz="1800" kern="0" dirty="0"/>
              <a:t>コード（デンソー）等</a:t>
            </a:r>
            <a:endParaRPr lang="en-US" altLang="ja-JP" sz="1800" kern="0" dirty="0"/>
          </a:p>
          <a:p>
            <a:pPr marL="457200" indent="-457200">
              <a:buFont typeface="+mj-lt"/>
              <a:buAutoNum type="arabicPeriod" startAt="2"/>
            </a:pPr>
            <a:endParaRPr lang="en-US" altLang="ja-JP" sz="1800" kern="0" dirty="0"/>
          </a:p>
          <a:p>
            <a:pPr marL="457200" indent="-457200">
              <a:buFont typeface="+mj-lt"/>
              <a:buAutoNum type="arabicPeriod" startAt="2"/>
            </a:pPr>
            <a:r>
              <a:rPr lang="ja-JP" altLang="en-US" sz="1800" b="1" u="sng" kern="0" dirty="0"/>
              <a:t>性能試験標準（性能試験・評価方法の標準化）</a:t>
            </a:r>
            <a:r>
              <a:rPr lang="en-US" altLang="ja-JP" sz="1800" b="1" kern="0" dirty="0"/>
              <a:t/>
            </a:r>
            <a:br>
              <a:rPr lang="en-US" altLang="ja-JP" sz="1800" b="1" kern="0" dirty="0"/>
            </a:br>
            <a:r>
              <a:rPr lang="ja-JP" altLang="en-US" sz="1800" kern="0" dirty="0"/>
              <a:t>◆</a:t>
            </a:r>
            <a:r>
              <a:rPr lang="ja-JP" altLang="en-US" sz="1800" b="1" u="sng" kern="0" dirty="0"/>
              <a:t>製品の</a:t>
            </a:r>
            <a:r>
              <a:rPr lang="ja-JP" altLang="en-US" sz="1800" b="1" u="sng" kern="0" dirty="0">
                <a:solidFill>
                  <a:srgbClr val="FF0000"/>
                </a:solidFill>
              </a:rPr>
              <a:t>基本機能の試験方法・評価方法</a:t>
            </a:r>
            <a:r>
              <a:rPr lang="ja-JP" altLang="en-US" sz="1800" kern="0" dirty="0"/>
              <a:t>を</a:t>
            </a:r>
            <a:r>
              <a:rPr lang="ja-JP" altLang="en-US" sz="1800" b="1" kern="0" dirty="0">
                <a:solidFill>
                  <a:srgbClr val="CC00CC"/>
                </a:solidFill>
              </a:rPr>
              <a:t>オープン化</a:t>
            </a:r>
            <a:r>
              <a:rPr lang="en-US" altLang="ja-JP" sz="1800" kern="0" dirty="0"/>
              <a:t/>
            </a:r>
            <a:br>
              <a:rPr lang="en-US" altLang="ja-JP" sz="1800" kern="0" dirty="0"/>
            </a:br>
            <a:r>
              <a:rPr lang="ja-JP" altLang="en-US" sz="1800" kern="0" dirty="0"/>
              <a:t>　</a:t>
            </a:r>
            <a:r>
              <a:rPr lang="ja-JP" altLang="en-US" sz="1800" b="1" kern="0" dirty="0"/>
              <a:t>⇒コア技術</a:t>
            </a:r>
            <a:r>
              <a:rPr lang="ja-JP" altLang="en-US" sz="1800" kern="0" dirty="0"/>
              <a:t>を</a:t>
            </a:r>
            <a:r>
              <a:rPr lang="ja-JP" altLang="en-US" sz="1800" b="1" kern="0" dirty="0">
                <a:solidFill>
                  <a:srgbClr val="CC00CC"/>
                </a:solidFill>
              </a:rPr>
              <a:t>クローズ化</a:t>
            </a:r>
            <a:r>
              <a:rPr lang="ja-JP" altLang="en-US" sz="1800" kern="0" dirty="0"/>
              <a:t>し、自社製品でなければ実現できない</a:t>
            </a:r>
            <a:r>
              <a:rPr lang="ja-JP" altLang="en-US" sz="1800" b="1" kern="0" dirty="0">
                <a:solidFill>
                  <a:srgbClr val="0000FF"/>
                </a:solidFill>
              </a:rPr>
              <a:t>優位性</a:t>
            </a:r>
            <a:r>
              <a:rPr lang="ja-JP" altLang="en-US" sz="1800" b="1" kern="0" dirty="0"/>
              <a:t>をアピール</a:t>
            </a:r>
            <a:r>
              <a:rPr lang="ja-JP" altLang="en-US" sz="1800" kern="0" dirty="0"/>
              <a:t>する</a:t>
            </a:r>
            <a:r>
              <a:rPr lang="en-US" altLang="ja-JP" sz="1800" kern="0" dirty="0"/>
              <a:t/>
            </a:r>
            <a:br>
              <a:rPr lang="en-US" altLang="ja-JP" sz="1800" kern="0" dirty="0"/>
            </a:br>
            <a:r>
              <a:rPr lang="ja-JP" altLang="en-US" sz="1800" kern="0" dirty="0"/>
              <a:t>　</a:t>
            </a:r>
            <a:r>
              <a:rPr lang="ja-JP" altLang="en-US" sz="1800" b="1" kern="0" dirty="0"/>
              <a:t>⇒自社製品の差別化</a:t>
            </a:r>
            <a:r>
              <a:rPr lang="ja-JP" altLang="en-US" sz="1800" kern="0" dirty="0"/>
              <a:t>による</a:t>
            </a:r>
            <a:r>
              <a:rPr lang="ja-JP" altLang="en-US" sz="1800" b="1" kern="0" dirty="0">
                <a:solidFill>
                  <a:srgbClr val="0000FF"/>
                </a:solidFill>
              </a:rPr>
              <a:t>市場創出・獲得</a:t>
            </a:r>
            <a:r>
              <a:rPr lang="ja-JP" altLang="en-US" sz="1800" kern="0" dirty="0"/>
              <a:t>を図る</a:t>
            </a:r>
            <a:r>
              <a:rPr lang="en-US" altLang="ja-JP" sz="1800" kern="0" dirty="0"/>
              <a:t/>
            </a:r>
            <a:br>
              <a:rPr lang="en-US" altLang="ja-JP" sz="1800" kern="0" dirty="0"/>
            </a:br>
            <a:r>
              <a:rPr lang="ja-JP" altLang="en-US" sz="1800" kern="0" dirty="0"/>
              <a:t>　</a:t>
            </a:r>
            <a:r>
              <a:rPr lang="ja-JP" altLang="en-US" sz="1800" b="1" kern="0" dirty="0"/>
              <a:t>⇒経済産業省</a:t>
            </a:r>
            <a:r>
              <a:rPr lang="ja-JP" altLang="en-US" sz="1800" kern="0" dirty="0"/>
              <a:t>による</a:t>
            </a:r>
            <a:r>
              <a:rPr lang="ja-JP" altLang="en-US" sz="1800" b="1" kern="0" dirty="0">
                <a:solidFill>
                  <a:srgbClr val="0000FF"/>
                </a:solidFill>
              </a:rPr>
              <a:t>新市場創造型標準化制度</a:t>
            </a:r>
            <a:r>
              <a:rPr lang="ja-JP" altLang="en-US" sz="1800" b="1" kern="0" dirty="0"/>
              <a:t>を活用</a:t>
            </a:r>
            <a:r>
              <a:rPr lang="ja-JP" altLang="en-US" sz="1800" kern="0" dirty="0"/>
              <a:t>することができる</a:t>
            </a:r>
            <a:r>
              <a:rPr lang="en-US" altLang="ja-JP" sz="1800" kern="0" dirty="0"/>
              <a:t/>
            </a:r>
            <a:br>
              <a:rPr lang="en-US" altLang="ja-JP" sz="1800" kern="0" dirty="0"/>
            </a:br>
            <a:r>
              <a:rPr lang="ja-JP" altLang="en-US" sz="1800" kern="0" dirty="0"/>
              <a:t>◆</a:t>
            </a:r>
            <a:r>
              <a:rPr lang="ja-JP" altLang="en-US" sz="1800" b="1" kern="0" dirty="0"/>
              <a:t>自社特許等を含む製品の評価方法を標準化</a:t>
            </a:r>
            <a:r>
              <a:rPr lang="ja-JP" altLang="en-US" sz="1800" kern="0" dirty="0"/>
              <a:t>　：水晶デバイス（日本水晶デバイス協会）、金属と樹脂の接合技術（大成プラス）等</a:t>
            </a:r>
            <a:endParaRPr lang="en-US" altLang="ja-JP" sz="1800" kern="0" dirty="0"/>
          </a:p>
          <a:p>
            <a:pPr marL="0" indent="0">
              <a:buNone/>
            </a:pPr>
            <a:endParaRPr lang="ja-JP" altLang="en-US" kern="0" dirty="0"/>
          </a:p>
        </p:txBody>
      </p:sp>
    </p:spTree>
    <p:extLst>
      <p:ext uri="{BB962C8B-B14F-4D97-AF65-F5344CB8AC3E}">
        <p14:creationId xmlns:p14="http://schemas.microsoft.com/office/powerpoint/2010/main" val="127448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51521" y="764704"/>
            <a:ext cx="8640960" cy="5832648"/>
          </a:xfrm>
        </p:spPr>
        <p:txBody>
          <a:bodyPr/>
          <a:lstStyle/>
          <a:p>
            <a:pPr marL="0" indent="0">
              <a:buFont typeface="Wingdings" pitchFamily="2" charset="2"/>
              <a:buNone/>
              <a:defRPr/>
            </a:pPr>
            <a:r>
              <a:rPr lang="ja-JP" altLang="en-US" b="1" u="sng" dirty="0"/>
              <a:t>１．</a:t>
            </a:r>
            <a:r>
              <a:rPr lang="ja-JP" altLang="en-US" b="1" u="sng" dirty="0">
                <a:solidFill>
                  <a:srgbClr val="CC00CC"/>
                </a:solidFill>
              </a:rPr>
              <a:t>特許化</a:t>
            </a:r>
            <a:r>
              <a:rPr lang="ja-JP" altLang="en-US" u="sng" dirty="0"/>
              <a:t>が好ましい場合</a:t>
            </a:r>
            <a:endParaRPr lang="en-US" altLang="ja-JP" u="sng" dirty="0"/>
          </a:p>
          <a:p>
            <a:pPr>
              <a:buClr>
                <a:schemeClr val="tx1"/>
              </a:buClr>
              <a:buFont typeface="Wingdings" panose="05000000000000000000" pitchFamily="2" charset="2"/>
              <a:buChar char="u"/>
              <a:defRPr/>
            </a:pPr>
            <a:r>
              <a:rPr lang="ja-JP" altLang="en-US" sz="1800" dirty="0"/>
              <a:t>自社製品を</a:t>
            </a:r>
            <a:r>
              <a:rPr lang="ja-JP" altLang="en-US" sz="1800" b="1" dirty="0">
                <a:solidFill>
                  <a:srgbClr val="CC00CC"/>
                </a:solidFill>
              </a:rPr>
              <a:t>容易に分解・分析（リバースエンジニアリング）して認識・模倣できる</a:t>
            </a:r>
            <a:r>
              <a:rPr lang="ja-JP" altLang="en-US" sz="1800" dirty="0"/>
              <a:t>発明</a:t>
            </a:r>
            <a:endParaRPr lang="en-US" altLang="ja-JP" sz="1800" dirty="0"/>
          </a:p>
          <a:p>
            <a:pPr>
              <a:buClr>
                <a:schemeClr val="tx1"/>
              </a:buClr>
              <a:buFont typeface="Wingdings" panose="05000000000000000000" pitchFamily="2" charset="2"/>
              <a:buChar char="u"/>
              <a:defRPr/>
            </a:pPr>
            <a:r>
              <a:rPr lang="ja-JP" altLang="en-US" sz="1800" dirty="0"/>
              <a:t>他社市販製品から</a:t>
            </a:r>
            <a:r>
              <a:rPr lang="ja-JP" altLang="en-US" sz="1800" b="1" dirty="0">
                <a:solidFill>
                  <a:srgbClr val="CC00CC"/>
                </a:solidFill>
              </a:rPr>
              <a:t>容易に侵害を発見・立証できる</a:t>
            </a:r>
            <a:r>
              <a:rPr lang="ja-JP" altLang="en-US" sz="1800" dirty="0"/>
              <a:t>発明</a:t>
            </a:r>
            <a:endParaRPr lang="en-US" altLang="ja-JP" sz="1800" dirty="0"/>
          </a:p>
          <a:p>
            <a:pPr>
              <a:buClr>
                <a:schemeClr val="tx1"/>
              </a:buClr>
              <a:buFont typeface="Wingdings" panose="05000000000000000000" pitchFamily="2" charset="2"/>
              <a:buChar char="u"/>
              <a:defRPr/>
            </a:pPr>
            <a:r>
              <a:rPr lang="ja-JP" altLang="en-US" sz="1800" b="1" dirty="0">
                <a:solidFill>
                  <a:srgbClr val="CC00CC"/>
                </a:solidFill>
              </a:rPr>
              <a:t>代替技術がない又は困難</a:t>
            </a:r>
            <a:r>
              <a:rPr lang="ja-JP" altLang="en-US" sz="1800" dirty="0"/>
              <a:t>な発明</a:t>
            </a:r>
            <a:endParaRPr lang="en-US" altLang="ja-JP" sz="1800" dirty="0"/>
          </a:p>
          <a:p>
            <a:pPr>
              <a:buClr>
                <a:schemeClr val="tx1"/>
              </a:buClr>
              <a:buFont typeface="Wingdings" panose="05000000000000000000" pitchFamily="2" charset="2"/>
              <a:buChar char="u"/>
              <a:defRPr/>
            </a:pPr>
            <a:r>
              <a:rPr lang="ja-JP" altLang="en-US" sz="1800" b="1" dirty="0">
                <a:solidFill>
                  <a:srgbClr val="CC00CC"/>
                </a:solidFill>
              </a:rPr>
              <a:t>他社が追随して開発する可能性が高い</a:t>
            </a:r>
            <a:r>
              <a:rPr lang="ja-JP" altLang="en-US" sz="1800" dirty="0"/>
              <a:t>発明</a:t>
            </a:r>
            <a:endParaRPr lang="en-US" altLang="ja-JP" sz="1800" dirty="0"/>
          </a:p>
          <a:p>
            <a:pPr>
              <a:buClr>
                <a:schemeClr val="tx1"/>
              </a:buClr>
              <a:buFont typeface="Wingdings" panose="05000000000000000000" pitchFamily="2" charset="2"/>
              <a:buChar char="u"/>
              <a:defRPr/>
            </a:pPr>
            <a:r>
              <a:rPr lang="ja-JP" altLang="en-US" sz="1800" b="1" dirty="0">
                <a:solidFill>
                  <a:srgbClr val="CC00CC"/>
                </a:solidFill>
              </a:rPr>
              <a:t>海外</a:t>
            </a:r>
            <a:r>
              <a:rPr lang="ja-JP" altLang="en-US" sz="1800" dirty="0"/>
              <a:t>（特に技術流出リスクが高く、保護法制が弱い国）</a:t>
            </a:r>
            <a:r>
              <a:rPr lang="ja-JP" altLang="en-US" sz="1800" b="1" dirty="0">
                <a:solidFill>
                  <a:srgbClr val="CC00CC"/>
                </a:solidFill>
              </a:rPr>
              <a:t>に進出する可能性がある</a:t>
            </a:r>
            <a:r>
              <a:rPr lang="ja-JP" altLang="en-US" sz="1800" dirty="0"/>
              <a:t>場合</a:t>
            </a:r>
            <a:endParaRPr lang="en-US" altLang="ja-JP" sz="1800" dirty="0"/>
          </a:p>
          <a:p>
            <a:pPr marL="0" indent="0">
              <a:buClr>
                <a:schemeClr val="tx1"/>
              </a:buClr>
              <a:buNone/>
              <a:defRPr/>
            </a:pPr>
            <a:endParaRPr lang="en-US" altLang="ja-JP" sz="1800" dirty="0"/>
          </a:p>
          <a:p>
            <a:pPr marL="0" indent="0">
              <a:buFont typeface="Wingdings" pitchFamily="2" charset="2"/>
              <a:buNone/>
              <a:defRPr/>
            </a:pPr>
            <a:r>
              <a:rPr lang="ja-JP" altLang="en-US" b="1" u="sng" dirty="0"/>
              <a:t>２．</a:t>
            </a:r>
            <a:r>
              <a:rPr lang="ja-JP" altLang="en-US" b="1" u="sng" dirty="0">
                <a:solidFill>
                  <a:srgbClr val="FF0000"/>
                </a:solidFill>
              </a:rPr>
              <a:t>秘匿化</a:t>
            </a:r>
            <a:r>
              <a:rPr lang="ja-JP" altLang="en-US" u="sng" dirty="0"/>
              <a:t>が好ましい場合</a:t>
            </a:r>
            <a:endParaRPr lang="en-US" altLang="ja-JP" u="sng" dirty="0"/>
          </a:p>
          <a:p>
            <a:pPr>
              <a:buClrTx/>
              <a:buFont typeface="Wingdings" panose="05000000000000000000" pitchFamily="2" charset="2"/>
              <a:buChar char="u"/>
              <a:defRPr/>
            </a:pPr>
            <a:r>
              <a:rPr lang="ja-JP" altLang="en-US" sz="1800" dirty="0"/>
              <a:t>自社製品を</a:t>
            </a:r>
            <a:r>
              <a:rPr lang="ja-JP" altLang="en-US" sz="1800" b="1" dirty="0">
                <a:solidFill>
                  <a:srgbClr val="FF0000"/>
                </a:solidFill>
              </a:rPr>
              <a:t>分解・分析して認識・模倣するのが困難</a:t>
            </a:r>
            <a:r>
              <a:rPr lang="ja-JP" altLang="en-US" sz="1800" dirty="0"/>
              <a:t>な発明</a:t>
            </a:r>
            <a:r>
              <a:rPr lang="en-US" altLang="ja-JP" sz="1800" dirty="0"/>
              <a:t/>
            </a:r>
            <a:br>
              <a:rPr lang="en-US" altLang="ja-JP" sz="1800" dirty="0"/>
            </a:br>
            <a:r>
              <a:rPr lang="ja-JP" altLang="en-US" sz="1800" dirty="0"/>
              <a:t>　</a:t>
            </a:r>
            <a:r>
              <a:rPr lang="ja-JP" altLang="en-US" sz="1600" dirty="0"/>
              <a:t>（例）　製品・製造の加工条件などノウハウ、ソフトウェアの内部処理、分析困難な組成</a:t>
            </a:r>
            <a:endParaRPr lang="en-US" altLang="ja-JP" sz="1600" dirty="0"/>
          </a:p>
          <a:p>
            <a:pPr>
              <a:buClrTx/>
              <a:buFont typeface="Wingdings" panose="05000000000000000000" pitchFamily="2" charset="2"/>
              <a:buChar char="u"/>
              <a:defRPr/>
            </a:pPr>
            <a:r>
              <a:rPr lang="ja-JP" altLang="en-US" sz="1800" dirty="0"/>
              <a:t>他社市販製品から</a:t>
            </a:r>
            <a:r>
              <a:rPr lang="ja-JP" altLang="en-US" sz="1800" b="1" dirty="0">
                <a:solidFill>
                  <a:srgbClr val="FF0000"/>
                </a:solidFill>
              </a:rPr>
              <a:t>侵害を発見・立証するのが困難</a:t>
            </a:r>
            <a:r>
              <a:rPr lang="ja-JP" altLang="en-US" sz="1800" dirty="0"/>
              <a:t>な発明</a:t>
            </a:r>
            <a:r>
              <a:rPr lang="en-US" altLang="ja-JP" sz="1800" dirty="0"/>
              <a:t/>
            </a:r>
            <a:br>
              <a:rPr lang="en-US" altLang="ja-JP" sz="1800" dirty="0"/>
            </a:br>
            <a:r>
              <a:rPr lang="ja-JP" altLang="en-US" sz="1800" dirty="0"/>
              <a:t>　</a:t>
            </a:r>
            <a:r>
              <a:rPr lang="ja-JP" altLang="en-US" sz="1600" dirty="0"/>
              <a:t>（例）　方法の発明（測定方法など）、物の生産方法の発明</a:t>
            </a:r>
            <a:endParaRPr lang="en-US" altLang="ja-JP" sz="1600" dirty="0"/>
          </a:p>
          <a:p>
            <a:pPr>
              <a:buClrTx/>
              <a:buFont typeface="Wingdings" panose="05000000000000000000" pitchFamily="2" charset="2"/>
              <a:buChar char="u"/>
              <a:defRPr/>
            </a:pPr>
            <a:r>
              <a:rPr lang="ja-JP" altLang="en-US" sz="1800" dirty="0"/>
              <a:t>高額品、注文品などであり他社製品の</a:t>
            </a:r>
            <a:r>
              <a:rPr lang="ja-JP" altLang="en-US" sz="1800" b="1" dirty="0">
                <a:solidFill>
                  <a:srgbClr val="FF0000"/>
                </a:solidFill>
              </a:rPr>
              <a:t>入手自体が困難</a:t>
            </a:r>
            <a:r>
              <a:rPr lang="ja-JP" altLang="en-US" sz="1800" dirty="0"/>
              <a:t>である場合</a:t>
            </a:r>
            <a:endParaRPr lang="en-US" altLang="ja-JP" sz="1800" dirty="0"/>
          </a:p>
          <a:p>
            <a:pPr marL="0" indent="0">
              <a:buClrTx/>
              <a:buNone/>
              <a:defRPr/>
            </a:pPr>
            <a:r>
              <a:rPr lang="ja-JP" altLang="en-US" sz="1600" dirty="0"/>
              <a:t>　　　　（例）生産設備に関する発明、購入ルートが制限される</a:t>
            </a:r>
            <a:r>
              <a:rPr lang="ja-JP" altLang="en-US" sz="1600" dirty="0" smtClean="0"/>
              <a:t>製品、高級品質品</a:t>
            </a:r>
            <a:r>
              <a:rPr lang="en-US" altLang="ja-JP" sz="1600" dirty="0"/>
              <a:t/>
            </a:r>
            <a:br>
              <a:rPr lang="en-US" altLang="ja-JP" sz="1600" dirty="0"/>
            </a:br>
            <a:endParaRPr lang="en-US" altLang="ja-JP" sz="1600" dirty="0"/>
          </a:p>
          <a:p>
            <a:pPr marL="0" indent="0" eaLnBrk="1" hangingPunct="1">
              <a:buNone/>
            </a:pPr>
            <a:r>
              <a:rPr lang="ja-JP" altLang="en-US" b="1" u="sng" dirty="0"/>
              <a:t>３．</a:t>
            </a:r>
            <a:r>
              <a:rPr lang="ja-JP" altLang="en-US" b="1" u="sng" dirty="0">
                <a:solidFill>
                  <a:srgbClr val="0000FF"/>
                </a:solidFill>
              </a:rPr>
              <a:t>公知化</a:t>
            </a:r>
            <a:r>
              <a:rPr lang="ja-JP" altLang="en-US" u="sng" dirty="0"/>
              <a:t>が好ましい場合</a:t>
            </a:r>
            <a:endParaRPr lang="en-US" altLang="ja-JP" u="sng" dirty="0"/>
          </a:p>
          <a:p>
            <a:pPr eaLnBrk="1" hangingPunct="1">
              <a:buClrTx/>
              <a:buFont typeface="Wingdings" panose="05000000000000000000" pitchFamily="2" charset="2"/>
              <a:buChar char="u"/>
            </a:pPr>
            <a:r>
              <a:rPr lang="ja-JP" altLang="en-US" sz="1800" dirty="0" smtClean="0"/>
              <a:t>自由技術にし、</a:t>
            </a:r>
            <a:r>
              <a:rPr lang="ja-JP" altLang="en-US" sz="1800" b="1" dirty="0" smtClean="0">
                <a:solidFill>
                  <a:srgbClr val="0000FF"/>
                </a:solidFill>
              </a:rPr>
              <a:t>他社</a:t>
            </a:r>
            <a:r>
              <a:rPr lang="ja-JP" altLang="en-US" sz="1800" b="1" dirty="0">
                <a:solidFill>
                  <a:srgbClr val="0000FF"/>
                </a:solidFill>
              </a:rPr>
              <a:t>の権利化を防止</a:t>
            </a:r>
            <a:r>
              <a:rPr lang="ja-JP" altLang="en-US" sz="1800" dirty="0"/>
              <a:t>したい技術</a:t>
            </a:r>
            <a:endParaRPr lang="en-US" altLang="ja-JP" sz="1800" dirty="0"/>
          </a:p>
          <a:p>
            <a:pPr eaLnBrk="1" hangingPunct="1">
              <a:buClrTx/>
              <a:buFont typeface="Wingdings" panose="05000000000000000000" pitchFamily="2" charset="2"/>
              <a:buChar char="u"/>
            </a:pPr>
            <a:r>
              <a:rPr lang="ja-JP" altLang="en-US" sz="1800" dirty="0"/>
              <a:t>特許化するまでもなく、</a:t>
            </a:r>
            <a:r>
              <a:rPr lang="ja-JP" altLang="en-US" sz="1800" b="1" dirty="0">
                <a:solidFill>
                  <a:srgbClr val="0000FF"/>
                </a:solidFill>
              </a:rPr>
              <a:t>標準化して製品を普及させる技術</a:t>
            </a:r>
            <a:r>
              <a:rPr lang="en-US" altLang="ja-JP" dirty="0"/>
              <a:t/>
            </a:r>
            <a:br>
              <a:rPr lang="en-US" altLang="ja-JP" dirty="0"/>
            </a:br>
            <a:r>
              <a:rPr lang="ja-JP" altLang="en-US" sz="1800" dirty="0"/>
              <a:t>　　</a:t>
            </a:r>
            <a:endParaRPr lang="ja-JP" altLang="ja-JP" sz="1800" dirty="0">
              <a:latin typeface="+mn-ea"/>
            </a:endParaRPr>
          </a:p>
        </p:txBody>
      </p:sp>
      <p:sp>
        <p:nvSpPr>
          <p:cNvPr id="6" name="タイトル 3"/>
          <p:cNvSpPr>
            <a:spLocks noGrp="1"/>
          </p:cNvSpPr>
          <p:nvPr>
            <p:ph type="title"/>
          </p:nvPr>
        </p:nvSpPr>
        <p:spPr>
          <a:xfrm>
            <a:off x="1691680" y="116632"/>
            <a:ext cx="7200800" cy="576064"/>
          </a:xfrm>
        </p:spPr>
        <p:txBody>
          <a:bodyPr/>
          <a:lstStyle/>
          <a:p>
            <a:r>
              <a:rPr kumimoji="1" lang="ja-JP" altLang="en-US" dirty="0"/>
              <a:t>特許化・秘匿化・公知化の選択</a:t>
            </a:r>
          </a:p>
        </p:txBody>
      </p:sp>
      <p:sp>
        <p:nvSpPr>
          <p:cNvPr id="8"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12</a:t>
            </a:fld>
            <a:endParaRPr lang="en-US" altLang="ja-JP" dirty="0"/>
          </a:p>
        </p:txBody>
      </p:sp>
    </p:spTree>
    <p:extLst>
      <p:ext uri="{BB962C8B-B14F-4D97-AF65-F5344CB8AC3E}">
        <p14:creationId xmlns:p14="http://schemas.microsoft.com/office/powerpoint/2010/main" val="406447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タイトル 3"/>
          <p:cNvSpPr>
            <a:spLocks noGrp="1"/>
          </p:cNvSpPr>
          <p:nvPr>
            <p:ph type="title"/>
          </p:nvPr>
        </p:nvSpPr>
        <p:spPr>
          <a:xfrm>
            <a:off x="1691680" y="116632"/>
            <a:ext cx="7200800" cy="576064"/>
          </a:xfrm>
        </p:spPr>
        <p:txBody>
          <a:bodyPr/>
          <a:lstStyle/>
          <a:p>
            <a:r>
              <a:rPr kumimoji="1" lang="ja-JP" altLang="en-US" dirty="0" smtClean="0"/>
              <a:t>　　技術情報の整理</a:t>
            </a:r>
            <a:endParaRPr kumimoji="1" lang="ja-JP" altLang="en-US" dirty="0"/>
          </a:p>
        </p:txBody>
      </p:sp>
      <p:sp>
        <p:nvSpPr>
          <p:cNvPr id="8"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13</a:t>
            </a:fld>
            <a:endParaRPr lang="en-US" altLang="ja-JP" dirty="0"/>
          </a:p>
        </p:txBody>
      </p:sp>
      <p:sp>
        <p:nvSpPr>
          <p:cNvPr id="7" name="テキスト ボックス 38"/>
          <p:cNvSpPr txBox="1">
            <a:spLocks noChangeArrowheads="1"/>
          </p:cNvSpPr>
          <p:nvPr/>
        </p:nvSpPr>
        <p:spPr bwMode="auto">
          <a:xfrm>
            <a:off x="107504" y="3285406"/>
            <a:ext cx="881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00" b="1">
                <a:solidFill>
                  <a:srgbClr val="0000FF"/>
                </a:solidFill>
                <a:latin typeface="Meiryo UI" panose="020B0604030504040204" pitchFamily="50" charset="-128"/>
                <a:ea typeface="Meiryo UI" panose="020B0604030504040204" pitchFamily="50" charset="-128"/>
                <a:cs typeface="Meiryo UI" panose="020B0604030504040204" pitchFamily="50" charset="-128"/>
              </a:rPr>
              <a:t>秘匿性</a:t>
            </a:r>
          </a:p>
        </p:txBody>
      </p:sp>
      <p:cxnSp>
        <p:nvCxnSpPr>
          <p:cNvPr id="9" name="直線矢印コネクタ 8"/>
          <p:cNvCxnSpPr/>
          <p:nvPr/>
        </p:nvCxnSpPr>
        <p:spPr>
          <a:xfrm flipV="1">
            <a:off x="1259690" y="1628800"/>
            <a:ext cx="0" cy="345638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38"/>
          <p:cNvSpPr txBox="1">
            <a:spLocks noChangeArrowheads="1"/>
          </p:cNvSpPr>
          <p:nvPr/>
        </p:nvSpPr>
        <p:spPr bwMode="auto">
          <a:xfrm>
            <a:off x="613515" y="2031281"/>
            <a:ext cx="636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b="1">
                <a:solidFill>
                  <a:srgbClr val="0000FF"/>
                </a:solidFill>
                <a:latin typeface="Meiryo UI" panose="020B0604030504040204" pitchFamily="50" charset="-128"/>
                <a:ea typeface="Meiryo UI" panose="020B0604030504040204" pitchFamily="50" charset="-128"/>
                <a:cs typeface="Meiryo UI" panose="020B0604030504040204" pitchFamily="50" charset="-128"/>
              </a:rPr>
              <a:t>高い</a:t>
            </a:r>
          </a:p>
        </p:txBody>
      </p:sp>
      <p:sp>
        <p:nvSpPr>
          <p:cNvPr id="11" name="テキスト ボックス 38"/>
          <p:cNvSpPr txBox="1">
            <a:spLocks noChangeArrowheads="1"/>
          </p:cNvSpPr>
          <p:nvPr/>
        </p:nvSpPr>
        <p:spPr bwMode="auto">
          <a:xfrm>
            <a:off x="613515" y="4580806"/>
            <a:ext cx="636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低い</a:t>
            </a:r>
          </a:p>
        </p:txBody>
      </p:sp>
      <p:sp>
        <p:nvSpPr>
          <p:cNvPr id="12" name="テキスト ボックス 38"/>
          <p:cNvSpPr txBox="1">
            <a:spLocks noChangeArrowheads="1"/>
          </p:cNvSpPr>
          <p:nvPr/>
        </p:nvSpPr>
        <p:spPr bwMode="auto">
          <a:xfrm>
            <a:off x="4611367" y="1844824"/>
            <a:ext cx="1789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高度</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な営業秘密</a:t>
            </a:r>
          </a:p>
        </p:txBody>
      </p:sp>
      <p:sp>
        <p:nvSpPr>
          <p:cNvPr id="13" name="テキスト ボックス 38"/>
          <p:cNvSpPr txBox="1">
            <a:spLocks noChangeArrowheads="1"/>
          </p:cNvSpPr>
          <p:nvPr/>
        </p:nvSpPr>
        <p:spPr bwMode="auto">
          <a:xfrm>
            <a:off x="4499992" y="2699628"/>
            <a:ext cx="2007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期限付き</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営業秘密</a:t>
            </a:r>
          </a:p>
        </p:txBody>
      </p:sp>
      <p:sp>
        <p:nvSpPr>
          <p:cNvPr id="14" name="テキスト ボックス 38"/>
          <p:cNvSpPr txBox="1">
            <a:spLocks noChangeArrowheads="1"/>
          </p:cNvSpPr>
          <p:nvPr/>
        </p:nvSpPr>
        <p:spPr bwMode="auto">
          <a:xfrm>
            <a:off x="1914398" y="3205425"/>
            <a:ext cx="2044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00" dirty="0">
                <a:latin typeface="Meiryo UI" panose="020B0604030504040204" pitchFamily="50" charset="-128"/>
                <a:ea typeface="Meiryo UI" panose="020B0604030504040204" pitchFamily="50" charset="-128"/>
                <a:cs typeface="Meiryo UI" panose="020B0604030504040204" pitchFamily="50" charset="-128"/>
              </a:rPr>
              <a:t>出願前の技術情報</a:t>
            </a:r>
          </a:p>
        </p:txBody>
      </p:sp>
      <p:sp>
        <p:nvSpPr>
          <p:cNvPr id="15" name="テキスト ボックス 38"/>
          <p:cNvSpPr txBox="1">
            <a:spLocks noChangeArrowheads="1"/>
          </p:cNvSpPr>
          <p:nvPr/>
        </p:nvSpPr>
        <p:spPr bwMode="auto">
          <a:xfrm>
            <a:off x="1745462" y="3480673"/>
            <a:ext cx="25090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dirty="0">
                <a:latin typeface="Meiryo UI" panose="020B0604030504040204" pitchFamily="50" charset="-128"/>
                <a:ea typeface="Meiryo UI" panose="020B0604030504040204" pitchFamily="50" charset="-128"/>
                <a:cs typeface="Meiryo UI" panose="020B0604030504040204" pitchFamily="50" charset="-128"/>
              </a:rPr>
              <a:t>未公開の特許出願</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800" dirty="0">
                <a:latin typeface="Meiryo UI" panose="020B0604030504040204" pitchFamily="50" charset="-128"/>
                <a:ea typeface="Meiryo UI" panose="020B0604030504040204" pitchFamily="50" charset="-128"/>
                <a:cs typeface="Meiryo UI" panose="020B0604030504040204" pitchFamily="50" charset="-128"/>
              </a:rPr>
              <a:t>未公開の実用新案出願</a:t>
            </a:r>
          </a:p>
        </p:txBody>
      </p:sp>
      <p:cxnSp>
        <p:nvCxnSpPr>
          <p:cNvPr id="16" name="直線コネクタ 15"/>
          <p:cNvCxnSpPr/>
          <p:nvPr/>
        </p:nvCxnSpPr>
        <p:spPr>
          <a:xfrm flipV="1">
            <a:off x="1484098" y="2553568"/>
            <a:ext cx="5176134"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38"/>
          <p:cNvSpPr txBox="1">
            <a:spLocks noChangeArrowheads="1"/>
          </p:cNvSpPr>
          <p:nvPr/>
        </p:nvSpPr>
        <p:spPr bwMode="auto">
          <a:xfrm>
            <a:off x="1115616" y="1678732"/>
            <a:ext cx="38164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NDA</a:t>
            </a:r>
            <a:r>
              <a:rPr lang="en-US" altLang="ja-JP" sz="1800"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締結して</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も</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開示</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しない</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（無期限に秘密にしたい技術情報）</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38"/>
          <p:cNvSpPr txBox="1">
            <a:spLocks noChangeArrowheads="1"/>
          </p:cNvSpPr>
          <p:nvPr/>
        </p:nvSpPr>
        <p:spPr bwMode="auto">
          <a:xfrm>
            <a:off x="1548158" y="2616577"/>
            <a:ext cx="30238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800" dirty="0">
                <a:latin typeface="Meiryo UI" panose="020B0604030504040204" pitchFamily="50" charset="-128"/>
                <a:ea typeface="Meiryo UI" panose="020B0604030504040204" pitchFamily="50" charset="-128"/>
                <a:cs typeface="Meiryo UI" panose="020B0604030504040204" pitchFamily="50" charset="-128"/>
              </a:rPr>
              <a:t>NDA</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を締結した会社に</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開示</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する情報</a:t>
            </a:r>
          </a:p>
        </p:txBody>
      </p:sp>
      <p:cxnSp>
        <p:nvCxnSpPr>
          <p:cNvPr id="19" name="直線コネクタ 18"/>
          <p:cNvCxnSpPr/>
          <p:nvPr/>
        </p:nvCxnSpPr>
        <p:spPr>
          <a:xfrm flipV="1">
            <a:off x="1484098" y="4149080"/>
            <a:ext cx="5262198"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38"/>
          <p:cNvSpPr txBox="1">
            <a:spLocks noChangeArrowheads="1"/>
          </p:cNvSpPr>
          <p:nvPr/>
        </p:nvSpPr>
        <p:spPr bwMode="auto">
          <a:xfrm>
            <a:off x="1781975" y="4161854"/>
            <a:ext cx="25090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dirty="0">
                <a:latin typeface="Meiryo UI" panose="020B0604030504040204" pitchFamily="50" charset="-128"/>
                <a:ea typeface="Meiryo UI" panose="020B0604030504040204" pitchFamily="50" charset="-128"/>
                <a:cs typeface="Meiryo UI" panose="020B0604030504040204" pitchFamily="50" charset="-128"/>
              </a:rPr>
              <a:t>公開後の特許出願</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800" dirty="0">
                <a:latin typeface="Meiryo UI" panose="020B0604030504040204" pitchFamily="50" charset="-128"/>
                <a:ea typeface="Meiryo UI" panose="020B0604030504040204" pitchFamily="50" charset="-128"/>
                <a:cs typeface="Meiryo UI" panose="020B0604030504040204" pitchFamily="50" charset="-128"/>
              </a:rPr>
              <a:t>公開後の実用新案出願</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800" dirty="0">
                <a:latin typeface="Meiryo UI" panose="020B0604030504040204" pitchFamily="50" charset="-128"/>
                <a:ea typeface="Meiryo UI" panose="020B0604030504040204" pitchFamily="50" charset="-128"/>
                <a:cs typeface="Meiryo UI" panose="020B0604030504040204" pitchFamily="50" charset="-128"/>
              </a:rPr>
              <a:t>発表後の技術情報</a:t>
            </a:r>
          </a:p>
        </p:txBody>
      </p:sp>
      <p:sp>
        <p:nvSpPr>
          <p:cNvPr id="21" name="テキスト ボックス 38"/>
          <p:cNvSpPr txBox="1">
            <a:spLocks noChangeArrowheads="1"/>
          </p:cNvSpPr>
          <p:nvPr/>
        </p:nvSpPr>
        <p:spPr bwMode="auto">
          <a:xfrm>
            <a:off x="4809331" y="4283804"/>
            <a:ext cx="13468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公知</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の情報</a:t>
            </a:r>
          </a:p>
        </p:txBody>
      </p:sp>
      <p:sp>
        <p:nvSpPr>
          <p:cNvPr id="22" name="大かっこ 21"/>
          <p:cNvSpPr/>
          <p:nvPr/>
        </p:nvSpPr>
        <p:spPr bwMode="auto">
          <a:xfrm>
            <a:off x="1756660" y="3212672"/>
            <a:ext cx="2534336" cy="866404"/>
          </a:xfrm>
          <a:prstGeom prst="bracketPair">
            <a:avLst>
              <a:gd name="adj" fmla="val 9281"/>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大かっこ 22"/>
          <p:cNvSpPr/>
          <p:nvPr/>
        </p:nvSpPr>
        <p:spPr bwMode="auto">
          <a:xfrm>
            <a:off x="1763688" y="4199012"/>
            <a:ext cx="2534336" cy="866404"/>
          </a:xfrm>
          <a:prstGeom prst="bracketPair">
            <a:avLst>
              <a:gd name="adj" fmla="val 9281"/>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8"/>
          <p:cNvSpPr txBox="1">
            <a:spLocks noChangeArrowheads="1"/>
          </p:cNvSpPr>
          <p:nvPr/>
        </p:nvSpPr>
        <p:spPr bwMode="auto">
          <a:xfrm>
            <a:off x="1383842" y="5445224"/>
            <a:ext cx="72206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一般的な</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NDA</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（機密保持契約）では、守秘義務を負う期間を規定する。</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l" eaLnBrk="1" hangingPunct="1"/>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その期間経過後は、守秘義務を負わなくなる。</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24"/>
          <p:cNvSpPr/>
          <p:nvPr/>
        </p:nvSpPr>
        <p:spPr bwMode="auto">
          <a:xfrm>
            <a:off x="6905284" y="1916832"/>
            <a:ext cx="2016224" cy="2376264"/>
          </a:xfrm>
          <a:prstGeom prst="ellipse">
            <a:avLst/>
          </a:prstGeom>
          <a:no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38"/>
          <p:cNvSpPr txBox="1">
            <a:spLocks noChangeArrowheads="1"/>
          </p:cNvSpPr>
          <p:nvPr/>
        </p:nvSpPr>
        <p:spPr bwMode="auto">
          <a:xfrm>
            <a:off x="6818304" y="2566645"/>
            <a:ext cx="229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区別できていない</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技術情報</a:t>
            </a:r>
          </a:p>
        </p:txBody>
      </p:sp>
      <p:sp>
        <p:nvSpPr>
          <p:cNvPr id="27" name="テキスト ボックス 38"/>
          <p:cNvSpPr txBox="1">
            <a:spLocks noChangeArrowheads="1"/>
          </p:cNvSpPr>
          <p:nvPr/>
        </p:nvSpPr>
        <p:spPr bwMode="auto">
          <a:xfrm>
            <a:off x="7142775" y="3214717"/>
            <a:ext cx="1527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未完成の発明</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実験データ</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大かっこ 27"/>
          <p:cNvSpPr/>
          <p:nvPr/>
        </p:nvSpPr>
        <p:spPr bwMode="auto">
          <a:xfrm>
            <a:off x="7164288" y="3246074"/>
            <a:ext cx="1512168" cy="542965"/>
          </a:xfrm>
          <a:prstGeom prst="bracketPair">
            <a:avLst>
              <a:gd name="adj" fmla="val 9281"/>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38"/>
          <p:cNvSpPr txBox="1">
            <a:spLocks noChangeArrowheads="1"/>
          </p:cNvSpPr>
          <p:nvPr/>
        </p:nvSpPr>
        <p:spPr bwMode="auto">
          <a:xfrm>
            <a:off x="6841019" y="1124744"/>
            <a:ext cx="2055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守る方法を決める前</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38"/>
          <p:cNvSpPr txBox="1">
            <a:spLocks noChangeArrowheads="1"/>
          </p:cNvSpPr>
          <p:nvPr/>
        </p:nvSpPr>
        <p:spPr bwMode="auto">
          <a:xfrm>
            <a:off x="3102986" y="1124744"/>
            <a:ext cx="2060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守る方法を決めた後</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604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タイトル 3"/>
          <p:cNvSpPr>
            <a:spLocks noGrp="1"/>
          </p:cNvSpPr>
          <p:nvPr>
            <p:ph type="title"/>
          </p:nvPr>
        </p:nvSpPr>
        <p:spPr>
          <a:xfrm>
            <a:off x="1691680" y="116632"/>
            <a:ext cx="7200800" cy="576064"/>
          </a:xfrm>
        </p:spPr>
        <p:txBody>
          <a:bodyPr/>
          <a:lstStyle/>
          <a:p>
            <a:r>
              <a:rPr kumimoji="1" lang="ja-JP" altLang="en-US" dirty="0" smtClean="0"/>
              <a:t>　　開発のフェーズと技術情報</a:t>
            </a:r>
            <a:endParaRPr kumimoji="1" lang="ja-JP" altLang="en-US" dirty="0"/>
          </a:p>
        </p:txBody>
      </p:sp>
      <p:sp>
        <p:nvSpPr>
          <p:cNvPr id="8"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14</a:t>
            </a:fld>
            <a:endParaRPr lang="en-US" altLang="ja-JP" dirty="0"/>
          </a:p>
        </p:txBody>
      </p:sp>
      <p:sp>
        <p:nvSpPr>
          <p:cNvPr id="32" name="正方形/長方形 31"/>
          <p:cNvSpPr/>
          <p:nvPr/>
        </p:nvSpPr>
        <p:spPr>
          <a:xfrm>
            <a:off x="325438" y="992258"/>
            <a:ext cx="1943100" cy="503238"/>
          </a:xfrm>
          <a:prstGeom prst="rect">
            <a:avLst/>
          </a:prstGeom>
          <a:noFill/>
          <a:ln w="76200" cap="sq"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独自開発</a:t>
            </a:r>
          </a:p>
        </p:txBody>
      </p:sp>
      <p:cxnSp>
        <p:nvCxnSpPr>
          <p:cNvPr id="33" name="直線矢印コネクタ 32"/>
          <p:cNvCxnSpPr/>
          <p:nvPr/>
        </p:nvCxnSpPr>
        <p:spPr>
          <a:xfrm>
            <a:off x="1296988" y="4509120"/>
            <a:ext cx="0" cy="13054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5580112" y="992258"/>
            <a:ext cx="3240360" cy="1085883"/>
          </a:xfrm>
          <a:prstGeom prst="wedgeRoundRectCallout">
            <a:avLst>
              <a:gd name="adj1" fmla="val -63594"/>
              <a:gd name="adj2" fmla="val -8946"/>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開発部門が主に保有し、</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守る方法を区別できていない</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技術情報が多い。</a:t>
            </a: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25438" y="3068960"/>
            <a:ext cx="1943100" cy="1314450"/>
          </a:xfrm>
          <a:prstGeom prst="rect">
            <a:avLst/>
          </a:prstGeom>
          <a:noFill/>
          <a:ln w="76200" cap="sq"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共同研究開発</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開発委託</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ライセンスイン</a:t>
            </a:r>
          </a:p>
        </p:txBody>
      </p:sp>
      <p:sp>
        <p:nvSpPr>
          <p:cNvPr id="36" name="正方形/長方形 35"/>
          <p:cNvSpPr/>
          <p:nvPr/>
        </p:nvSpPr>
        <p:spPr>
          <a:xfrm>
            <a:off x="323850" y="5878090"/>
            <a:ext cx="1943100" cy="503238"/>
          </a:xfrm>
          <a:prstGeom prst="rect">
            <a:avLst/>
          </a:prstGeom>
          <a:noFill/>
          <a:ln w="76200" cap="sq"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1292225" y="1655416"/>
            <a:ext cx="0" cy="13508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右中かっこ 38"/>
          <p:cNvSpPr/>
          <p:nvPr/>
        </p:nvSpPr>
        <p:spPr>
          <a:xfrm>
            <a:off x="2627784" y="1206045"/>
            <a:ext cx="142875" cy="638780"/>
          </a:xfrm>
          <a:prstGeom prst="rightBrace">
            <a:avLst>
              <a:gd name="adj1" fmla="val 4471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8"/>
          <p:cNvSpPr txBox="1">
            <a:spLocks noChangeArrowheads="1"/>
          </p:cNvSpPr>
          <p:nvPr/>
        </p:nvSpPr>
        <p:spPr bwMode="auto">
          <a:xfrm>
            <a:off x="2769776" y="1331476"/>
            <a:ext cx="187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・自社技術の開発</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右中かっこ 40"/>
          <p:cNvSpPr/>
          <p:nvPr/>
        </p:nvSpPr>
        <p:spPr>
          <a:xfrm>
            <a:off x="2627785" y="3310036"/>
            <a:ext cx="97060" cy="1512168"/>
          </a:xfrm>
          <a:prstGeom prst="rightBrace">
            <a:avLst>
              <a:gd name="adj1" fmla="val 4471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a:spLocks noChangeArrowheads="1"/>
          </p:cNvSpPr>
          <p:nvPr/>
        </p:nvSpPr>
        <p:spPr bwMode="auto">
          <a:xfrm>
            <a:off x="2769777" y="3814092"/>
            <a:ext cx="1874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・自社技術の開発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・共有技術の開発</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吹き出し 42"/>
          <p:cNvSpPr/>
          <p:nvPr/>
        </p:nvSpPr>
        <p:spPr>
          <a:xfrm>
            <a:off x="5076056" y="3573016"/>
            <a:ext cx="3456384" cy="1273914"/>
          </a:xfrm>
          <a:prstGeom prst="wedgeRoundRectCallout">
            <a:avLst>
              <a:gd name="adj1" fmla="val -20096"/>
              <a:gd name="adj2" fmla="val -74149"/>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受け身だと、発明者から情報が</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出てこなければ、分からない。</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開発着手のときから、</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将来を見据えた戦略が必要。</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386708" y="5480818"/>
            <a:ext cx="6336704" cy="540470"/>
            <a:chOff x="2386708" y="4834730"/>
            <a:chExt cx="6336704" cy="540470"/>
          </a:xfrm>
        </p:grpSpPr>
        <p:sp>
          <p:nvSpPr>
            <p:cNvPr id="44" name="角丸四角形 43"/>
            <p:cNvSpPr/>
            <p:nvPr/>
          </p:nvSpPr>
          <p:spPr>
            <a:xfrm>
              <a:off x="2483768" y="4880690"/>
              <a:ext cx="1943100" cy="431800"/>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営業秘密</a:t>
              </a:r>
            </a:p>
          </p:txBody>
        </p:sp>
        <p:sp>
          <p:nvSpPr>
            <p:cNvPr id="45" name="角丸四角形 44"/>
            <p:cNvSpPr/>
            <p:nvPr/>
          </p:nvSpPr>
          <p:spPr>
            <a:xfrm>
              <a:off x="4572000" y="4880690"/>
              <a:ext cx="1943100" cy="431800"/>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出願など</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6660232" y="4880690"/>
              <a:ext cx="1943100" cy="431800"/>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公知化</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2386708" y="4834730"/>
              <a:ext cx="6336704" cy="540470"/>
            </a:xfrm>
            <a:prstGeom prst="roundRect">
              <a:avLst/>
            </a:prstGeom>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正方形/長方形 48"/>
          <p:cNvSpPr/>
          <p:nvPr/>
        </p:nvSpPr>
        <p:spPr>
          <a:xfrm>
            <a:off x="2339752" y="4869160"/>
            <a:ext cx="3240360" cy="646331"/>
          </a:xfrm>
          <a:prstGeom prst="rect">
            <a:avLst/>
          </a:prstGeom>
        </p:spPr>
        <p:txBody>
          <a:bodyPr wrap="square">
            <a:spAutoFit/>
          </a:bodyPr>
          <a:lstStyle/>
          <a:p>
            <a:pPr algn="l" fontAlgn="auto">
              <a:spcBef>
                <a:spcPts val="0"/>
              </a:spcBef>
              <a:spcAft>
                <a:spcPts val="0"/>
              </a:spcAft>
              <a:defRPr/>
            </a:pPr>
            <a:r>
              <a:rPr lang="ja-JP" altLang="en-US" sz="18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技術情報の整理、</a:t>
            </a:r>
            <a:r>
              <a:rPr lang="ja-JP" altLang="en-US" sz="18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証拠化②</a:t>
            </a:r>
            <a:endParaRPr lang="en-US" altLang="ja-JP" sz="18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l" fontAlgn="auto">
              <a:spcBef>
                <a:spcPts val="0"/>
              </a:spcBef>
              <a:spcAft>
                <a:spcPts val="0"/>
              </a:spcAft>
              <a:defRPr/>
            </a:pPr>
            <a:r>
              <a:rPr lang="ja-JP" altLang="en-US" sz="18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オープン・クローズ戦略の実行②</a:t>
            </a:r>
            <a:endParaRPr lang="en-US" altLang="ja-JP" sz="18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907704" y="836712"/>
            <a:ext cx="4032448" cy="369332"/>
          </a:xfrm>
          <a:prstGeom prst="rect">
            <a:avLst/>
          </a:prstGeom>
        </p:spPr>
        <p:txBody>
          <a:bodyPr wrap="square">
            <a:spAutoFit/>
          </a:bodyPr>
          <a:lstStyle/>
          <a:p>
            <a:pPr fontAlgn="auto">
              <a:spcBef>
                <a:spcPts val="0"/>
              </a:spcBef>
              <a:spcAft>
                <a:spcPts val="0"/>
              </a:spcAft>
              <a:defRPr/>
            </a:pPr>
            <a:r>
              <a:rPr lang="ja-JP" altLang="en-US" sz="18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オープン・クローズ戦略の企画①</a:t>
            </a:r>
            <a:endParaRPr lang="en-US" altLang="ja-JP" sz="18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2339752" y="1918573"/>
            <a:ext cx="4151436" cy="646331"/>
          </a:xfrm>
          <a:prstGeom prst="rect">
            <a:avLst/>
          </a:prstGeom>
        </p:spPr>
        <p:txBody>
          <a:bodyPr wrap="square">
            <a:spAutoFit/>
          </a:bodyPr>
          <a:lstStyle/>
          <a:p>
            <a:pPr algn="l" fontAlgn="auto">
              <a:spcBef>
                <a:spcPts val="0"/>
              </a:spcBef>
              <a:spcAft>
                <a:spcPts val="0"/>
              </a:spcAft>
              <a:defRPr/>
            </a:pPr>
            <a:r>
              <a:rPr lang="ja-JP" altLang="en-US" sz="18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技術情報の整理、証拠化①</a:t>
            </a:r>
            <a:endParaRPr lang="en-US" altLang="ja-JP" sz="18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l" fontAlgn="auto">
              <a:spcBef>
                <a:spcPts val="0"/>
              </a:spcBef>
              <a:spcAft>
                <a:spcPts val="0"/>
              </a:spcAft>
              <a:defRPr/>
            </a:pPr>
            <a:r>
              <a:rPr lang="ja-JP" altLang="en-US" sz="18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オープン・クローズ戦略の企画②，実行①</a:t>
            </a:r>
            <a:endParaRPr lang="en-US" altLang="ja-JP" sz="18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2" name="グループ化 51"/>
          <p:cNvGrpSpPr/>
          <p:nvPr/>
        </p:nvGrpSpPr>
        <p:grpSpPr>
          <a:xfrm>
            <a:off x="2411760" y="2600498"/>
            <a:ext cx="6336704" cy="540470"/>
            <a:chOff x="2386708" y="4834730"/>
            <a:chExt cx="6336704" cy="540470"/>
          </a:xfrm>
        </p:grpSpPr>
        <p:sp>
          <p:nvSpPr>
            <p:cNvPr id="53" name="角丸四角形 52"/>
            <p:cNvSpPr/>
            <p:nvPr/>
          </p:nvSpPr>
          <p:spPr>
            <a:xfrm>
              <a:off x="2483768" y="4880690"/>
              <a:ext cx="1943100" cy="431800"/>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営業秘密</a:t>
              </a:r>
            </a:p>
          </p:txBody>
        </p:sp>
        <p:sp>
          <p:nvSpPr>
            <p:cNvPr id="54" name="角丸四角形 53"/>
            <p:cNvSpPr/>
            <p:nvPr/>
          </p:nvSpPr>
          <p:spPr>
            <a:xfrm>
              <a:off x="4572000" y="4880690"/>
              <a:ext cx="1943100" cy="431800"/>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出願など</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6660232" y="4880690"/>
              <a:ext cx="1943100" cy="431800"/>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公知化</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2386708" y="4834730"/>
              <a:ext cx="6336704" cy="540470"/>
            </a:xfrm>
            <a:prstGeom prst="roundRect">
              <a:avLst/>
            </a:prstGeom>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67331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51520" y="764704"/>
            <a:ext cx="8784976" cy="5544616"/>
          </a:xfrm>
        </p:spPr>
        <p:txBody>
          <a:bodyPr/>
          <a:lstStyle/>
          <a:p>
            <a:pPr marL="0" indent="0">
              <a:buFont typeface="Wingdings" pitchFamily="2" charset="2"/>
              <a:buNone/>
              <a:defRPr/>
            </a:pPr>
            <a:r>
              <a:rPr lang="ja-JP" altLang="en-US" u="sng" dirty="0"/>
              <a:t>１．</a:t>
            </a:r>
            <a:r>
              <a:rPr lang="ja-JP" altLang="ja-JP" b="1" u="sng" dirty="0">
                <a:solidFill>
                  <a:srgbClr val="FF0000"/>
                </a:solidFill>
              </a:rPr>
              <a:t>「営業秘密」</a:t>
            </a:r>
            <a:r>
              <a:rPr lang="ja-JP" altLang="ja-JP" u="sng" dirty="0"/>
              <a:t>とは</a:t>
            </a:r>
            <a:endParaRPr lang="en-US" altLang="ja-JP" u="sng" dirty="0"/>
          </a:p>
          <a:p>
            <a:pPr marL="0" indent="0">
              <a:buClr>
                <a:schemeClr val="tx1"/>
              </a:buClr>
              <a:buNone/>
              <a:defRPr/>
            </a:pPr>
            <a:r>
              <a:rPr lang="ja-JP" altLang="en-US" b="1" dirty="0"/>
              <a:t>　①</a:t>
            </a:r>
            <a:r>
              <a:rPr lang="ja-JP" altLang="ja-JP" b="1" dirty="0">
                <a:solidFill>
                  <a:srgbClr val="FF0000"/>
                </a:solidFill>
              </a:rPr>
              <a:t>秘密として管理</a:t>
            </a:r>
            <a:r>
              <a:rPr lang="ja-JP" altLang="ja-JP" dirty="0"/>
              <a:t>されていること（秘密管理性</a:t>
            </a:r>
            <a:r>
              <a:rPr lang="ja-JP" altLang="ja-JP" dirty="0" smtClean="0"/>
              <a:t>）</a:t>
            </a:r>
            <a:r>
              <a:rPr lang="ja-JP" altLang="en-US" b="1" u="sng" dirty="0" smtClean="0">
                <a:effectLst>
                  <a:outerShdw blurRad="38100" dist="38100" dir="2700000" algn="tl">
                    <a:srgbClr val="000000">
                      <a:alpha val="43137"/>
                    </a:srgbClr>
                  </a:outerShdw>
                </a:effectLst>
              </a:rPr>
              <a:t>⇒裁判で争点となることが多い</a:t>
            </a:r>
            <a:r>
              <a:rPr lang="en-US" altLang="ja-JP" b="1" u="sng" dirty="0" smtClean="0">
                <a:effectLst>
                  <a:outerShdw blurRad="38100" dist="38100" dir="2700000" algn="tl">
                    <a:srgbClr val="000000">
                      <a:alpha val="43137"/>
                    </a:srgbClr>
                  </a:outerShdw>
                </a:effectLst>
              </a:rPr>
              <a:t>!!</a:t>
            </a:r>
            <a:endParaRPr lang="en-US" altLang="ja-JP" b="1" u="sng" dirty="0">
              <a:effectLst>
                <a:outerShdw blurRad="38100" dist="38100" dir="2700000" algn="tl">
                  <a:srgbClr val="000000">
                    <a:alpha val="43137"/>
                  </a:srgbClr>
                </a:outerShdw>
              </a:effectLst>
            </a:endParaRPr>
          </a:p>
          <a:p>
            <a:pPr marL="0" indent="0">
              <a:buClr>
                <a:schemeClr val="tx1"/>
              </a:buClr>
              <a:buNone/>
              <a:defRPr/>
            </a:pPr>
            <a:r>
              <a:rPr lang="ja-JP" altLang="en-US" b="1" dirty="0"/>
              <a:t>　　　　</a:t>
            </a:r>
            <a:r>
              <a:rPr lang="zh-TW" altLang="en-US" sz="1800" dirty="0"/>
              <a:t>⇒経産省「営業秘密管理指針</a:t>
            </a:r>
            <a:r>
              <a:rPr lang="ja-JP" altLang="en-US" sz="1800" dirty="0"/>
              <a:t>」</a:t>
            </a:r>
            <a:r>
              <a:rPr lang="zh-TW" altLang="en-US" sz="1800" dirty="0"/>
              <a:t>（全部改訂</a:t>
            </a:r>
            <a:r>
              <a:rPr lang="ja-JP" altLang="en-US" sz="1800" dirty="0"/>
              <a:t>：</a:t>
            </a:r>
            <a:r>
              <a:rPr lang="zh-TW" altLang="en-US" sz="1800" dirty="0"/>
              <a:t>平成</a:t>
            </a:r>
            <a:r>
              <a:rPr lang="en-US" altLang="ja-JP" sz="1800" dirty="0"/>
              <a:t>27</a:t>
            </a:r>
            <a:r>
              <a:rPr lang="zh-TW" altLang="en-US" sz="1800" dirty="0"/>
              <a:t>年</a:t>
            </a:r>
            <a:r>
              <a:rPr lang="en-US" altLang="ja-JP" sz="1800" dirty="0"/>
              <a:t>1</a:t>
            </a:r>
            <a:r>
              <a:rPr lang="zh-TW" altLang="en-US" sz="1800" dirty="0"/>
              <a:t>月</a:t>
            </a:r>
            <a:r>
              <a:rPr lang="en-US" altLang="ja-JP" sz="1800" dirty="0"/>
              <a:t>28</a:t>
            </a:r>
            <a:r>
              <a:rPr lang="zh-TW" altLang="en-US" sz="1800" dirty="0"/>
              <a:t>日）</a:t>
            </a:r>
            <a:endParaRPr lang="en-US" altLang="ja-JP" sz="1800" dirty="0"/>
          </a:p>
          <a:p>
            <a:pPr marL="0" indent="0">
              <a:buClr>
                <a:schemeClr val="tx1"/>
              </a:buClr>
              <a:buNone/>
              <a:defRPr/>
            </a:pPr>
            <a:r>
              <a:rPr lang="ja-JP" altLang="en-US" b="1" dirty="0"/>
              <a:t>　②</a:t>
            </a:r>
            <a:r>
              <a:rPr lang="ja-JP" altLang="ja-JP" b="1" dirty="0">
                <a:solidFill>
                  <a:srgbClr val="FF0000"/>
                </a:solidFill>
              </a:rPr>
              <a:t>事業活動に有用</a:t>
            </a:r>
            <a:r>
              <a:rPr lang="ja-JP" altLang="ja-JP" dirty="0"/>
              <a:t>であること（有用性）</a:t>
            </a:r>
            <a:endParaRPr lang="en-US" altLang="ja-JP" dirty="0"/>
          </a:p>
          <a:p>
            <a:pPr marL="0" indent="0">
              <a:buClr>
                <a:schemeClr val="tx1"/>
              </a:buClr>
              <a:buNone/>
              <a:defRPr/>
            </a:pPr>
            <a:r>
              <a:rPr lang="ja-JP" altLang="en-US" b="1" dirty="0"/>
              <a:t>　　　　</a:t>
            </a:r>
            <a:r>
              <a:rPr lang="ja-JP" altLang="en-US" sz="1800" dirty="0" smtClean="0"/>
              <a:t>⇒</a:t>
            </a:r>
            <a:r>
              <a:rPr lang="ja-JP" altLang="en-US" sz="1800" b="1" dirty="0" smtClean="0"/>
              <a:t>特許性判断における「進歩性」より要求レベルは低い。</a:t>
            </a:r>
            <a:endParaRPr lang="ja-JP" altLang="en-US" sz="1800" b="1" dirty="0"/>
          </a:p>
          <a:p>
            <a:pPr marL="0" indent="0">
              <a:buClr>
                <a:schemeClr val="tx1"/>
              </a:buClr>
              <a:buNone/>
              <a:defRPr/>
            </a:pPr>
            <a:r>
              <a:rPr lang="ja-JP" altLang="en-US" b="1" dirty="0"/>
              <a:t>　③</a:t>
            </a:r>
            <a:r>
              <a:rPr lang="ja-JP" altLang="ja-JP" b="1" dirty="0">
                <a:solidFill>
                  <a:srgbClr val="FF0000"/>
                </a:solidFill>
              </a:rPr>
              <a:t>公然と知られていない</a:t>
            </a:r>
            <a:r>
              <a:rPr lang="ja-JP" altLang="ja-JP" dirty="0"/>
              <a:t>こと（非公知性）</a:t>
            </a:r>
            <a:endParaRPr lang="en-US" altLang="ja-JP" dirty="0"/>
          </a:p>
          <a:p>
            <a:pPr marL="0" indent="0">
              <a:buNone/>
              <a:defRPr/>
            </a:pPr>
            <a:r>
              <a:rPr lang="ja-JP" altLang="en-US" b="1" dirty="0"/>
              <a:t>　　　　</a:t>
            </a:r>
            <a:r>
              <a:rPr lang="ja-JP" altLang="en-US" sz="1800" dirty="0" smtClean="0"/>
              <a:t>⇒</a:t>
            </a:r>
            <a:r>
              <a:rPr lang="ja-JP" altLang="en-US" sz="1800" b="1" dirty="0"/>
              <a:t>特許性</a:t>
            </a:r>
            <a:r>
              <a:rPr lang="ja-JP" altLang="en-US" sz="1800" b="1" dirty="0" smtClean="0"/>
              <a:t>判断では「公知」であっても、不競法では「非公知」と認められる場合もある。</a:t>
            </a:r>
            <a:endParaRPr lang="ja-JP" altLang="en-US" sz="1800" b="1" dirty="0"/>
          </a:p>
          <a:p>
            <a:pPr marL="0" indent="0">
              <a:buNone/>
              <a:defRPr/>
            </a:pPr>
            <a:r>
              <a:rPr lang="ja-JP" altLang="en-US" dirty="0"/>
              <a:t>　</a:t>
            </a:r>
            <a:r>
              <a:rPr lang="ja-JP" altLang="ja-JP" dirty="0"/>
              <a:t>の</a:t>
            </a:r>
            <a:r>
              <a:rPr lang="ja-JP" altLang="en-US" dirty="0"/>
              <a:t>３</a:t>
            </a:r>
            <a:r>
              <a:rPr lang="ja-JP" altLang="ja-JP" dirty="0"/>
              <a:t>要件を満たす</a:t>
            </a:r>
            <a:r>
              <a:rPr lang="ja-JP" altLang="en-US" dirty="0"/>
              <a:t>　</a:t>
            </a:r>
            <a:r>
              <a:rPr lang="ja-JP" altLang="ja-JP" b="1" u="sng" dirty="0">
                <a:solidFill>
                  <a:srgbClr val="FF0000"/>
                </a:solidFill>
              </a:rPr>
              <a:t>技術上又は営業上の情報</a:t>
            </a:r>
            <a:r>
              <a:rPr lang="ja-JP" altLang="ja-JP" dirty="0"/>
              <a:t>である</a:t>
            </a:r>
            <a:endParaRPr lang="en-US" altLang="ja-JP" dirty="0"/>
          </a:p>
          <a:p>
            <a:pPr marL="0" indent="0">
              <a:buNone/>
              <a:defRPr/>
            </a:pPr>
            <a:r>
              <a:rPr lang="en-US" altLang="ja-JP" dirty="0"/>
              <a:t/>
            </a:r>
            <a:br>
              <a:rPr lang="en-US" altLang="ja-JP" dirty="0"/>
            </a:br>
            <a:r>
              <a:rPr lang="ja-JP" altLang="en-US" dirty="0"/>
              <a:t>　⇒　</a:t>
            </a:r>
            <a:r>
              <a:rPr lang="ja-JP" altLang="en-US" b="1" dirty="0"/>
              <a:t>不正競争防止法</a:t>
            </a:r>
            <a:r>
              <a:rPr lang="ja-JP" altLang="en-US" dirty="0"/>
              <a:t>により、</a:t>
            </a:r>
            <a:r>
              <a:rPr lang="ja-JP" altLang="en-US" b="1" dirty="0"/>
              <a:t>民事的保護</a:t>
            </a:r>
            <a:r>
              <a:rPr lang="ja-JP" altLang="en-US" dirty="0"/>
              <a:t>および</a:t>
            </a:r>
            <a:r>
              <a:rPr lang="ja-JP" altLang="en-US" b="1" dirty="0"/>
              <a:t>刑事的保護</a:t>
            </a:r>
            <a:r>
              <a:rPr lang="ja-JP" altLang="en-US" dirty="0"/>
              <a:t>を受けることができる</a:t>
            </a:r>
            <a:endParaRPr lang="en-US" altLang="ja-JP" dirty="0"/>
          </a:p>
          <a:p>
            <a:pPr marL="0" indent="0">
              <a:buFont typeface="Wingdings" pitchFamily="2" charset="2"/>
              <a:buNone/>
              <a:defRPr/>
            </a:pPr>
            <a:r>
              <a:rPr lang="ja-JP" altLang="en-US" dirty="0"/>
              <a:t>　</a:t>
            </a:r>
            <a:r>
              <a:rPr lang="en-US" altLang="ja-JP" dirty="0"/>
              <a:t/>
            </a:r>
            <a:br>
              <a:rPr lang="en-US" altLang="ja-JP" dirty="0"/>
            </a:br>
            <a:r>
              <a:rPr lang="ja-JP" altLang="en-US" u="sng" dirty="0"/>
              <a:t>２．</a:t>
            </a:r>
            <a:r>
              <a:rPr lang="ja-JP" altLang="en-US" b="1" u="sng" dirty="0"/>
              <a:t>秘密管理性のポイント</a:t>
            </a:r>
            <a:endParaRPr lang="en-US" altLang="ja-JP" b="1" u="sng" dirty="0"/>
          </a:p>
          <a:p>
            <a:pPr>
              <a:buClrTx/>
              <a:defRPr/>
            </a:pPr>
            <a:r>
              <a:rPr lang="ja-JP" altLang="en-US" dirty="0"/>
              <a:t>企業が特定の情報（</a:t>
            </a:r>
            <a:r>
              <a:rPr lang="ja-JP" altLang="en-US" b="1" dirty="0"/>
              <a:t>秘密情報</a:t>
            </a:r>
            <a:r>
              <a:rPr lang="ja-JP" altLang="en-US" dirty="0"/>
              <a:t>）を一般情報から合理的に区分して秘密と</a:t>
            </a:r>
            <a:r>
              <a:rPr lang="ja-JP" altLang="en-US" dirty="0" smtClean="0"/>
              <a:t>して　管理</a:t>
            </a:r>
            <a:r>
              <a:rPr lang="ja-JP" altLang="en-US" dirty="0"/>
              <a:t>していること（</a:t>
            </a:r>
            <a:r>
              <a:rPr lang="ja-JP" altLang="en-US" b="1" dirty="0"/>
              <a:t>秘密管理措置</a:t>
            </a:r>
            <a:r>
              <a:rPr lang="ja-JP" altLang="en-US" dirty="0"/>
              <a:t>）を、</a:t>
            </a:r>
            <a:r>
              <a:rPr lang="ja-JP" altLang="en-US" b="1" dirty="0"/>
              <a:t>従業員等が容易に認識できる</a:t>
            </a:r>
            <a:r>
              <a:rPr lang="ja-JP" altLang="en-US" dirty="0"/>
              <a:t>こと</a:t>
            </a:r>
            <a:r>
              <a:rPr lang="en-US" altLang="ja-JP" dirty="0"/>
              <a:t/>
            </a:r>
            <a:br>
              <a:rPr lang="en-US" altLang="ja-JP" dirty="0"/>
            </a:br>
            <a:r>
              <a:rPr lang="ja-JP" altLang="en-US" dirty="0"/>
              <a:t>＝「</a:t>
            </a:r>
            <a:r>
              <a:rPr lang="ja-JP" altLang="en-US" b="1" dirty="0">
                <a:solidFill>
                  <a:srgbClr val="FF0000"/>
                </a:solidFill>
              </a:rPr>
              <a:t>認識可能性</a:t>
            </a:r>
            <a:r>
              <a:rPr lang="ja-JP" altLang="en-US" dirty="0"/>
              <a:t>」が</a:t>
            </a:r>
            <a:r>
              <a:rPr lang="ja-JP" altLang="en-US" dirty="0" smtClean="0"/>
              <a:t>必要（★平成</a:t>
            </a:r>
            <a:r>
              <a:rPr lang="en-US" altLang="ja-JP" dirty="0" smtClean="0"/>
              <a:t>20</a:t>
            </a:r>
            <a:r>
              <a:rPr lang="ja-JP" altLang="en-US" dirty="0" smtClean="0"/>
              <a:t>年頃の裁判例と傾向が異なり、近時では、認識可能性があった事案では、秘密管理性を肯定する裁判例が多い。）</a:t>
            </a:r>
            <a:endParaRPr lang="ja-JP" altLang="ja-JP" dirty="0"/>
          </a:p>
        </p:txBody>
      </p:sp>
      <p:sp>
        <p:nvSpPr>
          <p:cNvPr id="6" name="タイトル 3"/>
          <p:cNvSpPr>
            <a:spLocks noGrp="1"/>
          </p:cNvSpPr>
          <p:nvPr>
            <p:ph type="title"/>
          </p:nvPr>
        </p:nvSpPr>
        <p:spPr>
          <a:xfrm>
            <a:off x="1691680" y="116632"/>
            <a:ext cx="7200800" cy="576064"/>
          </a:xfrm>
        </p:spPr>
        <p:txBody>
          <a:bodyPr/>
          <a:lstStyle/>
          <a:p>
            <a:r>
              <a:rPr kumimoji="1" lang="ja-JP" altLang="en-US" dirty="0"/>
              <a:t>秘匿化：　営業秘密としての保護</a:t>
            </a:r>
          </a:p>
        </p:txBody>
      </p:sp>
      <p:sp>
        <p:nvSpPr>
          <p:cNvPr id="8"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15</a:t>
            </a:fld>
            <a:endParaRPr lang="en-US" altLang="ja-JP" dirty="0"/>
          </a:p>
        </p:txBody>
      </p:sp>
    </p:spTree>
    <p:extLst>
      <p:ext uri="{BB962C8B-B14F-4D97-AF65-F5344CB8AC3E}">
        <p14:creationId xmlns:p14="http://schemas.microsoft.com/office/powerpoint/2010/main" val="127392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251520" y="6444927"/>
            <a:ext cx="8598024" cy="368449"/>
          </a:xfrm>
        </p:spPr>
        <p:txBody>
          <a:bodyPr/>
          <a:lstStyle/>
          <a:p>
            <a:pPr marL="0" indent="0" algn="ctr">
              <a:buClr>
                <a:schemeClr val="tx1"/>
              </a:buClr>
              <a:buFont typeface="Wingdings" pitchFamily="2" charset="2"/>
              <a:buNone/>
              <a:defRPr/>
            </a:pPr>
            <a:r>
              <a:rPr lang="ja-JP" altLang="en-US" sz="1400" dirty="0"/>
              <a:t>経産省知財政策室「近時の技術流出事例への対処と技術流出の実態調査について」（平成</a:t>
            </a:r>
            <a:r>
              <a:rPr lang="en-US" altLang="ja-JP" sz="1400" dirty="0"/>
              <a:t>25</a:t>
            </a:r>
            <a:r>
              <a:rPr lang="ja-JP" altLang="en-US" sz="1400" dirty="0"/>
              <a:t>年</a:t>
            </a:r>
            <a:r>
              <a:rPr lang="en-US" altLang="ja-JP" sz="1400" dirty="0"/>
              <a:t>3</a:t>
            </a:r>
            <a:r>
              <a:rPr lang="ja-JP" altLang="en-US" sz="1400" dirty="0"/>
              <a:t>月）より引用</a:t>
            </a:r>
            <a:endParaRPr lang="ja-JP" altLang="en-US" sz="2400" dirty="0"/>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2" y="1844824"/>
            <a:ext cx="8607857" cy="4512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296738" y="764704"/>
            <a:ext cx="85957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16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a:buClr>
                <a:schemeClr val="tx1"/>
              </a:buClr>
              <a:buFont typeface="Wingdings" pitchFamily="2" charset="2"/>
              <a:buNone/>
              <a:defRPr/>
            </a:pPr>
            <a:r>
              <a:rPr lang="ja-JP" altLang="en-US" sz="2000" kern="0" dirty="0">
                <a:latin typeface="Meiryo UI" panose="020B0604030504040204" pitchFamily="50" charset="-128"/>
                <a:ea typeface="Meiryo UI" panose="020B0604030504040204" pitchFamily="50" charset="-128"/>
              </a:rPr>
              <a:t>◆正規社員の中途退職者による情報漏えいが最多</a:t>
            </a:r>
            <a:endParaRPr lang="en-US" altLang="ja-JP" sz="2000" kern="0" dirty="0">
              <a:latin typeface="Meiryo UI" panose="020B0604030504040204" pitchFamily="50" charset="-128"/>
              <a:ea typeface="Meiryo UI" panose="020B0604030504040204" pitchFamily="50" charset="-128"/>
            </a:endParaRPr>
          </a:p>
          <a:p>
            <a:pPr marL="0" indent="0">
              <a:buClr>
                <a:schemeClr val="tx1"/>
              </a:buClr>
              <a:buNone/>
              <a:defRPr/>
            </a:pPr>
            <a:r>
              <a:rPr lang="ja-JP" altLang="en-US" sz="2000" dirty="0">
                <a:latin typeface="Meiryo UI" panose="020B0604030504040204" pitchFamily="50" charset="-128"/>
                <a:ea typeface="Meiryo UI" panose="020B0604030504040204" pitchFamily="50" charset="-128"/>
              </a:rPr>
              <a:t>　　⇒　</a:t>
            </a:r>
            <a:r>
              <a:rPr lang="ja-JP" altLang="en-US" sz="2000" u="sng" dirty="0">
                <a:latin typeface="Meiryo UI" panose="020B0604030504040204" pitchFamily="50" charset="-128"/>
                <a:ea typeface="Meiryo UI" panose="020B0604030504040204" pitchFamily="50" charset="-128"/>
              </a:rPr>
              <a:t>退職者とは、「</a:t>
            </a:r>
            <a:r>
              <a:rPr lang="ja-JP" altLang="en-US" sz="2000" b="1" u="sng" dirty="0">
                <a:latin typeface="Meiryo UI" panose="020B0604030504040204" pitchFamily="50" charset="-128"/>
                <a:ea typeface="Meiryo UI" panose="020B0604030504040204" pitchFamily="50" charset="-128"/>
              </a:rPr>
              <a:t>競業避止義務契約</a:t>
            </a:r>
            <a:r>
              <a:rPr lang="ja-JP" altLang="en-US" sz="2000" u="sng" dirty="0">
                <a:latin typeface="Meiryo UI" panose="020B0604030504040204" pitchFamily="50" charset="-128"/>
                <a:ea typeface="Meiryo UI" panose="020B0604030504040204" pitchFamily="50" charset="-128"/>
              </a:rPr>
              <a:t>」を締結する</a:t>
            </a:r>
            <a:endParaRPr lang="en-US" altLang="ja-JP" sz="2000" u="sng" dirty="0">
              <a:latin typeface="Meiryo UI" panose="020B0604030504040204" pitchFamily="50" charset="-128"/>
              <a:ea typeface="Meiryo UI" panose="020B0604030504040204" pitchFamily="50" charset="-128"/>
            </a:endParaRPr>
          </a:p>
          <a:p>
            <a:pPr marL="0" indent="0">
              <a:buClr>
                <a:schemeClr val="tx1"/>
              </a:buClr>
              <a:buFont typeface="Wingdings" pitchFamily="2" charset="2"/>
              <a:buNone/>
              <a:defRPr/>
            </a:pPr>
            <a:endParaRPr lang="ja-JP" altLang="en-US" sz="2000" kern="0" dirty="0">
              <a:latin typeface="Meiryo UI" panose="020B0604030504040204" pitchFamily="50" charset="-128"/>
              <a:ea typeface="Meiryo UI" panose="020B0604030504040204" pitchFamily="50" charset="-128"/>
            </a:endParaRPr>
          </a:p>
        </p:txBody>
      </p:sp>
      <p:sp>
        <p:nvSpPr>
          <p:cNvPr id="9" name="タイトル 3"/>
          <p:cNvSpPr>
            <a:spLocks noGrp="1"/>
          </p:cNvSpPr>
          <p:nvPr>
            <p:ph type="title"/>
          </p:nvPr>
        </p:nvSpPr>
        <p:spPr>
          <a:xfrm>
            <a:off x="1691680" y="116632"/>
            <a:ext cx="7200800" cy="576064"/>
          </a:xfrm>
        </p:spPr>
        <p:txBody>
          <a:bodyPr/>
          <a:lstStyle/>
          <a:p>
            <a:r>
              <a:rPr kumimoji="1" lang="ja-JP" altLang="en-US" dirty="0"/>
              <a:t>秘匿化：　契約による保護</a:t>
            </a:r>
          </a:p>
        </p:txBody>
      </p:sp>
      <p:sp>
        <p:nvSpPr>
          <p:cNvPr id="10"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16</a:t>
            </a:fld>
            <a:endParaRPr lang="en-US" altLang="ja-JP" dirty="0"/>
          </a:p>
        </p:txBody>
      </p:sp>
    </p:spTree>
    <p:extLst>
      <p:ext uri="{BB962C8B-B14F-4D97-AF65-F5344CB8AC3E}">
        <p14:creationId xmlns:p14="http://schemas.microsoft.com/office/powerpoint/2010/main" val="2612321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250825" y="764704"/>
            <a:ext cx="8641655" cy="5616624"/>
          </a:xfrm>
        </p:spPr>
        <p:txBody>
          <a:bodyPr/>
          <a:lstStyle/>
          <a:p>
            <a:pPr>
              <a:buClr>
                <a:schemeClr val="tx1"/>
              </a:buClr>
              <a:buFont typeface="Wingdings" panose="05000000000000000000" pitchFamily="2" charset="2"/>
              <a:buChar char="u"/>
              <a:defRPr/>
            </a:pPr>
            <a:r>
              <a:rPr lang="ja-JP" altLang="en-US" u="sng" dirty="0"/>
              <a:t>退職者との「競業避止義務契約」の有効性を判断する際のポイント（裁判例）</a:t>
            </a:r>
            <a:r>
              <a:rPr lang="en-US" altLang="ja-JP" dirty="0"/>
              <a:t/>
            </a:r>
            <a:br>
              <a:rPr lang="en-US" altLang="ja-JP" dirty="0"/>
            </a:br>
            <a:endParaRPr lang="en-US" altLang="ja-JP" dirty="0"/>
          </a:p>
          <a:p>
            <a:pPr marL="0" indent="0">
              <a:buClr>
                <a:schemeClr val="tx1"/>
              </a:buClr>
              <a:buFont typeface="Wingdings" pitchFamily="2" charset="2"/>
              <a:buNone/>
              <a:defRPr/>
            </a:pPr>
            <a:r>
              <a:rPr lang="ja-JP" altLang="en-US" dirty="0"/>
              <a:t>①企業側に</a:t>
            </a:r>
            <a:r>
              <a:rPr lang="ja-JP" altLang="en-US" b="1" dirty="0"/>
              <a:t>営業秘密などの守るべき利益</a:t>
            </a:r>
            <a:r>
              <a:rPr lang="ja-JP" altLang="en-US" dirty="0"/>
              <a:t>があるかどうか</a:t>
            </a:r>
            <a:endParaRPr lang="en-US" altLang="ja-JP" dirty="0"/>
          </a:p>
          <a:p>
            <a:pPr marL="0" indent="0">
              <a:buClr>
                <a:schemeClr val="tx1"/>
              </a:buClr>
              <a:buFont typeface="Wingdings" pitchFamily="2" charset="2"/>
              <a:buNone/>
              <a:defRPr/>
            </a:pPr>
            <a:endParaRPr lang="en-US" altLang="ja-JP" sz="800" dirty="0"/>
          </a:p>
          <a:p>
            <a:pPr marL="266700" indent="0">
              <a:buClr>
                <a:schemeClr val="tx1"/>
              </a:buClr>
              <a:buFont typeface="Wingdings" pitchFamily="2" charset="2"/>
              <a:buNone/>
              <a:defRPr/>
            </a:pPr>
            <a:r>
              <a:rPr lang="ja-JP" altLang="en-US" dirty="0" smtClean="0"/>
              <a:t>　①</a:t>
            </a:r>
            <a:r>
              <a:rPr lang="ja-JP" altLang="en-US" dirty="0"/>
              <a:t>を踏まえつつ、競業避止義務契約の内容が</a:t>
            </a:r>
            <a:r>
              <a:rPr lang="ja-JP" altLang="en-US" b="1" dirty="0"/>
              <a:t>目的に照らして合理的な範囲に留まっているか</a:t>
            </a:r>
            <a:r>
              <a:rPr lang="ja-JP" altLang="en-US" dirty="0"/>
              <a:t>という観点</a:t>
            </a:r>
            <a:r>
              <a:rPr lang="ja-JP" altLang="en-US" dirty="0" smtClean="0"/>
              <a:t>から</a:t>
            </a:r>
            <a:endParaRPr lang="en-US" altLang="ja-JP" dirty="0" smtClean="0"/>
          </a:p>
          <a:p>
            <a:pPr marL="266700" indent="0">
              <a:buClr>
                <a:schemeClr val="tx1"/>
              </a:buClr>
              <a:buFont typeface="Wingdings" pitchFamily="2" charset="2"/>
              <a:buNone/>
              <a:defRPr/>
            </a:pPr>
            <a:r>
              <a:rPr lang="ja-JP" altLang="en-US" dirty="0" smtClean="0"/>
              <a:t>（憲法</a:t>
            </a:r>
            <a:r>
              <a:rPr lang="en-US" altLang="ja-JP" dirty="0" smtClean="0"/>
              <a:t>22</a:t>
            </a:r>
            <a:r>
              <a:rPr lang="ja-JP" altLang="en-US" dirty="0" smtClean="0"/>
              <a:t>条～職業選択の自由との関係が問題となる。）</a:t>
            </a:r>
            <a:endParaRPr lang="en-US" altLang="ja-JP" dirty="0"/>
          </a:p>
          <a:p>
            <a:pPr marL="0" indent="0">
              <a:buClr>
                <a:schemeClr val="tx1"/>
              </a:buClr>
              <a:buFont typeface="Wingdings" pitchFamily="2" charset="2"/>
              <a:buNone/>
              <a:defRPr/>
            </a:pPr>
            <a:endParaRPr lang="en-US" altLang="ja-JP" sz="800" dirty="0"/>
          </a:p>
          <a:p>
            <a:pPr marL="0" indent="0">
              <a:buClr>
                <a:schemeClr val="tx1"/>
              </a:buClr>
              <a:buFont typeface="Wingdings" pitchFamily="2" charset="2"/>
              <a:buNone/>
              <a:defRPr/>
            </a:pPr>
            <a:r>
              <a:rPr lang="ja-JP" altLang="en-US" dirty="0"/>
              <a:t>②従業員の地位（</a:t>
            </a:r>
            <a:r>
              <a:rPr lang="ja-JP" altLang="en-US" b="1" dirty="0"/>
              <a:t>営業秘密に関係する業務を行っていたか</a:t>
            </a:r>
            <a:r>
              <a:rPr lang="ja-JP" altLang="en-US" dirty="0"/>
              <a:t>等）</a:t>
            </a:r>
            <a:endParaRPr lang="en-US" altLang="ja-JP" dirty="0"/>
          </a:p>
          <a:p>
            <a:pPr marL="0" indent="0">
              <a:buClr>
                <a:schemeClr val="tx1"/>
              </a:buClr>
              <a:buFont typeface="Wingdings" pitchFamily="2" charset="2"/>
              <a:buNone/>
              <a:defRPr/>
            </a:pPr>
            <a:r>
              <a:rPr lang="ja-JP" altLang="en-US" dirty="0"/>
              <a:t>③</a:t>
            </a:r>
            <a:r>
              <a:rPr lang="ja-JP" altLang="en-US" b="1" dirty="0"/>
              <a:t>地域的な限定</a:t>
            </a:r>
            <a:r>
              <a:rPr lang="ja-JP" altLang="en-US" dirty="0"/>
              <a:t>があるか（</a:t>
            </a:r>
            <a:r>
              <a:rPr lang="ja-JP" altLang="en-US" b="1" dirty="0"/>
              <a:t>職業選択の自由を阻害する広範な</a:t>
            </a:r>
            <a:r>
              <a:rPr lang="ja-JP" altLang="en-US" b="1" dirty="0" smtClean="0"/>
              <a:t>制限がない</a:t>
            </a:r>
            <a:r>
              <a:rPr lang="ja-JP" altLang="en-US" b="1" dirty="0"/>
              <a:t>か</a:t>
            </a:r>
            <a:r>
              <a:rPr lang="ja-JP" altLang="en-US" dirty="0"/>
              <a:t>等）</a:t>
            </a:r>
            <a:endParaRPr lang="en-US" altLang="ja-JP" dirty="0"/>
          </a:p>
          <a:p>
            <a:pPr marL="0" indent="0">
              <a:buClr>
                <a:schemeClr val="tx1"/>
              </a:buClr>
              <a:buFont typeface="Wingdings" pitchFamily="2" charset="2"/>
              <a:buNone/>
              <a:defRPr/>
            </a:pPr>
            <a:r>
              <a:rPr lang="ja-JP" altLang="en-US" dirty="0"/>
              <a:t>④競業避止義務の存続期間に必要な制限（</a:t>
            </a:r>
            <a:r>
              <a:rPr lang="en-US" altLang="ja-JP" b="1" dirty="0"/>
              <a:t>2</a:t>
            </a:r>
            <a:r>
              <a:rPr lang="ja-JP" altLang="en-US" b="1" dirty="0"/>
              <a:t>年以内</a:t>
            </a:r>
            <a:r>
              <a:rPr lang="ja-JP" altLang="en-US" dirty="0"/>
              <a:t>等）</a:t>
            </a:r>
            <a:r>
              <a:rPr lang="ja-JP" altLang="en-US" dirty="0" smtClean="0"/>
              <a:t>があるか</a:t>
            </a:r>
            <a:endParaRPr lang="en-US" altLang="ja-JP" dirty="0"/>
          </a:p>
          <a:p>
            <a:pPr marL="0" indent="0">
              <a:buClr>
                <a:schemeClr val="tx1"/>
              </a:buClr>
              <a:buFont typeface="Wingdings" pitchFamily="2" charset="2"/>
              <a:buNone/>
              <a:defRPr/>
            </a:pPr>
            <a:r>
              <a:rPr lang="ja-JP" altLang="en-US" dirty="0"/>
              <a:t>⑤</a:t>
            </a:r>
            <a:r>
              <a:rPr lang="ja-JP" altLang="en-US" b="1" dirty="0"/>
              <a:t>禁止される競業行為の範囲に必要な制限</a:t>
            </a:r>
            <a:r>
              <a:rPr lang="ja-JP" altLang="en-US" dirty="0"/>
              <a:t>が掛けられているか</a:t>
            </a:r>
            <a:endParaRPr lang="en-US" altLang="ja-JP" dirty="0"/>
          </a:p>
          <a:p>
            <a:pPr marL="0" indent="0">
              <a:buClr>
                <a:schemeClr val="tx1"/>
              </a:buClr>
              <a:buFont typeface="Wingdings" pitchFamily="2" charset="2"/>
              <a:buNone/>
              <a:defRPr/>
            </a:pPr>
            <a:r>
              <a:rPr lang="ja-JP" altLang="en-US" dirty="0"/>
              <a:t>⑥</a:t>
            </a:r>
            <a:r>
              <a:rPr lang="ja-JP" altLang="en-US" b="1" dirty="0"/>
              <a:t>代償措置（高額賃金など「みなし代償措置」も含む）</a:t>
            </a:r>
            <a:r>
              <a:rPr lang="ja-JP" altLang="en-US" dirty="0"/>
              <a:t>が講じられている</a:t>
            </a:r>
            <a:r>
              <a:rPr lang="ja-JP" altLang="en-US" dirty="0" smtClean="0"/>
              <a:t>か</a:t>
            </a:r>
            <a:endParaRPr lang="en-US" altLang="ja-JP" dirty="0" smtClean="0"/>
          </a:p>
          <a:p>
            <a:pPr marL="0" indent="0">
              <a:buClr>
                <a:schemeClr val="tx1"/>
              </a:buClr>
              <a:buFont typeface="Wingdings" pitchFamily="2" charset="2"/>
              <a:buNone/>
              <a:defRPr/>
            </a:pPr>
            <a:r>
              <a:rPr lang="ja-JP" altLang="en-US" dirty="0"/>
              <a:t>　</a:t>
            </a:r>
            <a:r>
              <a:rPr lang="ja-JP" altLang="en-US" dirty="0" smtClean="0"/>
              <a:t> ⇒「秘密保持手当て」の名目を設定することも有効。</a:t>
            </a:r>
            <a:endParaRPr lang="en-US" altLang="ja-JP" dirty="0" smtClean="0"/>
          </a:p>
          <a:p>
            <a:pPr marL="0" indent="0">
              <a:buClr>
                <a:schemeClr val="tx1"/>
              </a:buClr>
              <a:buFont typeface="Wingdings" pitchFamily="2" charset="2"/>
              <a:buNone/>
              <a:defRPr/>
            </a:pPr>
            <a:endParaRPr lang="en-US" altLang="ja-JP" dirty="0"/>
          </a:p>
          <a:p>
            <a:pPr marL="0" indent="0">
              <a:buClr>
                <a:schemeClr val="tx1"/>
              </a:buClr>
              <a:buFont typeface="Wingdings" pitchFamily="2" charset="2"/>
              <a:buNone/>
              <a:defRPr/>
            </a:pPr>
            <a:r>
              <a:rPr lang="ja-JP" altLang="en-US" dirty="0" smtClean="0"/>
              <a:t>★営業秘密漏洩を含む、懲戒免職事由があったときは退職金返還と規定しておく。</a:t>
            </a:r>
            <a:endParaRPr lang="en-US" altLang="ja-JP" dirty="0" smtClean="0"/>
          </a:p>
          <a:p>
            <a:pPr marL="0" indent="0">
              <a:buClr>
                <a:schemeClr val="tx1"/>
              </a:buClr>
              <a:buFont typeface="Wingdings" pitchFamily="2" charset="2"/>
              <a:buNone/>
              <a:defRPr/>
            </a:pPr>
            <a:r>
              <a:rPr lang="en-US" altLang="ja-JP" dirty="0" smtClean="0"/>
              <a:t>Ex.)</a:t>
            </a:r>
            <a:r>
              <a:rPr lang="ja-JP" altLang="en-US" dirty="0" smtClean="0"/>
              <a:t>大阪地判</a:t>
            </a:r>
            <a:r>
              <a:rPr lang="en-US" altLang="ja-JP" dirty="0" smtClean="0"/>
              <a:t>H28.6.23</a:t>
            </a:r>
            <a:r>
              <a:rPr lang="ja-JP" altLang="en-US" dirty="0" smtClean="0"/>
              <a:t>平成</a:t>
            </a:r>
            <a:r>
              <a:rPr lang="en-US" altLang="ja-JP" dirty="0" smtClean="0"/>
              <a:t>25</a:t>
            </a:r>
            <a:r>
              <a:rPr lang="ja-JP" altLang="en-US" dirty="0" smtClean="0"/>
              <a:t>年（ワ）第</a:t>
            </a:r>
            <a:r>
              <a:rPr lang="en-US" altLang="ja-JP" dirty="0" smtClean="0"/>
              <a:t>12149</a:t>
            </a:r>
            <a:r>
              <a:rPr lang="ja-JP" altLang="en-US" dirty="0" smtClean="0"/>
              <a:t>号は、退職金返還請求認容</a:t>
            </a:r>
            <a:endParaRPr lang="en-US" altLang="ja-JP" dirty="0" smtClean="0"/>
          </a:p>
          <a:p>
            <a:pPr marL="0" indent="0">
              <a:buClr>
                <a:schemeClr val="tx1"/>
              </a:buClr>
              <a:buFont typeface="Wingdings" pitchFamily="2" charset="2"/>
              <a:buNone/>
              <a:defRPr/>
            </a:pPr>
            <a:endParaRPr lang="en-US" altLang="ja-JP" dirty="0"/>
          </a:p>
        </p:txBody>
      </p:sp>
      <p:sp>
        <p:nvSpPr>
          <p:cNvPr id="5" name="タイトル 3"/>
          <p:cNvSpPr>
            <a:spLocks noGrp="1"/>
          </p:cNvSpPr>
          <p:nvPr>
            <p:ph type="title"/>
          </p:nvPr>
        </p:nvSpPr>
        <p:spPr>
          <a:xfrm>
            <a:off x="1691680" y="116632"/>
            <a:ext cx="7200800" cy="576064"/>
          </a:xfrm>
        </p:spPr>
        <p:txBody>
          <a:bodyPr/>
          <a:lstStyle/>
          <a:p>
            <a:r>
              <a:rPr kumimoji="1" lang="ja-JP" altLang="en-US" dirty="0"/>
              <a:t>秘匿化：　契約による保護</a:t>
            </a:r>
          </a:p>
        </p:txBody>
      </p:sp>
      <p:sp>
        <p:nvSpPr>
          <p:cNvPr id="8"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17</a:t>
            </a:fld>
            <a:endParaRPr lang="en-US" altLang="ja-JP" dirty="0"/>
          </a:p>
        </p:txBody>
      </p:sp>
    </p:spTree>
    <p:extLst>
      <p:ext uri="{BB962C8B-B14F-4D97-AF65-F5344CB8AC3E}">
        <p14:creationId xmlns:p14="http://schemas.microsoft.com/office/powerpoint/2010/main" val="215521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250825" y="764704"/>
            <a:ext cx="8641655" cy="5616624"/>
          </a:xfrm>
        </p:spPr>
        <p:txBody>
          <a:bodyPr/>
          <a:lstStyle/>
          <a:p>
            <a:pPr>
              <a:buClr>
                <a:schemeClr val="tx1"/>
              </a:buClr>
              <a:buFont typeface="Wingdings" panose="05000000000000000000" pitchFamily="2" charset="2"/>
              <a:buChar char="u"/>
              <a:defRPr/>
            </a:pPr>
            <a:r>
              <a:rPr lang="ja-JP" altLang="en-US" u="sng" dirty="0"/>
              <a:t>在職中、退職後を含めて漏洩を防ぐ</a:t>
            </a:r>
            <a:r>
              <a:rPr lang="en-US" altLang="ja-JP" dirty="0"/>
              <a:t/>
            </a:r>
            <a:br>
              <a:rPr lang="en-US" altLang="ja-JP" dirty="0"/>
            </a:br>
            <a:r>
              <a:rPr lang="ja-JP" altLang="en-US" dirty="0" smtClean="0"/>
              <a:t>⇒社員</a:t>
            </a:r>
            <a:r>
              <a:rPr lang="ja-JP" altLang="en-US" dirty="0"/>
              <a:t>との間で、</a:t>
            </a:r>
            <a:r>
              <a:rPr lang="ja-JP" altLang="en-US" b="1" dirty="0"/>
              <a:t>在職中</a:t>
            </a:r>
            <a:r>
              <a:rPr lang="ja-JP" altLang="en-US" dirty="0"/>
              <a:t>及び</a:t>
            </a:r>
            <a:r>
              <a:rPr lang="ja-JP" altLang="en-US" b="1" dirty="0"/>
              <a:t>退職後</a:t>
            </a:r>
            <a:r>
              <a:rPr lang="ja-JP" altLang="en-US" dirty="0"/>
              <a:t>の期間</a:t>
            </a:r>
            <a:r>
              <a:rPr lang="ja-JP" altLang="en-US" b="1" dirty="0"/>
              <a:t>を含めて秘密保持契約を締結する</a:t>
            </a:r>
            <a:endParaRPr lang="en-US" altLang="ja-JP" b="1" dirty="0"/>
          </a:p>
          <a:p>
            <a:pPr marL="0" indent="0">
              <a:buClr>
                <a:schemeClr val="tx1"/>
              </a:buClr>
              <a:buNone/>
              <a:defRPr/>
            </a:pPr>
            <a:endParaRPr lang="en-US" altLang="ja-JP" dirty="0"/>
          </a:p>
          <a:p>
            <a:pPr marL="0" indent="0">
              <a:buClr>
                <a:schemeClr val="tx1"/>
              </a:buClr>
              <a:buNone/>
              <a:defRPr/>
            </a:pPr>
            <a:r>
              <a:rPr lang="ja-JP" altLang="en-US" dirty="0"/>
              <a:t>　秘密保持契約を</a:t>
            </a:r>
            <a:r>
              <a:rPr lang="ja-JP" altLang="en-US" b="1" dirty="0"/>
              <a:t>締結するタイミング</a:t>
            </a:r>
            <a:endParaRPr lang="en-US" altLang="ja-JP" b="1" dirty="0"/>
          </a:p>
          <a:p>
            <a:pPr marL="0" indent="0">
              <a:buClr>
                <a:schemeClr val="tx1"/>
              </a:buClr>
              <a:buFont typeface="Wingdings" pitchFamily="2" charset="2"/>
              <a:buNone/>
              <a:defRPr/>
            </a:pPr>
            <a:r>
              <a:rPr lang="ja-JP" altLang="en-US" dirty="0"/>
              <a:t>①</a:t>
            </a:r>
            <a:r>
              <a:rPr lang="ja-JP" altLang="en-US" u="sng" dirty="0"/>
              <a:t>入社時</a:t>
            </a:r>
            <a:endParaRPr lang="en-US" altLang="ja-JP" u="sng" dirty="0"/>
          </a:p>
          <a:p>
            <a:pPr marL="0" indent="0">
              <a:buClr>
                <a:schemeClr val="tx1"/>
              </a:buClr>
              <a:buFont typeface="Wingdings" pitchFamily="2" charset="2"/>
              <a:buNone/>
              <a:defRPr/>
            </a:pPr>
            <a:r>
              <a:rPr lang="ja-JP" altLang="en-US" dirty="0"/>
              <a:t>　</a:t>
            </a:r>
            <a:r>
              <a:rPr lang="ja-JP" altLang="en-US" b="1" dirty="0"/>
              <a:t>大枠での秘密保持契約</a:t>
            </a:r>
            <a:r>
              <a:rPr lang="ja-JP" altLang="en-US" dirty="0"/>
              <a:t>をする。双方に争いがないため契約を締結しやすい。</a:t>
            </a:r>
            <a:endParaRPr lang="en-US" altLang="ja-JP" dirty="0"/>
          </a:p>
          <a:p>
            <a:pPr marL="0" indent="0">
              <a:buClr>
                <a:schemeClr val="tx1"/>
              </a:buClr>
              <a:buFont typeface="Wingdings" pitchFamily="2" charset="2"/>
              <a:buNone/>
              <a:defRPr/>
            </a:pPr>
            <a:r>
              <a:rPr lang="ja-JP" altLang="en-US" dirty="0" smtClean="0"/>
              <a:t>②</a:t>
            </a:r>
            <a:r>
              <a:rPr lang="ja-JP" altLang="en-US" u="sng" dirty="0"/>
              <a:t>配属時、異動時、プロジェクト参加時・離脱時</a:t>
            </a:r>
            <a:endParaRPr lang="en-US" altLang="ja-JP" u="sng" dirty="0"/>
          </a:p>
          <a:p>
            <a:pPr marL="0" indent="0">
              <a:buClr>
                <a:schemeClr val="tx1"/>
              </a:buClr>
              <a:buFont typeface="Wingdings" pitchFamily="2" charset="2"/>
              <a:buNone/>
              <a:defRPr/>
            </a:pPr>
            <a:r>
              <a:rPr lang="ja-JP" altLang="en-US" dirty="0"/>
              <a:t>　</a:t>
            </a:r>
            <a:r>
              <a:rPr lang="ja-JP" altLang="en-US" b="1" dirty="0"/>
              <a:t>取り扱う情報を絞り込んで</a:t>
            </a:r>
            <a:r>
              <a:rPr lang="ja-JP" altLang="en-US" dirty="0"/>
              <a:t>契約することが可能。秘密保持の対象が明確になる。</a:t>
            </a:r>
            <a:endParaRPr lang="en-US" altLang="ja-JP" dirty="0"/>
          </a:p>
          <a:p>
            <a:pPr marL="0" indent="0">
              <a:buClr>
                <a:schemeClr val="tx1"/>
              </a:buClr>
              <a:buFont typeface="Wingdings" pitchFamily="2" charset="2"/>
              <a:buNone/>
              <a:defRPr/>
            </a:pPr>
            <a:r>
              <a:rPr lang="ja-JP" altLang="en-US" dirty="0" smtClean="0"/>
              <a:t>③</a:t>
            </a:r>
            <a:r>
              <a:rPr lang="ja-JP" altLang="en-US" u="sng" dirty="0"/>
              <a:t>退職時</a:t>
            </a:r>
            <a:endParaRPr lang="en-US" altLang="ja-JP" u="sng" dirty="0"/>
          </a:p>
          <a:p>
            <a:pPr marL="0" indent="0">
              <a:buClr>
                <a:schemeClr val="tx1"/>
              </a:buClr>
              <a:buFont typeface="Wingdings" pitchFamily="2" charset="2"/>
              <a:buNone/>
              <a:defRPr/>
            </a:pPr>
            <a:r>
              <a:rPr lang="ja-JP" altLang="en-US" dirty="0"/>
              <a:t>　</a:t>
            </a:r>
            <a:r>
              <a:rPr lang="ja-JP" altLang="en-US" b="1" dirty="0"/>
              <a:t>取り扱った情報を特定</a:t>
            </a:r>
            <a:r>
              <a:rPr lang="ja-JP" altLang="en-US" dirty="0"/>
              <a:t>した契約が可能。情報が絞り込まれることは双方に有意義。</a:t>
            </a:r>
            <a:endParaRPr lang="en-US" altLang="ja-JP" dirty="0"/>
          </a:p>
          <a:p>
            <a:pPr marL="0" indent="0">
              <a:buClr>
                <a:schemeClr val="tx1"/>
              </a:buClr>
              <a:buFont typeface="Wingdings" pitchFamily="2" charset="2"/>
              <a:buNone/>
              <a:defRPr/>
            </a:pPr>
            <a:r>
              <a:rPr lang="ja-JP" altLang="en-US" dirty="0"/>
              <a:t>　面談によって内容を確認することが好ましい。</a:t>
            </a:r>
            <a:endParaRPr lang="en-US" altLang="ja-JP" dirty="0"/>
          </a:p>
          <a:p>
            <a:pPr marL="0" indent="0">
              <a:buClr>
                <a:schemeClr val="tx1"/>
              </a:buClr>
              <a:buNone/>
              <a:defRPr/>
            </a:pPr>
            <a:r>
              <a:rPr lang="ja-JP" altLang="en-US" dirty="0"/>
              <a:t>　</a:t>
            </a:r>
            <a:r>
              <a:rPr lang="ja-JP" altLang="en-US" b="1" dirty="0"/>
              <a:t>記録媒体の返還、破棄も約束、実行させる。</a:t>
            </a:r>
            <a:endParaRPr lang="en-US" altLang="ja-JP" b="1" dirty="0"/>
          </a:p>
          <a:p>
            <a:pPr marL="0" indent="0">
              <a:buClr>
                <a:schemeClr val="tx1"/>
              </a:buClr>
              <a:buFont typeface="Wingdings" pitchFamily="2" charset="2"/>
              <a:buNone/>
              <a:defRPr/>
            </a:pPr>
            <a:r>
              <a:rPr lang="ja-JP" altLang="en-US" dirty="0"/>
              <a:t>　但し、争いがあると契約できない可能性があるため、上記①や②の契約は必要</a:t>
            </a:r>
            <a:r>
              <a:rPr lang="ja-JP" altLang="en-US" dirty="0" smtClean="0"/>
              <a:t>。</a:t>
            </a:r>
            <a:endParaRPr lang="en-US" altLang="ja-JP" dirty="0" smtClean="0"/>
          </a:p>
          <a:p>
            <a:pPr marL="0" indent="0">
              <a:buClr>
                <a:schemeClr val="tx1"/>
              </a:buClr>
              <a:buFont typeface="Wingdings" pitchFamily="2" charset="2"/>
              <a:buNone/>
              <a:defRPr/>
            </a:pPr>
            <a:r>
              <a:rPr lang="ja-JP" altLang="en-US" dirty="0" smtClean="0"/>
              <a:t>④</a:t>
            </a:r>
            <a:r>
              <a:rPr lang="ja-JP" altLang="en-US" u="sng" dirty="0" smtClean="0"/>
              <a:t>役職定年時とその後の退職まで期間と退職時</a:t>
            </a:r>
            <a:endParaRPr lang="en-US" altLang="ja-JP" u="sng" dirty="0"/>
          </a:p>
        </p:txBody>
      </p:sp>
      <p:sp>
        <p:nvSpPr>
          <p:cNvPr id="5" name="タイトル 3"/>
          <p:cNvSpPr>
            <a:spLocks noGrp="1"/>
          </p:cNvSpPr>
          <p:nvPr>
            <p:ph type="title"/>
          </p:nvPr>
        </p:nvSpPr>
        <p:spPr>
          <a:xfrm>
            <a:off x="1691680" y="116632"/>
            <a:ext cx="7200800" cy="576064"/>
          </a:xfrm>
        </p:spPr>
        <p:txBody>
          <a:bodyPr/>
          <a:lstStyle/>
          <a:p>
            <a:r>
              <a:rPr kumimoji="1" lang="ja-JP" altLang="en-US" dirty="0"/>
              <a:t>秘匿化：　契約による保護</a:t>
            </a:r>
          </a:p>
        </p:txBody>
      </p:sp>
      <p:sp>
        <p:nvSpPr>
          <p:cNvPr id="8"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18</a:t>
            </a:fld>
            <a:endParaRPr lang="en-US" altLang="ja-JP" dirty="0"/>
          </a:p>
        </p:txBody>
      </p:sp>
    </p:spTree>
    <p:extLst>
      <p:ext uri="{BB962C8B-B14F-4D97-AF65-F5344CB8AC3E}">
        <p14:creationId xmlns:p14="http://schemas.microsoft.com/office/powerpoint/2010/main" val="185814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250825" y="836712"/>
            <a:ext cx="8641655" cy="5760640"/>
          </a:xfrm>
        </p:spPr>
        <p:txBody>
          <a:bodyPr/>
          <a:lstStyle/>
          <a:p>
            <a:pPr>
              <a:buClr>
                <a:schemeClr val="tx1"/>
              </a:buClr>
              <a:buFont typeface="Wingdings" panose="05000000000000000000" pitchFamily="2" charset="2"/>
              <a:buChar char="u"/>
              <a:defRPr/>
            </a:pPr>
            <a:r>
              <a:rPr lang="ja-JP" altLang="en-US" b="1" u="sng" dirty="0">
                <a:solidFill>
                  <a:srgbClr val="FF0000"/>
                </a:solidFill>
              </a:rPr>
              <a:t>営業秘密の弱点</a:t>
            </a:r>
            <a:r>
              <a:rPr lang="ja-JP" altLang="en-US" u="sng" dirty="0"/>
              <a:t>：　</a:t>
            </a:r>
            <a:r>
              <a:rPr lang="ja-JP" altLang="en-US" b="1" u="sng" dirty="0"/>
              <a:t>他人の</a:t>
            </a:r>
            <a:r>
              <a:rPr lang="ja-JP" altLang="en-US" b="1" u="sng" dirty="0">
                <a:solidFill>
                  <a:srgbClr val="FF0000"/>
                </a:solidFill>
              </a:rPr>
              <a:t>特許権を侵害</a:t>
            </a:r>
            <a:r>
              <a:rPr lang="ja-JP" altLang="en-US" b="1" u="sng" dirty="0"/>
              <a:t>する場合は</a:t>
            </a:r>
            <a:r>
              <a:rPr lang="ja-JP" altLang="en-US" b="1" u="sng" dirty="0">
                <a:solidFill>
                  <a:srgbClr val="FF0000"/>
                </a:solidFill>
              </a:rPr>
              <a:t>実施できない</a:t>
            </a:r>
            <a:r>
              <a:rPr lang="en-US" altLang="ja-JP" u="sng" dirty="0"/>
              <a:t/>
            </a:r>
            <a:br>
              <a:rPr lang="en-US" altLang="ja-JP" u="sng" dirty="0"/>
            </a:br>
            <a:r>
              <a:rPr lang="ja-JP" altLang="en-US" dirty="0"/>
              <a:t>　⇒　</a:t>
            </a:r>
            <a:r>
              <a:rPr lang="ja-JP" altLang="en-US" b="1" dirty="0"/>
              <a:t>技術情報</a:t>
            </a:r>
            <a:r>
              <a:rPr lang="ja-JP" altLang="en-US" dirty="0"/>
              <a:t>は、</a:t>
            </a:r>
            <a:r>
              <a:rPr lang="ja-JP" altLang="en-US" b="1" u="sng" dirty="0">
                <a:solidFill>
                  <a:srgbClr val="FF0000"/>
                </a:solidFill>
              </a:rPr>
              <a:t>営業秘密</a:t>
            </a:r>
            <a:r>
              <a:rPr lang="ja-JP" altLang="en-US" b="1" u="sng" dirty="0"/>
              <a:t>としての管理</a:t>
            </a:r>
            <a:r>
              <a:rPr lang="ja-JP" altLang="en-US" b="1" dirty="0"/>
              <a:t>＋</a:t>
            </a:r>
            <a:r>
              <a:rPr lang="ja-JP" altLang="en-US" b="1" u="sng" dirty="0">
                <a:solidFill>
                  <a:srgbClr val="FF0000"/>
                </a:solidFill>
              </a:rPr>
              <a:t>先使用権</a:t>
            </a:r>
            <a:r>
              <a:rPr lang="ja-JP" altLang="en-US" b="1" u="sng" dirty="0"/>
              <a:t>の証拠の収集・保管</a:t>
            </a:r>
            <a:r>
              <a:rPr lang="en-US" altLang="ja-JP" b="1" u="sng" dirty="0"/>
              <a:t/>
            </a:r>
            <a:br>
              <a:rPr lang="en-US" altLang="ja-JP" b="1" u="sng" dirty="0"/>
            </a:br>
            <a:r>
              <a:rPr lang="ja-JP" altLang="en-US" dirty="0" smtClean="0"/>
              <a:t>　　　 </a:t>
            </a:r>
            <a:r>
              <a:rPr lang="ja-JP" altLang="en-US" sz="1400" dirty="0" smtClean="0"/>
              <a:t>企業化技術情報だけでなく、何が何時決定され設備が発注、完成稼働したのかなどの文書化</a:t>
            </a:r>
            <a:endParaRPr lang="en-US" altLang="ja-JP" sz="1400" dirty="0"/>
          </a:p>
          <a:p>
            <a:pPr marL="457200" indent="-457200">
              <a:buClr>
                <a:schemeClr val="tx1"/>
              </a:buClr>
              <a:buFont typeface="+mj-lt"/>
              <a:buAutoNum type="arabicPeriod"/>
              <a:defRPr/>
            </a:pPr>
            <a:r>
              <a:rPr lang="ja-JP" altLang="en-US" b="1" u="sng" dirty="0"/>
              <a:t>先使用権の要件</a:t>
            </a:r>
            <a:endParaRPr lang="en-US" altLang="ja-JP" b="1" u="sng" dirty="0"/>
          </a:p>
          <a:p>
            <a:pPr lvl="1">
              <a:buFont typeface="Wingdings" panose="05000000000000000000" pitchFamily="2" charset="2"/>
              <a:buChar char="Ø"/>
              <a:defRPr/>
            </a:pPr>
            <a:r>
              <a:rPr lang="ja-JP" altLang="en-US" dirty="0"/>
              <a:t>他社の特許出願前に、</a:t>
            </a:r>
            <a:r>
              <a:rPr lang="ja-JP" altLang="en-US" dirty="0" smtClean="0"/>
              <a:t>先使用技術発明</a:t>
            </a:r>
            <a:r>
              <a:rPr lang="ja-JP" altLang="en-US" dirty="0"/>
              <a:t>の「完成」が必要、</a:t>
            </a:r>
            <a:r>
              <a:rPr lang="ja-JP" altLang="en-US" b="1" dirty="0"/>
              <a:t>発明地は不問</a:t>
            </a:r>
            <a:endParaRPr lang="en-US" altLang="ja-JP" b="1" dirty="0"/>
          </a:p>
          <a:p>
            <a:pPr lvl="1">
              <a:buFont typeface="Wingdings" panose="05000000000000000000" pitchFamily="2" charset="2"/>
              <a:buChar char="Ø"/>
              <a:defRPr/>
            </a:pPr>
            <a:r>
              <a:rPr lang="ja-JP" altLang="en-US" dirty="0"/>
              <a:t>更に「実施事業</a:t>
            </a:r>
            <a:r>
              <a:rPr lang="en-US" altLang="ja-JP" dirty="0"/>
              <a:t>or</a:t>
            </a:r>
            <a:r>
              <a:rPr lang="ja-JP" altLang="en-US" dirty="0"/>
              <a:t>その準備」が必要、</a:t>
            </a:r>
            <a:r>
              <a:rPr lang="ja-JP" altLang="en-US" b="1" dirty="0"/>
              <a:t>実施事業</a:t>
            </a:r>
            <a:r>
              <a:rPr lang="en-US" altLang="ja-JP" b="1" dirty="0"/>
              <a:t>or</a:t>
            </a:r>
            <a:r>
              <a:rPr lang="ja-JP" altLang="en-US" b="1" dirty="0"/>
              <a:t>準備地は「日本」が必要</a:t>
            </a:r>
            <a:r>
              <a:rPr lang="en-US" altLang="ja-JP" b="1" u="sng" dirty="0"/>
              <a:t/>
            </a:r>
            <a:br>
              <a:rPr lang="en-US" altLang="ja-JP" b="1" u="sng" dirty="0"/>
            </a:br>
            <a:endParaRPr lang="en-US" altLang="ja-JP" u="sng" dirty="0"/>
          </a:p>
          <a:p>
            <a:pPr marL="457200" indent="-457200">
              <a:buClr>
                <a:schemeClr val="tx1"/>
              </a:buClr>
              <a:buFont typeface="+mj-lt"/>
              <a:buAutoNum type="arabicPeriod"/>
              <a:defRPr/>
            </a:pPr>
            <a:r>
              <a:rPr lang="ja-JP" altLang="en-US" b="1" u="sng" dirty="0"/>
              <a:t>先使用権の効果</a:t>
            </a:r>
            <a:endParaRPr lang="en-US" altLang="ja-JP" b="1" u="sng" dirty="0"/>
          </a:p>
          <a:p>
            <a:pPr lvl="1">
              <a:buFont typeface="Wingdings" panose="05000000000000000000" pitchFamily="2" charset="2"/>
              <a:buChar char="Ø"/>
              <a:defRPr/>
            </a:pPr>
            <a:r>
              <a:rPr lang="ja-JP" altLang="en-US" b="1" dirty="0"/>
              <a:t>実施・準備している「発明及び事業の目的の範囲内」で継続</a:t>
            </a:r>
            <a:r>
              <a:rPr lang="ja-JP" altLang="en-US" dirty="0"/>
              <a:t>⇒</a:t>
            </a:r>
            <a:r>
              <a:rPr lang="ja-JP" altLang="en-US" b="1" dirty="0"/>
              <a:t>「点」の保護に限定</a:t>
            </a:r>
            <a:endParaRPr lang="en-US" altLang="ja-JP" b="1" dirty="0"/>
          </a:p>
          <a:p>
            <a:pPr lvl="1">
              <a:buFont typeface="Wingdings" panose="05000000000000000000" pitchFamily="2" charset="2"/>
              <a:buChar char="Ø"/>
              <a:defRPr/>
            </a:pPr>
            <a:r>
              <a:rPr lang="ja-JP" altLang="en-US" dirty="0"/>
              <a:t>他者による特許権の行使に対する</a:t>
            </a:r>
            <a:r>
              <a:rPr lang="ja-JP" altLang="en-US" b="1" dirty="0"/>
              <a:t>抗弁（特許権侵害にならない）</a:t>
            </a:r>
            <a:endParaRPr lang="en-US" altLang="ja-JP" b="1" dirty="0"/>
          </a:p>
          <a:p>
            <a:pPr lvl="1">
              <a:buFont typeface="Wingdings" panose="05000000000000000000" pitchFamily="2" charset="2"/>
              <a:buChar char="Ø"/>
              <a:defRPr/>
            </a:pPr>
            <a:r>
              <a:rPr lang="ja-JP" altLang="en-US" dirty="0"/>
              <a:t>後の</a:t>
            </a:r>
            <a:r>
              <a:rPr lang="ja-JP" altLang="en-US" b="1" dirty="0"/>
              <a:t>実施形式の変更</a:t>
            </a:r>
            <a:r>
              <a:rPr lang="ja-JP" altLang="en-US" dirty="0"/>
              <a:t>⇒</a:t>
            </a:r>
            <a:r>
              <a:rPr lang="ja-JP" altLang="en-US" dirty="0" smtClean="0"/>
              <a:t>先使用技術</a:t>
            </a:r>
            <a:r>
              <a:rPr lang="ja-JP" altLang="en-US" b="1" dirty="0" smtClean="0"/>
              <a:t>発明</a:t>
            </a:r>
            <a:r>
              <a:rPr lang="ja-JP" altLang="en-US" b="1" dirty="0"/>
              <a:t>の同一性の範囲内</a:t>
            </a:r>
            <a:r>
              <a:rPr lang="ja-JP" altLang="en-US" dirty="0"/>
              <a:t>で</a:t>
            </a:r>
            <a:r>
              <a:rPr lang="ja-JP" altLang="en-US" b="1" dirty="0"/>
              <a:t>可</a:t>
            </a:r>
            <a:r>
              <a:rPr lang="ja-JP" altLang="en-US" dirty="0"/>
              <a:t>（判例）</a:t>
            </a:r>
            <a:endParaRPr lang="en-US" altLang="ja-JP" dirty="0"/>
          </a:p>
          <a:p>
            <a:pPr lvl="1">
              <a:buFont typeface="Wingdings" panose="05000000000000000000" pitchFamily="2" charset="2"/>
              <a:buChar char="Ø"/>
              <a:defRPr/>
            </a:pPr>
            <a:r>
              <a:rPr lang="ja-JP" altLang="en-US" dirty="0"/>
              <a:t>後の</a:t>
            </a:r>
            <a:r>
              <a:rPr lang="ja-JP" altLang="en-US" b="1" dirty="0"/>
              <a:t>実施行為の追加・変更</a:t>
            </a:r>
            <a:r>
              <a:rPr lang="ja-JP" altLang="en-US" dirty="0"/>
              <a:t>⇒</a:t>
            </a:r>
            <a:r>
              <a:rPr lang="ja-JP" altLang="en-US" b="1" dirty="0"/>
              <a:t>不可</a:t>
            </a:r>
            <a:endParaRPr lang="en-US" altLang="ja-JP" b="1" dirty="0"/>
          </a:p>
          <a:p>
            <a:pPr lvl="1">
              <a:buFont typeface="Wingdings" panose="05000000000000000000" pitchFamily="2" charset="2"/>
              <a:buChar char="Ø"/>
              <a:defRPr/>
            </a:pPr>
            <a:r>
              <a:rPr lang="ja-JP" altLang="en-US" b="1" dirty="0"/>
              <a:t>実施規模の拡大</a:t>
            </a:r>
            <a:r>
              <a:rPr lang="ja-JP" altLang="en-US" dirty="0"/>
              <a:t>⇒</a:t>
            </a:r>
            <a:r>
              <a:rPr lang="ja-JP" altLang="en-US" b="1" dirty="0"/>
              <a:t>可</a:t>
            </a:r>
            <a:r>
              <a:rPr lang="en-US" altLang="ja-JP" b="1" dirty="0"/>
              <a:t/>
            </a:r>
            <a:br>
              <a:rPr lang="en-US" altLang="ja-JP" b="1" dirty="0"/>
            </a:br>
            <a:endParaRPr lang="en-US" altLang="ja-JP" dirty="0"/>
          </a:p>
          <a:p>
            <a:pPr marL="457200" indent="-457200">
              <a:buClr>
                <a:schemeClr val="tx1"/>
              </a:buClr>
              <a:buFont typeface="+mj-lt"/>
              <a:buAutoNum type="arabicPeriod"/>
              <a:defRPr/>
            </a:pPr>
            <a:r>
              <a:rPr lang="ja-JP" altLang="en-US" b="1" u="sng" dirty="0"/>
              <a:t>各国の先使用権の有無・要件・効果は各国法毎⇒確認が必要</a:t>
            </a:r>
            <a:endParaRPr lang="en-US" altLang="ja-JP" b="1" u="sng" dirty="0"/>
          </a:p>
          <a:p>
            <a:pPr lvl="1">
              <a:buFont typeface="Wingdings" panose="05000000000000000000" pitchFamily="2" charset="2"/>
              <a:buChar char="Ø"/>
              <a:defRPr/>
            </a:pPr>
            <a:r>
              <a:rPr lang="zh-TW" altLang="en-US" sz="1400" dirty="0"/>
              <a:t>日本国際知的財産保護協会</a:t>
            </a:r>
            <a:r>
              <a:rPr lang="ja-JP" altLang="en-US" sz="1400" dirty="0"/>
              <a:t>「</a:t>
            </a:r>
            <a:r>
              <a:rPr lang="zh-TW" altLang="en-US" sz="1400" dirty="0"/>
              <a:t>平成</a:t>
            </a:r>
            <a:r>
              <a:rPr lang="en-US" altLang="ja-JP" sz="1400" dirty="0"/>
              <a:t>22</a:t>
            </a:r>
            <a:r>
              <a:rPr lang="zh-TW" altLang="en-US" sz="1400" dirty="0"/>
              <a:t>年度特許庁委託産業財産権制度各国比較調査研究等事業</a:t>
            </a:r>
            <a:r>
              <a:rPr lang="en-US" altLang="zh-TW" sz="1400" dirty="0"/>
              <a:t/>
            </a:r>
            <a:br>
              <a:rPr lang="en-US" altLang="zh-TW" sz="1400" dirty="0"/>
            </a:br>
            <a:r>
              <a:rPr lang="ja-JP" altLang="en-US" sz="1400" dirty="0"/>
              <a:t>先使用権制度に関する調査研究報告書」（平成</a:t>
            </a:r>
            <a:r>
              <a:rPr lang="en-US" altLang="ja-JP" sz="1400" dirty="0"/>
              <a:t>23</a:t>
            </a:r>
            <a:r>
              <a:rPr lang="ja-JP" altLang="en-US" sz="1400" dirty="0"/>
              <a:t>年</a:t>
            </a:r>
            <a:r>
              <a:rPr lang="en-US" altLang="ja-JP" sz="1400" dirty="0"/>
              <a:t>3</a:t>
            </a:r>
            <a:r>
              <a:rPr lang="ja-JP" altLang="en-US" sz="1400" dirty="0"/>
              <a:t>月）</a:t>
            </a:r>
            <a:endParaRPr lang="en-US" altLang="ja-JP" sz="1400" dirty="0"/>
          </a:p>
          <a:p>
            <a:pPr marL="457200" lvl="1" indent="0">
              <a:buFontTx/>
              <a:buNone/>
              <a:defRPr/>
            </a:pPr>
            <a:r>
              <a:rPr lang="ja-JP" altLang="en-US" sz="1400" dirty="0"/>
              <a:t>　　　</a:t>
            </a:r>
            <a:r>
              <a:rPr lang="en-US" altLang="ja-JP" sz="1400" dirty="0"/>
              <a:t>http://www.jpo.go.jp/cgi/link.cgi?url=/shiryou/toushin/chousa/zaisanken_kouhyou.htm</a:t>
            </a:r>
          </a:p>
        </p:txBody>
      </p:sp>
      <p:sp>
        <p:nvSpPr>
          <p:cNvPr id="7"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19</a:t>
            </a:fld>
            <a:endParaRPr lang="en-US" altLang="ja-JP" dirty="0"/>
          </a:p>
        </p:txBody>
      </p:sp>
      <p:sp>
        <p:nvSpPr>
          <p:cNvPr id="8" name="タイトル 3"/>
          <p:cNvSpPr>
            <a:spLocks noGrp="1"/>
          </p:cNvSpPr>
          <p:nvPr>
            <p:ph type="title"/>
          </p:nvPr>
        </p:nvSpPr>
        <p:spPr>
          <a:xfrm>
            <a:off x="1691680" y="116632"/>
            <a:ext cx="7200800" cy="576064"/>
          </a:xfrm>
        </p:spPr>
        <p:txBody>
          <a:bodyPr/>
          <a:lstStyle/>
          <a:p>
            <a:r>
              <a:rPr kumimoji="1" lang="ja-JP" altLang="en-US" dirty="0"/>
              <a:t>秘匿化：　先使用権による保護</a:t>
            </a:r>
          </a:p>
        </p:txBody>
      </p:sp>
    </p:spTree>
    <p:extLst>
      <p:ext uri="{BB962C8B-B14F-4D97-AF65-F5344CB8AC3E}">
        <p14:creationId xmlns:p14="http://schemas.microsoft.com/office/powerpoint/2010/main" val="51149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116632"/>
            <a:ext cx="5760640" cy="576064"/>
          </a:xfrm>
        </p:spPr>
        <p:txBody>
          <a:bodyPr/>
          <a:lstStyle/>
          <a:p>
            <a:pPr algn="ctr"/>
            <a:r>
              <a:rPr lang="ja-JP" altLang="en-US" dirty="0"/>
              <a:t>目次</a:t>
            </a:r>
            <a:endParaRPr kumimoji="1" lang="ja-JP" altLang="en-US" dirty="0"/>
          </a:p>
        </p:txBody>
      </p:sp>
      <p:sp>
        <p:nvSpPr>
          <p:cNvPr id="3" name="コンテンツ プレースホルダー 2"/>
          <p:cNvSpPr>
            <a:spLocks noGrp="1"/>
          </p:cNvSpPr>
          <p:nvPr>
            <p:ph idx="1"/>
          </p:nvPr>
        </p:nvSpPr>
        <p:spPr>
          <a:xfrm>
            <a:off x="251521" y="836712"/>
            <a:ext cx="8640960" cy="5807596"/>
          </a:xfrm>
        </p:spPr>
        <p:txBody>
          <a:bodyPr/>
          <a:lstStyle/>
          <a:p>
            <a:pPr marL="1200150" lvl="2" eaLnBrk="1" hangingPunct="1">
              <a:buClr>
                <a:schemeClr val="tx1"/>
              </a:buClr>
              <a:buFont typeface="Wingdings" panose="05000000000000000000" pitchFamily="2" charset="2"/>
              <a:buChar char="u"/>
              <a:defRPr/>
            </a:pPr>
            <a:r>
              <a:rPr lang="ja-JP" altLang="en-US" sz="2000" dirty="0"/>
              <a:t>背景</a:t>
            </a:r>
            <a:endParaRPr lang="en-US" altLang="ja-JP" sz="2000" dirty="0"/>
          </a:p>
          <a:p>
            <a:pPr marL="1609725" lvl="2" indent="0" eaLnBrk="1" hangingPunct="1">
              <a:spcBef>
                <a:spcPts val="0"/>
              </a:spcBef>
              <a:buClr>
                <a:schemeClr val="tx1"/>
              </a:buClr>
              <a:buFont typeface="Wingdings" panose="05000000000000000000" pitchFamily="2" charset="2"/>
              <a:buChar char="Ø"/>
              <a:defRPr/>
            </a:pPr>
            <a:r>
              <a:rPr lang="ja-JP" altLang="en-US" sz="2000" dirty="0"/>
              <a:t>　最近の企業の傾向</a:t>
            </a:r>
            <a:endParaRPr lang="en-US" altLang="ja-JP" sz="2000" dirty="0"/>
          </a:p>
          <a:p>
            <a:pPr marL="1609725" lvl="2" indent="0" eaLnBrk="1" hangingPunct="1">
              <a:spcBef>
                <a:spcPts val="0"/>
              </a:spcBef>
              <a:buClr>
                <a:schemeClr val="tx1"/>
              </a:buClr>
              <a:buFont typeface="Wingdings" panose="05000000000000000000" pitchFamily="2" charset="2"/>
              <a:buChar char="Ø"/>
              <a:defRPr/>
            </a:pPr>
            <a:r>
              <a:rPr lang="ja-JP" altLang="en-US" sz="2000" dirty="0"/>
              <a:t>　技術流出の様々なパターン</a:t>
            </a:r>
            <a:endParaRPr lang="en-US" altLang="ja-JP" sz="2000" dirty="0"/>
          </a:p>
          <a:p>
            <a:pPr marL="1609725" lvl="2" indent="0" eaLnBrk="1" hangingPunct="1">
              <a:spcBef>
                <a:spcPts val="0"/>
              </a:spcBef>
              <a:buClr>
                <a:schemeClr val="tx1"/>
              </a:buClr>
              <a:buFont typeface="Wingdings" panose="05000000000000000000" pitchFamily="2" charset="2"/>
              <a:buChar char="Ø"/>
              <a:defRPr/>
            </a:pPr>
            <a:r>
              <a:rPr lang="ja-JP" altLang="en-US" sz="2000" dirty="0"/>
              <a:t>　イノベーションモデルの変化</a:t>
            </a:r>
            <a:endParaRPr lang="en-US" altLang="ja-JP" sz="2000" dirty="0"/>
          </a:p>
          <a:p>
            <a:pPr marL="1200150" lvl="2" eaLnBrk="1" hangingPunct="1">
              <a:buClr>
                <a:schemeClr val="tx1"/>
              </a:buClr>
              <a:buFont typeface="Wingdings" panose="05000000000000000000" pitchFamily="2" charset="2"/>
              <a:buChar char="u"/>
              <a:defRPr/>
            </a:pPr>
            <a:r>
              <a:rPr lang="ja-JP" altLang="en-US" sz="2000" dirty="0"/>
              <a:t>知財戦略と企業の発展</a:t>
            </a:r>
            <a:endParaRPr lang="en-US" altLang="ja-JP" sz="2000" dirty="0"/>
          </a:p>
          <a:p>
            <a:pPr marL="1200150" lvl="2" eaLnBrk="1" hangingPunct="1">
              <a:buClr>
                <a:schemeClr val="tx1"/>
              </a:buClr>
              <a:buFont typeface="Wingdings" panose="05000000000000000000" pitchFamily="2" charset="2"/>
              <a:buChar char="u"/>
              <a:defRPr/>
            </a:pPr>
            <a:r>
              <a:rPr lang="ja-JP" altLang="en-US" sz="2000" dirty="0"/>
              <a:t>オープン・クローズ戦略のポイント</a:t>
            </a:r>
            <a:endParaRPr lang="en-US" altLang="ja-JP" sz="2000" dirty="0"/>
          </a:p>
          <a:p>
            <a:pPr marL="1200150" lvl="2" eaLnBrk="1" hangingPunct="1">
              <a:buClr>
                <a:schemeClr val="tx1"/>
              </a:buClr>
              <a:buFont typeface="Wingdings" panose="05000000000000000000" pitchFamily="2" charset="2"/>
              <a:buChar char="u"/>
              <a:defRPr/>
            </a:pPr>
            <a:r>
              <a:rPr lang="ja-JP" altLang="en-US" sz="2000" dirty="0"/>
              <a:t>特許化・秘匿化・公知化の</a:t>
            </a:r>
            <a:r>
              <a:rPr lang="ja-JP" altLang="en-US" sz="2000" dirty="0" smtClean="0"/>
              <a:t>選択</a:t>
            </a:r>
            <a:endParaRPr lang="en-US" altLang="ja-JP" sz="2000" dirty="0" smtClean="0"/>
          </a:p>
          <a:p>
            <a:pPr marL="1200150" lvl="2" eaLnBrk="1" hangingPunct="1">
              <a:buClr>
                <a:schemeClr val="tx1"/>
              </a:buClr>
              <a:buFont typeface="Wingdings" panose="05000000000000000000" pitchFamily="2" charset="2"/>
              <a:buChar char="u"/>
              <a:defRPr/>
            </a:pPr>
            <a:r>
              <a:rPr lang="ja-JP" altLang="en-US" sz="2000" dirty="0"/>
              <a:t>技術</a:t>
            </a:r>
            <a:r>
              <a:rPr lang="ja-JP" altLang="en-US" sz="2000" dirty="0" smtClean="0"/>
              <a:t>情報の整理</a:t>
            </a:r>
            <a:endParaRPr lang="en-US" altLang="ja-JP" sz="2000" dirty="0"/>
          </a:p>
          <a:p>
            <a:pPr marL="1200150" lvl="2" eaLnBrk="1" hangingPunct="1">
              <a:buClr>
                <a:schemeClr val="tx1"/>
              </a:buClr>
              <a:buFont typeface="Wingdings" panose="05000000000000000000" pitchFamily="2" charset="2"/>
              <a:buChar char="u"/>
              <a:defRPr/>
            </a:pPr>
            <a:r>
              <a:rPr lang="ja-JP" altLang="en-US" sz="2000" dirty="0"/>
              <a:t>秘匿化</a:t>
            </a:r>
            <a:endParaRPr lang="en-US" altLang="ja-JP" sz="2000" dirty="0"/>
          </a:p>
          <a:p>
            <a:pPr marL="1609725" lvl="2" indent="0" eaLnBrk="1" hangingPunct="1">
              <a:spcBef>
                <a:spcPts val="0"/>
              </a:spcBef>
              <a:buClr>
                <a:schemeClr val="tx1"/>
              </a:buClr>
              <a:buFont typeface="Wingdings" panose="05000000000000000000" pitchFamily="2" charset="2"/>
              <a:buChar char="Ø"/>
              <a:defRPr/>
            </a:pPr>
            <a:r>
              <a:rPr lang="ja-JP" altLang="en-US" sz="2000" dirty="0"/>
              <a:t>　営業秘密としての保護</a:t>
            </a:r>
            <a:endParaRPr lang="en-US" altLang="ja-JP" sz="2000" dirty="0"/>
          </a:p>
          <a:p>
            <a:pPr marL="1609725" lvl="2" indent="0" eaLnBrk="1" hangingPunct="1">
              <a:spcBef>
                <a:spcPts val="0"/>
              </a:spcBef>
              <a:buClr>
                <a:schemeClr val="tx1"/>
              </a:buClr>
              <a:buFont typeface="Wingdings" panose="05000000000000000000" pitchFamily="2" charset="2"/>
              <a:buChar char="Ø"/>
              <a:defRPr/>
            </a:pPr>
            <a:r>
              <a:rPr lang="ja-JP" altLang="en-US" sz="2000" dirty="0"/>
              <a:t>　契約による保護</a:t>
            </a:r>
            <a:endParaRPr lang="en-US" altLang="ja-JP" sz="2000" dirty="0"/>
          </a:p>
          <a:p>
            <a:pPr marL="1609725" lvl="2" indent="0" eaLnBrk="1" hangingPunct="1">
              <a:spcBef>
                <a:spcPts val="0"/>
              </a:spcBef>
              <a:buClr>
                <a:schemeClr val="tx1"/>
              </a:buClr>
              <a:buFont typeface="Wingdings" panose="05000000000000000000" pitchFamily="2" charset="2"/>
              <a:buChar char="Ø"/>
              <a:defRPr/>
            </a:pPr>
            <a:r>
              <a:rPr lang="ja-JP" altLang="en-US" sz="2000" dirty="0"/>
              <a:t>　先使用権としての保護</a:t>
            </a:r>
            <a:endParaRPr lang="en-US" altLang="ja-JP" sz="2000" dirty="0"/>
          </a:p>
          <a:p>
            <a:pPr lvl="2">
              <a:buFont typeface="Wingdings" panose="05000000000000000000" pitchFamily="2" charset="2"/>
              <a:buChar char="u"/>
            </a:pPr>
            <a:r>
              <a:rPr lang="ja-JP" altLang="en-US" sz="2000" dirty="0"/>
              <a:t>証拠化</a:t>
            </a:r>
            <a:endParaRPr lang="en-US" altLang="ja-JP" sz="2000" dirty="0"/>
          </a:p>
          <a:p>
            <a:pPr marL="1609725" lvl="2" indent="0">
              <a:spcBef>
                <a:spcPts val="0"/>
              </a:spcBef>
              <a:buFont typeface="Wingdings" panose="05000000000000000000" pitchFamily="2" charset="2"/>
              <a:buChar char="Ø"/>
            </a:pPr>
            <a:r>
              <a:rPr lang="ja-JP" altLang="en-US" sz="2000" dirty="0"/>
              <a:t>　営業秘密・先使用権の立証資料</a:t>
            </a:r>
            <a:endParaRPr lang="en-US" altLang="ja-JP" sz="2000" dirty="0"/>
          </a:p>
          <a:p>
            <a:pPr marL="1609725" lvl="2" indent="0">
              <a:spcBef>
                <a:spcPts val="0"/>
              </a:spcBef>
              <a:buFont typeface="Wingdings" panose="05000000000000000000" pitchFamily="2" charset="2"/>
              <a:buChar char="Ø"/>
            </a:pPr>
            <a:r>
              <a:rPr lang="ja-JP" altLang="en-US" sz="2000" dirty="0"/>
              <a:t>　民間業者の「タイムスタンプ」</a:t>
            </a:r>
            <a:endParaRPr lang="en-US" altLang="ja-JP" sz="2000" dirty="0"/>
          </a:p>
          <a:p>
            <a:pPr marL="1609725" lvl="2" indent="0">
              <a:spcBef>
                <a:spcPts val="0"/>
              </a:spcBef>
              <a:buFont typeface="Wingdings" panose="05000000000000000000" pitchFamily="2" charset="2"/>
              <a:buChar char="Ø"/>
            </a:pPr>
            <a:r>
              <a:rPr lang="ja-JP" altLang="en-US" sz="2000" dirty="0"/>
              <a:t>　公的機関による「タイムスタンプの保管」</a:t>
            </a:r>
            <a:endParaRPr lang="en-US" altLang="ja-JP" sz="2000" dirty="0"/>
          </a:p>
          <a:p>
            <a:pPr marL="1609725" lvl="2" indent="0">
              <a:spcBef>
                <a:spcPts val="0"/>
              </a:spcBef>
              <a:buFont typeface="Wingdings" panose="05000000000000000000" pitchFamily="2" charset="2"/>
              <a:buChar char="Ø"/>
            </a:pPr>
            <a:r>
              <a:rPr kumimoji="1" lang="ja-JP" altLang="en-US" sz="2000" dirty="0"/>
              <a:t>　技術内容の書面化</a:t>
            </a:r>
            <a:endParaRPr kumimoji="1" lang="ja-JP" altLang="en-US" dirty="0"/>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2</a:t>
            </a:fld>
            <a:endParaRPr lang="en-US" altLang="ja-JP"/>
          </a:p>
        </p:txBody>
      </p:sp>
    </p:spTree>
    <p:extLst>
      <p:ext uri="{BB962C8B-B14F-4D97-AF65-F5344CB8AC3E}">
        <p14:creationId xmlns:p14="http://schemas.microsoft.com/office/powerpoint/2010/main" val="3628459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7"/>
            <a:ext cx="8208912" cy="331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238125" y="4365104"/>
            <a:ext cx="866775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457200" lvl="1" indent="0" algn="ctr">
              <a:buFontTx/>
              <a:buNone/>
              <a:defRPr/>
            </a:pPr>
            <a:r>
              <a:rPr lang="ja-JP" altLang="en-US" sz="1400" kern="0" dirty="0">
                <a:latin typeface="Meiryo UI" panose="020B0604030504040204" pitchFamily="50" charset="-128"/>
                <a:ea typeface="Meiryo UI" panose="020B0604030504040204" pitchFamily="50" charset="-128"/>
              </a:rPr>
              <a:t>特許庁「平成</a:t>
            </a:r>
            <a:r>
              <a:rPr lang="en-US" altLang="ja-JP" sz="1400" kern="0" dirty="0">
                <a:latin typeface="Meiryo UI" panose="020B0604030504040204" pitchFamily="50" charset="-128"/>
                <a:ea typeface="Meiryo UI" panose="020B0604030504040204" pitchFamily="50" charset="-128"/>
              </a:rPr>
              <a:t>26</a:t>
            </a:r>
            <a:r>
              <a:rPr lang="ja-JP" altLang="en-US" sz="1400" kern="0" dirty="0">
                <a:latin typeface="Meiryo UI" panose="020B0604030504040204" pitchFamily="50" charset="-128"/>
                <a:ea typeface="Meiryo UI" panose="020B0604030504040204" pitchFamily="50" charset="-128"/>
              </a:rPr>
              <a:t>年度知的財産権制度説明会（実務者向け）説明資料」より引用</a:t>
            </a:r>
            <a:endParaRPr lang="en-US" altLang="ja-JP" sz="1400" kern="0" dirty="0">
              <a:latin typeface="Meiryo UI" panose="020B0604030504040204" pitchFamily="50" charset="-128"/>
              <a:ea typeface="Meiryo UI" panose="020B0604030504040204" pitchFamily="50" charset="-128"/>
            </a:endParaRPr>
          </a:p>
        </p:txBody>
      </p:sp>
      <p:sp>
        <p:nvSpPr>
          <p:cNvPr id="6" name="Rectangle 3"/>
          <p:cNvSpPr txBox="1">
            <a:spLocks noChangeArrowheads="1"/>
          </p:cNvSpPr>
          <p:nvPr/>
        </p:nvSpPr>
        <p:spPr bwMode="auto">
          <a:xfrm>
            <a:off x="224730" y="4725144"/>
            <a:ext cx="866775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16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a:buClr>
                <a:schemeClr val="tx1"/>
              </a:buClr>
              <a:buFont typeface="Wingdings" panose="05000000000000000000" pitchFamily="2" charset="2"/>
              <a:buChar char="u"/>
              <a:defRPr/>
            </a:pPr>
            <a:r>
              <a:rPr lang="ja-JP" altLang="en-US" sz="2000" b="1" u="sng" kern="0" dirty="0">
                <a:latin typeface="Meiryo UI" panose="020B0604030504040204" pitchFamily="50" charset="-128"/>
                <a:ea typeface="Meiryo UI" panose="020B0604030504040204" pitchFamily="50" charset="-128"/>
              </a:rPr>
              <a:t>公証制度</a:t>
            </a:r>
            <a:endParaRPr lang="en-US" altLang="ja-JP" sz="2000" b="1" u="sng" kern="0" dirty="0">
              <a:latin typeface="Meiryo UI" panose="020B0604030504040204" pitchFamily="50" charset="-128"/>
              <a:ea typeface="Meiryo UI" panose="020B0604030504040204" pitchFamily="50" charset="-128"/>
            </a:endParaRPr>
          </a:p>
          <a:p>
            <a:pPr lvl="1">
              <a:defRPr/>
            </a:pPr>
            <a:r>
              <a:rPr lang="ja-JP" altLang="en-US" sz="1800" b="1" kern="0" dirty="0">
                <a:latin typeface="Meiryo UI" panose="020B0604030504040204" pitchFamily="50" charset="-128"/>
                <a:ea typeface="Meiryo UI" panose="020B0604030504040204" pitchFamily="50" charset="-128"/>
              </a:rPr>
              <a:t>確定日付</a:t>
            </a:r>
            <a:r>
              <a:rPr lang="ja-JP" altLang="en-US" sz="1800" kern="0" dirty="0">
                <a:latin typeface="Meiryo UI" panose="020B0604030504040204" pitchFamily="50" charset="-128"/>
                <a:ea typeface="Meiryo UI" panose="020B0604030504040204" pitchFamily="50" charset="-128"/>
              </a:rPr>
              <a:t>：当該日付に文書等が存在したことを証明</a:t>
            </a:r>
            <a:endParaRPr lang="en-US" altLang="ja-JP" sz="1800" kern="0" dirty="0">
              <a:latin typeface="Meiryo UI" panose="020B0604030504040204" pitchFamily="50" charset="-128"/>
              <a:ea typeface="Meiryo UI" panose="020B0604030504040204" pitchFamily="50" charset="-128"/>
            </a:endParaRPr>
          </a:p>
          <a:p>
            <a:pPr lvl="1">
              <a:defRPr/>
            </a:pPr>
            <a:r>
              <a:rPr lang="ja-JP" altLang="en-US" sz="1800" b="1" kern="0" dirty="0">
                <a:latin typeface="Meiryo UI" panose="020B0604030504040204" pitchFamily="50" charset="-128"/>
                <a:ea typeface="Meiryo UI" panose="020B0604030504040204" pitchFamily="50" charset="-128"/>
              </a:rPr>
              <a:t>事実実験公正証書</a:t>
            </a:r>
            <a:r>
              <a:rPr lang="ja-JP" altLang="en-US" sz="1800" kern="0" dirty="0">
                <a:latin typeface="Meiryo UI" panose="020B0604030504040204" pitchFamily="50" charset="-128"/>
                <a:ea typeface="Meiryo UI" panose="020B0604030504040204" pitchFamily="50" charset="-128"/>
              </a:rPr>
              <a:t>：実験・製法等、公証人が実際に経験した事実に基づき作成</a:t>
            </a:r>
            <a:endParaRPr lang="en-US" altLang="ja-JP" sz="1800" kern="0" dirty="0">
              <a:latin typeface="Meiryo UI" panose="020B0604030504040204" pitchFamily="50" charset="-128"/>
              <a:ea typeface="Meiryo UI" panose="020B0604030504040204" pitchFamily="50" charset="-128"/>
            </a:endParaRPr>
          </a:p>
          <a:p>
            <a:pPr lvl="1">
              <a:defRPr/>
            </a:pPr>
            <a:r>
              <a:rPr lang="ja-JP" altLang="en-US" sz="1800" b="1" kern="0" dirty="0">
                <a:latin typeface="Meiryo UI" panose="020B0604030504040204" pitchFamily="50" charset="-128"/>
                <a:ea typeface="Meiryo UI" panose="020B0604030504040204" pitchFamily="50" charset="-128"/>
              </a:rPr>
              <a:t>私署証書の認証</a:t>
            </a:r>
            <a:r>
              <a:rPr lang="ja-JP" altLang="en-US" sz="1800" kern="0" dirty="0">
                <a:latin typeface="Meiryo UI" panose="020B0604030504040204" pitchFamily="50" charset="-128"/>
                <a:ea typeface="Meiryo UI" panose="020B0604030504040204" pitchFamily="50" charset="-128"/>
              </a:rPr>
              <a:t>：認証日の証書の存在と作成名義人の署名の証明</a:t>
            </a:r>
            <a:endParaRPr lang="en-US" altLang="ja-JP" sz="1800" kern="0" dirty="0">
              <a:latin typeface="Meiryo UI" panose="020B0604030504040204" pitchFamily="50" charset="-128"/>
              <a:ea typeface="Meiryo UI" panose="020B0604030504040204" pitchFamily="50" charset="-128"/>
            </a:endParaRPr>
          </a:p>
          <a:p>
            <a:pPr lvl="1">
              <a:defRPr/>
            </a:pPr>
            <a:r>
              <a:rPr lang="ja-JP" altLang="en-US" sz="1800" kern="0" dirty="0">
                <a:latin typeface="Meiryo UI" panose="020B0604030504040204" pitchFamily="50" charset="-128"/>
                <a:ea typeface="Meiryo UI" panose="020B0604030504040204" pitchFamily="50" charset="-128"/>
              </a:rPr>
              <a:t>私署証書の認証と確定日付とでの</a:t>
            </a:r>
            <a:r>
              <a:rPr lang="ja-JP" altLang="en-US" sz="1800" b="1" kern="0" dirty="0">
                <a:latin typeface="Meiryo UI" panose="020B0604030504040204" pitchFamily="50" charset="-128"/>
                <a:ea typeface="Meiryo UI" panose="020B0604030504040204" pitchFamily="50" charset="-128"/>
              </a:rPr>
              <a:t>物自体の保存（対パラメータ特許）</a:t>
            </a:r>
            <a:endParaRPr lang="en-US" altLang="ja-JP" sz="1800" b="1" kern="0" dirty="0">
              <a:latin typeface="Meiryo UI" panose="020B0604030504040204" pitchFamily="50" charset="-128"/>
              <a:ea typeface="Meiryo UI" panose="020B0604030504040204" pitchFamily="50" charset="-128"/>
            </a:endParaRPr>
          </a:p>
          <a:p>
            <a:pPr marL="457200" lvl="1" indent="0">
              <a:buFontTx/>
              <a:buNone/>
              <a:defRPr/>
            </a:pPr>
            <a:endParaRPr lang="en-US" altLang="ja-JP" sz="1600" kern="0" dirty="0"/>
          </a:p>
        </p:txBody>
      </p:sp>
      <p:sp>
        <p:nvSpPr>
          <p:cNvPr id="9" name="Rectangle 3"/>
          <p:cNvSpPr txBox="1">
            <a:spLocks noChangeArrowheads="1"/>
          </p:cNvSpPr>
          <p:nvPr/>
        </p:nvSpPr>
        <p:spPr bwMode="auto">
          <a:xfrm>
            <a:off x="238124" y="764704"/>
            <a:ext cx="8429625" cy="424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16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a:buClrTx/>
              <a:buFont typeface="Wingdings" panose="05000000000000000000" pitchFamily="2" charset="2"/>
              <a:buChar char="u"/>
              <a:defRPr/>
            </a:pPr>
            <a:r>
              <a:rPr lang="ja-JP" altLang="en-US" sz="2000" u="sng" kern="0" dirty="0">
                <a:latin typeface="Meiryo UI" panose="020B0604030504040204" pitchFamily="50" charset="-128"/>
                <a:ea typeface="Meiryo UI" panose="020B0604030504040204" pitchFamily="50" charset="-128"/>
              </a:rPr>
              <a:t>時期・対象資料</a:t>
            </a:r>
            <a:endParaRPr lang="en-US" altLang="ja-JP" sz="2000" u="sng" kern="0" dirty="0">
              <a:latin typeface="Meiryo UI" panose="020B0604030504040204" pitchFamily="50" charset="-128"/>
              <a:ea typeface="Meiryo UI" panose="020B0604030504040204" pitchFamily="50" charset="-128"/>
            </a:endParaRPr>
          </a:p>
        </p:txBody>
      </p:sp>
      <p:sp>
        <p:nvSpPr>
          <p:cNvPr id="10" name="タイトル 3"/>
          <p:cNvSpPr>
            <a:spLocks noGrp="1"/>
          </p:cNvSpPr>
          <p:nvPr>
            <p:ph type="title"/>
          </p:nvPr>
        </p:nvSpPr>
        <p:spPr>
          <a:xfrm>
            <a:off x="1691680" y="116632"/>
            <a:ext cx="7200800" cy="576064"/>
          </a:xfrm>
        </p:spPr>
        <p:txBody>
          <a:bodyPr/>
          <a:lstStyle/>
          <a:p>
            <a:r>
              <a:rPr kumimoji="1" lang="ja-JP" altLang="en-US" dirty="0"/>
              <a:t>証拠化：　営業秘密・先使用権の立証資料</a:t>
            </a:r>
          </a:p>
        </p:txBody>
      </p:sp>
      <p:sp>
        <p:nvSpPr>
          <p:cNvPr id="12"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20</a:t>
            </a:fld>
            <a:endParaRPr lang="en-US" altLang="ja-JP" dirty="0"/>
          </a:p>
        </p:txBody>
      </p:sp>
    </p:spTree>
    <p:extLst>
      <p:ext uri="{BB962C8B-B14F-4D97-AF65-F5344CB8AC3E}">
        <p14:creationId xmlns:p14="http://schemas.microsoft.com/office/powerpoint/2010/main" val="131226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239713" y="764704"/>
            <a:ext cx="8664575" cy="1008112"/>
          </a:xfrm>
        </p:spPr>
        <p:txBody>
          <a:bodyPr/>
          <a:lstStyle/>
          <a:p>
            <a:pPr marL="266700" lvl="1" indent="-266700">
              <a:buClrTx/>
              <a:buFont typeface="Wingdings" panose="05000000000000000000" pitchFamily="2" charset="2"/>
              <a:buChar char="u"/>
              <a:defRPr/>
            </a:pPr>
            <a:r>
              <a:rPr lang="ja-JP" altLang="en-US" sz="2000" b="1" u="sng" dirty="0"/>
              <a:t>タイムスタンプ</a:t>
            </a:r>
            <a:r>
              <a:rPr lang="en-US" altLang="ja-JP" sz="2000" b="1" u="sng" dirty="0"/>
              <a:t>	</a:t>
            </a:r>
            <a:r>
              <a:rPr lang="en-US" altLang="ja-JP" sz="2000" b="1" dirty="0"/>
              <a:t>	</a:t>
            </a:r>
            <a:r>
              <a:rPr lang="en-US" altLang="ja-JP" sz="1400" dirty="0"/>
              <a:t>【</a:t>
            </a:r>
            <a:r>
              <a:rPr lang="ja-JP" altLang="en-US" sz="1400" dirty="0"/>
              <a:t>関連</a:t>
            </a:r>
            <a:r>
              <a:rPr lang="en-US" altLang="ja-JP" sz="1400" dirty="0"/>
              <a:t>URL】</a:t>
            </a:r>
            <a:r>
              <a:rPr lang="ja-JP" altLang="en-US" sz="1400" dirty="0"/>
              <a:t>　</a:t>
            </a:r>
            <a:r>
              <a:rPr lang="en-US" altLang="ja-JP" sz="1400" dirty="0"/>
              <a:t>http://www.dekyo.or.jp/tbf/seika/index.html</a:t>
            </a:r>
          </a:p>
          <a:p>
            <a:pPr marL="0" lvl="1" indent="0">
              <a:buClrTx/>
              <a:buNone/>
              <a:defRPr/>
            </a:pPr>
            <a:r>
              <a:rPr lang="ja-JP" altLang="en-US" dirty="0" smtClean="0"/>
              <a:t>  電子</a:t>
            </a:r>
            <a:r>
              <a:rPr lang="ja-JP" altLang="en-US" dirty="0"/>
              <a:t>データに時刻情報を付して、その時刻にそのデータが存在した事実と、その時刻から検証した時刻までの期間に変更されていない事実を、簡便に証明する、</a:t>
            </a:r>
            <a:r>
              <a:rPr lang="ja-JP" altLang="en-US" b="1" dirty="0"/>
              <a:t>民間業者のサービス</a:t>
            </a:r>
            <a:endParaRPr lang="en-US" altLang="ja-JP" b="1" dirty="0"/>
          </a:p>
        </p:txBody>
      </p:sp>
      <p:pic>
        <p:nvPicPr>
          <p:cNvPr id="1843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335"/>
          <a:stretch/>
        </p:blipFill>
        <p:spPr bwMode="auto">
          <a:xfrm>
            <a:off x="179512" y="1772816"/>
            <a:ext cx="8784975" cy="4729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971600" y="6502796"/>
            <a:ext cx="7200800" cy="31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lvl="1" indent="0" algn="ctr">
              <a:buFontTx/>
              <a:buNone/>
              <a:defRPr/>
            </a:pPr>
            <a:r>
              <a:rPr lang="ja-JP" altLang="en-US" sz="1400" kern="0" dirty="0">
                <a:latin typeface="Meiryo UI" panose="020B0604030504040204" pitchFamily="50" charset="-128"/>
                <a:ea typeface="Meiryo UI" panose="020B0604030504040204" pitchFamily="50" charset="-128"/>
              </a:rPr>
              <a:t>タイムビジネス協議会「タイムスタンプについて補足説明資料」（</a:t>
            </a:r>
            <a:r>
              <a:rPr lang="en-US" altLang="ja-JP" sz="1400" kern="0" dirty="0">
                <a:latin typeface="Meiryo UI" panose="020B0604030504040204" pitchFamily="50" charset="-128"/>
                <a:ea typeface="Meiryo UI" panose="020B0604030504040204" pitchFamily="50" charset="-128"/>
              </a:rPr>
              <a:t>2014</a:t>
            </a:r>
            <a:r>
              <a:rPr lang="ja-JP" altLang="en-US" sz="1400" kern="0" dirty="0">
                <a:latin typeface="Meiryo UI" panose="020B0604030504040204" pitchFamily="50" charset="-128"/>
                <a:ea typeface="Meiryo UI" panose="020B0604030504040204" pitchFamily="50" charset="-128"/>
              </a:rPr>
              <a:t>年</a:t>
            </a:r>
            <a:r>
              <a:rPr lang="en-US" altLang="ja-JP" sz="1400" kern="0" dirty="0">
                <a:latin typeface="Meiryo UI" panose="020B0604030504040204" pitchFamily="50" charset="-128"/>
                <a:ea typeface="Meiryo UI" panose="020B0604030504040204" pitchFamily="50" charset="-128"/>
              </a:rPr>
              <a:t>10</a:t>
            </a:r>
            <a:r>
              <a:rPr lang="ja-JP" altLang="en-US" sz="1400" kern="0" dirty="0">
                <a:latin typeface="Meiryo UI" panose="020B0604030504040204" pitchFamily="50" charset="-128"/>
                <a:ea typeface="Meiryo UI" panose="020B0604030504040204" pitchFamily="50" charset="-128"/>
              </a:rPr>
              <a:t>月）より引用</a:t>
            </a:r>
            <a:endParaRPr lang="en-US" altLang="ja-JP" sz="1400" kern="0" dirty="0">
              <a:latin typeface="Meiryo UI" panose="020B0604030504040204" pitchFamily="50" charset="-128"/>
              <a:ea typeface="Meiryo UI" panose="020B0604030504040204" pitchFamily="50" charset="-128"/>
            </a:endParaRPr>
          </a:p>
          <a:p>
            <a:pPr marL="457200" lvl="1" indent="0">
              <a:buFontTx/>
              <a:buNone/>
              <a:defRPr/>
            </a:pPr>
            <a:endParaRPr lang="en-US" altLang="ja-JP" sz="1600" kern="0" dirty="0">
              <a:latin typeface="+mn-ea"/>
            </a:endParaRPr>
          </a:p>
        </p:txBody>
      </p:sp>
      <p:sp>
        <p:nvSpPr>
          <p:cNvPr id="9" name="タイトル 3"/>
          <p:cNvSpPr>
            <a:spLocks noGrp="1"/>
          </p:cNvSpPr>
          <p:nvPr>
            <p:ph type="title"/>
          </p:nvPr>
        </p:nvSpPr>
        <p:spPr>
          <a:xfrm>
            <a:off x="1691680" y="116632"/>
            <a:ext cx="7200800" cy="576064"/>
          </a:xfrm>
        </p:spPr>
        <p:txBody>
          <a:bodyPr/>
          <a:lstStyle/>
          <a:p>
            <a:r>
              <a:rPr kumimoji="1" lang="ja-JP" altLang="en-US" dirty="0"/>
              <a:t>証拠化：　民間業者の「タイムスタンプ」</a:t>
            </a:r>
          </a:p>
        </p:txBody>
      </p:sp>
      <p:sp>
        <p:nvSpPr>
          <p:cNvPr id="11"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21</a:t>
            </a:fld>
            <a:endParaRPr lang="en-US" altLang="ja-JP" dirty="0"/>
          </a:p>
        </p:txBody>
      </p:sp>
    </p:spTree>
    <p:extLst>
      <p:ext uri="{BB962C8B-B14F-4D97-AF65-F5344CB8AC3E}">
        <p14:creationId xmlns:p14="http://schemas.microsoft.com/office/powerpoint/2010/main" val="209347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251520" y="764704"/>
            <a:ext cx="8640960" cy="792088"/>
          </a:xfrm>
        </p:spPr>
        <p:txBody>
          <a:bodyPr/>
          <a:lstStyle/>
          <a:p>
            <a:pPr>
              <a:buClr>
                <a:schemeClr val="tx1"/>
              </a:buClr>
              <a:buFont typeface="Wingdings" panose="05000000000000000000" pitchFamily="2" charset="2"/>
              <a:buChar char="u"/>
              <a:defRPr/>
            </a:pPr>
            <a:r>
              <a:rPr lang="ja-JP" altLang="en-US" sz="2200" dirty="0"/>
              <a:t>タイムスタンプ</a:t>
            </a:r>
            <a:r>
              <a:rPr lang="ja-JP" altLang="en-US" sz="2200" dirty="0" smtClean="0"/>
              <a:t>の保管に</a:t>
            </a:r>
            <a:r>
              <a:rPr lang="ja-JP" altLang="en-US" sz="2200" dirty="0"/>
              <a:t>よるノウハウ保護の強化（中長期）</a:t>
            </a:r>
          </a:p>
          <a:p>
            <a:pPr marL="0" indent="0">
              <a:buClr>
                <a:schemeClr val="tx1"/>
              </a:buClr>
              <a:buFont typeface="Wingdings" pitchFamily="2" charset="2"/>
              <a:buNone/>
              <a:defRPr/>
            </a:pPr>
            <a:r>
              <a:rPr lang="ja-JP" altLang="en-US" sz="1600" dirty="0"/>
              <a:t>　　　</a:t>
            </a:r>
            <a:r>
              <a:rPr lang="ja-JP" altLang="en-US" sz="1400" dirty="0"/>
              <a:t>産構審知財分科会営業秘密保護・活用小委員会「中間とりまとめ」（平成</a:t>
            </a:r>
            <a:r>
              <a:rPr lang="en-US" altLang="ja-JP" sz="1400" dirty="0"/>
              <a:t>27</a:t>
            </a:r>
            <a:r>
              <a:rPr lang="ja-JP" altLang="en-US" sz="1400" dirty="0"/>
              <a:t>年</a:t>
            </a:r>
            <a:r>
              <a:rPr lang="en-US" altLang="ja-JP" sz="1400" dirty="0"/>
              <a:t>2</a:t>
            </a:r>
            <a:r>
              <a:rPr lang="ja-JP" altLang="en-US" sz="1400" dirty="0"/>
              <a:t>月）</a:t>
            </a:r>
            <a:endParaRPr lang="en-US" altLang="ja-JP" sz="1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rgbClr val="FFFFFF"/>
              </a:buClr>
              <a:buFont typeface="Wingdings" pitchFamily="2" charset="2"/>
              <a:buNone/>
              <a:defRPr/>
            </a:pPr>
            <a:endParaRPr lang="en-US" altLang="ja-JP" sz="1400" dirty="0">
              <a:solidFill>
                <a:srgbClr val="FFFFFF"/>
              </a:solidFill>
              <a:latin typeface="ＭＳ Ｐゴシック" pitchFamily="50" charset="-128"/>
            </a:endParaRPr>
          </a:p>
          <a:p>
            <a:pPr marL="0" indent="0">
              <a:buClr>
                <a:srgbClr val="FFFFFF"/>
              </a:buClr>
              <a:buFont typeface="Wingdings" pitchFamily="2" charset="2"/>
              <a:buNone/>
              <a:defRPr/>
            </a:pPr>
            <a:endParaRPr lang="en-US" altLang="ja-JP" sz="1400" dirty="0">
              <a:solidFill>
                <a:srgbClr val="FFFFFF"/>
              </a:solidFill>
              <a:latin typeface="ＭＳ Ｐゴシック" pitchFamily="50" charset="-128"/>
            </a:endParaRPr>
          </a:p>
          <a:p>
            <a:pPr marL="0" indent="0">
              <a:buClr>
                <a:srgbClr val="FFFFFF"/>
              </a:buClr>
              <a:buFont typeface="Wingdings" pitchFamily="2" charset="2"/>
              <a:buNone/>
              <a:defRPr/>
            </a:pPr>
            <a:endParaRPr lang="en-US" altLang="ja-JP" sz="1400" dirty="0">
              <a:solidFill>
                <a:srgbClr val="FFFFFF"/>
              </a:solidFill>
              <a:latin typeface="ＭＳ Ｐゴシック" pitchFamily="50" charset="-128"/>
            </a:endParaRPr>
          </a:p>
          <a:p>
            <a:pPr marL="0" indent="0">
              <a:buClr>
                <a:srgbClr val="FFFFFF"/>
              </a:buClr>
              <a:buFont typeface="Wingdings" pitchFamily="2" charset="2"/>
              <a:buNone/>
              <a:defRPr/>
            </a:pPr>
            <a:endParaRPr lang="en-US" altLang="ja-JP" sz="1400" dirty="0">
              <a:solidFill>
                <a:srgbClr val="FFFFFF"/>
              </a:solidFill>
              <a:latin typeface="ＭＳ Ｐゴシック" pitchFamily="50" charset="-128"/>
            </a:endParaRPr>
          </a:p>
          <a:p>
            <a:pPr marL="0" indent="0">
              <a:buClr>
                <a:srgbClr val="FFFFFF"/>
              </a:buClr>
              <a:buFont typeface="Wingdings" pitchFamily="2" charset="2"/>
              <a:buNone/>
              <a:defRPr/>
            </a:pPr>
            <a:endParaRPr lang="en-US" altLang="ja-JP" sz="1400" dirty="0">
              <a:solidFill>
                <a:srgbClr val="FFFFFF"/>
              </a:solidFill>
              <a:latin typeface="ＭＳ Ｐゴシック" pitchFamily="50" charset="-128"/>
            </a:endParaRPr>
          </a:p>
          <a:p>
            <a:pPr marL="0" indent="0">
              <a:buClr>
                <a:srgbClr val="FFFFFF"/>
              </a:buClr>
              <a:buFont typeface="Wingdings" pitchFamily="2" charset="2"/>
              <a:buNone/>
              <a:defRPr/>
            </a:pPr>
            <a:r>
              <a:rPr lang="ja-JP" altLang="en-US" sz="1400" dirty="0">
                <a:solidFill>
                  <a:srgbClr val="FFFFFF"/>
                </a:solidFill>
                <a:latin typeface="ＭＳ Ｐゴシック" pitchFamily="50" charset="-128"/>
              </a:rPr>
              <a:t>特許庁「中小企業等に対する営業秘密保護を含めた知的財産のワンストップ支援体制」（平成</a:t>
            </a:r>
            <a:r>
              <a:rPr lang="en-US" altLang="ja-JP" sz="1400" dirty="0">
                <a:solidFill>
                  <a:srgbClr val="FFFFFF"/>
                </a:solidFill>
                <a:latin typeface="ＭＳ Ｐゴシック" pitchFamily="50" charset="-128"/>
              </a:rPr>
              <a:t>26</a:t>
            </a:r>
            <a:r>
              <a:rPr lang="ja-JP" altLang="en-US" sz="1400" dirty="0">
                <a:solidFill>
                  <a:srgbClr val="FFFFFF"/>
                </a:solidFill>
                <a:latin typeface="ＭＳ Ｐゴシック" pitchFamily="50" charset="-128"/>
              </a:rPr>
              <a:t>年</a:t>
            </a:r>
            <a:r>
              <a:rPr lang="en-US" altLang="ja-JP" sz="1400" dirty="0">
                <a:solidFill>
                  <a:srgbClr val="FFFFFF"/>
                </a:solidFill>
                <a:latin typeface="ＭＳ Ｐゴシック" pitchFamily="50" charset="-128"/>
              </a:rPr>
              <a:t>10</a:t>
            </a:r>
            <a:r>
              <a:rPr lang="ja-JP" altLang="en-US" sz="1400" dirty="0">
                <a:solidFill>
                  <a:srgbClr val="FFFFFF"/>
                </a:solidFill>
                <a:latin typeface="ＭＳ Ｐゴシック" pitchFamily="50" charset="-128"/>
              </a:rPr>
              <a:t>月</a:t>
            </a:r>
            <a:r>
              <a:rPr lang="en-US" altLang="ja-JP" sz="1400" dirty="0">
                <a:solidFill>
                  <a:srgbClr val="FFFFFF"/>
                </a:solidFill>
                <a:latin typeface="ＭＳ Ｐゴシック" pitchFamily="50" charset="-128"/>
              </a:rPr>
              <a:t>31</a:t>
            </a:r>
            <a:r>
              <a:rPr lang="ja-JP" altLang="en-US" sz="1400" dirty="0">
                <a:solidFill>
                  <a:srgbClr val="FFFFFF"/>
                </a:solidFill>
                <a:latin typeface="ＭＳ Ｐゴシック" pitchFamily="50" charset="-128"/>
              </a:rPr>
              <a:t>日）より引用</a:t>
            </a:r>
            <a:endParaRPr lang="en-US" altLang="ja-JP" sz="1400" dirty="0">
              <a:solidFill>
                <a:srgbClr val="FFFFFF"/>
              </a:solidFill>
              <a:latin typeface="ＭＳ Ｐゴシック" pitchFamily="50" charset="-128"/>
            </a:endParaRPr>
          </a:p>
          <a:p>
            <a:pPr marL="0" indent="0">
              <a:buClr>
                <a:schemeClr val="tx1"/>
              </a:buClr>
              <a:buFont typeface="Wingdings" pitchFamily="2" charset="2"/>
              <a:buNone/>
              <a:defRPr/>
            </a:pPr>
            <a:endParaRPr lang="ja-JP" altLang="en-US" sz="2400" dirty="0"/>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66908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3"/>
          <p:cNvSpPr>
            <a:spLocks noGrp="1"/>
          </p:cNvSpPr>
          <p:nvPr>
            <p:ph type="title"/>
          </p:nvPr>
        </p:nvSpPr>
        <p:spPr>
          <a:xfrm>
            <a:off x="1691680" y="116632"/>
            <a:ext cx="7344816" cy="576064"/>
          </a:xfrm>
        </p:spPr>
        <p:txBody>
          <a:bodyPr/>
          <a:lstStyle/>
          <a:p>
            <a:r>
              <a:rPr kumimoji="1" lang="ja-JP" altLang="en-US" dirty="0"/>
              <a:t>証拠化：　公的機関による「タイムスタンプの保管」</a:t>
            </a:r>
          </a:p>
        </p:txBody>
      </p:sp>
      <p:sp>
        <p:nvSpPr>
          <p:cNvPr id="9"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22</a:t>
            </a:fld>
            <a:endParaRPr lang="en-US" altLang="ja-JP" dirty="0"/>
          </a:p>
        </p:txBody>
      </p:sp>
    </p:spTree>
    <p:extLst>
      <p:ext uri="{BB962C8B-B14F-4D97-AF65-F5344CB8AC3E}">
        <p14:creationId xmlns:p14="http://schemas.microsoft.com/office/powerpoint/2010/main" val="46384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251520" y="836712"/>
            <a:ext cx="8712968" cy="5616624"/>
          </a:xfrm>
        </p:spPr>
        <p:txBody>
          <a:bodyPr/>
          <a:lstStyle/>
          <a:p>
            <a:pPr>
              <a:buClr>
                <a:schemeClr val="tx1"/>
              </a:buClr>
              <a:buFont typeface="Wingdings" panose="05000000000000000000" pitchFamily="2" charset="2"/>
              <a:buChar char="u"/>
              <a:defRPr/>
            </a:pPr>
            <a:r>
              <a:rPr lang="ja-JP" altLang="en-US" dirty="0"/>
              <a:t>先使用権における発明内容の特定の問題点　　　　　　　　　　　　　　　</a:t>
            </a:r>
            <a:endParaRPr lang="en-US" altLang="ja-JP" dirty="0"/>
          </a:p>
          <a:p>
            <a:pPr lvl="1">
              <a:buFont typeface="Wingdings" panose="05000000000000000000" pitchFamily="2" charset="2"/>
              <a:buChar char="Ø"/>
              <a:defRPr/>
            </a:pPr>
            <a:r>
              <a:rPr lang="ja-JP" altLang="en-US" sz="2000" dirty="0"/>
              <a:t>実際には、</a:t>
            </a:r>
            <a:r>
              <a:rPr lang="ja-JP" altLang="en-US" sz="2000" b="1" dirty="0"/>
              <a:t>原資料記載の一実施態様全体</a:t>
            </a:r>
            <a:r>
              <a:rPr lang="ja-JP" altLang="en-US" sz="2000" dirty="0"/>
              <a:t>がそのまま</a:t>
            </a:r>
            <a:r>
              <a:rPr lang="ja-JP" altLang="en-US" sz="2000" b="1" dirty="0"/>
              <a:t>盗用・冒認出願</a:t>
            </a:r>
            <a:r>
              <a:rPr lang="ja-JP" altLang="en-US" sz="2000" dirty="0"/>
              <a:t>される事例</a:t>
            </a:r>
            <a:r>
              <a:rPr lang="ja-JP" altLang="en-US" sz="2000" dirty="0" smtClean="0"/>
              <a:t>は多くはない。</a:t>
            </a:r>
            <a:r>
              <a:rPr lang="ja-JP" altLang="en-US" sz="2000" b="1" u="sng" dirty="0" smtClean="0"/>
              <a:t>一部</a:t>
            </a:r>
            <a:r>
              <a:rPr lang="ja-JP" altLang="en-US" sz="2000" b="1" u="sng" dirty="0"/>
              <a:t>だけが流用</a:t>
            </a:r>
            <a:r>
              <a:rPr lang="ja-JP" altLang="en-US" sz="2000" u="sng" dirty="0"/>
              <a:t>されたり、</a:t>
            </a:r>
            <a:r>
              <a:rPr lang="ja-JP" altLang="en-US" sz="2000" b="1" u="sng" dirty="0"/>
              <a:t>一部が改変</a:t>
            </a:r>
            <a:r>
              <a:rPr lang="ja-JP" altLang="en-US" sz="2000" u="sng" dirty="0"/>
              <a:t>される事例が多い</a:t>
            </a:r>
            <a:r>
              <a:rPr lang="ja-JP" altLang="en-US" sz="2000" dirty="0"/>
              <a:t>。</a:t>
            </a:r>
            <a:r>
              <a:rPr lang="en-US" altLang="ja-JP" sz="2000" dirty="0"/>
              <a:t/>
            </a:r>
            <a:br>
              <a:rPr lang="en-US" altLang="ja-JP" sz="2000" dirty="0"/>
            </a:br>
            <a:r>
              <a:rPr lang="ja-JP" altLang="en-US" sz="2000" u="sng" dirty="0"/>
              <a:t>実施態様自体は異なるので、</a:t>
            </a:r>
            <a:r>
              <a:rPr lang="ja-JP" altLang="en-US" sz="2000" b="1" u="sng" dirty="0"/>
              <a:t>発明の同一性が問題</a:t>
            </a:r>
            <a:r>
              <a:rPr lang="ja-JP" altLang="en-US" sz="2000" dirty="0"/>
              <a:t>。</a:t>
            </a:r>
            <a:endParaRPr lang="en-US" altLang="ja-JP" sz="2000" dirty="0"/>
          </a:p>
          <a:p>
            <a:pPr lvl="1">
              <a:buFont typeface="Wingdings" panose="05000000000000000000" pitchFamily="2" charset="2"/>
              <a:buChar char="Ø"/>
              <a:defRPr/>
            </a:pPr>
            <a:r>
              <a:rPr lang="ja-JP" altLang="en-US" sz="2000" dirty="0"/>
              <a:t>実際には、</a:t>
            </a:r>
            <a:r>
              <a:rPr lang="ja-JP" altLang="en-US" sz="2000" b="1" dirty="0"/>
              <a:t>原資料記載の</a:t>
            </a:r>
            <a:r>
              <a:rPr lang="ja-JP" altLang="en-US" sz="2000" b="1" dirty="0" smtClean="0"/>
              <a:t>先使用技術の</a:t>
            </a:r>
            <a:r>
              <a:rPr lang="ja-JP" altLang="en-US" sz="2000" b="1" dirty="0"/>
              <a:t>一実施形式</a:t>
            </a:r>
            <a:r>
              <a:rPr lang="ja-JP" altLang="en-US" sz="2000" dirty="0"/>
              <a:t>が保有者にてその</a:t>
            </a:r>
            <a:r>
              <a:rPr lang="ja-JP" altLang="en-US" sz="2000" dirty="0" smtClean="0"/>
              <a:t>まま 継続的</a:t>
            </a:r>
            <a:r>
              <a:rPr lang="ja-JP" altLang="en-US" sz="2000" dirty="0"/>
              <a:t>に実施される事例は</a:t>
            </a:r>
            <a:r>
              <a:rPr lang="ja-JP" altLang="en-US" sz="2000" dirty="0" smtClean="0"/>
              <a:t>多くはない。その形式が</a:t>
            </a:r>
            <a:r>
              <a:rPr lang="ja-JP" altLang="en-US" sz="2000" b="1" u="sng" dirty="0" smtClean="0"/>
              <a:t>実施直前に実施技術が</a:t>
            </a:r>
            <a:r>
              <a:rPr lang="ja-JP" altLang="en-US" sz="2000" b="1" u="sng" spc="-20" dirty="0" smtClean="0"/>
              <a:t>変更</a:t>
            </a:r>
            <a:r>
              <a:rPr lang="ja-JP" altLang="en-US" sz="2000" u="sng" spc="-20" dirty="0" smtClean="0"/>
              <a:t>される</a:t>
            </a:r>
            <a:r>
              <a:rPr lang="ja-JP" altLang="en-US" sz="2000" u="sng" spc="-20" dirty="0"/>
              <a:t>事例が多い。実施形式自体は異なるので、</a:t>
            </a:r>
            <a:r>
              <a:rPr lang="ja-JP" altLang="en-US" sz="2000" b="1" u="sng" spc="-20" dirty="0"/>
              <a:t>発明の同一性が問題</a:t>
            </a:r>
            <a:r>
              <a:rPr lang="ja-JP" altLang="en-US" sz="2000" b="1" spc="-20" dirty="0" smtClean="0"/>
              <a:t>。</a:t>
            </a:r>
            <a:endParaRPr lang="en-US" altLang="ja-JP" sz="2000" b="1" spc="-20" dirty="0" smtClean="0"/>
          </a:p>
          <a:p>
            <a:pPr lvl="1">
              <a:buFont typeface="Wingdings" panose="05000000000000000000" pitchFamily="2" charset="2"/>
              <a:buChar char="Ø"/>
              <a:defRPr/>
            </a:pPr>
            <a:r>
              <a:rPr lang="ja-JP" altLang="en-US" sz="1400" dirty="0" smtClean="0"/>
              <a:t>一般論として特許発明がそのまま事業化されることはまずなく事業化直前で変更されていて、特許発明を実施していると錯覚していることが多いのと同じで、文書化したものの見直しが必要</a:t>
            </a:r>
            <a:endParaRPr lang="en-US" altLang="ja-JP" sz="1400" dirty="0"/>
          </a:p>
          <a:p>
            <a:pPr lvl="1">
              <a:buFont typeface="Wingdings" panose="05000000000000000000" pitchFamily="2" charset="2"/>
              <a:buChar char="Ø"/>
              <a:defRPr/>
            </a:pPr>
            <a:r>
              <a:rPr lang="ja-JP" altLang="en-US" sz="2000" b="1" dirty="0"/>
              <a:t>原資料の</a:t>
            </a:r>
            <a:r>
              <a:rPr lang="ja-JP" altLang="en-US" sz="2000" b="1" dirty="0" smtClean="0"/>
              <a:t>証拠化</a:t>
            </a:r>
            <a:r>
              <a:rPr lang="en-US" altLang="ja-JP" sz="2000" b="1" dirty="0" smtClean="0"/>
              <a:t>(</a:t>
            </a:r>
            <a:r>
              <a:rPr lang="ja-JP" altLang="en-US" sz="1400" dirty="0" smtClean="0"/>
              <a:t>文書化・書面化</a:t>
            </a:r>
            <a:r>
              <a:rPr lang="ja-JP" altLang="en-US" sz="2000" b="1" dirty="0" smtClean="0"/>
              <a:t>）</a:t>
            </a:r>
            <a:r>
              <a:rPr lang="ja-JP" altLang="en-US" sz="2000" dirty="0" smtClean="0"/>
              <a:t>は</a:t>
            </a:r>
            <a:r>
              <a:rPr lang="ja-JP" altLang="en-US" sz="2000" dirty="0"/>
              <a:t>必要だが、</a:t>
            </a:r>
            <a:r>
              <a:rPr lang="ja-JP" altLang="en-US" sz="2000" b="1" dirty="0"/>
              <a:t>不十分なことが多い</a:t>
            </a:r>
            <a:r>
              <a:rPr lang="ja-JP" altLang="en-US" sz="2000" dirty="0"/>
              <a:t>。</a:t>
            </a:r>
            <a:r>
              <a:rPr lang="en-US" altLang="ja-JP" sz="2000" dirty="0"/>
              <a:t/>
            </a:r>
            <a:br>
              <a:rPr lang="en-US" altLang="ja-JP" sz="2000" dirty="0"/>
            </a:br>
            <a:endParaRPr lang="en-US" altLang="ja-JP" sz="2000" dirty="0"/>
          </a:p>
          <a:p>
            <a:pPr marL="342900" lvl="1" indent="-342900">
              <a:buClrTx/>
              <a:buFont typeface="Wingdings" panose="05000000000000000000" pitchFamily="2" charset="2"/>
              <a:buChar char="u"/>
              <a:defRPr/>
            </a:pPr>
            <a:r>
              <a:rPr lang="ja-JP" altLang="en-US" sz="2000" b="1" u="sng" dirty="0"/>
              <a:t>発明内容（技術内容）の書面化</a:t>
            </a:r>
            <a:r>
              <a:rPr lang="ja-JP" altLang="en-US" sz="2000" u="sng" dirty="0"/>
              <a:t>　</a:t>
            </a:r>
            <a:r>
              <a:rPr lang="ja-JP" altLang="en-US" sz="2000" dirty="0"/>
              <a:t>　　　　　　　　　　　　　　</a:t>
            </a:r>
            <a:endParaRPr lang="en-US" altLang="ja-JP" sz="2000" dirty="0"/>
          </a:p>
          <a:p>
            <a:pPr lvl="1">
              <a:buFont typeface="Wingdings" panose="05000000000000000000" pitchFamily="2" charset="2"/>
              <a:buChar char="Ø"/>
              <a:defRPr/>
            </a:pPr>
            <a:r>
              <a:rPr lang="ja-JP" altLang="en-US" sz="2000" dirty="0"/>
              <a:t>原資料に</a:t>
            </a:r>
            <a:r>
              <a:rPr lang="ja-JP" altLang="en-US" sz="2000" b="1" dirty="0"/>
              <a:t>化体した発明</a:t>
            </a:r>
            <a:r>
              <a:rPr lang="ja-JP" altLang="en-US" sz="2000" dirty="0"/>
              <a:t>を、</a:t>
            </a:r>
            <a:r>
              <a:rPr lang="ja-JP" altLang="en-US" sz="2000" b="1" dirty="0"/>
              <a:t>クレーム類似の手法</a:t>
            </a:r>
            <a:r>
              <a:rPr lang="ja-JP" altLang="en-US" sz="2000" dirty="0"/>
              <a:t>で、</a:t>
            </a:r>
            <a:r>
              <a:rPr lang="ja-JP" altLang="en-US" sz="2000" b="1" dirty="0"/>
              <a:t>多側面</a:t>
            </a:r>
            <a:r>
              <a:rPr lang="ja-JP" altLang="en-US" sz="2000" dirty="0"/>
              <a:t>から</a:t>
            </a:r>
            <a:r>
              <a:rPr lang="ja-JP" altLang="en-US" sz="2000" b="1" dirty="0" smtClean="0"/>
              <a:t>多単位</a:t>
            </a:r>
            <a:r>
              <a:rPr lang="ja-JP" altLang="en-US" sz="2000" dirty="0" smtClean="0"/>
              <a:t>で</a:t>
            </a:r>
            <a:r>
              <a:rPr lang="en-US" altLang="ja-JP" sz="2000" dirty="0"/>
              <a:t> </a:t>
            </a:r>
            <a:r>
              <a:rPr lang="en-US" altLang="ja-JP" sz="2000" dirty="0" smtClean="0"/>
              <a:t>  </a:t>
            </a:r>
            <a:r>
              <a:rPr lang="ja-JP" altLang="en-US" sz="2000" b="1" dirty="0" smtClean="0"/>
              <a:t>多層</a:t>
            </a:r>
            <a:r>
              <a:rPr lang="ja-JP" altLang="en-US" sz="2000" dirty="0"/>
              <a:t>に</a:t>
            </a:r>
            <a:r>
              <a:rPr lang="ja-JP" altLang="en-US" sz="2000" b="1" dirty="0"/>
              <a:t>特定</a:t>
            </a:r>
            <a:r>
              <a:rPr lang="ja-JP" altLang="en-US" sz="2000" dirty="0"/>
              <a:t>し、</a:t>
            </a:r>
            <a:r>
              <a:rPr lang="ja-JP" altLang="en-US" sz="2000" dirty="0">
                <a:solidFill>
                  <a:srgbClr val="FF0000"/>
                </a:solidFill>
              </a:rPr>
              <a:t>「</a:t>
            </a:r>
            <a:r>
              <a:rPr lang="ja-JP" altLang="en-US" sz="2000" b="1" dirty="0">
                <a:solidFill>
                  <a:srgbClr val="FF0000"/>
                </a:solidFill>
              </a:rPr>
              <a:t>書面化」</a:t>
            </a:r>
            <a:r>
              <a:rPr lang="ja-JP" altLang="en-US" sz="2000" dirty="0"/>
              <a:t>することが、</a:t>
            </a:r>
            <a:r>
              <a:rPr lang="ja-JP" altLang="en-US" sz="2000" b="1" dirty="0"/>
              <a:t>証拠化</a:t>
            </a:r>
            <a:r>
              <a:rPr lang="ja-JP" altLang="en-US" sz="2000" dirty="0"/>
              <a:t>として有用。</a:t>
            </a:r>
            <a:r>
              <a:rPr lang="en-US" altLang="ja-JP" sz="2000" dirty="0"/>
              <a:t/>
            </a:r>
            <a:br>
              <a:rPr lang="en-US" altLang="ja-JP" sz="2000" dirty="0"/>
            </a:br>
            <a:r>
              <a:rPr lang="ja-JP" altLang="en-US" sz="1400" dirty="0" smtClean="0"/>
              <a:t>一般論として企業風土として社内で文書化・書面化して残すことを根付かせる必要あり</a:t>
            </a:r>
            <a:endParaRPr lang="en-US" altLang="ja-JP" sz="1400" dirty="0" smtClean="0"/>
          </a:p>
          <a:p>
            <a:pPr lvl="1">
              <a:buFont typeface="Wingdings" panose="05000000000000000000" pitchFamily="2" charset="2"/>
              <a:buChar char="Ø"/>
              <a:defRPr/>
            </a:pPr>
            <a:r>
              <a:rPr lang="ja-JP" altLang="en-US" sz="1400" dirty="0" smtClean="0"/>
              <a:t>＜</a:t>
            </a:r>
            <a:r>
              <a:rPr lang="ja-JP" altLang="en-US" sz="1400" dirty="0"/>
              <a:t>参考＞特許出願を公開前に取下げ、</a:t>
            </a:r>
            <a:r>
              <a:rPr lang="ja-JP" altLang="en-US" sz="1400" b="1" dirty="0">
                <a:solidFill>
                  <a:srgbClr val="FF0000"/>
                </a:solidFill>
              </a:rPr>
              <a:t>営業秘密・先使用の立証資料</a:t>
            </a:r>
            <a:r>
              <a:rPr lang="ja-JP" altLang="en-US" sz="1400" dirty="0"/>
              <a:t>としている企業もあり</a:t>
            </a:r>
            <a:r>
              <a:rPr lang="en-US" altLang="ja-JP" sz="1400" dirty="0"/>
              <a:t/>
            </a:r>
            <a:br>
              <a:rPr lang="en-US" altLang="ja-JP" sz="1400" dirty="0"/>
            </a:br>
            <a:endParaRPr lang="en-US" altLang="ja-JP" sz="1400" dirty="0" smtClean="0"/>
          </a:p>
          <a:p>
            <a:pPr lvl="1">
              <a:buFont typeface="Wingdings" panose="05000000000000000000" pitchFamily="2" charset="2"/>
              <a:buChar char="Ø"/>
              <a:defRPr/>
            </a:pPr>
            <a:r>
              <a:rPr lang="ja-JP" altLang="en-US" sz="2000" dirty="0" smtClean="0"/>
              <a:t>但し</a:t>
            </a:r>
            <a:r>
              <a:rPr lang="ja-JP" altLang="en-US" sz="2000" dirty="0"/>
              <a:t>、</a:t>
            </a:r>
            <a:r>
              <a:rPr lang="ja-JP" altLang="en-US" sz="2000" b="1" dirty="0"/>
              <a:t>有用性・非公知性は進歩性・公知性より緩い</a:t>
            </a:r>
            <a:r>
              <a:rPr lang="ja-JP" altLang="en-US" sz="2000" dirty="0"/>
              <a:t>ことに留意。</a:t>
            </a:r>
            <a:endParaRPr lang="en-US" altLang="ja-JP" sz="2000" dirty="0"/>
          </a:p>
          <a:p>
            <a:pPr marL="0" indent="0">
              <a:buClr>
                <a:schemeClr val="tx1"/>
              </a:buClr>
              <a:buFont typeface="Wingdings" pitchFamily="2" charset="2"/>
              <a:buNone/>
              <a:defRPr/>
            </a:pPr>
            <a:endParaRPr lang="en-US" altLang="ja-JP"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endParaRPr lang="en-US" altLang="ja-JP" sz="2400" dirty="0"/>
          </a:p>
          <a:p>
            <a:pPr marL="0" indent="0">
              <a:buClr>
                <a:schemeClr val="tx1"/>
              </a:buClr>
              <a:buFont typeface="Wingdings" pitchFamily="2" charset="2"/>
              <a:buNone/>
              <a:defRPr/>
            </a:pPr>
            <a:r>
              <a:rPr lang="ja-JP" altLang="en-US" sz="1600" dirty="0">
                <a:latin typeface="+mn-ea"/>
              </a:rPr>
              <a:t>　　　　　　　　　　</a:t>
            </a:r>
            <a:endParaRPr lang="en-US" altLang="ja-JP" sz="2400" dirty="0"/>
          </a:p>
        </p:txBody>
      </p:sp>
      <p:sp>
        <p:nvSpPr>
          <p:cNvPr id="6"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23</a:t>
            </a:fld>
            <a:endParaRPr lang="en-US" altLang="ja-JP" dirty="0"/>
          </a:p>
        </p:txBody>
      </p:sp>
      <p:sp>
        <p:nvSpPr>
          <p:cNvPr id="7" name="タイトル 3"/>
          <p:cNvSpPr>
            <a:spLocks noGrp="1"/>
          </p:cNvSpPr>
          <p:nvPr>
            <p:ph type="title"/>
          </p:nvPr>
        </p:nvSpPr>
        <p:spPr>
          <a:xfrm>
            <a:off x="1691680" y="116632"/>
            <a:ext cx="7200800" cy="576064"/>
          </a:xfrm>
        </p:spPr>
        <p:txBody>
          <a:bodyPr/>
          <a:lstStyle/>
          <a:p>
            <a:r>
              <a:rPr kumimoji="1" lang="ja-JP" altLang="en-US" dirty="0"/>
              <a:t>証拠化：　技術内容の書面化</a:t>
            </a:r>
          </a:p>
        </p:txBody>
      </p:sp>
    </p:spTree>
    <p:extLst>
      <p:ext uri="{BB962C8B-B14F-4D97-AF65-F5344CB8AC3E}">
        <p14:creationId xmlns:p14="http://schemas.microsoft.com/office/powerpoint/2010/main" val="839319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証拠化：　シナリオについての配慮</a:t>
            </a:r>
            <a:endParaRPr kumimoji="1" lang="ja-JP" altLang="en-US" dirty="0"/>
          </a:p>
        </p:txBody>
      </p:sp>
      <p:sp>
        <p:nvSpPr>
          <p:cNvPr id="3" name="コンテンツ プレースホルダー 2"/>
          <p:cNvSpPr>
            <a:spLocks noGrp="1"/>
          </p:cNvSpPr>
          <p:nvPr>
            <p:ph idx="1"/>
          </p:nvPr>
        </p:nvSpPr>
        <p:spPr/>
        <p:txBody>
          <a:bodyPr/>
          <a:lstStyle/>
          <a:p>
            <a:pPr>
              <a:buClr>
                <a:schemeClr val="tx1"/>
              </a:buClr>
              <a:buFont typeface="Wingdings" panose="05000000000000000000" pitchFamily="2" charset="2"/>
              <a:buChar char="u"/>
              <a:defRPr/>
            </a:pPr>
            <a:endParaRPr lang="en-US" altLang="ja-JP" dirty="0"/>
          </a:p>
          <a:p>
            <a:pPr>
              <a:buClr>
                <a:schemeClr val="tx1"/>
              </a:buClr>
              <a:buFont typeface="Wingdings" panose="05000000000000000000" pitchFamily="2" charset="2"/>
              <a:buChar char="u"/>
              <a:defRPr/>
            </a:pPr>
            <a:r>
              <a:rPr lang="ja-JP" altLang="en-US" dirty="0"/>
              <a:t>確定日付・タイムスタンプの限界と対策</a:t>
            </a:r>
            <a:endParaRPr lang="en-US" altLang="ja-JP" dirty="0"/>
          </a:p>
          <a:p>
            <a:pPr lvl="1">
              <a:buFont typeface="Wingdings" panose="05000000000000000000" pitchFamily="2" charset="2"/>
              <a:buChar char="Ø"/>
              <a:defRPr/>
            </a:pPr>
            <a:r>
              <a:rPr lang="ja-JP" altLang="en-US" sz="2000" dirty="0"/>
              <a:t>確定日付・タイムスタンプでの立証は、</a:t>
            </a:r>
            <a:r>
              <a:rPr lang="ja-JP" altLang="en-US" sz="2000" b="1" dirty="0"/>
              <a:t>時点と内容の同一性のみ</a:t>
            </a:r>
            <a:r>
              <a:rPr lang="ja-JP" altLang="en-US" sz="2000" dirty="0"/>
              <a:t>。</a:t>
            </a:r>
          </a:p>
          <a:p>
            <a:pPr lvl="1">
              <a:buFont typeface="Wingdings" panose="05000000000000000000" pitchFamily="2" charset="2"/>
              <a:buChar char="Ø"/>
              <a:defRPr/>
            </a:pPr>
            <a:r>
              <a:rPr lang="ja-JP" altLang="en-US" sz="2000" dirty="0"/>
              <a:t>データそのままでは、</a:t>
            </a:r>
            <a:r>
              <a:rPr lang="ja-JP" altLang="en-US" sz="2000" b="1" dirty="0"/>
              <a:t>点としての証拠</a:t>
            </a:r>
            <a:r>
              <a:rPr lang="ja-JP" altLang="en-US" sz="2000" dirty="0"/>
              <a:t>で、立証がしにくい。</a:t>
            </a:r>
          </a:p>
          <a:p>
            <a:pPr lvl="1">
              <a:buFont typeface="Wingdings" panose="05000000000000000000" pitchFamily="2" charset="2"/>
              <a:buChar char="Ø"/>
              <a:defRPr/>
            </a:pPr>
            <a:r>
              <a:rPr lang="ja-JP" altLang="en-US" sz="2000" dirty="0"/>
              <a:t>証拠化書類とデータとを組み合わせて、</a:t>
            </a:r>
            <a:r>
              <a:rPr lang="ja-JP" altLang="en-US" sz="2000" b="1" u="sng" dirty="0"/>
              <a:t>証拠が時系列的にシナリオと</a:t>
            </a:r>
            <a:r>
              <a:rPr lang="ja-JP" altLang="en-US" sz="2000" b="1" u="sng" dirty="0" smtClean="0"/>
              <a:t>して   理解</a:t>
            </a:r>
            <a:r>
              <a:rPr lang="ja-JP" altLang="en-US" sz="2000" b="1" u="sng" dirty="0"/>
              <a:t>されるように配慮する</a:t>
            </a:r>
            <a:r>
              <a:rPr lang="ja-JP" altLang="en-US" sz="2000" dirty="0"/>
              <a:t>。</a:t>
            </a:r>
            <a:endParaRPr lang="en-US" altLang="ja-JP" sz="2000" dirty="0"/>
          </a:p>
          <a:p>
            <a:pPr lvl="1">
              <a:buFont typeface="Wingdings" panose="05000000000000000000" pitchFamily="2" charset="2"/>
              <a:buChar char="Ø"/>
              <a:defRPr/>
            </a:pPr>
            <a:endParaRPr lang="ja-JP" altLang="en-US" sz="2000" dirty="0"/>
          </a:p>
          <a:p>
            <a:pPr>
              <a:buClr>
                <a:schemeClr val="tx1"/>
              </a:buClr>
              <a:buFont typeface="Wingdings" panose="05000000000000000000" pitchFamily="2" charset="2"/>
              <a:buChar char="u"/>
              <a:defRPr/>
            </a:pPr>
            <a:r>
              <a:rPr lang="ja-JP" altLang="en-US" dirty="0"/>
              <a:t>具体的手法</a:t>
            </a:r>
            <a:endParaRPr lang="en-US" altLang="ja-JP" dirty="0"/>
          </a:p>
          <a:p>
            <a:pPr lvl="1">
              <a:buFont typeface="Wingdings" panose="05000000000000000000" pitchFamily="2" charset="2"/>
              <a:buChar char="Ø"/>
              <a:defRPr/>
            </a:pPr>
            <a:r>
              <a:rPr lang="ja-JP" altLang="en-US" sz="2000" b="1" dirty="0"/>
              <a:t>頭紙の追加</a:t>
            </a:r>
            <a:r>
              <a:rPr lang="ja-JP" altLang="en-US" sz="2000" dirty="0"/>
              <a:t>：証拠の趣旨の説明、前述のクレーム類似の文章を表示</a:t>
            </a:r>
            <a:r>
              <a:rPr lang="ja-JP" altLang="en-US" sz="2000" dirty="0" smtClean="0"/>
              <a:t>した 頭紙</a:t>
            </a:r>
            <a:r>
              <a:rPr lang="ja-JP" altLang="en-US" sz="2000" dirty="0"/>
              <a:t>を追加する。</a:t>
            </a:r>
          </a:p>
          <a:p>
            <a:pPr lvl="1">
              <a:buFont typeface="Wingdings" panose="05000000000000000000" pitchFamily="2" charset="2"/>
              <a:buChar char="Ø"/>
              <a:defRPr/>
            </a:pPr>
            <a:r>
              <a:rPr lang="ja-JP" altLang="en-US" sz="2000" dirty="0"/>
              <a:t>各データと趣旨を記載した書面を</a:t>
            </a:r>
            <a:r>
              <a:rPr lang="ja-JP" altLang="en-US" sz="2000" b="1" dirty="0"/>
              <a:t>紐付け</a:t>
            </a:r>
            <a:r>
              <a:rPr lang="ja-JP" altLang="en-US" sz="2000" dirty="0"/>
              <a:t>する。</a:t>
            </a:r>
          </a:p>
          <a:p>
            <a:pPr lvl="1">
              <a:buFont typeface="Wingdings" panose="05000000000000000000" pitchFamily="2" charset="2"/>
              <a:buChar char="Ø"/>
              <a:defRPr/>
            </a:pPr>
            <a:r>
              <a:rPr lang="ja-JP" altLang="en-US" sz="2000" dirty="0"/>
              <a:t>文書種類を番号で</a:t>
            </a:r>
            <a:r>
              <a:rPr lang="ja-JP" altLang="en-US" sz="2000" b="1" dirty="0"/>
              <a:t>系列化等</a:t>
            </a:r>
          </a:p>
          <a:p>
            <a:pPr lvl="1">
              <a:buFont typeface="Wingdings" panose="05000000000000000000" pitchFamily="2" charset="2"/>
              <a:buChar char="Ø"/>
              <a:defRPr/>
            </a:pPr>
            <a:endParaRPr lang="en-US" altLang="ja-JP" sz="2000" dirty="0"/>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24</a:t>
            </a:fld>
            <a:endParaRPr lang="en-US" altLang="ja-JP"/>
          </a:p>
        </p:txBody>
      </p:sp>
    </p:spTree>
    <p:extLst>
      <p:ext uri="{BB962C8B-B14F-4D97-AF65-F5344CB8AC3E}">
        <p14:creationId xmlns:p14="http://schemas.microsoft.com/office/powerpoint/2010/main" val="136961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ja-JP" altLang="en-US" dirty="0" smtClean="0"/>
              <a:t>◆</a:t>
            </a:r>
            <a:r>
              <a:rPr lang="ja-JP" altLang="en-US" b="1" dirty="0"/>
              <a:t>確定</a:t>
            </a:r>
            <a:r>
              <a:rPr lang="ja-JP" altLang="en-US" b="1" dirty="0" smtClean="0"/>
              <a:t>日付</a:t>
            </a:r>
            <a:endParaRPr lang="en-US" altLang="ja-JP" b="1" dirty="0" smtClean="0"/>
          </a:p>
          <a:p>
            <a:pPr marL="0" indent="0">
              <a:buNone/>
            </a:pPr>
            <a:r>
              <a:rPr kumimoji="1" lang="ja-JP" altLang="en-US" dirty="0"/>
              <a:t>　</a:t>
            </a:r>
            <a:r>
              <a:rPr kumimoji="1" lang="ja-JP" altLang="en-US" dirty="0" smtClean="0"/>
              <a:t>　☞データ記録媒体とそれをプリントアウトしたものを一体として確定日付用の</a:t>
            </a:r>
            <a:endParaRPr kumimoji="1" lang="en-US" altLang="ja-JP" dirty="0" smtClean="0"/>
          </a:p>
          <a:p>
            <a:pPr marL="0" indent="0">
              <a:buNone/>
            </a:pPr>
            <a:r>
              <a:rPr lang="ja-JP" altLang="en-US" dirty="0"/>
              <a:t>　</a:t>
            </a:r>
            <a:r>
              <a:rPr lang="ja-JP" altLang="en-US" dirty="0" smtClean="0"/>
              <a:t>　　 </a:t>
            </a:r>
            <a:r>
              <a:rPr kumimoji="1" lang="ja-JP" altLang="en-US" dirty="0" smtClean="0"/>
              <a:t>書類保管</a:t>
            </a:r>
            <a:r>
              <a:rPr lang="ja-JP" altLang="en-US" dirty="0" smtClean="0"/>
              <a:t>封筒</a:t>
            </a:r>
            <a:r>
              <a:rPr kumimoji="1" lang="ja-JP" altLang="en-US" dirty="0" smtClean="0"/>
              <a:t>で保管することも可</a:t>
            </a:r>
            <a:endParaRPr kumimoji="1" lang="en-US" altLang="ja-JP" dirty="0" smtClean="0"/>
          </a:p>
          <a:p>
            <a:pPr marL="0" indent="0">
              <a:buNone/>
            </a:pPr>
            <a:r>
              <a:rPr lang="ja-JP" altLang="en-US" dirty="0"/>
              <a:t>　</a:t>
            </a:r>
            <a:r>
              <a:rPr lang="ja-JP" altLang="en-US" dirty="0" smtClean="0"/>
              <a:t>　　 データの相互関係や経過事情なども文書として同時に確定日付</a:t>
            </a:r>
            <a:endParaRPr kumimoji="1" lang="en-US" altLang="ja-JP" dirty="0" smtClean="0"/>
          </a:p>
          <a:p>
            <a:pPr marL="0" indent="0">
              <a:buNone/>
            </a:pPr>
            <a:r>
              <a:rPr lang="ja-JP" altLang="ja-JP" dirty="0" smtClean="0"/>
              <a:t>◆</a:t>
            </a:r>
            <a:r>
              <a:rPr lang="ja-JP" altLang="en-US" b="1" dirty="0"/>
              <a:t>事実実験公正</a:t>
            </a:r>
            <a:r>
              <a:rPr lang="ja-JP" altLang="en-US" b="1" dirty="0" smtClean="0"/>
              <a:t>証書</a:t>
            </a:r>
            <a:endParaRPr lang="en-US" altLang="ja-JP" b="1" dirty="0" smtClean="0"/>
          </a:p>
          <a:p>
            <a:pPr marL="0" indent="0">
              <a:buNone/>
            </a:pPr>
            <a:r>
              <a:rPr kumimoji="1" lang="ja-JP" altLang="en-US" b="1" dirty="0"/>
              <a:t>　</a:t>
            </a:r>
            <a:r>
              <a:rPr kumimoji="1" lang="ja-JP" altLang="en-US" b="1" dirty="0" smtClean="0"/>
              <a:t>　☞</a:t>
            </a:r>
            <a:r>
              <a:rPr kumimoji="1" lang="ja-JP" altLang="en-US" dirty="0" smtClean="0"/>
              <a:t>先使用権立証のための証拠保全と考えればよい</a:t>
            </a:r>
            <a:endParaRPr kumimoji="1" lang="en-US" altLang="ja-JP" dirty="0" smtClean="0"/>
          </a:p>
          <a:p>
            <a:pPr marL="0" indent="0">
              <a:buNone/>
            </a:pPr>
            <a:r>
              <a:rPr lang="ja-JP" altLang="en-US" dirty="0"/>
              <a:t>　</a:t>
            </a:r>
            <a:r>
              <a:rPr lang="ja-JP" altLang="en-US" dirty="0" smtClean="0"/>
              <a:t>　　 ただ、製造現場での公証人への説明が必要なので、企業担当者と弁理士が</a:t>
            </a:r>
            <a:endParaRPr lang="en-US" altLang="ja-JP" dirty="0" smtClean="0"/>
          </a:p>
          <a:p>
            <a:pPr marL="0" indent="0">
              <a:buNone/>
            </a:pPr>
            <a:r>
              <a:rPr lang="ja-JP" altLang="en-US" dirty="0"/>
              <a:t>　</a:t>
            </a:r>
            <a:r>
              <a:rPr lang="ja-JP" altLang="en-US" dirty="0" smtClean="0"/>
              <a:t>　　 </a:t>
            </a:r>
            <a:r>
              <a:rPr lang="ja-JP" altLang="en-US" dirty="0"/>
              <a:t>ど</a:t>
            </a:r>
            <a:r>
              <a:rPr lang="ja-JP" altLang="en-US" dirty="0" smtClean="0"/>
              <a:t>のようなストーリーで</a:t>
            </a:r>
            <a:r>
              <a:rPr lang="ja-JP" altLang="en-US" dirty="0"/>
              <a:t>行</a:t>
            </a:r>
            <a:r>
              <a:rPr lang="ja-JP" altLang="en-US" dirty="0" smtClean="0"/>
              <a:t>うのか、製造技術のポイント、どのような条件で実施して</a:t>
            </a:r>
            <a:endParaRPr lang="en-US" altLang="ja-JP" dirty="0" smtClean="0"/>
          </a:p>
          <a:p>
            <a:pPr marL="0" indent="0">
              <a:buNone/>
            </a:pPr>
            <a:r>
              <a:rPr lang="en-US" altLang="ja-JP" dirty="0"/>
              <a:t> </a:t>
            </a:r>
            <a:r>
              <a:rPr lang="en-US" altLang="ja-JP" dirty="0" smtClean="0"/>
              <a:t>      </a:t>
            </a:r>
            <a:r>
              <a:rPr lang="ja-JP" altLang="en-US" dirty="0" smtClean="0"/>
              <a:t>いるかなどのポイントなど証書に記載してもらうべき点とか写真撮影する</a:t>
            </a:r>
            <a:r>
              <a:rPr lang="ja-JP" altLang="en-US" dirty="0"/>
              <a:t>べき点を</a:t>
            </a:r>
            <a:endParaRPr lang="en-US" altLang="ja-JP" dirty="0" smtClean="0"/>
          </a:p>
          <a:p>
            <a:pPr marL="0" indent="0">
              <a:buNone/>
            </a:pPr>
            <a:r>
              <a:rPr lang="ja-JP" altLang="en-US" dirty="0"/>
              <a:t>　</a:t>
            </a:r>
            <a:r>
              <a:rPr lang="ja-JP" altLang="en-US" dirty="0" smtClean="0"/>
              <a:t>　　 あらかじめ</a:t>
            </a:r>
            <a:r>
              <a:rPr lang="ja-JP" altLang="en-US" dirty="0"/>
              <a:t>チェック</a:t>
            </a:r>
            <a:r>
              <a:rPr lang="ja-JP" altLang="en-US" dirty="0" smtClean="0"/>
              <a:t>し、公証人へ予備知識説明をする必要あり</a:t>
            </a:r>
            <a:endParaRPr lang="en-US" altLang="ja-JP" dirty="0" smtClean="0"/>
          </a:p>
          <a:p>
            <a:pPr marL="0" indent="0">
              <a:buNone/>
            </a:pPr>
            <a:r>
              <a:rPr kumimoji="1" lang="ja-JP" altLang="ja-JP" dirty="0" smtClean="0"/>
              <a:t>◆</a:t>
            </a:r>
            <a:r>
              <a:rPr kumimoji="1" lang="ja-JP" altLang="en-US" b="1" dirty="0" smtClean="0"/>
              <a:t>タイムスタンプ</a:t>
            </a:r>
            <a:endParaRPr kumimoji="1" lang="en-US" altLang="ja-JP" b="1" dirty="0" smtClean="0"/>
          </a:p>
          <a:p>
            <a:pPr marL="0" indent="0">
              <a:buNone/>
            </a:pPr>
            <a:r>
              <a:rPr lang="ja-JP" altLang="en-US" dirty="0"/>
              <a:t>　</a:t>
            </a:r>
            <a:r>
              <a:rPr lang="ja-JP" altLang="en-US" dirty="0" smtClean="0"/>
              <a:t>　☞コピーには物理コピー（</a:t>
            </a:r>
            <a:r>
              <a:rPr lang="ja-JP" altLang="en-US" sz="1400" dirty="0" smtClean="0"/>
              <a:t>イメージコピー</a:t>
            </a:r>
            <a:r>
              <a:rPr lang="ja-JP" altLang="en-US" dirty="0" smtClean="0"/>
              <a:t>）と論理コピー</a:t>
            </a:r>
            <a:r>
              <a:rPr lang="en-US" altLang="ja-JP" dirty="0" smtClean="0"/>
              <a:t>(</a:t>
            </a:r>
            <a:r>
              <a:rPr lang="ja-JP" altLang="en-US" sz="1400" dirty="0" smtClean="0"/>
              <a:t>通常のコピー</a:t>
            </a:r>
            <a:r>
              <a:rPr lang="en-US" altLang="ja-JP" sz="1400" dirty="0" smtClean="0"/>
              <a:t>;</a:t>
            </a:r>
            <a:r>
              <a:rPr lang="ja-JP" altLang="en-US" sz="1400" dirty="0" smtClean="0"/>
              <a:t>ハッシュ値変化</a:t>
            </a:r>
            <a:r>
              <a:rPr lang="ja-JP" altLang="en-US" dirty="0" smtClean="0"/>
              <a:t>）あり</a:t>
            </a:r>
            <a:endParaRPr lang="en-US" altLang="ja-JP" dirty="0" smtClean="0"/>
          </a:p>
          <a:p>
            <a:pPr marL="0" indent="0">
              <a:buNone/>
            </a:pPr>
            <a:r>
              <a:rPr kumimoji="1" lang="ja-JP" altLang="en-US" dirty="0"/>
              <a:t>　</a:t>
            </a:r>
            <a:r>
              <a:rPr kumimoji="1" lang="ja-JP" altLang="en-US" dirty="0" smtClean="0"/>
              <a:t>　　 印刷とかコピーする場合にはハッシュ値が変化することがあるので、変化しない</a:t>
            </a:r>
            <a:endParaRPr kumimoji="1" lang="en-US" altLang="ja-JP" dirty="0" smtClean="0"/>
          </a:p>
          <a:p>
            <a:pPr marL="0" indent="0">
              <a:buNone/>
            </a:pPr>
            <a:r>
              <a:rPr lang="ja-JP" altLang="en-US" dirty="0"/>
              <a:t>　</a:t>
            </a:r>
            <a:r>
              <a:rPr lang="ja-JP" altLang="en-US" dirty="0" smtClean="0"/>
              <a:t>　 </a:t>
            </a:r>
            <a:r>
              <a:rPr kumimoji="1" lang="ja-JP" altLang="en-US" dirty="0" smtClean="0"/>
              <a:t>　ように操作する必要あり</a:t>
            </a:r>
            <a:r>
              <a:rPr kumimoji="1" lang="en-US" altLang="ja-JP" dirty="0" smtClean="0"/>
              <a:t>;</a:t>
            </a:r>
            <a:r>
              <a:rPr kumimoji="1" lang="ja-JP" altLang="en-US" dirty="0" smtClean="0"/>
              <a:t>　電子ﾃﾞｰﾀの</a:t>
            </a:r>
            <a:r>
              <a:rPr kumimoji="1" lang="ja-JP" altLang="en-US" b="1" dirty="0" smtClean="0">
                <a:solidFill>
                  <a:srgbClr val="FF0000"/>
                </a:solidFill>
              </a:rPr>
              <a:t>一部が変更しないように取り扱うこと</a:t>
            </a:r>
            <a:r>
              <a:rPr kumimoji="1" lang="ja-JP" altLang="en-US" dirty="0" smtClean="0"/>
              <a:t>！</a:t>
            </a:r>
            <a:endParaRPr kumimoji="1" lang="ja-JP" altLang="en-US" dirty="0"/>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25</a:t>
            </a:fld>
            <a:endParaRPr lang="en-US" altLang="ja-JP"/>
          </a:p>
        </p:txBody>
      </p:sp>
      <p:sp>
        <p:nvSpPr>
          <p:cNvPr id="6" name="タイトル 1"/>
          <p:cNvSpPr>
            <a:spLocks noGrp="1"/>
          </p:cNvSpPr>
          <p:nvPr>
            <p:ph type="title"/>
          </p:nvPr>
        </p:nvSpPr>
        <p:spPr/>
        <p:txBody>
          <a:bodyPr/>
          <a:lstStyle/>
          <a:p>
            <a:r>
              <a:rPr lang="ja-JP" altLang="en-US" dirty="0"/>
              <a:t>証拠化：　</a:t>
            </a:r>
            <a:r>
              <a:rPr lang="ja-JP" altLang="en-US" dirty="0" smtClean="0"/>
              <a:t>その他の事項</a:t>
            </a:r>
            <a:endParaRPr kumimoji="1" lang="ja-JP" altLang="en-US" dirty="0"/>
          </a:p>
        </p:txBody>
      </p:sp>
    </p:spTree>
    <p:extLst>
      <p:ext uri="{BB962C8B-B14F-4D97-AF65-F5344CB8AC3E}">
        <p14:creationId xmlns:p14="http://schemas.microsoft.com/office/powerpoint/2010/main" val="4236819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技術秘密（営業秘密）その他事項</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a:t>
            </a:r>
            <a:r>
              <a:rPr kumimoji="1" lang="ja-JP" altLang="en-US" b="1" dirty="0" smtClean="0"/>
              <a:t>「営業秘密」</a:t>
            </a:r>
            <a:r>
              <a:rPr lang="ja-JP" altLang="en-US" b="1" dirty="0"/>
              <a:t>用語</a:t>
            </a:r>
            <a:r>
              <a:rPr kumimoji="1" lang="ja-JP" altLang="en-US" b="1" dirty="0" smtClean="0"/>
              <a:t>に違和感（特に技術</a:t>
            </a:r>
            <a:r>
              <a:rPr lang="ja-JP" altLang="en-US" b="1" dirty="0"/>
              <a:t>職</a:t>
            </a:r>
            <a:r>
              <a:rPr kumimoji="1" lang="ja-JP" altLang="en-US" b="1" dirty="0" smtClean="0"/>
              <a:t>、技術系営業職）</a:t>
            </a:r>
            <a:endParaRPr kumimoji="1" lang="en-US" altLang="ja-JP" b="1" dirty="0" smtClean="0"/>
          </a:p>
          <a:p>
            <a:pPr marL="0" indent="0">
              <a:buNone/>
            </a:pPr>
            <a:r>
              <a:rPr lang="ja-JP" altLang="en-US" dirty="0"/>
              <a:t>　</a:t>
            </a:r>
            <a:r>
              <a:rPr lang="ja-JP" altLang="en-US" dirty="0" smtClean="0"/>
              <a:t>　　☞研究開発系技術職；営業秘密ではなく「技術秘密」の用語を使用して教育</a:t>
            </a:r>
            <a:endParaRPr lang="en-US" altLang="ja-JP" dirty="0" smtClean="0"/>
          </a:p>
          <a:p>
            <a:pPr marL="0" indent="0">
              <a:buNone/>
            </a:pPr>
            <a:r>
              <a:rPr kumimoji="1" lang="ja-JP" altLang="en-US" dirty="0"/>
              <a:t>　</a:t>
            </a:r>
            <a:r>
              <a:rPr kumimoji="1" lang="ja-JP" altLang="en-US" dirty="0" smtClean="0"/>
              <a:t>　　</a:t>
            </a:r>
            <a:r>
              <a:rPr lang="ja-JP" altLang="en-US" dirty="0"/>
              <a:t>☞</a:t>
            </a:r>
            <a:r>
              <a:rPr kumimoji="1" lang="ja-JP" altLang="en-US" dirty="0" smtClean="0"/>
              <a:t>技術系営業職；営業の秘密と勘違いし、技術秘密を説明してしまう傾向</a:t>
            </a:r>
            <a:endParaRPr kumimoji="1" lang="en-US" altLang="ja-JP" dirty="0" smtClean="0"/>
          </a:p>
          <a:p>
            <a:pPr marL="0" indent="0">
              <a:buNone/>
            </a:pPr>
            <a:endParaRPr lang="en-US" altLang="ja-JP" dirty="0"/>
          </a:p>
          <a:p>
            <a:pPr marL="0" indent="0">
              <a:buNone/>
            </a:pPr>
            <a:r>
              <a:rPr kumimoji="1" lang="ja-JP" altLang="ja-JP" dirty="0" smtClean="0"/>
              <a:t>◆</a:t>
            </a:r>
            <a:r>
              <a:rPr kumimoji="1" lang="ja-JP" altLang="en-US" b="1" dirty="0" smtClean="0"/>
              <a:t>共同研究開発での他社等の技術秘密の流入</a:t>
            </a:r>
            <a:endParaRPr kumimoji="1" lang="en-US" altLang="ja-JP" b="1" dirty="0" smtClean="0"/>
          </a:p>
          <a:p>
            <a:pPr marL="0" indent="0">
              <a:buNone/>
            </a:pPr>
            <a:r>
              <a:rPr lang="ja-JP" altLang="en-US" dirty="0"/>
              <a:t>　</a:t>
            </a:r>
            <a:r>
              <a:rPr lang="ja-JP" altLang="en-US" dirty="0" smtClean="0"/>
              <a:t>　　</a:t>
            </a:r>
            <a:r>
              <a:rPr lang="ja-JP" altLang="en-US" dirty="0"/>
              <a:t>☞</a:t>
            </a:r>
            <a:r>
              <a:rPr lang="ja-JP" altLang="en-US" dirty="0" smtClean="0"/>
              <a:t>他社・中小企業・ベンチャー企業との共同研究開発の機会頻発</a:t>
            </a:r>
            <a:endParaRPr lang="en-US" altLang="ja-JP" dirty="0" smtClean="0"/>
          </a:p>
          <a:p>
            <a:pPr marL="0" indent="0">
              <a:buNone/>
            </a:pPr>
            <a:r>
              <a:rPr kumimoji="1" lang="ja-JP" altLang="en-US" dirty="0"/>
              <a:t>　</a:t>
            </a:r>
            <a:r>
              <a:rPr kumimoji="1" lang="ja-JP" altLang="en-US" dirty="0" smtClean="0"/>
              <a:t>　　　　　他社等の技術秘密と自社のものと明確に区別する情報管理体制の確保</a:t>
            </a:r>
            <a:endParaRPr kumimoji="1" lang="en-US" altLang="ja-JP" dirty="0" smtClean="0"/>
          </a:p>
          <a:p>
            <a:pPr marL="0" indent="0">
              <a:buNone/>
            </a:pPr>
            <a:r>
              <a:rPr lang="ja-JP" altLang="en-US" dirty="0"/>
              <a:t>　</a:t>
            </a:r>
            <a:r>
              <a:rPr lang="ja-JP" altLang="en-US" dirty="0" smtClean="0"/>
              <a:t>　　　　　</a:t>
            </a:r>
            <a:r>
              <a:rPr lang="ja-JP" altLang="en-US" dirty="0"/>
              <a:t>他社等の技術</a:t>
            </a:r>
            <a:r>
              <a:rPr lang="ja-JP" altLang="en-US" dirty="0" smtClean="0"/>
              <a:t>秘密の漏洩開示などで加害者、信用喪失</a:t>
            </a:r>
            <a:endParaRPr lang="en-US" altLang="ja-JP" dirty="0" smtClean="0"/>
          </a:p>
          <a:p>
            <a:pPr marL="0" indent="0">
              <a:buNone/>
            </a:pPr>
            <a:r>
              <a:rPr kumimoji="1" lang="ja-JP" altLang="en-US" dirty="0" smtClean="0"/>
              <a:t>　　　　　　一元的に管理し指導等する部署ナシ</a:t>
            </a:r>
            <a:endParaRPr kumimoji="1" lang="en-US" altLang="ja-JP" dirty="0" smtClean="0"/>
          </a:p>
          <a:p>
            <a:pPr marL="0" indent="0">
              <a:buNone/>
            </a:pPr>
            <a:endParaRPr kumimoji="1" lang="en-US" altLang="ja-JP" dirty="0"/>
          </a:p>
          <a:p>
            <a:pPr marL="0" indent="0">
              <a:buNone/>
            </a:pPr>
            <a:r>
              <a:rPr lang="ja-JP" altLang="ja-JP" dirty="0" smtClean="0"/>
              <a:t>◆</a:t>
            </a:r>
            <a:r>
              <a:rPr lang="ja-JP" altLang="en-US" b="1" dirty="0" smtClean="0"/>
              <a:t>大学教員の論文から</a:t>
            </a:r>
            <a:r>
              <a:rPr lang="ja-JP" altLang="en-US" b="1" dirty="0"/>
              <a:t>共同研究</a:t>
            </a:r>
            <a:r>
              <a:rPr lang="ja-JP" altLang="en-US" b="1" dirty="0" smtClean="0"/>
              <a:t>開発に伴う</a:t>
            </a:r>
            <a:r>
              <a:rPr lang="ja-JP" altLang="en-US" b="1" dirty="0"/>
              <a:t>技術</a:t>
            </a:r>
            <a:r>
              <a:rPr lang="ja-JP" altLang="en-US" b="1" dirty="0" smtClean="0"/>
              <a:t>秘密の漏洩</a:t>
            </a:r>
            <a:endParaRPr lang="en-US" altLang="ja-JP" b="1" dirty="0" smtClean="0"/>
          </a:p>
          <a:p>
            <a:pPr marL="0" indent="0">
              <a:buNone/>
            </a:pPr>
            <a:r>
              <a:rPr kumimoji="1" lang="ja-JP" altLang="en-US" b="1" dirty="0"/>
              <a:t>　</a:t>
            </a:r>
            <a:r>
              <a:rPr kumimoji="1" lang="ja-JP" altLang="en-US" b="1" dirty="0" smtClean="0"/>
              <a:t>　　</a:t>
            </a:r>
            <a:r>
              <a:rPr lang="ja-JP" altLang="en-US" dirty="0" smtClean="0"/>
              <a:t>☞研究成果の評価；学術論文中心</a:t>
            </a:r>
            <a:endParaRPr lang="en-US" altLang="ja-JP" dirty="0" smtClean="0"/>
          </a:p>
          <a:p>
            <a:pPr marL="0" indent="0">
              <a:buNone/>
            </a:pPr>
            <a:r>
              <a:rPr kumimoji="1" lang="ja-JP" altLang="en-US" b="1" dirty="0"/>
              <a:t>　</a:t>
            </a:r>
            <a:r>
              <a:rPr kumimoji="1" lang="ja-JP" altLang="en-US" b="1" dirty="0" smtClean="0"/>
              <a:t>　　　　　</a:t>
            </a:r>
            <a:r>
              <a:rPr kumimoji="1" lang="ja-JP" altLang="en-US" dirty="0" smtClean="0"/>
              <a:t>論文にここまで書かせろという要求に企業は弱い</a:t>
            </a:r>
            <a:endParaRPr kumimoji="1" lang="en-US" altLang="ja-JP" dirty="0" smtClean="0"/>
          </a:p>
          <a:p>
            <a:pPr marL="0" indent="0">
              <a:buNone/>
            </a:pPr>
            <a:r>
              <a:rPr lang="ja-JP" altLang="en-US" dirty="0"/>
              <a:t>　</a:t>
            </a:r>
            <a:r>
              <a:rPr lang="ja-JP" altLang="en-US" dirty="0" smtClean="0"/>
              <a:t>　　　　　出願発明と矛盾が出てくることも多い</a:t>
            </a:r>
            <a:endParaRPr lang="en-US" altLang="ja-JP" dirty="0" smtClean="0"/>
          </a:p>
          <a:p>
            <a:pPr marL="0" indent="0">
              <a:buNone/>
            </a:pPr>
            <a:r>
              <a:rPr kumimoji="1" lang="ja-JP" altLang="en-US" dirty="0"/>
              <a:t>　</a:t>
            </a:r>
            <a:r>
              <a:rPr kumimoji="1" lang="ja-JP" altLang="en-US" dirty="0" smtClean="0"/>
              <a:t>　　　　　学術論文、特許出願</a:t>
            </a:r>
            <a:r>
              <a:rPr kumimoji="1" lang="ja-JP" altLang="en-US" sz="1400" dirty="0" smtClean="0"/>
              <a:t>（インチキな用語を使いたがる）</a:t>
            </a:r>
            <a:r>
              <a:rPr kumimoji="1" lang="ja-JP" altLang="en-US" dirty="0" smtClean="0"/>
              <a:t>、技術秘密の関係の不</a:t>
            </a:r>
            <a:r>
              <a:rPr lang="ja-JP" altLang="en-US" dirty="0" smtClean="0"/>
              <a:t>理解</a:t>
            </a:r>
            <a:endParaRPr kumimoji="1" lang="en-US" altLang="ja-JP" dirty="0" smtClean="0"/>
          </a:p>
          <a:p>
            <a:pPr marL="0" indent="0">
              <a:buNone/>
            </a:pPr>
            <a:r>
              <a:rPr lang="ja-JP" altLang="en-US" dirty="0"/>
              <a:t>　</a:t>
            </a:r>
            <a:r>
              <a:rPr lang="ja-JP" altLang="en-US" dirty="0" smtClean="0"/>
              <a:t>　　　　　　　　　</a:t>
            </a:r>
            <a:endParaRPr kumimoji="1" lang="en-US" altLang="ja-JP" dirty="0" smtClean="0"/>
          </a:p>
          <a:p>
            <a:pPr marL="0" indent="0">
              <a:buNone/>
            </a:pPr>
            <a:r>
              <a:rPr lang="ja-JP" altLang="en-US" dirty="0"/>
              <a:t>　</a:t>
            </a:r>
            <a:r>
              <a:rPr lang="ja-JP" altLang="en-US" dirty="0" smtClean="0"/>
              <a:t>　　　 </a:t>
            </a:r>
            <a:endParaRPr kumimoji="1" lang="ja-JP" altLang="en-US" dirty="0"/>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26</a:t>
            </a:fld>
            <a:endParaRPr lang="en-US" altLang="ja-JP"/>
          </a:p>
        </p:txBody>
      </p:sp>
    </p:spTree>
    <p:extLst>
      <p:ext uri="{BB962C8B-B14F-4D97-AF65-F5344CB8AC3E}">
        <p14:creationId xmlns:p14="http://schemas.microsoft.com/office/powerpoint/2010/main" val="1693756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弁理士の活用</a:t>
            </a:r>
          </a:p>
        </p:txBody>
      </p:sp>
      <p:sp>
        <p:nvSpPr>
          <p:cNvPr id="3" name="コンテンツ プレースホルダー 2"/>
          <p:cNvSpPr>
            <a:spLocks noGrp="1"/>
          </p:cNvSpPr>
          <p:nvPr>
            <p:ph idx="1"/>
          </p:nvPr>
        </p:nvSpPr>
        <p:spPr>
          <a:xfrm>
            <a:off x="323528" y="764704"/>
            <a:ext cx="8640960" cy="5760640"/>
          </a:xfrm>
        </p:spPr>
        <p:txBody>
          <a:bodyPr/>
          <a:lstStyle/>
          <a:p>
            <a:pPr marL="457200" indent="-457200">
              <a:buFont typeface="+mj-lt"/>
              <a:buAutoNum type="arabicPeriod"/>
            </a:pPr>
            <a:r>
              <a:rPr lang="ja-JP" altLang="en-US" sz="2200" b="1" dirty="0"/>
              <a:t>技術の特許化：弁理士の日常業務</a:t>
            </a:r>
            <a:r>
              <a:rPr lang="ja-JP" altLang="en-US" b="1" dirty="0"/>
              <a:t>　</a:t>
            </a:r>
            <a:endParaRPr lang="en-US" altLang="ja-JP" b="1" dirty="0"/>
          </a:p>
          <a:p>
            <a:pPr marL="457200" lvl="1" indent="0">
              <a:buNone/>
              <a:defRPr/>
            </a:pPr>
            <a:r>
              <a:rPr lang="en-US" altLang="ja-JP" sz="2000" dirty="0"/>
              <a:t>※</a:t>
            </a:r>
            <a:r>
              <a:rPr lang="ja-JP" altLang="en-US" sz="2000" dirty="0"/>
              <a:t>新規性・進歩性の評価、発明の発掘・記述</a:t>
            </a:r>
            <a:endParaRPr lang="en-US" altLang="ja-JP" sz="2000" dirty="0"/>
          </a:p>
          <a:p>
            <a:pPr marL="914400" lvl="1" indent="-457200">
              <a:buFont typeface="+mj-lt"/>
              <a:buAutoNum type="alphaLcPeriod"/>
              <a:defRPr/>
            </a:pPr>
            <a:r>
              <a:rPr lang="ja-JP" altLang="en-US" dirty="0"/>
              <a:t>非公知部分の切り分け指導→情報アクセス性の結果的な改善</a:t>
            </a:r>
            <a:endParaRPr lang="en-US" altLang="ja-JP" dirty="0"/>
          </a:p>
          <a:p>
            <a:pPr marL="914400" lvl="1" indent="-457200">
              <a:buFont typeface="+mj-lt"/>
              <a:buAutoNum type="alphaLcPeriod"/>
              <a:defRPr/>
            </a:pPr>
            <a:r>
              <a:rPr lang="ja-JP" altLang="en-US" dirty="0"/>
              <a:t>有用性部分の客観的価値評価</a:t>
            </a:r>
          </a:p>
          <a:p>
            <a:pPr marL="914400" lvl="1" indent="-457200">
              <a:buFont typeface="+mj-lt"/>
              <a:buAutoNum type="alphaLcPeriod"/>
              <a:defRPr/>
            </a:pPr>
            <a:r>
              <a:rPr lang="ja-JP" altLang="en-US" dirty="0"/>
              <a:t>技術の発明としての記述・表現の指導</a:t>
            </a:r>
          </a:p>
          <a:p>
            <a:pPr marL="914400" lvl="1" indent="-457200">
              <a:buFont typeface="+mj-lt"/>
              <a:buAutoNum type="alphaLcPeriod"/>
              <a:defRPr/>
            </a:pPr>
            <a:r>
              <a:rPr lang="ja-JP" altLang="en-US" dirty="0" smtClean="0"/>
              <a:t>発明者・創作者</a:t>
            </a:r>
            <a:r>
              <a:rPr lang="ja-JP" altLang="en-US" dirty="0"/>
              <a:t>（秘密管理性）、資料趣旨の</a:t>
            </a:r>
            <a:r>
              <a:rPr lang="ja-JP" altLang="en-US" dirty="0" smtClean="0"/>
              <a:t>追加</a:t>
            </a:r>
            <a:endParaRPr lang="en-US" altLang="ja-JP" dirty="0" smtClean="0"/>
          </a:p>
          <a:p>
            <a:pPr marL="914400" lvl="1" indent="-457200">
              <a:buFont typeface="+mj-lt"/>
              <a:buAutoNum type="alphaLcPeriod"/>
              <a:defRPr/>
            </a:pPr>
            <a:r>
              <a:rPr lang="ja-JP" altLang="en-US" dirty="0" smtClean="0"/>
              <a:t>研究者などへの特許文書の読み方の指導</a:t>
            </a:r>
            <a:endParaRPr lang="en-US" altLang="ja-JP" dirty="0"/>
          </a:p>
          <a:p>
            <a:pPr marL="514350" indent="-457200">
              <a:buFont typeface="+mj-lt"/>
              <a:buAutoNum type="arabicPeriod"/>
              <a:defRPr/>
            </a:pPr>
            <a:r>
              <a:rPr lang="ja-JP" altLang="en-US" sz="2200" b="1" dirty="0"/>
              <a:t>技術の公知化</a:t>
            </a:r>
          </a:p>
          <a:p>
            <a:pPr marL="457200" lvl="1" indent="0">
              <a:buNone/>
              <a:defRPr/>
            </a:pPr>
            <a:r>
              <a:rPr lang="en-US" altLang="ja-JP" sz="2000" dirty="0"/>
              <a:t>※</a:t>
            </a:r>
            <a:r>
              <a:rPr lang="ja-JP" altLang="en-US" sz="2000" dirty="0"/>
              <a:t>他社の新たな特許による追随を断ち切るために、</a:t>
            </a:r>
            <a:r>
              <a:rPr lang="ja-JP" altLang="en-US" sz="2000" u="sng" dirty="0"/>
              <a:t>上記１．ａ～ｄのスキルを技術の公知化に活かす。</a:t>
            </a:r>
            <a:endParaRPr lang="en-US" altLang="ja-JP" sz="2000" u="sng" dirty="0"/>
          </a:p>
          <a:p>
            <a:pPr marL="514350" indent="-457200">
              <a:buFont typeface="+mj-lt"/>
              <a:buAutoNum type="arabicPeriod"/>
              <a:defRPr/>
            </a:pPr>
            <a:r>
              <a:rPr lang="ja-JP" altLang="en-US" sz="2200" b="1" dirty="0"/>
              <a:t>技術の秘匿化</a:t>
            </a:r>
          </a:p>
          <a:p>
            <a:pPr marL="457200" lvl="1" indent="0">
              <a:buNone/>
              <a:defRPr/>
            </a:pPr>
            <a:r>
              <a:rPr lang="en-US" altLang="ja-JP" sz="2000" dirty="0"/>
              <a:t>※</a:t>
            </a:r>
            <a:r>
              <a:rPr lang="ja-JP" altLang="en-US" sz="2000" dirty="0"/>
              <a:t>上記１，２の公開資料を通じた他社の新たな特許による追随を</a:t>
            </a:r>
            <a:r>
              <a:rPr lang="ja-JP" altLang="en-US" sz="2000" dirty="0" smtClean="0"/>
              <a:t>断ち切る　ため</a:t>
            </a:r>
            <a:r>
              <a:rPr lang="ja-JP" altLang="en-US" sz="2000" dirty="0"/>
              <a:t>に、</a:t>
            </a:r>
            <a:r>
              <a:rPr lang="ja-JP" altLang="en-US" sz="2000" u="sng" dirty="0"/>
              <a:t>上記１．ａ～ｄのスキルを技術の秘匿化に活かす。</a:t>
            </a:r>
            <a:endParaRPr lang="en-US" altLang="ja-JP" sz="2000" u="sng" dirty="0"/>
          </a:p>
          <a:p>
            <a:pPr marL="0" indent="0">
              <a:buNone/>
            </a:pPr>
            <a:endParaRPr kumimoji="1" lang="ja-JP" altLang="en-US" dirty="0"/>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27</a:t>
            </a:fld>
            <a:endParaRPr lang="en-US" altLang="ja-JP"/>
          </a:p>
        </p:txBody>
      </p:sp>
    </p:spTree>
    <p:extLst>
      <p:ext uri="{BB962C8B-B14F-4D97-AF65-F5344CB8AC3E}">
        <p14:creationId xmlns:p14="http://schemas.microsoft.com/office/powerpoint/2010/main" val="1763660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1600" y="609600"/>
            <a:ext cx="7200800" cy="875184"/>
          </a:xfrm>
        </p:spPr>
        <p:txBody>
          <a:bodyPr/>
          <a:lstStyle/>
          <a:p>
            <a:r>
              <a:rPr lang="ja-JP" altLang="en-US" sz="4000" dirty="0">
                <a:latin typeface="Meiryo UI" panose="020B0604030504040204" pitchFamily="50" charset="-128"/>
                <a:ea typeface="Meiryo UI" panose="020B0604030504040204" pitchFamily="50" charset="-128"/>
              </a:rPr>
              <a:t>ご清聴ありがとうございました</a:t>
            </a:r>
            <a:endParaRPr kumimoji="1" lang="ja-JP" altLang="en-US" sz="40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2411760" y="2546890"/>
            <a:ext cx="4320480" cy="1170142"/>
          </a:xfrm>
        </p:spPr>
        <p:txBody>
          <a:bodyPr/>
          <a:lstStyle/>
          <a:p>
            <a:r>
              <a:rPr lang="ja-JP" altLang="en-US" sz="1800" b="0" dirty="0">
                <a:latin typeface="Meiryo UI" panose="020B0604030504040204" pitchFamily="50" charset="-128"/>
                <a:ea typeface="Meiryo UI" panose="020B0604030504040204" pitchFamily="50" charset="-128"/>
              </a:rPr>
              <a:t>ご相談</a:t>
            </a:r>
            <a:endParaRPr lang="en-US" altLang="ja-JP" sz="1800" b="0" dirty="0">
              <a:latin typeface="Meiryo UI" panose="020B0604030504040204" pitchFamily="50" charset="-128"/>
              <a:ea typeface="Meiryo UI" panose="020B0604030504040204" pitchFamily="50" charset="-128"/>
            </a:endParaRPr>
          </a:p>
          <a:p>
            <a:r>
              <a:rPr lang="ja-JP" altLang="en-US" sz="1800" b="0" dirty="0">
                <a:latin typeface="Meiryo UI" panose="020B0604030504040204" pitchFamily="50" charset="-128"/>
                <a:ea typeface="Meiryo UI" panose="020B0604030504040204" pitchFamily="50" charset="-128"/>
              </a:rPr>
              <a:t>各県の知財総合支援窓口</a:t>
            </a:r>
            <a:endParaRPr lang="en-US" altLang="ja-JP" sz="1800" b="0" dirty="0">
              <a:latin typeface="Meiryo UI" panose="020B0604030504040204" pitchFamily="50" charset="-128"/>
              <a:ea typeface="Meiryo UI" panose="020B0604030504040204" pitchFamily="50" charset="-128"/>
            </a:endParaRPr>
          </a:p>
          <a:p>
            <a:r>
              <a:rPr lang="en-US" altLang="ja-JP" sz="1800" b="0" dirty="0">
                <a:latin typeface="Meiryo UI" panose="020B0604030504040204" pitchFamily="50" charset="-128"/>
                <a:ea typeface="Meiryo UI" panose="020B0604030504040204" pitchFamily="50" charset="-128"/>
              </a:rPr>
              <a:t>http://chizai-portal.jp/</a:t>
            </a:r>
          </a:p>
          <a:p>
            <a:endParaRPr lang="en-US" altLang="ja-JP" sz="1800" b="0" dirty="0">
              <a:latin typeface="Meiryo UI" panose="020B0604030504040204" pitchFamily="50" charset="-128"/>
              <a:ea typeface="Meiryo UI" panose="020B0604030504040204" pitchFamily="50" charset="-128"/>
            </a:endParaRPr>
          </a:p>
          <a:p>
            <a:endParaRPr lang="en-US" altLang="ja-JP" sz="1800" b="0" dirty="0">
              <a:latin typeface="Meiryo UI" panose="020B0604030504040204" pitchFamily="50" charset="-128"/>
              <a:ea typeface="Meiryo UI" panose="020B0604030504040204" pitchFamily="50" charset="-128"/>
            </a:endParaRPr>
          </a:p>
        </p:txBody>
      </p:sp>
      <p:sp>
        <p:nvSpPr>
          <p:cNvPr id="9" name="スライド番号プレースホルダー 4"/>
          <p:cNvSpPr txBox="1">
            <a:spLocks/>
          </p:cNvSpPr>
          <p:nvPr/>
        </p:nvSpPr>
        <p:spPr bwMode="auto">
          <a:xfrm>
            <a:off x="8532440" y="6525344"/>
            <a:ext cx="539552"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ja-JP"/>
            </a:defPPr>
            <a:lvl1pPr algn="r" rtl="0" fontAlgn="base">
              <a:spcBef>
                <a:spcPct val="0"/>
              </a:spcBef>
              <a:spcAft>
                <a:spcPct val="0"/>
              </a:spcAft>
              <a:defRPr kumimoji="0" sz="1200" kern="1200">
                <a:solidFill>
                  <a:schemeClr val="tx1"/>
                </a:solidFill>
                <a:latin typeface="Arial Black"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21495D-429B-40BB-99DE-2ABF71A5205B}" type="slidenum">
              <a:rPr kumimoji="0" lang="en-US" altLang="ja-JP" sz="1200" b="0" i="0" u="none" strike="noStrike" kern="1200" cap="none" spc="0" normalizeH="0" baseline="0" noProof="0" smtClean="0">
                <a:ln>
                  <a:noFill/>
                </a:ln>
                <a:solidFill>
                  <a:srgbClr val="000000"/>
                </a:solidFill>
                <a:effectLst/>
                <a:uLnTx/>
                <a:uFillTx/>
                <a:latin typeface="Arial Black"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ja-JP" sz="1200" b="0" i="0" u="none" strike="noStrike" kern="1200" cap="none" spc="0" normalizeH="0" baseline="0" noProof="0" dirty="0">
              <a:ln>
                <a:noFill/>
              </a:ln>
              <a:solidFill>
                <a:srgbClr val="000000"/>
              </a:solidFill>
              <a:effectLst/>
              <a:uLnTx/>
              <a:uFillTx/>
              <a:latin typeface="Arial Black" pitchFamily="34" charset="0"/>
              <a:ea typeface="ＭＳ Ｐゴシック" pitchFamily="50" charset="-128"/>
              <a:cs typeface="+mn-cs"/>
            </a:endParaRPr>
          </a:p>
        </p:txBody>
      </p:sp>
      <p:sp>
        <p:nvSpPr>
          <p:cNvPr id="7" name="サブタイトル 2"/>
          <p:cNvSpPr txBox="1">
            <a:spLocks/>
          </p:cNvSpPr>
          <p:nvPr/>
        </p:nvSpPr>
        <p:spPr bwMode="auto">
          <a:xfrm>
            <a:off x="2411760" y="4365104"/>
            <a:ext cx="432048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a:lstStyle>
          <a:p>
            <a:r>
              <a:rPr lang="ja-JP" altLang="en-US" sz="1600" b="0" kern="0" dirty="0">
                <a:latin typeface="Meiryo UI" panose="020B0604030504040204" pitchFamily="50" charset="-128"/>
                <a:ea typeface="Meiryo UI" panose="020B0604030504040204" pitchFamily="50" charset="-128"/>
              </a:rPr>
              <a:t>テキスト作成</a:t>
            </a:r>
            <a:endParaRPr lang="en-US" altLang="ja-JP" sz="1600" b="0" kern="0" dirty="0">
              <a:latin typeface="Meiryo UI" panose="020B0604030504040204" pitchFamily="50" charset="-128"/>
              <a:ea typeface="Meiryo UI" panose="020B0604030504040204" pitchFamily="50" charset="-128"/>
            </a:endParaRPr>
          </a:p>
          <a:p>
            <a:r>
              <a:rPr lang="ja-JP" altLang="en-US" sz="1600" b="0" kern="0" dirty="0">
                <a:latin typeface="Meiryo UI" panose="020B0604030504040204" pitchFamily="50" charset="-128"/>
                <a:ea typeface="Meiryo UI" panose="020B0604030504040204" pitchFamily="50" charset="-128"/>
              </a:rPr>
              <a:t>飯田　圭、鷺　健志、北村　光司、</a:t>
            </a:r>
            <a:endParaRPr lang="en-US" altLang="ja-JP" sz="1600" b="0" kern="0" dirty="0">
              <a:latin typeface="Meiryo UI" panose="020B0604030504040204" pitchFamily="50" charset="-128"/>
              <a:ea typeface="Meiryo UI" panose="020B0604030504040204" pitchFamily="50" charset="-128"/>
            </a:endParaRPr>
          </a:p>
          <a:p>
            <a:r>
              <a:rPr lang="ja-JP" altLang="en-US" sz="1600" b="0" kern="0" dirty="0" smtClean="0">
                <a:latin typeface="Meiryo UI" panose="020B0604030504040204" pitchFamily="50" charset="-128"/>
                <a:ea typeface="Meiryo UI" panose="020B0604030504040204" pitchFamily="50" charset="-128"/>
              </a:rPr>
              <a:t>二間</a:t>
            </a:r>
            <a:r>
              <a:rPr lang="ja-JP" altLang="en-US" sz="1600" b="0" kern="0" dirty="0">
                <a:latin typeface="Meiryo UI" panose="020B0604030504040204" pitchFamily="50" charset="-128"/>
                <a:ea typeface="Meiryo UI" panose="020B0604030504040204" pitchFamily="50" charset="-128"/>
              </a:rPr>
              <a:t>瀬　</a:t>
            </a:r>
            <a:r>
              <a:rPr lang="ja-JP" altLang="en-US" sz="1600" b="0" kern="0" dirty="0" smtClean="0">
                <a:latin typeface="Meiryo UI" panose="020B0604030504040204" pitchFamily="50" charset="-128"/>
                <a:ea typeface="Meiryo UI" panose="020B0604030504040204" pitchFamily="50" charset="-128"/>
              </a:rPr>
              <a:t>覚、市川　ルミ、産形　和央、</a:t>
            </a:r>
            <a:endParaRPr lang="en-US" altLang="ja-JP" sz="1600" b="0" kern="0" dirty="0" smtClean="0">
              <a:latin typeface="Meiryo UI" panose="020B0604030504040204" pitchFamily="50" charset="-128"/>
              <a:ea typeface="Meiryo UI" panose="020B0604030504040204" pitchFamily="50" charset="-128"/>
            </a:endParaRPr>
          </a:p>
          <a:p>
            <a:r>
              <a:rPr lang="ja-JP" altLang="en-US" sz="1600" b="0" kern="0" dirty="0" smtClean="0">
                <a:latin typeface="Meiryo UI" panose="020B0604030504040204" pitchFamily="50" charset="-128"/>
                <a:ea typeface="Meiryo UI" panose="020B0604030504040204" pitchFamily="50" charset="-128"/>
              </a:rPr>
              <a:t>平野　隆之、中尾直樹、高石秀樹</a:t>
            </a:r>
            <a:endParaRPr lang="en-US" altLang="ja-JP" sz="1600" b="0" kern="0" dirty="0">
              <a:latin typeface="Meiryo UI" panose="020B0604030504040204" pitchFamily="50" charset="-128"/>
              <a:ea typeface="Meiryo UI" panose="020B0604030504040204" pitchFamily="50" charset="-128"/>
            </a:endParaRPr>
          </a:p>
          <a:p>
            <a:r>
              <a:rPr lang="en-US" altLang="ja-JP" sz="1600" b="0" kern="0" dirty="0" smtClean="0">
                <a:latin typeface="Meiryo UI" panose="020B0604030504040204" pitchFamily="50" charset="-128"/>
                <a:ea typeface="Meiryo UI" panose="020B0604030504040204" pitchFamily="50" charset="-128"/>
              </a:rPr>
              <a:t>201</a:t>
            </a:r>
            <a:r>
              <a:rPr lang="en-US" altLang="ja-JP" sz="1600" b="0" kern="0" dirty="0">
                <a:latin typeface="Meiryo UI" panose="020B0604030504040204" pitchFamily="50" charset="-128"/>
                <a:ea typeface="Meiryo UI" panose="020B0604030504040204" pitchFamily="50" charset="-128"/>
              </a:rPr>
              <a:t>7</a:t>
            </a:r>
            <a:r>
              <a:rPr lang="ja-JP" altLang="en-US" sz="1600" b="0" kern="0" dirty="0" smtClean="0">
                <a:latin typeface="Meiryo UI" panose="020B0604030504040204" pitchFamily="50" charset="-128"/>
                <a:ea typeface="Meiryo UI" panose="020B0604030504040204" pitchFamily="50" charset="-128"/>
              </a:rPr>
              <a:t>年</a:t>
            </a:r>
            <a:r>
              <a:rPr lang="en-US" altLang="ja-JP" sz="1600" b="0" kern="0" dirty="0">
                <a:latin typeface="Meiryo UI" panose="020B0604030504040204" pitchFamily="50" charset="-128"/>
                <a:ea typeface="Meiryo UI" panose="020B0604030504040204" pitchFamily="50" charset="-128"/>
              </a:rPr>
              <a:t>3</a:t>
            </a:r>
            <a:r>
              <a:rPr lang="ja-JP" altLang="en-US" sz="1600" b="0" kern="0" dirty="0" smtClean="0">
                <a:latin typeface="Meiryo UI" panose="020B0604030504040204" pitchFamily="50" charset="-128"/>
                <a:ea typeface="Meiryo UI" panose="020B0604030504040204" pitchFamily="50" charset="-128"/>
              </a:rPr>
              <a:t>月</a:t>
            </a:r>
            <a:r>
              <a:rPr lang="ja-JP" altLang="en-US" sz="1600" b="0" kern="0" dirty="0">
                <a:latin typeface="Meiryo UI" panose="020B0604030504040204" pitchFamily="50" charset="-128"/>
                <a:ea typeface="Meiryo UI" panose="020B0604030504040204" pitchFamily="50" charset="-128"/>
              </a:rPr>
              <a:t>６</a:t>
            </a:r>
            <a:r>
              <a:rPr lang="ja-JP" altLang="en-US" sz="1600" b="0" kern="0" dirty="0" smtClean="0">
                <a:latin typeface="Meiryo UI" panose="020B0604030504040204" pitchFamily="50" charset="-128"/>
                <a:ea typeface="Meiryo UI" panose="020B0604030504040204" pitchFamily="50" charset="-128"/>
              </a:rPr>
              <a:t>日</a:t>
            </a:r>
            <a:r>
              <a:rPr lang="ja-JP" altLang="en-US" sz="1600" b="0" kern="0" dirty="0" smtClean="0">
                <a:latin typeface="Meiryo UI" panose="020B0604030504040204" pitchFamily="50" charset="-128"/>
                <a:ea typeface="Meiryo UI" panose="020B0604030504040204" pitchFamily="50" charset="-128"/>
              </a:rPr>
              <a:t>変更</a:t>
            </a:r>
            <a:endParaRPr lang="en-US" altLang="ja-JP" sz="1600" b="0"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989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背景：　最近の企業の傾向１</a:t>
            </a:r>
          </a:p>
        </p:txBody>
      </p:sp>
      <p:sp>
        <p:nvSpPr>
          <p:cNvPr id="4" name="フッター プレースホルダー 3"/>
          <p:cNvSpPr>
            <a:spLocks noGrp="1"/>
          </p:cNvSpPr>
          <p:nvPr>
            <p:ph type="ftr" sz="quarter" idx="10"/>
          </p:nvPr>
        </p:nvSpPr>
        <p:spPr>
          <a:xfrm>
            <a:off x="971600" y="6525344"/>
            <a:ext cx="7200800" cy="288032"/>
          </a:xfrm>
        </p:spPr>
        <p:txBody>
          <a:bodyPr/>
          <a:lstStyle/>
          <a:p>
            <a:pPr>
              <a:defRPr/>
            </a:pPr>
            <a:r>
              <a:rPr lang="ja-JP" altLang="en-US" sz="1400" kern="0" dirty="0">
                <a:latin typeface="Meiryo UI" panose="020B0604030504040204" pitchFamily="50" charset="-128"/>
                <a:ea typeface="Meiryo UI" panose="020B0604030504040204" pitchFamily="50" charset="-128"/>
              </a:rPr>
              <a:t>産構審知財分科会営業秘密保護・活用小委員会「中間とりまとめ」（平成</a:t>
            </a:r>
            <a:r>
              <a:rPr lang="en-US" altLang="ja-JP" sz="1400" kern="0" dirty="0">
                <a:latin typeface="Meiryo UI" panose="020B0604030504040204" pitchFamily="50" charset="-128"/>
                <a:ea typeface="Meiryo UI" panose="020B0604030504040204" pitchFamily="50" charset="-128"/>
              </a:rPr>
              <a:t>27</a:t>
            </a:r>
            <a:r>
              <a:rPr lang="ja-JP" altLang="en-US" sz="1400" kern="0" dirty="0">
                <a:latin typeface="Meiryo UI" panose="020B0604030504040204" pitchFamily="50" charset="-128"/>
                <a:ea typeface="Meiryo UI" panose="020B0604030504040204" pitchFamily="50" charset="-128"/>
              </a:rPr>
              <a:t>年</a:t>
            </a:r>
            <a:r>
              <a:rPr lang="en-US" altLang="ja-JP" sz="1400" kern="0" dirty="0">
                <a:latin typeface="Meiryo UI" panose="020B0604030504040204" pitchFamily="50" charset="-128"/>
                <a:ea typeface="Meiryo UI" panose="020B0604030504040204" pitchFamily="50" charset="-128"/>
              </a:rPr>
              <a:t>2</a:t>
            </a:r>
            <a:r>
              <a:rPr lang="ja-JP" altLang="en-US" sz="1400" kern="0" dirty="0">
                <a:latin typeface="Meiryo UI" panose="020B0604030504040204" pitchFamily="50" charset="-128"/>
                <a:ea typeface="Meiryo UI" panose="020B0604030504040204" pitchFamily="50" charset="-128"/>
              </a:rPr>
              <a:t>月）より引用</a:t>
            </a:r>
            <a:endParaRPr lang="en-US" altLang="ja-JP" sz="1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3</a:t>
            </a:fld>
            <a:endParaRPr lang="en-US" altLang="ja-JP"/>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433" y="1345009"/>
            <a:ext cx="8595047" cy="352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250825" y="764704"/>
            <a:ext cx="866775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20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1800">
                <a:solidFill>
                  <a:schemeClr val="tx1"/>
                </a:solidFill>
                <a:latin typeface="Meiryo UI" panose="020B0604030504040204" pitchFamily="50" charset="-128"/>
                <a:ea typeface="Meiryo UI" panose="020B0604030504040204" pitchFamily="50"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1600">
                <a:solidFill>
                  <a:schemeClr val="tx1"/>
                </a:solidFill>
                <a:latin typeface="Meiryo UI" panose="020B0604030504040204" pitchFamily="50" charset="-128"/>
                <a:ea typeface="Meiryo UI" panose="020B0604030504040204" pitchFamily="50"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1400">
                <a:solidFill>
                  <a:schemeClr val="tx1"/>
                </a:solidFill>
                <a:latin typeface="Meiryo UI" panose="020B0604030504040204" pitchFamily="50" charset="-128"/>
                <a:ea typeface="Meiryo UI" panose="020B0604030504040204" pitchFamily="50" charset="-128"/>
              </a:defRPr>
            </a:lvl4pPr>
            <a:lvl5pPr marL="2057400" indent="-228600" algn="l" rtl="0" eaLnBrk="0" fontAlgn="base" hangingPunct="0">
              <a:spcBef>
                <a:spcPct val="20000"/>
              </a:spcBef>
              <a:spcAft>
                <a:spcPct val="0"/>
              </a:spcAft>
              <a:buClr>
                <a:schemeClr val="bg2"/>
              </a:buClr>
              <a:buFont typeface="Wingdings" pitchFamily="2" charset="2"/>
              <a:buChar char="§"/>
              <a:defRPr kumimoji="1" sz="1200">
                <a:solidFill>
                  <a:schemeClr val="tx1"/>
                </a:solidFill>
                <a:latin typeface="Meiryo UI" panose="020B0604030504040204" pitchFamily="50" charset="-128"/>
                <a:ea typeface="Meiryo UI" panose="020B0604030504040204" pitchFamily="50" charset="-128"/>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buFont typeface="Wingdings" pitchFamily="2" charset="2"/>
              <a:buNone/>
            </a:pPr>
            <a:r>
              <a:rPr lang="ja-JP" altLang="en-US" kern="0" dirty="0"/>
              <a:t>（１）発明の秘匿化の重視の傾向</a:t>
            </a:r>
            <a:r>
              <a:rPr lang="ja-JP" altLang="en-US" sz="1600" kern="0" dirty="0">
                <a:solidFill>
                  <a:srgbClr val="FFFFFF"/>
                </a:solidFill>
                <a:latin typeface="ＭＳ Ｐゴシック" pitchFamily="50" charset="-128"/>
              </a:rPr>
              <a:t>　　　　　　　</a:t>
            </a:r>
            <a:endParaRPr lang="ja-JP" altLang="ja-JP" sz="2400" kern="0" dirty="0"/>
          </a:p>
        </p:txBody>
      </p:sp>
    </p:spTree>
    <p:extLst>
      <p:ext uri="{BB962C8B-B14F-4D97-AF65-F5344CB8AC3E}">
        <p14:creationId xmlns:p14="http://schemas.microsoft.com/office/powerpoint/2010/main" val="110508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51519" y="764704"/>
            <a:ext cx="8603555" cy="504055"/>
          </a:xfrm>
        </p:spPr>
        <p:txBody>
          <a:bodyPr/>
          <a:lstStyle/>
          <a:p>
            <a:pPr marL="0" indent="0">
              <a:buFont typeface="Wingdings" pitchFamily="2" charset="2"/>
              <a:buNone/>
            </a:pPr>
            <a:r>
              <a:rPr lang="ja-JP" altLang="en-US" dirty="0"/>
              <a:t>（２）公開特許公報による技術流出への懸念</a:t>
            </a:r>
            <a:endParaRPr lang="en-US" altLang="ja-JP" dirty="0"/>
          </a:p>
          <a:p>
            <a:pPr marL="0" indent="0">
              <a:buFont typeface="Wingdings" pitchFamily="2" charset="2"/>
              <a:buNone/>
            </a:pPr>
            <a:endParaRPr lang="ja-JP" altLang="ja-JP" dirty="0"/>
          </a:p>
        </p:txBody>
      </p:sp>
      <p:grpSp>
        <p:nvGrpSpPr>
          <p:cNvPr id="7173" name="グループ化 4"/>
          <p:cNvGrpSpPr>
            <a:grpSpLocks/>
          </p:cNvGrpSpPr>
          <p:nvPr/>
        </p:nvGrpSpPr>
        <p:grpSpPr bwMode="auto">
          <a:xfrm>
            <a:off x="323528" y="1321142"/>
            <a:ext cx="8496944" cy="5060186"/>
            <a:chOff x="1571625" y="1916113"/>
            <a:chExt cx="5888038" cy="4584700"/>
          </a:xfrm>
        </p:grpSpPr>
        <p:pic>
          <p:nvPicPr>
            <p:cNvPr id="71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2492375"/>
              <a:ext cx="588645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3429000"/>
              <a:ext cx="5883275"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4526516"/>
              <a:ext cx="5884863" cy="86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1916113"/>
              <a:ext cx="5883275"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5349875"/>
              <a:ext cx="5888038" cy="115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3"/>
          <p:cNvSpPr txBox="1">
            <a:spLocks noChangeArrowheads="1"/>
          </p:cNvSpPr>
          <p:nvPr/>
        </p:nvSpPr>
        <p:spPr bwMode="auto">
          <a:xfrm>
            <a:off x="935596" y="6472962"/>
            <a:ext cx="7272808" cy="34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16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algn="ctr">
              <a:buClr>
                <a:srgbClr val="3366FF"/>
              </a:buClr>
              <a:buFont typeface="Wingdings" pitchFamily="2" charset="2"/>
              <a:buNone/>
            </a:pPr>
            <a:r>
              <a:rPr lang="ja-JP" altLang="en-US" sz="1400" kern="0" dirty="0">
                <a:solidFill>
                  <a:srgbClr val="FFFFFF"/>
                </a:solidFill>
                <a:latin typeface="ＭＳ Ｐゴシック" pitchFamily="50" charset="-128"/>
              </a:rPr>
              <a:t>知財研「出願公開制度に関する調査研究報告書」（平成</a:t>
            </a:r>
            <a:r>
              <a:rPr lang="en-US" altLang="ja-JP" sz="1400" kern="0" dirty="0">
                <a:solidFill>
                  <a:srgbClr val="FFFFFF"/>
                </a:solidFill>
                <a:latin typeface="ＭＳ Ｐゴシック" pitchFamily="50" charset="-128"/>
              </a:rPr>
              <a:t>27</a:t>
            </a:r>
            <a:r>
              <a:rPr lang="ja-JP" altLang="en-US" sz="1400" kern="0" dirty="0">
                <a:solidFill>
                  <a:srgbClr val="FFFFFF"/>
                </a:solidFill>
                <a:latin typeface="ＭＳ Ｐゴシック" pitchFamily="50" charset="-128"/>
              </a:rPr>
              <a:t>年</a:t>
            </a:r>
            <a:r>
              <a:rPr lang="en-US" altLang="ja-JP" sz="1400" kern="0" dirty="0">
                <a:solidFill>
                  <a:srgbClr val="FFFFFF"/>
                </a:solidFill>
                <a:latin typeface="ＭＳ Ｐゴシック" pitchFamily="50" charset="-128"/>
              </a:rPr>
              <a:t>3</a:t>
            </a:r>
            <a:r>
              <a:rPr lang="ja-JP" altLang="en-US" sz="1400" kern="0" dirty="0">
                <a:solidFill>
                  <a:srgbClr val="FFFFFF"/>
                </a:solidFill>
                <a:latin typeface="ＭＳ Ｐゴシック" pitchFamily="50" charset="-128"/>
              </a:rPr>
              <a:t>月）より引用</a:t>
            </a:r>
            <a:endParaRPr lang="ja-JP" altLang="ja-JP" sz="1400" kern="0" dirty="0">
              <a:solidFill>
                <a:srgbClr val="FFFFFF"/>
              </a:solidFill>
              <a:latin typeface="ＭＳ Ｐゴシック" pitchFamily="50" charset="-128"/>
            </a:endParaRPr>
          </a:p>
          <a:p>
            <a:pPr marL="0" indent="0">
              <a:buFont typeface="Wingdings" pitchFamily="2" charset="2"/>
              <a:buNone/>
            </a:pPr>
            <a:endParaRPr lang="en-US" altLang="ja-JP" sz="1600" kern="0" dirty="0"/>
          </a:p>
          <a:p>
            <a:pPr marL="0" indent="0">
              <a:buFont typeface="Wingdings" pitchFamily="2" charset="2"/>
              <a:buNone/>
            </a:pPr>
            <a:endParaRPr lang="ja-JP" altLang="ja-JP" sz="2400" kern="0" dirty="0"/>
          </a:p>
        </p:txBody>
      </p:sp>
      <p:sp>
        <p:nvSpPr>
          <p:cNvPr id="2" name="タイトル 1"/>
          <p:cNvSpPr>
            <a:spLocks noGrp="1"/>
          </p:cNvSpPr>
          <p:nvPr>
            <p:ph type="title"/>
          </p:nvPr>
        </p:nvSpPr>
        <p:spPr/>
        <p:txBody>
          <a:bodyPr/>
          <a:lstStyle/>
          <a:p>
            <a:r>
              <a:rPr kumimoji="1" lang="ja-JP" altLang="en-US" dirty="0"/>
              <a:t>背景：　最近の企業の傾向２</a:t>
            </a:r>
          </a:p>
        </p:txBody>
      </p:sp>
      <p:sp>
        <p:nvSpPr>
          <p:cNvPr id="14"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4</a:t>
            </a:fld>
            <a:endParaRPr lang="en-US" altLang="ja-JP" dirty="0"/>
          </a:p>
        </p:txBody>
      </p:sp>
      <p:sp>
        <p:nvSpPr>
          <p:cNvPr id="16" name="フッター プレースホルダー 3"/>
          <p:cNvSpPr>
            <a:spLocks noGrp="1"/>
          </p:cNvSpPr>
          <p:nvPr>
            <p:ph type="ftr" sz="quarter" idx="10"/>
          </p:nvPr>
        </p:nvSpPr>
        <p:spPr>
          <a:xfrm>
            <a:off x="935596" y="6525344"/>
            <a:ext cx="7272808" cy="288032"/>
          </a:xfrm>
        </p:spPr>
        <p:txBody>
          <a:bodyPr/>
          <a:lstStyle/>
          <a:p>
            <a:pPr>
              <a:defRPr/>
            </a:pPr>
            <a:r>
              <a:rPr lang="ja-JP" altLang="en-US" sz="1400" dirty="0">
                <a:latin typeface="Meiryo UI" panose="020B0604030504040204" pitchFamily="50" charset="-128"/>
                <a:ea typeface="Meiryo UI" panose="020B0604030504040204" pitchFamily="50" charset="-128"/>
              </a:rPr>
              <a:t>知財研「出願公開制度に関する調査研究報告書」（平成</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月）より引用</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397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38125" y="764704"/>
            <a:ext cx="8667750" cy="864096"/>
          </a:xfrm>
        </p:spPr>
        <p:txBody>
          <a:bodyPr/>
          <a:lstStyle/>
          <a:p>
            <a:pPr marL="0" indent="0">
              <a:buClrTx/>
              <a:buNone/>
              <a:defRPr/>
            </a:pPr>
            <a:r>
              <a:rPr lang="ja-JP" altLang="en-US" dirty="0"/>
              <a:t>（３）発明の特許化と秘匿化の選択</a:t>
            </a:r>
            <a:endParaRPr lang="en-US" altLang="ja-JP" dirty="0"/>
          </a:p>
          <a:p>
            <a:pPr indent="-161925">
              <a:buClrTx/>
              <a:buFont typeface="Wingdings" panose="05000000000000000000" pitchFamily="2" charset="2"/>
              <a:buChar char="u"/>
              <a:defRPr/>
            </a:pPr>
            <a:r>
              <a:rPr lang="en-US" altLang="ja-JP" sz="1800" dirty="0"/>
              <a:t>【</a:t>
            </a:r>
            <a:r>
              <a:rPr lang="ja-JP" altLang="en-US" sz="1800" dirty="0"/>
              <a:t>秘匿化</a:t>
            </a:r>
            <a:r>
              <a:rPr lang="en-US" altLang="ja-JP" sz="1800" dirty="0"/>
              <a:t>】</a:t>
            </a:r>
            <a:r>
              <a:rPr lang="ja-JP" altLang="en-US" sz="1800" dirty="0"/>
              <a:t>　特許出願後も、秘匿化に移行できる工夫をしている企業もある</a:t>
            </a:r>
            <a:endParaRPr lang="ja-JP" altLang="ja-JP" sz="1800" dirty="0">
              <a:latin typeface="+mn-ea"/>
            </a:endParaRPr>
          </a:p>
        </p:txBody>
      </p:sp>
      <p:grpSp>
        <p:nvGrpSpPr>
          <p:cNvPr id="3" name="グループ化 2"/>
          <p:cNvGrpSpPr/>
          <p:nvPr/>
        </p:nvGrpSpPr>
        <p:grpSpPr>
          <a:xfrm>
            <a:off x="287524" y="1844824"/>
            <a:ext cx="8568952" cy="4608512"/>
            <a:chOff x="899592" y="1988840"/>
            <a:chExt cx="6769100" cy="4013200"/>
          </a:xfrm>
        </p:grpSpPr>
        <p:pic>
          <p:nvPicPr>
            <p:cNvPr id="81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92077"/>
              <a:ext cx="6769100" cy="350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88840"/>
              <a:ext cx="6769100"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3"/>
          <p:cNvSpPr txBox="1">
            <a:spLocks noChangeArrowheads="1"/>
          </p:cNvSpPr>
          <p:nvPr/>
        </p:nvSpPr>
        <p:spPr bwMode="auto">
          <a:xfrm>
            <a:off x="935596" y="6472962"/>
            <a:ext cx="7272808" cy="34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16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algn="ctr">
              <a:buClr>
                <a:srgbClr val="3366FF"/>
              </a:buClr>
              <a:buFont typeface="Wingdings" pitchFamily="2" charset="2"/>
              <a:buNone/>
            </a:pPr>
            <a:r>
              <a:rPr lang="ja-JP" altLang="en-US" sz="1400" kern="0" dirty="0">
                <a:latin typeface="Meiryo UI" panose="020B0604030504040204" pitchFamily="50" charset="-128"/>
                <a:ea typeface="Meiryo UI" panose="020B0604030504040204" pitchFamily="50" charset="-128"/>
              </a:rPr>
              <a:t>知財研「出願公開制度に関する調査研究報告書」（平成</a:t>
            </a:r>
            <a:r>
              <a:rPr lang="en-US" altLang="ja-JP" sz="1400" kern="0" dirty="0">
                <a:latin typeface="Meiryo UI" panose="020B0604030504040204" pitchFamily="50" charset="-128"/>
                <a:ea typeface="Meiryo UI" panose="020B0604030504040204" pitchFamily="50" charset="-128"/>
              </a:rPr>
              <a:t>27</a:t>
            </a:r>
            <a:r>
              <a:rPr lang="ja-JP" altLang="en-US" sz="1400" kern="0" dirty="0">
                <a:latin typeface="Meiryo UI" panose="020B0604030504040204" pitchFamily="50" charset="-128"/>
                <a:ea typeface="Meiryo UI" panose="020B0604030504040204" pitchFamily="50" charset="-128"/>
              </a:rPr>
              <a:t>年</a:t>
            </a:r>
            <a:r>
              <a:rPr lang="en-US" altLang="ja-JP" sz="1400" kern="0" dirty="0">
                <a:latin typeface="Meiryo UI" panose="020B0604030504040204" pitchFamily="50" charset="-128"/>
                <a:ea typeface="Meiryo UI" panose="020B0604030504040204" pitchFamily="50" charset="-128"/>
              </a:rPr>
              <a:t>3</a:t>
            </a:r>
            <a:r>
              <a:rPr lang="ja-JP" altLang="en-US" sz="1400" kern="0" dirty="0">
                <a:latin typeface="Meiryo UI" panose="020B0604030504040204" pitchFamily="50" charset="-128"/>
                <a:ea typeface="Meiryo UI" panose="020B0604030504040204" pitchFamily="50" charset="-128"/>
              </a:rPr>
              <a:t>月）より引用</a:t>
            </a:r>
            <a:endParaRPr lang="ja-JP" altLang="ja-JP" sz="1400" kern="0" dirty="0">
              <a:latin typeface="Meiryo UI" panose="020B0604030504040204" pitchFamily="50" charset="-128"/>
              <a:ea typeface="Meiryo UI" panose="020B0604030504040204" pitchFamily="50" charset="-128"/>
            </a:endParaRPr>
          </a:p>
          <a:p>
            <a:pPr marL="0" indent="0">
              <a:buFont typeface="Wingdings" pitchFamily="2" charset="2"/>
              <a:buNone/>
            </a:pPr>
            <a:endParaRPr lang="en-US" altLang="ja-JP" sz="1600" kern="0" dirty="0"/>
          </a:p>
          <a:p>
            <a:pPr marL="0" indent="0">
              <a:buFont typeface="Wingdings" pitchFamily="2" charset="2"/>
              <a:buNone/>
            </a:pPr>
            <a:endParaRPr lang="ja-JP" altLang="ja-JP" sz="2400" kern="0" dirty="0"/>
          </a:p>
        </p:txBody>
      </p:sp>
      <p:sp>
        <p:nvSpPr>
          <p:cNvPr id="2" name="タイトル 1"/>
          <p:cNvSpPr>
            <a:spLocks noGrp="1"/>
          </p:cNvSpPr>
          <p:nvPr>
            <p:ph type="title"/>
          </p:nvPr>
        </p:nvSpPr>
        <p:spPr/>
        <p:txBody>
          <a:bodyPr/>
          <a:lstStyle/>
          <a:p>
            <a:r>
              <a:rPr kumimoji="1" lang="ja-JP" altLang="en-US" dirty="0"/>
              <a:t>背景：　最近の企業の傾向３</a:t>
            </a:r>
          </a:p>
        </p:txBody>
      </p:sp>
      <p:sp>
        <p:nvSpPr>
          <p:cNvPr id="11"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5</a:t>
            </a:fld>
            <a:endParaRPr lang="en-US" altLang="ja-JP"/>
          </a:p>
        </p:txBody>
      </p:sp>
    </p:spTree>
    <p:extLst>
      <p:ext uri="{BB962C8B-B14F-4D97-AF65-F5344CB8AC3E}">
        <p14:creationId xmlns:p14="http://schemas.microsoft.com/office/powerpoint/2010/main" val="259171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グループ化 2"/>
          <p:cNvGrpSpPr/>
          <p:nvPr/>
        </p:nvGrpSpPr>
        <p:grpSpPr>
          <a:xfrm>
            <a:off x="251520" y="1988840"/>
            <a:ext cx="8640960" cy="2979753"/>
            <a:chOff x="1628775" y="2195587"/>
            <a:chExt cx="5878513" cy="1897251"/>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2195587"/>
              <a:ext cx="5878513"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2778388"/>
              <a:ext cx="58769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3"/>
          <p:cNvSpPr txBox="1">
            <a:spLocks noChangeArrowheads="1"/>
          </p:cNvSpPr>
          <p:nvPr/>
        </p:nvSpPr>
        <p:spPr bwMode="auto">
          <a:xfrm>
            <a:off x="251520" y="764704"/>
            <a:ext cx="864096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16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a:buClrTx/>
              <a:buNone/>
              <a:defRPr/>
            </a:pPr>
            <a:r>
              <a:rPr lang="ja-JP" altLang="en-US" sz="2000" kern="0" dirty="0">
                <a:latin typeface="Meiryo UI" panose="020B0604030504040204" pitchFamily="50" charset="-128"/>
                <a:ea typeface="Meiryo UI" panose="020B0604030504040204" pitchFamily="50" charset="-128"/>
              </a:rPr>
              <a:t>（４）回答企業の過半数が、</a:t>
            </a:r>
            <a:r>
              <a:rPr lang="ja-JP" altLang="en-US" sz="2000" u="sng" kern="0" dirty="0">
                <a:latin typeface="Meiryo UI" panose="020B0604030504040204" pitchFamily="50" charset="-128"/>
                <a:ea typeface="Meiryo UI" panose="020B0604030504040204" pitchFamily="50" charset="-128"/>
              </a:rPr>
              <a:t>審査請求しない予定の出願</a:t>
            </a:r>
            <a:r>
              <a:rPr lang="ja-JP" altLang="en-US" sz="2000" kern="0" dirty="0">
                <a:latin typeface="Meiryo UI" panose="020B0604030504040204" pitchFamily="50" charset="-128"/>
                <a:ea typeface="Meiryo UI" panose="020B0604030504040204" pitchFamily="50" charset="-128"/>
              </a:rPr>
              <a:t>をしている</a:t>
            </a:r>
            <a:endParaRPr lang="en-US" altLang="ja-JP" sz="2000" kern="0" dirty="0">
              <a:latin typeface="Meiryo UI" panose="020B0604030504040204" pitchFamily="50" charset="-128"/>
              <a:ea typeface="Meiryo UI" panose="020B0604030504040204" pitchFamily="50" charset="-128"/>
            </a:endParaRPr>
          </a:p>
          <a:p>
            <a:pPr>
              <a:buClrTx/>
              <a:buFont typeface="Wingdings" panose="05000000000000000000" pitchFamily="2" charset="2"/>
              <a:buChar char="u"/>
              <a:defRPr/>
            </a:pPr>
            <a:r>
              <a:rPr lang="en-US" altLang="ja-JP" sz="1800" kern="0" dirty="0">
                <a:latin typeface="Meiryo UI" panose="020B0604030504040204" pitchFamily="50" charset="-128"/>
                <a:ea typeface="Meiryo UI" panose="020B0604030504040204" pitchFamily="50" charset="-128"/>
              </a:rPr>
              <a:t>【</a:t>
            </a:r>
            <a:r>
              <a:rPr lang="ja-JP" altLang="en-US" sz="1800" kern="0" dirty="0">
                <a:latin typeface="Meiryo UI" panose="020B0604030504040204" pitchFamily="50" charset="-128"/>
                <a:ea typeface="Meiryo UI" panose="020B0604030504040204" pitchFamily="50" charset="-128"/>
              </a:rPr>
              <a:t>公知化</a:t>
            </a:r>
            <a:r>
              <a:rPr lang="en-US" altLang="ja-JP" sz="1800" kern="0" dirty="0">
                <a:latin typeface="Meiryo UI" panose="020B0604030504040204" pitchFamily="50" charset="-128"/>
                <a:ea typeface="Meiryo UI" panose="020B0604030504040204" pitchFamily="50" charset="-128"/>
              </a:rPr>
              <a:t>】</a:t>
            </a:r>
            <a:r>
              <a:rPr lang="ja-JP" altLang="en-US" sz="1800" kern="0" dirty="0">
                <a:latin typeface="Meiryo UI" panose="020B0604030504040204" pitchFamily="50" charset="-128"/>
                <a:ea typeface="Meiryo UI" panose="020B0604030504040204" pitchFamily="50" charset="-128"/>
              </a:rPr>
              <a:t>　</a:t>
            </a:r>
            <a:r>
              <a:rPr lang="ja-JP" altLang="en-US" sz="1800" u="sng" kern="0" dirty="0">
                <a:latin typeface="Meiryo UI" panose="020B0604030504040204" pitchFamily="50" charset="-128"/>
                <a:ea typeface="Meiryo UI" panose="020B0604030504040204" pitchFamily="50" charset="-128"/>
              </a:rPr>
              <a:t>他社特許化防止のための防衛出願</a:t>
            </a:r>
            <a:r>
              <a:rPr lang="ja-JP" altLang="en-US" sz="1800" kern="0" dirty="0">
                <a:latin typeface="Meiryo UI" panose="020B0604030504040204" pitchFamily="50" charset="-128"/>
                <a:ea typeface="Meiryo UI" panose="020B0604030504040204" pitchFamily="50" charset="-128"/>
              </a:rPr>
              <a:t>が大半である</a:t>
            </a:r>
            <a:endParaRPr lang="en-US" altLang="ja-JP" sz="1800" kern="0" dirty="0">
              <a:latin typeface="Meiryo UI" panose="020B0604030504040204" pitchFamily="50" charset="-128"/>
              <a:ea typeface="Meiryo UI" panose="020B0604030504040204" pitchFamily="50" charset="-128"/>
            </a:endParaRPr>
          </a:p>
          <a:p>
            <a:pPr>
              <a:buClrTx/>
              <a:buFont typeface="Wingdings" panose="05000000000000000000" pitchFamily="2" charset="2"/>
              <a:buChar char="u"/>
              <a:defRPr/>
            </a:pPr>
            <a:r>
              <a:rPr lang="en-US" altLang="ja-JP" sz="1800" kern="0" dirty="0">
                <a:latin typeface="Meiryo UI" panose="020B0604030504040204" pitchFamily="50" charset="-128"/>
                <a:ea typeface="Meiryo UI" panose="020B0604030504040204" pitchFamily="50" charset="-128"/>
              </a:rPr>
              <a:t>【</a:t>
            </a:r>
            <a:r>
              <a:rPr lang="ja-JP" altLang="en-US" sz="1800" kern="0" dirty="0">
                <a:latin typeface="Meiryo UI" panose="020B0604030504040204" pitchFamily="50" charset="-128"/>
                <a:ea typeface="Meiryo UI" panose="020B0604030504040204" pitchFamily="50" charset="-128"/>
              </a:rPr>
              <a:t>秘匿化</a:t>
            </a:r>
            <a:r>
              <a:rPr lang="en-US" altLang="ja-JP" sz="1800" kern="0" dirty="0">
                <a:latin typeface="Meiryo UI" panose="020B0604030504040204" pitchFamily="50" charset="-128"/>
                <a:ea typeface="Meiryo UI" panose="020B0604030504040204" pitchFamily="50" charset="-128"/>
              </a:rPr>
              <a:t>】</a:t>
            </a:r>
            <a:r>
              <a:rPr lang="ja-JP" altLang="en-US" sz="1800" kern="0" dirty="0">
                <a:latin typeface="Meiryo UI" panose="020B0604030504040204" pitchFamily="50" charset="-128"/>
                <a:ea typeface="Meiryo UI" panose="020B0604030504040204" pitchFamily="50" charset="-128"/>
              </a:rPr>
              <a:t>　</a:t>
            </a:r>
            <a:r>
              <a:rPr lang="ja-JP" altLang="en-US" sz="1800" u="sng" kern="0" dirty="0">
                <a:latin typeface="Meiryo UI" panose="020B0604030504040204" pitchFamily="50" charset="-128"/>
                <a:ea typeface="Meiryo UI" panose="020B0604030504040204" pitchFamily="50" charset="-128"/>
              </a:rPr>
              <a:t>公開前に取下げて、先使用／営業秘密の証拠</a:t>
            </a:r>
            <a:r>
              <a:rPr lang="ja-JP" altLang="en-US" sz="1800" kern="0" dirty="0">
                <a:latin typeface="Meiryo UI" panose="020B0604030504040204" pitchFamily="50" charset="-128"/>
                <a:ea typeface="Meiryo UI" panose="020B0604030504040204" pitchFamily="50" charset="-128"/>
              </a:rPr>
              <a:t>とする企業もある</a:t>
            </a:r>
            <a:endParaRPr lang="ja-JP" altLang="ja-JP" sz="1800" kern="0" dirty="0">
              <a:latin typeface="Meiryo UI" panose="020B0604030504040204" pitchFamily="50" charset="-128"/>
              <a:ea typeface="Meiryo UI" panose="020B0604030504040204" pitchFamily="50" charset="-128"/>
            </a:endParaRPr>
          </a:p>
        </p:txBody>
      </p:sp>
      <p:sp>
        <p:nvSpPr>
          <p:cNvPr id="2" name="正方形/長方形 1"/>
          <p:cNvSpPr/>
          <p:nvPr/>
        </p:nvSpPr>
        <p:spPr>
          <a:xfrm>
            <a:off x="271884" y="5425598"/>
            <a:ext cx="8476580" cy="1315770"/>
          </a:xfrm>
          <a:prstGeom prst="rect">
            <a:avLst/>
          </a:prstGeom>
        </p:spPr>
        <p:txBody>
          <a:bodyPr wrap="square">
            <a:noAutofit/>
          </a:bodyPr>
          <a:lstStyle/>
          <a:p>
            <a:pPr marL="342900" indent="-342900" algn="l">
              <a:buClr>
                <a:schemeClr val="tx1"/>
              </a:buClr>
              <a:buFont typeface="Wingdings" panose="05000000000000000000" pitchFamily="2" charset="2"/>
              <a:buChar char="u"/>
              <a:defRPr/>
            </a:pPr>
            <a:r>
              <a:rPr lang="ja-JP" altLang="en-US" sz="1800" dirty="0">
                <a:latin typeface="Meiryo UI" panose="020B0604030504040204" pitchFamily="50" charset="-128"/>
                <a:ea typeface="Meiryo UI" panose="020B0604030504040204" pitchFamily="50" charset="-128"/>
              </a:rPr>
              <a:t>公開特許公報による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公知化</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　公開特許公報を通じた</a:t>
            </a:r>
            <a:r>
              <a:rPr lang="ja-JP" altLang="en-US" sz="1800" dirty="0" smtClean="0">
                <a:latin typeface="Meiryo UI" panose="020B0604030504040204" pitchFamily="50" charset="-128"/>
                <a:ea typeface="Meiryo UI" panose="020B0604030504040204" pitchFamily="50" charset="-128"/>
              </a:rPr>
              <a:t>技術公開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342900" indent="-342900" algn="l">
              <a:buClr>
                <a:schemeClr val="tx1"/>
              </a:buClr>
              <a:buFont typeface="Wingdings" panose="05000000000000000000" pitchFamily="2" charset="2"/>
              <a:buChar char="u"/>
              <a:defRPr/>
            </a:pPr>
            <a:r>
              <a:rPr lang="ja-JP" altLang="en-US" sz="1800" dirty="0">
                <a:latin typeface="Meiryo UI" panose="020B0604030504040204" pitchFamily="50" charset="-128"/>
                <a:ea typeface="Meiryo UI" panose="020B0604030504040204" pitchFamily="50" charset="-128"/>
              </a:rPr>
              <a:t>国立国会図書館等への納本等による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公知化</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秘匿化</a:t>
            </a:r>
            <a:r>
              <a:rPr lang="en-US" altLang="ja-JP" sz="1800" dirty="0">
                <a:latin typeface="Meiryo UI" panose="020B0604030504040204" pitchFamily="50" charset="-128"/>
                <a:ea typeface="Meiryo UI" panose="020B0604030504040204" pitchFamily="50" charset="-128"/>
              </a:rPr>
              <a:t>】</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　先使用権制度等との併用</a:t>
            </a:r>
            <a:endParaRPr lang="en-US" altLang="ja-JP" sz="1800" dirty="0">
              <a:latin typeface="Meiryo UI" panose="020B0604030504040204" pitchFamily="50" charset="-128"/>
              <a:ea typeface="Meiryo UI" panose="020B0604030504040204" pitchFamily="50" charset="-128"/>
            </a:endParaRPr>
          </a:p>
        </p:txBody>
      </p:sp>
      <p:sp>
        <p:nvSpPr>
          <p:cNvPr id="4" name="タイトル 3"/>
          <p:cNvSpPr>
            <a:spLocks noGrp="1"/>
          </p:cNvSpPr>
          <p:nvPr>
            <p:ph type="title"/>
          </p:nvPr>
        </p:nvSpPr>
        <p:spPr/>
        <p:txBody>
          <a:bodyPr/>
          <a:lstStyle/>
          <a:p>
            <a:r>
              <a:rPr kumimoji="1" lang="ja-JP" altLang="en-US" dirty="0"/>
              <a:t>背景：　最近の企業の傾向４</a:t>
            </a:r>
          </a:p>
        </p:txBody>
      </p:sp>
      <p:sp>
        <p:nvSpPr>
          <p:cNvPr id="13"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6</a:t>
            </a:fld>
            <a:endParaRPr lang="en-US" altLang="ja-JP"/>
          </a:p>
        </p:txBody>
      </p:sp>
      <p:sp>
        <p:nvSpPr>
          <p:cNvPr id="14" name="Rectangle 3"/>
          <p:cNvSpPr txBox="1">
            <a:spLocks noChangeArrowheads="1"/>
          </p:cNvSpPr>
          <p:nvPr/>
        </p:nvSpPr>
        <p:spPr bwMode="auto">
          <a:xfrm>
            <a:off x="954793" y="4986985"/>
            <a:ext cx="7272808" cy="34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18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16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algn="ctr">
              <a:buClr>
                <a:srgbClr val="3366FF"/>
              </a:buClr>
              <a:buFont typeface="Wingdings" pitchFamily="2" charset="2"/>
              <a:buNone/>
            </a:pPr>
            <a:r>
              <a:rPr lang="ja-JP" altLang="en-US" sz="1400" kern="0" dirty="0">
                <a:latin typeface="Meiryo UI" panose="020B0604030504040204" pitchFamily="50" charset="-128"/>
                <a:ea typeface="Meiryo UI" panose="020B0604030504040204" pitchFamily="50" charset="-128"/>
              </a:rPr>
              <a:t>知財研「出願公開制度に関する調査研究報告書」（平成</a:t>
            </a:r>
            <a:r>
              <a:rPr lang="en-US" altLang="ja-JP" sz="1400" kern="0" dirty="0">
                <a:latin typeface="Meiryo UI" panose="020B0604030504040204" pitchFamily="50" charset="-128"/>
                <a:ea typeface="Meiryo UI" panose="020B0604030504040204" pitchFamily="50" charset="-128"/>
              </a:rPr>
              <a:t>27</a:t>
            </a:r>
            <a:r>
              <a:rPr lang="ja-JP" altLang="en-US" sz="1400" kern="0" dirty="0">
                <a:latin typeface="Meiryo UI" panose="020B0604030504040204" pitchFamily="50" charset="-128"/>
                <a:ea typeface="Meiryo UI" panose="020B0604030504040204" pitchFamily="50" charset="-128"/>
              </a:rPr>
              <a:t>年</a:t>
            </a:r>
            <a:r>
              <a:rPr lang="en-US" altLang="ja-JP" sz="1400" kern="0" dirty="0">
                <a:latin typeface="Meiryo UI" panose="020B0604030504040204" pitchFamily="50" charset="-128"/>
                <a:ea typeface="Meiryo UI" panose="020B0604030504040204" pitchFamily="50" charset="-128"/>
              </a:rPr>
              <a:t>3</a:t>
            </a:r>
            <a:r>
              <a:rPr lang="ja-JP" altLang="en-US" sz="1400" kern="0" dirty="0">
                <a:latin typeface="Meiryo UI" panose="020B0604030504040204" pitchFamily="50" charset="-128"/>
                <a:ea typeface="Meiryo UI" panose="020B0604030504040204" pitchFamily="50" charset="-128"/>
              </a:rPr>
              <a:t>月）より引用</a:t>
            </a:r>
            <a:endParaRPr lang="ja-JP" altLang="ja-JP" sz="1400" kern="0" dirty="0">
              <a:latin typeface="Meiryo UI" panose="020B0604030504040204" pitchFamily="50" charset="-128"/>
              <a:ea typeface="Meiryo UI" panose="020B0604030504040204" pitchFamily="50" charset="-128"/>
            </a:endParaRPr>
          </a:p>
          <a:p>
            <a:pPr marL="0" indent="0">
              <a:buFont typeface="Wingdings" pitchFamily="2" charset="2"/>
              <a:buNone/>
            </a:pPr>
            <a:endParaRPr lang="en-US" altLang="ja-JP" sz="1600" kern="0" dirty="0"/>
          </a:p>
          <a:p>
            <a:pPr marL="0" indent="0">
              <a:buFont typeface="Wingdings" pitchFamily="2" charset="2"/>
              <a:buNone/>
            </a:pPr>
            <a:endParaRPr lang="ja-JP" altLang="ja-JP" sz="2400" kern="0" dirty="0"/>
          </a:p>
        </p:txBody>
      </p:sp>
    </p:spTree>
    <p:extLst>
      <p:ext uri="{BB962C8B-B14F-4D97-AF65-F5344CB8AC3E}">
        <p14:creationId xmlns:p14="http://schemas.microsoft.com/office/powerpoint/2010/main" val="155984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116632"/>
            <a:ext cx="7200800" cy="576064"/>
          </a:xfrm>
        </p:spPr>
        <p:txBody>
          <a:bodyPr/>
          <a:lstStyle/>
          <a:p>
            <a:r>
              <a:rPr kumimoji="1" lang="ja-JP" altLang="en-US" dirty="0"/>
              <a:t>背景：　技術流出の様々なパターン</a:t>
            </a:r>
          </a:p>
        </p:txBody>
      </p:sp>
      <p:sp>
        <p:nvSpPr>
          <p:cNvPr id="4" name="フッター プレースホルダー 3"/>
          <p:cNvSpPr>
            <a:spLocks noGrp="1"/>
          </p:cNvSpPr>
          <p:nvPr>
            <p:ph type="ftr" sz="quarter" idx="10"/>
          </p:nvPr>
        </p:nvSpPr>
        <p:spPr>
          <a:xfrm>
            <a:off x="971600" y="6525344"/>
            <a:ext cx="7200800" cy="288032"/>
          </a:xfrm>
        </p:spPr>
        <p:txBody>
          <a:bodyPr/>
          <a:lstStyle/>
          <a:p>
            <a:pPr>
              <a:defRPr/>
            </a:pPr>
            <a:r>
              <a:rPr lang="ja-JP" altLang="en-US" sz="1400" dirty="0">
                <a:latin typeface="Meiryo UI" panose="020B0604030504040204" pitchFamily="50" charset="-128"/>
                <a:ea typeface="Meiryo UI" panose="020B0604030504040204" pitchFamily="50" charset="-128"/>
              </a:rPr>
              <a:t>特許庁「戦略的な知財保護のために」から引用</a:t>
            </a:r>
            <a:endParaRPr lang="en-US" altLang="ja-JP" sz="1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7</a:t>
            </a:fld>
            <a:endParaRPr lang="en-US" altLang="ja-JP"/>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89775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139952" y="5301208"/>
            <a:ext cx="4937310" cy="1200329"/>
          </a:xfrm>
          <a:prstGeom prst="rect">
            <a:avLst/>
          </a:prstGeom>
          <a:solidFill>
            <a:schemeClr val="bg1"/>
          </a:solidFill>
          <a:ln w="28575">
            <a:solidFill>
              <a:srgbClr val="FF0000"/>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技術流出パターンに応じた</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技術流出の防止策</a:t>
            </a:r>
            <a:r>
              <a:rPr kumimoji="1" lang="ja-JP" altLang="en-US" dirty="0">
                <a:latin typeface="Meiryo UI" panose="020B0604030504040204" pitchFamily="50" charset="-128"/>
                <a:ea typeface="Meiryo UI" panose="020B0604030504040204" pitchFamily="50" charset="-128"/>
              </a:rPr>
              <a:t>や</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技術情報・発明の保護戦略</a:t>
            </a:r>
            <a:r>
              <a:rPr kumimoji="1" lang="ja-JP" altLang="en-US" dirty="0">
                <a:latin typeface="Meiryo UI" panose="020B0604030504040204" pitchFamily="50" charset="-128"/>
                <a:ea typeface="Meiryo UI" panose="020B0604030504040204" pitchFamily="50" charset="-128"/>
              </a:rPr>
              <a:t>が必要</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601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116632"/>
            <a:ext cx="7200800" cy="576064"/>
          </a:xfrm>
        </p:spPr>
        <p:txBody>
          <a:bodyPr/>
          <a:lstStyle/>
          <a:p>
            <a:r>
              <a:rPr kumimoji="1" lang="ja-JP" altLang="en-US" dirty="0"/>
              <a:t>背景：　イノベーションモデルの変化</a:t>
            </a:r>
          </a:p>
        </p:txBody>
      </p:sp>
      <p:sp>
        <p:nvSpPr>
          <p:cNvPr id="3" name="コンテンツ プレースホルダー 2"/>
          <p:cNvSpPr>
            <a:spLocks noGrp="1"/>
          </p:cNvSpPr>
          <p:nvPr>
            <p:ph idx="1"/>
          </p:nvPr>
        </p:nvSpPr>
        <p:spPr>
          <a:xfrm>
            <a:off x="251521" y="908720"/>
            <a:ext cx="8640960" cy="5616624"/>
          </a:xfrm>
        </p:spPr>
        <p:txBody>
          <a:bodyPr/>
          <a:lstStyle/>
          <a:p>
            <a:pPr marL="457200" indent="-457200">
              <a:buFont typeface="+mj-lt"/>
              <a:buAutoNum type="arabicPeriod"/>
            </a:pPr>
            <a:r>
              <a:rPr kumimoji="1" lang="ja-JP" altLang="en-US" dirty="0"/>
              <a:t>従来：　自ら全ての技術を開発し、ものづくりを行う事業が成立した</a:t>
            </a:r>
            <a:r>
              <a:rPr kumimoji="1" lang="en-US" altLang="ja-JP" dirty="0"/>
              <a:t/>
            </a:r>
            <a:br>
              <a:rPr kumimoji="1" lang="en-US" altLang="ja-JP" dirty="0"/>
            </a:br>
            <a:r>
              <a:rPr kumimoji="1" lang="ja-JP" altLang="en-US" dirty="0" smtClean="0"/>
              <a:t>　　　　　 </a:t>
            </a:r>
            <a:r>
              <a:rPr lang="ja-JP" altLang="en-US" sz="1400" dirty="0"/>
              <a:t>自前</a:t>
            </a:r>
            <a:r>
              <a:rPr lang="ja-JP" altLang="en-US" sz="1400" dirty="0" smtClean="0"/>
              <a:t>主義崩壊による技術開発の停滞</a:t>
            </a:r>
            <a:endParaRPr kumimoji="1" lang="en-US" altLang="ja-JP" sz="1400" dirty="0"/>
          </a:p>
          <a:p>
            <a:pPr marL="457200" indent="-457200">
              <a:buFont typeface="+mj-lt"/>
              <a:buAutoNum type="arabicPeriod"/>
            </a:pPr>
            <a:r>
              <a:rPr lang="ja-JP" altLang="en-US" dirty="0"/>
              <a:t>事業環境の変化</a:t>
            </a:r>
            <a:r>
              <a:rPr lang="en-US" altLang="ja-JP" dirty="0"/>
              <a:t/>
            </a:r>
            <a:br>
              <a:rPr lang="en-US" altLang="ja-JP" dirty="0"/>
            </a:br>
            <a:r>
              <a:rPr lang="en-US" altLang="ja-JP" dirty="0"/>
              <a:t/>
            </a:r>
            <a:br>
              <a:rPr lang="en-US" altLang="ja-JP" dirty="0"/>
            </a:br>
            <a:r>
              <a:rPr lang="ja-JP" altLang="en-US" dirty="0"/>
              <a:t>◆</a:t>
            </a:r>
            <a:r>
              <a:rPr lang="ja-JP" altLang="en-US" b="1" dirty="0"/>
              <a:t>デジタル化</a:t>
            </a:r>
            <a:r>
              <a:rPr lang="en-US" altLang="ja-JP" b="1" dirty="0"/>
              <a:t>		</a:t>
            </a:r>
            <a:r>
              <a:rPr lang="ja-JP" altLang="en-US" dirty="0"/>
              <a:t>⇒製造業においてハードからソフトへ重点移行</a:t>
            </a:r>
            <a:r>
              <a:rPr lang="en-US" altLang="ja-JP" dirty="0"/>
              <a:t/>
            </a:r>
            <a:br>
              <a:rPr lang="en-US" altLang="ja-JP" dirty="0"/>
            </a:br>
            <a:r>
              <a:rPr lang="ja-JP" altLang="en-US" dirty="0" smtClean="0"/>
              <a:t>　　　　　　　　　　　　　　　</a:t>
            </a:r>
            <a:r>
              <a:rPr lang="ja-JP" altLang="en-US" sz="1400" dirty="0" smtClean="0"/>
              <a:t>企業間の情報ネットワーク化による製造技術情報の交換・伝達</a:t>
            </a:r>
            <a:r>
              <a:rPr lang="en-US" altLang="ja-JP" sz="1400" dirty="0"/>
              <a:t/>
            </a:r>
            <a:br>
              <a:rPr lang="en-US" altLang="ja-JP" sz="1400" dirty="0"/>
            </a:br>
            <a:r>
              <a:rPr lang="ja-JP" altLang="en-US" dirty="0"/>
              <a:t>◆</a:t>
            </a:r>
            <a:r>
              <a:rPr lang="ja-JP" altLang="en-US" b="1" dirty="0"/>
              <a:t>グローバル化</a:t>
            </a:r>
            <a:r>
              <a:rPr lang="en-US" altLang="ja-JP" dirty="0"/>
              <a:t>	</a:t>
            </a:r>
            <a:r>
              <a:rPr lang="ja-JP" altLang="en-US" dirty="0"/>
              <a:t>⇒技術・知財・ものづくりが瞬時に国境を越えて伝播</a:t>
            </a:r>
            <a:r>
              <a:rPr lang="en-US" altLang="ja-JP" dirty="0"/>
              <a:t/>
            </a:r>
            <a:br>
              <a:rPr lang="en-US" altLang="ja-JP" dirty="0"/>
            </a:br>
            <a:r>
              <a:rPr lang="ja-JP" altLang="en-US" dirty="0" smtClean="0"/>
              <a:t>　　　　　　　　　　　　　　　</a:t>
            </a:r>
            <a:r>
              <a:rPr lang="ja-JP" altLang="en-US" sz="1400" dirty="0" smtClean="0"/>
              <a:t>貿易立国から投資立国への産業構造の変化</a:t>
            </a:r>
            <a:r>
              <a:rPr lang="en-US" altLang="ja-JP" dirty="0"/>
              <a:t/>
            </a:r>
            <a:br>
              <a:rPr lang="en-US" altLang="ja-JP" dirty="0"/>
            </a:br>
            <a:r>
              <a:rPr lang="ja-JP" altLang="en-US" dirty="0"/>
              <a:t>◆</a:t>
            </a:r>
            <a:r>
              <a:rPr lang="ja-JP" altLang="en-US" b="1" dirty="0"/>
              <a:t>標準化</a:t>
            </a:r>
            <a:r>
              <a:rPr lang="en-US" altLang="ja-JP" b="1" dirty="0"/>
              <a:t>		</a:t>
            </a:r>
            <a:r>
              <a:rPr lang="ja-JP" altLang="en-US" dirty="0"/>
              <a:t>⇒途上国企業でも市場参入が容易、コスト競争力あり</a:t>
            </a:r>
            <a:r>
              <a:rPr lang="en-US" altLang="ja-JP" dirty="0"/>
              <a:t/>
            </a:r>
            <a:br>
              <a:rPr lang="en-US" altLang="ja-JP" dirty="0"/>
            </a:br>
            <a:r>
              <a:rPr lang="ja-JP" altLang="en-US" dirty="0" smtClean="0"/>
              <a:t>　　　　　　　　　　　　　　　</a:t>
            </a:r>
            <a:r>
              <a:rPr lang="ja-JP" altLang="en-US" sz="1400" dirty="0" smtClean="0"/>
              <a:t>標準化バックアップ体制の不備と他国企業標準化技術使用料負担増</a:t>
            </a:r>
            <a:endParaRPr lang="en-US" altLang="ja-JP" sz="1400" dirty="0"/>
          </a:p>
          <a:p>
            <a:pPr marL="457200" indent="-457200">
              <a:buFont typeface="+mj-lt"/>
              <a:buAutoNum type="arabicPeriod"/>
            </a:pPr>
            <a:r>
              <a:rPr lang="ja-JP" altLang="en-US" dirty="0"/>
              <a:t>現在：　製品やシステムを構成する技術の全てを、自社はもとより、</a:t>
            </a:r>
            <a:r>
              <a:rPr lang="en-US" altLang="ja-JP" dirty="0"/>
              <a:t/>
            </a:r>
            <a:br>
              <a:rPr lang="en-US" altLang="ja-JP" dirty="0"/>
            </a:br>
            <a:r>
              <a:rPr lang="ja-JP" altLang="en-US" dirty="0"/>
              <a:t>　　　　　自国の中にさえ持つ必要がなくなりつつある</a:t>
            </a:r>
            <a:r>
              <a:rPr lang="en-US" altLang="ja-JP" dirty="0"/>
              <a:t/>
            </a:r>
            <a:br>
              <a:rPr lang="en-US" altLang="ja-JP" dirty="0"/>
            </a:br>
            <a:r>
              <a:rPr lang="ja-JP" altLang="en-US" dirty="0" smtClean="0"/>
              <a:t>　　　　　 </a:t>
            </a:r>
            <a:r>
              <a:rPr lang="ja-JP" altLang="en-US" sz="1400" dirty="0" smtClean="0"/>
              <a:t>大学やベンチャー企業への技術依存と他国企業</a:t>
            </a:r>
            <a:r>
              <a:rPr lang="en-US" altLang="ja-JP" sz="1400" dirty="0" smtClean="0"/>
              <a:t>M&amp;A</a:t>
            </a:r>
            <a:r>
              <a:rPr lang="ja-JP" altLang="en-US" sz="1400" dirty="0" smtClean="0"/>
              <a:t>による技術入手の必要性増加</a:t>
            </a:r>
            <a:endParaRPr lang="en-US" altLang="ja-JP" sz="1400" dirty="0"/>
          </a:p>
          <a:p>
            <a:pPr marL="457200" indent="-457200">
              <a:buFont typeface="+mj-lt"/>
              <a:buAutoNum type="arabicPeriod"/>
            </a:pPr>
            <a:r>
              <a:rPr lang="ja-JP" altLang="en-US" b="1" dirty="0">
                <a:solidFill>
                  <a:srgbClr val="0000FF"/>
                </a:solidFill>
              </a:rPr>
              <a:t>他社・他国に委ねる領域（オープン）</a:t>
            </a:r>
            <a:r>
              <a:rPr lang="ja-JP" altLang="en-US" dirty="0"/>
              <a:t>と、</a:t>
            </a:r>
            <a:r>
              <a:rPr lang="ja-JP" altLang="en-US" b="1" dirty="0">
                <a:solidFill>
                  <a:srgbClr val="FF0000"/>
                </a:solidFill>
              </a:rPr>
              <a:t>自社・自国が担う領域（クローズ）</a:t>
            </a:r>
            <a:r>
              <a:rPr lang="ja-JP" altLang="en-US" dirty="0"/>
              <a:t>を組合せて、</a:t>
            </a:r>
            <a:r>
              <a:rPr lang="ja-JP" altLang="en-US" b="1" dirty="0">
                <a:solidFill>
                  <a:srgbClr val="0000FF"/>
                </a:solidFill>
              </a:rPr>
              <a:t>「市場の拡大」</a:t>
            </a:r>
            <a:r>
              <a:rPr lang="ja-JP" altLang="en-US" dirty="0"/>
              <a:t>と、</a:t>
            </a:r>
            <a:r>
              <a:rPr lang="ja-JP" altLang="en-US" b="1" dirty="0">
                <a:solidFill>
                  <a:srgbClr val="FF0000"/>
                </a:solidFill>
              </a:rPr>
              <a:t>「競争力・利益の確保」</a:t>
            </a:r>
            <a:r>
              <a:rPr lang="ja-JP" altLang="en-US" dirty="0"/>
              <a:t>を、</a:t>
            </a:r>
            <a:r>
              <a:rPr lang="ja-JP" altLang="en-US" u="sng" dirty="0"/>
              <a:t>グローバル市場</a:t>
            </a:r>
            <a:r>
              <a:rPr lang="ja-JP" altLang="en-US" u="sng" dirty="0" smtClean="0"/>
              <a:t>で　同時</a:t>
            </a:r>
            <a:r>
              <a:rPr lang="ja-JP" altLang="en-US" u="sng" dirty="0"/>
              <a:t>に実現させる</a:t>
            </a:r>
            <a:r>
              <a:rPr lang="ja-JP" altLang="en-US" dirty="0"/>
              <a:t>、</a:t>
            </a:r>
            <a:r>
              <a:rPr lang="ja-JP" altLang="en-US" b="1" u="sng" dirty="0"/>
              <a:t>「オープン・クローズ戦略」</a:t>
            </a:r>
            <a:r>
              <a:rPr lang="ja-JP" altLang="en-US" dirty="0"/>
              <a:t>が必要になってきた</a:t>
            </a:r>
            <a:endParaRPr lang="en-US" altLang="ja-JP" dirty="0"/>
          </a:p>
          <a:p>
            <a:pPr marL="0" indent="0">
              <a:buNone/>
            </a:pPr>
            <a:r>
              <a:rPr lang="ja-JP" altLang="en-US" dirty="0"/>
              <a:t>　</a:t>
            </a:r>
            <a:endParaRPr kumimoji="1" lang="ja-JP" altLang="en-US" dirty="0"/>
          </a:p>
        </p:txBody>
      </p:sp>
      <p:sp>
        <p:nvSpPr>
          <p:cNvPr id="5" name="スライド番号プレースホルダー 4"/>
          <p:cNvSpPr>
            <a:spLocks noGrp="1"/>
          </p:cNvSpPr>
          <p:nvPr>
            <p:ph type="sldNum" sz="quarter" idx="11"/>
          </p:nvPr>
        </p:nvSpPr>
        <p:spPr/>
        <p:txBody>
          <a:bodyPr/>
          <a:lstStyle/>
          <a:p>
            <a:pPr>
              <a:defRPr/>
            </a:pPr>
            <a:fld id="{7721495D-429B-40BB-99DE-2ABF71A5205B}" type="slidenum">
              <a:rPr lang="en-US" altLang="ja-JP" smtClean="0"/>
              <a:pPr>
                <a:defRPr/>
              </a:pPr>
              <a:t>8</a:t>
            </a:fld>
            <a:endParaRPr lang="en-US" altLang="ja-JP"/>
          </a:p>
        </p:txBody>
      </p:sp>
    </p:spTree>
    <p:extLst>
      <p:ext uri="{BB962C8B-B14F-4D97-AF65-F5344CB8AC3E}">
        <p14:creationId xmlns:p14="http://schemas.microsoft.com/office/powerpoint/2010/main" val="170350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 name="下矢印 92"/>
          <p:cNvSpPr/>
          <p:nvPr/>
        </p:nvSpPr>
        <p:spPr bwMode="auto">
          <a:xfrm>
            <a:off x="1522264" y="1708614"/>
            <a:ext cx="312242" cy="178229"/>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24" name="下矢印 123"/>
          <p:cNvSpPr/>
          <p:nvPr/>
        </p:nvSpPr>
        <p:spPr bwMode="auto">
          <a:xfrm>
            <a:off x="3685402" y="6132964"/>
            <a:ext cx="1822702" cy="168109"/>
          </a:xfrm>
          <a:prstGeom prst="downArrow">
            <a:avLst/>
          </a:prstGeom>
          <a:solidFill>
            <a:srgbClr val="66FF33"/>
          </a:solidFill>
          <a:ln w="12700"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144" name="正方形/長方形 54"/>
          <p:cNvSpPr>
            <a:spLocks noChangeArrowheads="1"/>
          </p:cNvSpPr>
          <p:nvPr/>
        </p:nvSpPr>
        <p:spPr bwMode="auto">
          <a:xfrm>
            <a:off x="971600" y="5273289"/>
            <a:ext cx="7632847" cy="415878"/>
          </a:xfrm>
          <a:prstGeom prst="rect">
            <a:avLst/>
          </a:prstGeom>
          <a:noFill/>
          <a:ln w="12700" algn="ctr">
            <a:solidFill>
              <a:schemeClr val="bg2"/>
            </a:solidFill>
            <a:round/>
            <a:headEnd/>
            <a:tailEnd/>
          </a:ln>
        </p:spPr>
        <p:txBody>
          <a:bodyPr wrap="none" tIns="0" bIns="72000" anchor="b"/>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9pPr>
          </a:lstStyle>
          <a:p>
            <a:pPr algn="l" eaLnBrk="1" hangingPunct="1">
              <a:spcBef>
                <a:spcPct val="0"/>
              </a:spcBef>
              <a:buClrTx/>
              <a:buSzTx/>
              <a:buFontTx/>
              <a:buNone/>
            </a:pPr>
            <a:r>
              <a:rPr lang="ja-JP" altLang="en-US" sz="2000" dirty="0">
                <a:solidFill>
                  <a:srgbClr val="FF0000"/>
                </a:solidFill>
                <a:latin typeface="Meiryo UI" panose="020B0604030504040204" pitchFamily="50" charset="-128"/>
                <a:ea typeface="Meiryo UI" panose="020B0604030504040204" pitchFamily="50" charset="-128"/>
              </a:rPr>
              <a:t> コア領域（競争力・利益確保） </a:t>
            </a:r>
            <a:r>
              <a:rPr lang="ja-JP" altLang="en-US" sz="2000" dirty="0">
                <a:latin typeface="Meiryo UI" panose="020B0604030504040204" pitchFamily="50" charset="-128"/>
                <a:ea typeface="Meiryo UI" panose="020B0604030504040204" pitchFamily="50" charset="-128"/>
              </a:rPr>
              <a:t>　     </a:t>
            </a:r>
            <a:r>
              <a:rPr lang="ja-JP" altLang="en-US" sz="2000" dirty="0">
                <a:solidFill>
                  <a:srgbClr val="0000FF"/>
                </a:solidFill>
                <a:latin typeface="Meiryo UI" panose="020B0604030504040204" pitchFamily="50" charset="-128"/>
                <a:ea typeface="Meiryo UI" panose="020B0604030504040204" pitchFamily="50" charset="-128"/>
              </a:rPr>
              <a:t>オープン領域（市場拡大）</a:t>
            </a:r>
            <a:endParaRPr lang="ja-JP" altLang="en-US" sz="2200" dirty="0">
              <a:latin typeface="Meiryo UI" panose="020B0604030504040204" pitchFamily="50" charset="-128"/>
              <a:ea typeface="Meiryo UI" panose="020B0604030504040204" pitchFamily="50" charset="-128"/>
            </a:endParaRPr>
          </a:p>
        </p:txBody>
      </p:sp>
      <p:sp>
        <p:nvSpPr>
          <p:cNvPr id="122" name="正方形/長方形 54"/>
          <p:cNvSpPr>
            <a:spLocks noChangeArrowheads="1"/>
          </p:cNvSpPr>
          <p:nvPr/>
        </p:nvSpPr>
        <p:spPr bwMode="auto">
          <a:xfrm>
            <a:off x="971599" y="6323608"/>
            <a:ext cx="7632848" cy="417760"/>
          </a:xfrm>
          <a:prstGeom prst="rect">
            <a:avLst/>
          </a:prstGeom>
          <a:noFill/>
          <a:ln w="12700" algn="ctr">
            <a:solidFill>
              <a:schemeClr val="bg2"/>
            </a:solidFill>
            <a:round/>
            <a:headEnd/>
            <a:tailEnd/>
          </a:ln>
        </p:spPr>
        <p:txBody>
          <a:bodyPr wrap="none" tIns="0" bIns="72000" anchor="b"/>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9pPr>
          </a:lstStyle>
          <a:p>
            <a:pPr algn="ctr" eaLnBrk="1" hangingPunct="1">
              <a:spcBef>
                <a:spcPct val="0"/>
              </a:spcBef>
              <a:buClrTx/>
              <a:buSzTx/>
              <a:buFontTx/>
              <a:buNone/>
            </a:pPr>
            <a:r>
              <a:rPr lang="ja-JP" altLang="en-US" sz="2400" dirty="0">
                <a:solidFill>
                  <a:schemeClr val="tx2"/>
                </a:solidFill>
                <a:latin typeface="Meiryo UI" panose="020B0604030504040204" pitchFamily="50" charset="-128"/>
                <a:ea typeface="Meiryo UI" panose="020B0604030504040204" pitchFamily="50" charset="-128"/>
              </a:rPr>
              <a:t>企業の発展　（利益の増大）</a:t>
            </a:r>
          </a:p>
        </p:txBody>
      </p:sp>
      <p:sp>
        <p:nvSpPr>
          <p:cNvPr id="3" name="タイトル 2"/>
          <p:cNvSpPr>
            <a:spLocks noGrp="1"/>
          </p:cNvSpPr>
          <p:nvPr>
            <p:ph type="title"/>
          </p:nvPr>
        </p:nvSpPr>
        <p:spPr/>
        <p:txBody>
          <a:bodyPr/>
          <a:lstStyle/>
          <a:p>
            <a:r>
              <a:rPr kumimoji="1" lang="ja-JP" altLang="en-US" dirty="0"/>
              <a:t>知財戦略と企業の発展</a:t>
            </a:r>
          </a:p>
        </p:txBody>
      </p:sp>
      <p:sp>
        <p:nvSpPr>
          <p:cNvPr id="4" name="正方形/長方形 3"/>
          <p:cNvSpPr/>
          <p:nvPr/>
        </p:nvSpPr>
        <p:spPr bwMode="auto">
          <a:xfrm>
            <a:off x="971600" y="836712"/>
            <a:ext cx="7632847" cy="443797"/>
          </a:xfrm>
          <a:prstGeom prst="rect">
            <a:avLst/>
          </a:prstGeom>
          <a:noFill/>
          <a:ln w="12700">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lstStyle/>
          <a:p>
            <a:pPr algn="l" eaLnBrk="1" hangingPunct="1">
              <a:defRPr/>
            </a:pPr>
            <a:r>
              <a:rPr lang="ja-JP" altLang="en-US" dirty="0">
                <a:solidFill>
                  <a:schemeClr val="tx1"/>
                </a:solidFill>
                <a:latin typeface="Meiryo UI" panose="020B0604030504040204" pitchFamily="50" charset="-128"/>
                <a:ea typeface="Meiryo UI" panose="020B0604030504040204" pitchFamily="50" charset="-128"/>
              </a:rPr>
              <a:t>　　　　　　　　　技 術 戦 略</a:t>
            </a: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rgbClr val="FF0000"/>
                </a:solidFill>
                <a:latin typeface="Meiryo UI" panose="020B0604030504040204" pitchFamily="50" charset="-128"/>
                <a:ea typeface="Meiryo UI" panose="020B0604030504040204" pitchFamily="50" charset="-128"/>
              </a:rPr>
              <a:t>開発</a:t>
            </a:r>
            <a:r>
              <a:rPr lang="ja-JP" altLang="en-US" sz="2000" dirty="0">
                <a:solidFill>
                  <a:schemeClr val="tx1"/>
                </a:solidFill>
                <a:latin typeface="Meiryo UI" panose="020B0604030504040204" pitchFamily="50" charset="-128"/>
                <a:ea typeface="Meiryo UI" panose="020B0604030504040204" pitchFamily="50" charset="-128"/>
              </a:rPr>
              <a:t>＆</a:t>
            </a:r>
            <a:r>
              <a:rPr lang="ja-JP" altLang="en-US" sz="2000" dirty="0">
                <a:solidFill>
                  <a:srgbClr val="0000FF"/>
                </a:solidFill>
                <a:latin typeface="Meiryo UI" panose="020B0604030504040204" pitchFamily="50" charset="-128"/>
                <a:ea typeface="Meiryo UI" panose="020B0604030504040204" pitchFamily="50" charset="-128"/>
              </a:rPr>
              <a:t>導入</a:t>
            </a:r>
            <a:r>
              <a:rPr lang="ja-JP" altLang="en-US" sz="1800" dirty="0">
                <a:solidFill>
                  <a:srgbClr val="0000FF"/>
                </a:solidFill>
                <a:latin typeface="Meiryo UI" panose="020B0604030504040204" pitchFamily="50" charset="-128"/>
                <a:ea typeface="Meiryo UI" panose="020B0604030504040204" pitchFamily="50" charset="-128"/>
              </a:rPr>
              <a:t>（オープンイノベーション）</a:t>
            </a:r>
          </a:p>
        </p:txBody>
      </p:sp>
      <p:sp>
        <p:nvSpPr>
          <p:cNvPr id="41" name="正方形/長方形 40"/>
          <p:cNvSpPr/>
          <p:nvPr/>
        </p:nvSpPr>
        <p:spPr bwMode="auto">
          <a:xfrm>
            <a:off x="414960" y="1881825"/>
            <a:ext cx="544617" cy="3216657"/>
          </a:xfrm>
          <a:prstGeom prst="rect">
            <a:avLst/>
          </a:prstGeom>
          <a:noFill/>
          <a:ln w="28575">
            <a:solidFill>
              <a:schemeClr val="tx2"/>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eaVert" wrap="none" anchor="ctr"/>
          <a:lstStyle/>
          <a:p>
            <a:pPr algn="ctr" eaLnBrk="1" hangingPunct="1">
              <a:defRPr/>
            </a:pPr>
            <a:r>
              <a:rPr lang="ja-JP" altLang="en-US" sz="2200" dirty="0">
                <a:solidFill>
                  <a:schemeClr val="tx2"/>
                </a:solidFill>
                <a:latin typeface="Meiryo UI" panose="020B0604030504040204" pitchFamily="50" charset="-128"/>
                <a:ea typeface="Meiryo UI" panose="020B0604030504040204" pitchFamily="50" charset="-128"/>
              </a:rPr>
              <a:t>知 財 戦 略　</a:t>
            </a:r>
            <a:r>
              <a:rPr lang="ja-JP" altLang="en-US" sz="2000" dirty="0">
                <a:solidFill>
                  <a:srgbClr val="FF0000"/>
                </a:solidFill>
                <a:latin typeface="Meiryo UI" panose="020B0604030504040204" pitchFamily="50" charset="-128"/>
                <a:ea typeface="Meiryo UI" panose="020B0604030504040204" pitchFamily="50" charset="-128"/>
              </a:rPr>
              <a:t>独占</a:t>
            </a:r>
            <a:r>
              <a:rPr lang="ja-JP" altLang="en-US" sz="2000" dirty="0">
                <a:solidFill>
                  <a:schemeClr val="tx1"/>
                </a:solidFill>
                <a:latin typeface="Meiryo UI" panose="020B0604030504040204" pitchFamily="50" charset="-128"/>
                <a:ea typeface="Meiryo UI" panose="020B0604030504040204" pitchFamily="50" charset="-128"/>
              </a:rPr>
              <a:t>＆</a:t>
            </a:r>
            <a:r>
              <a:rPr lang="ja-JP" altLang="en-US" sz="2000" dirty="0">
                <a:solidFill>
                  <a:srgbClr val="0000FF"/>
                </a:solidFill>
                <a:latin typeface="Meiryo UI" panose="020B0604030504040204" pitchFamily="50" charset="-128"/>
                <a:ea typeface="Meiryo UI" panose="020B0604030504040204" pitchFamily="50" charset="-128"/>
              </a:rPr>
              <a:t>利用</a:t>
            </a:r>
            <a:endParaRPr lang="en-US" altLang="ja-JP" sz="2200" dirty="0">
              <a:solidFill>
                <a:schemeClr val="tx2"/>
              </a:solidFill>
              <a:latin typeface="Meiryo UI" panose="020B0604030504040204" pitchFamily="50" charset="-128"/>
              <a:ea typeface="Meiryo UI" panose="020B0604030504040204" pitchFamily="50" charset="-128"/>
            </a:endParaRPr>
          </a:p>
        </p:txBody>
      </p:sp>
      <p:sp>
        <p:nvSpPr>
          <p:cNvPr id="5145" name="正方形/長方形 54"/>
          <p:cNvSpPr>
            <a:spLocks noChangeArrowheads="1"/>
          </p:cNvSpPr>
          <p:nvPr/>
        </p:nvSpPr>
        <p:spPr bwMode="auto">
          <a:xfrm>
            <a:off x="975894" y="4727007"/>
            <a:ext cx="3584083" cy="371475"/>
          </a:xfrm>
          <a:prstGeom prst="rect">
            <a:avLst/>
          </a:prstGeom>
          <a:noFill/>
          <a:ln w="19050" algn="ctr">
            <a:solidFill>
              <a:schemeClr val="bg2"/>
            </a:solidFill>
            <a:round/>
            <a:headEnd/>
            <a:tailEnd/>
          </a:ln>
        </p:spPr>
        <p:txBody>
          <a:bodyPr wrap="none" tIns="0" bIns="72000"/>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9pPr>
          </a:lstStyle>
          <a:p>
            <a:pPr algn="ctr" eaLnBrk="1" hangingPunct="1">
              <a:spcBef>
                <a:spcPct val="0"/>
              </a:spcBef>
              <a:buClrTx/>
              <a:buSzTx/>
              <a:buFontTx/>
              <a:buNone/>
            </a:pPr>
            <a:r>
              <a:rPr lang="ja-JP" altLang="en-US" sz="2000" dirty="0">
                <a:solidFill>
                  <a:srgbClr val="FF0000"/>
                </a:solidFill>
                <a:latin typeface="Meiryo UI" panose="020B0604030504040204" pitchFamily="50" charset="-128"/>
                <a:ea typeface="Meiryo UI" panose="020B0604030504040204" pitchFamily="50" charset="-128"/>
              </a:rPr>
              <a:t>クローズ（使わせない）</a:t>
            </a:r>
          </a:p>
        </p:txBody>
      </p:sp>
      <p:sp>
        <p:nvSpPr>
          <p:cNvPr id="24" name="正方形/長方形 23"/>
          <p:cNvSpPr/>
          <p:nvPr/>
        </p:nvSpPr>
        <p:spPr bwMode="auto">
          <a:xfrm>
            <a:off x="959577" y="2293901"/>
            <a:ext cx="1440160" cy="1606834"/>
          </a:xfrm>
          <a:prstGeom prst="rect">
            <a:avLst/>
          </a:prstGeom>
          <a:noFill/>
          <a:ln w="19050">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t"/>
          <a:lstStyle/>
          <a:p>
            <a:pPr algn="l" eaLnBrk="1" hangingPunct="1">
              <a:lnSpc>
                <a:spcPct val="150000"/>
              </a:lnSpc>
              <a:defRPr/>
            </a:pPr>
            <a:r>
              <a:rPr lang="ja-JP" altLang="en-US" sz="1800" dirty="0">
                <a:solidFill>
                  <a:srgbClr val="FF0000"/>
                </a:solidFill>
                <a:latin typeface="Meiryo UI" panose="020B0604030504040204" pitchFamily="50" charset="-128"/>
                <a:ea typeface="Meiryo UI" panose="020B0604030504040204" pitchFamily="50" charset="-128"/>
              </a:rPr>
              <a:t>　契約</a:t>
            </a:r>
            <a:endParaRPr lang="en-US" altLang="ja-JP" sz="1800" dirty="0">
              <a:solidFill>
                <a:srgbClr val="FF0000"/>
              </a:solidFill>
              <a:latin typeface="Meiryo UI" panose="020B0604030504040204" pitchFamily="50" charset="-128"/>
              <a:ea typeface="Meiryo UI" panose="020B0604030504040204" pitchFamily="50" charset="-128"/>
            </a:endParaRPr>
          </a:p>
          <a:p>
            <a:pPr algn="l" eaLnBrk="1" hangingPunct="1">
              <a:lnSpc>
                <a:spcPct val="150000"/>
              </a:lnSpc>
              <a:defRPr/>
            </a:pPr>
            <a:r>
              <a:rPr lang="ja-JP" altLang="en-US" sz="1800" dirty="0">
                <a:solidFill>
                  <a:srgbClr val="FF0000"/>
                </a:solidFill>
                <a:latin typeface="Meiryo UI" panose="020B0604030504040204" pitchFamily="50" charset="-128"/>
                <a:ea typeface="Meiryo UI" panose="020B0604030504040204" pitchFamily="50" charset="-128"/>
              </a:rPr>
              <a:t>　営業秘密</a:t>
            </a:r>
            <a:endParaRPr lang="en-US" altLang="ja-JP" sz="1800" dirty="0">
              <a:solidFill>
                <a:srgbClr val="FF0000"/>
              </a:solidFill>
              <a:latin typeface="Meiryo UI" panose="020B0604030504040204" pitchFamily="50" charset="-128"/>
              <a:ea typeface="Meiryo UI" panose="020B0604030504040204" pitchFamily="50" charset="-128"/>
            </a:endParaRPr>
          </a:p>
          <a:p>
            <a:pPr algn="l" eaLnBrk="1" hangingPunct="1">
              <a:lnSpc>
                <a:spcPct val="150000"/>
              </a:lnSpc>
              <a:defRPr/>
            </a:pPr>
            <a:r>
              <a:rPr lang="ja-JP" altLang="en-US" sz="1800" dirty="0">
                <a:solidFill>
                  <a:srgbClr val="FF0000"/>
                </a:solidFill>
                <a:latin typeface="Meiryo UI" panose="020B0604030504040204" pitchFamily="50" charset="-128"/>
                <a:ea typeface="Meiryo UI" panose="020B0604030504040204" pitchFamily="50" charset="-128"/>
              </a:rPr>
              <a:t>　先使用権</a:t>
            </a:r>
            <a:endParaRPr lang="en-US" altLang="ja-JP" sz="1800" dirty="0">
              <a:solidFill>
                <a:srgbClr val="FF0000"/>
              </a:solidFill>
              <a:latin typeface="Meiryo UI" panose="020B0604030504040204" pitchFamily="50" charset="-128"/>
              <a:ea typeface="Meiryo UI" panose="020B0604030504040204" pitchFamily="50" charset="-128"/>
            </a:endParaRPr>
          </a:p>
        </p:txBody>
      </p:sp>
      <p:sp>
        <p:nvSpPr>
          <p:cNvPr id="56" name="正方形/長方形 55"/>
          <p:cNvSpPr/>
          <p:nvPr/>
        </p:nvSpPr>
        <p:spPr bwMode="auto">
          <a:xfrm>
            <a:off x="6792225" y="2293902"/>
            <a:ext cx="1368152" cy="1601044"/>
          </a:xfrm>
          <a:prstGeom prst="rect">
            <a:avLst/>
          </a:prstGeom>
          <a:ln w="19050">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t"/>
          <a:lstStyle/>
          <a:p>
            <a:pPr algn="r" eaLnBrk="1" hangingPunct="1">
              <a:lnSpc>
                <a:spcPct val="150000"/>
              </a:lnSpc>
              <a:defRPr/>
            </a:pPr>
            <a:r>
              <a:rPr lang="ja-JP" altLang="en-US" sz="1800" dirty="0">
                <a:solidFill>
                  <a:schemeClr val="tx2"/>
                </a:solidFill>
                <a:latin typeface="Meiryo UI" panose="020B0604030504040204" pitchFamily="50" charset="-128"/>
                <a:ea typeface="Meiryo UI" panose="020B0604030504040204" pitchFamily="50" charset="-128"/>
              </a:rPr>
              <a:t>　</a:t>
            </a:r>
            <a:r>
              <a:rPr lang="ja-JP" altLang="en-US" sz="1800" dirty="0">
                <a:solidFill>
                  <a:srgbClr val="0000FF"/>
                </a:solidFill>
                <a:latin typeface="Meiryo UI" panose="020B0604030504040204" pitchFamily="50" charset="-128"/>
                <a:ea typeface="Meiryo UI" panose="020B0604030504040204" pitchFamily="50" charset="-128"/>
              </a:rPr>
              <a:t>公開技報</a:t>
            </a:r>
            <a:endParaRPr lang="en-US" altLang="ja-JP" sz="1800" dirty="0">
              <a:solidFill>
                <a:srgbClr val="0000FF"/>
              </a:solidFill>
              <a:latin typeface="Meiryo UI" panose="020B0604030504040204" pitchFamily="50" charset="-128"/>
              <a:ea typeface="Meiryo UI" panose="020B0604030504040204" pitchFamily="50" charset="-128"/>
            </a:endParaRPr>
          </a:p>
          <a:p>
            <a:pPr algn="r" eaLnBrk="1" hangingPunct="1">
              <a:lnSpc>
                <a:spcPct val="150000"/>
              </a:lnSpc>
              <a:defRPr/>
            </a:pPr>
            <a:r>
              <a:rPr lang="ja-JP" altLang="en-US" sz="1800" dirty="0">
                <a:solidFill>
                  <a:srgbClr val="0000FF"/>
                </a:solidFill>
                <a:latin typeface="Meiryo UI" panose="020B0604030504040204" pitchFamily="50" charset="-128"/>
                <a:ea typeface="Meiryo UI" panose="020B0604030504040204" pitchFamily="50" charset="-128"/>
              </a:rPr>
              <a:t>　防衛出願</a:t>
            </a:r>
            <a:endParaRPr lang="en-US" altLang="ja-JP" sz="1800" dirty="0">
              <a:solidFill>
                <a:srgbClr val="0000FF"/>
              </a:solidFill>
              <a:latin typeface="Meiryo UI" panose="020B0604030504040204" pitchFamily="50" charset="-128"/>
              <a:ea typeface="Meiryo UI" panose="020B0604030504040204" pitchFamily="50" charset="-128"/>
            </a:endParaRPr>
          </a:p>
        </p:txBody>
      </p:sp>
      <p:sp>
        <p:nvSpPr>
          <p:cNvPr id="49" name="正方形/長方形 48"/>
          <p:cNvSpPr/>
          <p:nvPr/>
        </p:nvSpPr>
        <p:spPr bwMode="auto">
          <a:xfrm>
            <a:off x="2399737" y="2293901"/>
            <a:ext cx="4608512" cy="1601044"/>
          </a:xfrm>
          <a:prstGeom prst="rect">
            <a:avLst/>
          </a:prstGeom>
          <a:ln w="19050">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lstStyle/>
          <a:p>
            <a:pPr eaLnBrk="1" hangingPunct="1">
              <a:defRPr/>
            </a:pPr>
            <a:r>
              <a:rPr lang="ja-JP" altLang="en-US" sz="1800" dirty="0">
                <a:solidFill>
                  <a:srgbClr val="CC00CC"/>
                </a:solidFill>
                <a:latin typeface="Meiryo UI" panose="020B0604030504040204" pitchFamily="50" charset="-128"/>
                <a:ea typeface="Meiryo UI" panose="020B0604030504040204" pitchFamily="50" charset="-128"/>
              </a:rPr>
              <a:t>特許出願   </a:t>
            </a:r>
            <a:endParaRPr lang="en-US" altLang="ja-JP" sz="1800" dirty="0">
              <a:solidFill>
                <a:srgbClr val="CC00CC"/>
              </a:solidFill>
              <a:latin typeface="Meiryo UI" panose="020B0604030504040204" pitchFamily="50" charset="-128"/>
              <a:ea typeface="Meiryo UI" panose="020B0604030504040204" pitchFamily="50" charset="-128"/>
            </a:endParaRPr>
          </a:p>
          <a:p>
            <a:pPr eaLnBrk="1" hangingPunct="1">
              <a:defRPr/>
            </a:pPr>
            <a:endParaRPr lang="en-US" altLang="ja-JP" sz="1800" dirty="0">
              <a:solidFill>
                <a:schemeClr val="bg2"/>
              </a:solidFill>
              <a:latin typeface="Meiryo UI" panose="020B0604030504040204" pitchFamily="50" charset="-128"/>
              <a:ea typeface="Meiryo UI" panose="020B0604030504040204" pitchFamily="50" charset="-128"/>
            </a:endParaRPr>
          </a:p>
          <a:p>
            <a:pPr eaLnBrk="1" hangingPunct="1">
              <a:defRPr/>
            </a:pPr>
            <a:r>
              <a:rPr lang="ja-JP" altLang="en-US" sz="1800" dirty="0">
                <a:solidFill>
                  <a:schemeClr val="tx1"/>
                </a:solidFill>
                <a:latin typeface="Meiryo UI" panose="020B0604030504040204" pitchFamily="50" charset="-128"/>
                <a:ea typeface="Meiryo UI" panose="020B0604030504040204" pitchFamily="50" charset="-128"/>
              </a:rPr>
              <a:t>審査請求   </a:t>
            </a:r>
            <a:endParaRPr lang="en-US" altLang="ja-JP" sz="1800" dirty="0">
              <a:solidFill>
                <a:schemeClr val="tx1"/>
              </a:solidFill>
              <a:latin typeface="Meiryo UI" panose="020B0604030504040204" pitchFamily="50" charset="-128"/>
              <a:ea typeface="Meiryo UI" panose="020B0604030504040204" pitchFamily="50" charset="-128"/>
            </a:endParaRPr>
          </a:p>
          <a:p>
            <a:pPr eaLnBrk="1" hangingPunct="1">
              <a:defRPr/>
            </a:pPr>
            <a:endParaRPr lang="en-US" altLang="ja-JP" sz="1800" dirty="0">
              <a:solidFill>
                <a:schemeClr val="bg2"/>
              </a:solidFill>
              <a:latin typeface="Meiryo UI" panose="020B0604030504040204" pitchFamily="50" charset="-128"/>
              <a:ea typeface="Meiryo UI" panose="020B0604030504040204" pitchFamily="50" charset="-128"/>
            </a:endParaRPr>
          </a:p>
          <a:p>
            <a:pPr eaLnBrk="1" hangingPunct="1">
              <a:defRPr/>
            </a:pPr>
            <a:r>
              <a:rPr lang="ja-JP" altLang="en-US" sz="1800" dirty="0">
                <a:solidFill>
                  <a:srgbClr val="CC00CC"/>
                </a:solidFill>
                <a:latin typeface="Meiryo UI" panose="020B0604030504040204" pitchFamily="50" charset="-128"/>
                <a:ea typeface="Meiryo UI" panose="020B0604030504040204" pitchFamily="50" charset="-128"/>
              </a:rPr>
              <a:t>特許権＝独占権    </a:t>
            </a:r>
            <a:endParaRPr lang="en-US" altLang="ja-JP" sz="1800" dirty="0">
              <a:solidFill>
                <a:srgbClr val="CC00CC"/>
              </a:solidFill>
              <a:latin typeface="Meiryo UI" panose="020B0604030504040204" pitchFamily="50" charset="-128"/>
              <a:ea typeface="Meiryo UI" panose="020B0604030504040204" pitchFamily="50" charset="-128"/>
            </a:endParaRPr>
          </a:p>
        </p:txBody>
      </p:sp>
      <p:sp>
        <p:nvSpPr>
          <p:cNvPr id="51" name="正方形/長方形 50"/>
          <p:cNvSpPr/>
          <p:nvPr/>
        </p:nvSpPr>
        <p:spPr bwMode="auto">
          <a:xfrm>
            <a:off x="5183839" y="2670809"/>
            <a:ext cx="528266" cy="364557"/>
          </a:xfrm>
          <a:prstGeom prst="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lstStyle/>
          <a:p>
            <a:pPr algn="ctr" eaLnBrk="1" hangingPunct="1">
              <a:defRPr/>
            </a:pPr>
            <a:r>
              <a:rPr lang="ja-JP" altLang="en-US" sz="1800" dirty="0">
                <a:solidFill>
                  <a:srgbClr val="0000FF"/>
                </a:solidFill>
                <a:latin typeface="Meiryo UI" panose="020B0604030504040204" pitchFamily="50" charset="-128"/>
                <a:ea typeface="Meiryo UI" panose="020B0604030504040204" pitchFamily="50" charset="-128"/>
              </a:rPr>
              <a:t>公開</a:t>
            </a:r>
          </a:p>
        </p:txBody>
      </p:sp>
      <p:cxnSp>
        <p:nvCxnSpPr>
          <p:cNvPr id="23" name="直線矢印コネクタ 22"/>
          <p:cNvCxnSpPr/>
          <p:nvPr/>
        </p:nvCxnSpPr>
        <p:spPr bwMode="auto">
          <a:xfrm>
            <a:off x="4559977" y="2834806"/>
            <a:ext cx="623862" cy="651"/>
          </a:xfrm>
          <a:prstGeom prst="straightConnector1">
            <a:avLst/>
          </a:prstGeom>
          <a:solidFill>
            <a:schemeClr val="accent1"/>
          </a:solidFill>
          <a:ln w="1905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8" name="直線矢印コネクタ 5157"/>
          <p:cNvCxnSpPr/>
          <p:nvPr/>
        </p:nvCxnSpPr>
        <p:spPr bwMode="auto">
          <a:xfrm flipH="1">
            <a:off x="2183713" y="2742817"/>
            <a:ext cx="2376264" cy="252028"/>
          </a:xfrm>
          <a:prstGeom prst="straightConnector1">
            <a:avLst/>
          </a:prstGeom>
          <a:solidFill>
            <a:schemeClr val="accent1"/>
          </a:solidFill>
          <a:ln w="19050" cap="flat" cmpd="sng" algn="ctr">
            <a:solidFill>
              <a:schemeClr val="bg2"/>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テキスト ボックス 41"/>
          <p:cNvSpPr txBox="1"/>
          <p:nvPr/>
        </p:nvSpPr>
        <p:spPr>
          <a:xfrm>
            <a:off x="959577" y="4077072"/>
            <a:ext cx="1440160" cy="648072"/>
          </a:xfrm>
          <a:prstGeom prst="rect">
            <a:avLst/>
          </a:prstGeom>
          <a:solidFill>
            <a:srgbClr val="FFCCCC"/>
          </a:solidFill>
          <a:ln w="19050">
            <a:solidFill>
              <a:schemeClr val="tx1"/>
            </a:solidFill>
          </a:ln>
        </p:spPr>
        <p:txBody>
          <a:bodyPr vert="horz" wrap="square" rtlCol="0" anchor="ctr">
            <a:noAutofit/>
          </a:bodyPr>
          <a:lstStyle/>
          <a:p>
            <a:pPr algn="ctr"/>
            <a:r>
              <a:rPr kumimoji="1" lang="ja-JP" altLang="en-US" sz="1800" dirty="0">
                <a:latin typeface="Meiryo UI" panose="020B0604030504040204" pitchFamily="50" charset="-128"/>
                <a:ea typeface="Meiryo UI" panose="020B0604030504040204" pitchFamily="50" charset="-128"/>
              </a:rPr>
              <a:t>秘匿実施</a:t>
            </a:r>
            <a:endParaRPr kumimoji="1" lang="en-US" altLang="ja-JP" sz="18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（秘密な限り）</a:t>
            </a:r>
            <a:endParaRPr kumimoji="1" lang="ja-JP" altLang="en-US" sz="1400" dirty="0">
              <a:latin typeface="Meiryo UI" panose="020B0604030504040204" pitchFamily="50" charset="-128"/>
              <a:ea typeface="Meiryo UI" panose="020B0604030504040204" pitchFamily="50" charset="-128"/>
            </a:endParaRPr>
          </a:p>
        </p:txBody>
      </p:sp>
      <p:sp>
        <p:nvSpPr>
          <p:cNvPr id="116" name="テキスト ボックス 115"/>
          <p:cNvSpPr txBox="1">
            <a:spLocks noChangeAspect="1"/>
          </p:cNvSpPr>
          <p:nvPr/>
        </p:nvSpPr>
        <p:spPr>
          <a:xfrm>
            <a:off x="2408474" y="4077072"/>
            <a:ext cx="2160240" cy="648072"/>
          </a:xfrm>
          <a:prstGeom prst="rect">
            <a:avLst/>
          </a:prstGeom>
          <a:solidFill>
            <a:srgbClr val="FF99FF"/>
          </a:solidFill>
          <a:ln w="19050">
            <a:solidFill>
              <a:schemeClr val="tx1"/>
            </a:solidFill>
          </a:ln>
        </p:spPr>
        <p:txBody>
          <a:bodyPr vert="horz" wrap="square" rtlCol="0" anchor="ctr">
            <a:noAutofit/>
          </a:bodyPr>
          <a:lstStyle/>
          <a:p>
            <a:pPr algn="ctr"/>
            <a:r>
              <a:rPr kumimoji="1" lang="ja-JP" altLang="en-US" sz="1800" dirty="0">
                <a:latin typeface="Meiryo UI" panose="020B0604030504040204" pitchFamily="50" charset="-128"/>
                <a:ea typeface="Meiryo UI" panose="020B0604030504040204" pitchFamily="50" charset="-128"/>
              </a:rPr>
              <a:t>独占実施</a:t>
            </a:r>
            <a:endParaRPr kumimoji="1" lang="en-US" altLang="ja-JP" sz="18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（期間は有限）</a:t>
            </a:r>
            <a:endParaRPr kumimoji="1" lang="ja-JP" altLang="en-US" sz="14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4559977" y="4077071"/>
            <a:ext cx="2952328" cy="648073"/>
          </a:xfrm>
          <a:prstGeom prst="rect">
            <a:avLst/>
          </a:prstGeom>
          <a:solidFill>
            <a:srgbClr val="CCFFFF"/>
          </a:solidFill>
          <a:ln w="19050">
            <a:solidFill>
              <a:schemeClr val="bg2"/>
            </a:solidFill>
          </a:ln>
        </p:spPr>
        <p:txBody>
          <a:bodyPr vert="horz" wrap="square" rtlCol="0" anchor="ctr">
            <a:noAutofit/>
          </a:bodyPr>
          <a:lstStyle/>
          <a:p>
            <a:r>
              <a:rPr kumimoji="1" lang="ja-JP" altLang="en-US" sz="1800" dirty="0">
                <a:latin typeface="Meiryo UI" panose="020B0604030504040204" pitchFamily="50" charset="-128"/>
                <a:ea typeface="Meiryo UI" panose="020B0604030504040204" pitchFamily="50" charset="-128"/>
              </a:rPr>
              <a:t>許諾実施</a:t>
            </a:r>
            <a:r>
              <a:rPr kumimoji="1" lang="ja-JP" altLang="en-US" sz="1600" dirty="0">
                <a:latin typeface="Meiryo UI" panose="020B0604030504040204" pitchFamily="50" charset="-128"/>
                <a:ea typeface="Meiryo UI" panose="020B0604030504040204" pitchFamily="50" charset="-128"/>
              </a:rPr>
              <a:t>（有償</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無償）</a:t>
            </a:r>
            <a:endParaRPr lang="en-US" altLang="ja-JP" sz="16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クロスライセンス　</a:t>
            </a:r>
            <a:r>
              <a:rPr kumimoji="1" lang="ja-JP" altLang="en-US" sz="1800" dirty="0">
                <a:latin typeface="Meiryo UI" panose="020B0604030504040204" pitchFamily="50" charset="-128"/>
                <a:ea typeface="Meiryo UI" panose="020B0604030504040204" pitchFamily="50" charset="-128"/>
              </a:rPr>
              <a:t>パテントプール</a:t>
            </a:r>
          </a:p>
        </p:txBody>
      </p:sp>
      <p:sp>
        <p:nvSpPr>
          <p:cNvPr id="120" name="テキスト ボックス 119"/>
          <p:cNvSpPr txBox="1">
            <a:spLocks noChangeAspect="1"/>
          </p:cNvSpPr>
          <p:nvPr/>
        </p:nvSpPr>
        <p:spPr>
          <a:xfrm>
            <a:off x="7512305" y="4077072"/>
            <a:ext cx="648072" cy="648073"/>
          </a:xfrm>
          <a:prstGeom prst="rect">
            <a:avLst/>
          </a:prstGeom>
          <a:noFill/>
          <a:ln w="19050">
            <a:solidFill>
              <a:schemeClr val="bg2"/>
            </a:solidFill>
          </a:ln>
        </p:spPr>
        <p:txBody>
          <a:bodyPr vert="horz" wrap="square" rtlCol="0" anchor="ctr">
            <a:noAutofit/>
          </a:bodyPr>
          <a:lstStyle/>
          <a:p>
            <a:pPr algn="ctr"/>
            <a:r>
              <a:rPr lang="ja-JP" altLang="en-US" sz="1800" dirty="0">
                <a:latin typeface="Meiryo UI" panose="020B0604030504040204" pitchFamily="50" charset="-128"/>
                <a:ea typeface="Meiryo UI" panose="020B0604030504040204" pitchFamily="50" charset="-128"/>
              </a:rPr>
              <a:t>自由</a:t>
            </a:r>
            <a:endParaRPr lang="en-US" altLang="ja-JP" sz="1800" dirty="0">
              <a:latin typeface="Meiryo UI" panose="020B0604030504040204" pitchFamily="50" charset="-128"/>
              <a:ea typeface="Meiryo UI" panose="020B0604030504040204" pitchFamily="50" charset="-128"/>
            </a:endParaRPr>
          </a:p>
          <a:p>
            <a:pPr algn="ctr"/>
            <a:r>
              <a:rPr lang="ja-JP" altLang="en-US" sz="1800" dirty="0">
                <a:latin typeface="Meiryo UI" panose="020B0604030504040204" pitchFamily="50" charset="-128"/>
                <a:ea typeface="Meiryo UI" panose="020B0604030504040204" pitchFamily="50" charset="-128"/>
              </a:rPr>
              <a:t>実施</a:t>
            </a:r>
            <a:endParaRPr kumimoji="1" lang="ja-JP" altLang="en-US" sz="1800" dirty="0">
              <a:latin typeface="Meiryo UI" panose="020B0604030504040204" pitchFamily="50" charset="-128"/>
              <a:ea typeface="Meiryo UI" panose="020B0604030504040204" pitchFamily="50" charset="-128"/>
            </a:endParaRPr>
          </a:p>
        </p:txBody>
      </p:sp>
      <p:cxnSp>
        <p:nvCxnSpPr>
          <p:cNvPr id="46" name="直線矢印コネクタ 45"/>
          <p:cNvCxnSpPr/>
          <p:nvPr/>
        </p:nvCxnSpPr>
        <p:spPr bwMode="auto">
          <a:xfrm>
            <a:off x="5712105" y="2949980"/>
            <a:ext cx="1452183" cy="8942"/>
          </a:xfrm>
          <a:prstGeom prst="straightConnector1">
            <a:avLst/>
          </a:prstGeom>
          <a:solidFill>
            <a:schemeClr val="accent1"/>
          </a:solidFill>
          <a:ln w="19050" cap="flat" cmpd="sng" algn="ctr">
            <a:solidFill>
              <a:schemeClr val="bg2"/>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正方形/長方形 76"/>
          <p:cNvSpPr/>
          <p:nvPr/>
        </p:nvSpPr>
        <p:spPr bwMode="auto">
          <a:xfrm>
            <a:off x="2866792" y="2598801"/>
            <a:ext cx="757081" cy="505916"/>
          </a:xfrm>
          <a:prstGeom prst="rect">
            <a:avLst/>
          </a:prstGeom>
          <a:ln>
            <a:prstDash val="dash"/>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lstStyle/>
          <a:p>
            <a:pPr algn="ctr" eaLnBrk="1" hangingPunct="1">
              <a:defRPr/>
            </a:pPr>
            <a:r>
              <a:rPr lang="ja-JP" altLang="en-US" sz="1400" dirty="0">
                <a:solidFill>
                  <a:srgbClr val="CC00CC"/>
                </a:solidFill>
                <a:latin typeface="Meiryo UI" panose="020B0604030504040204" pitchFamily="50" charset="-128"/>
                <a:ea typeface="Meiryo UI" panose="020B0604030504040204" pitchFamily="50" charset="-128"/>
              </a:rPr>
              <a:t>公開前に</a:t>
            </a:r>
            <a:endParaRPr lang="en-US" altLang="ja-JP" sz="1400" dirty="0">
              <a:solidFill>
                <a:srgbClr val="CC00CC"/>
              </a:solidFill>
              <a:latin typeface="Meiryo UI" panose="020B0604030504040204" pitchFamily="50" charset="-128"/>
              <a:ea typeface="Meiryo UI" panose="020B0604030504040204" pitchFamily="50" charset="-128"/>
            </a:endParaRPr>
          </a:p>
          <a:p>
            <a:pPr algn="ctr" eaLnBrk="1" hangingPunct="1">
              <a:defRPr/>
            </a:pPr>
            <a:r>
              <a:rPr lang="ja-JP" altLang="en-US" sz="1400" dirty="0">
                <a:solidFill>
                  <a:srgbClr val="CC00CC"/>
                </a:solidFill>
                <a:latin typeface="Meiryo UI" panose="020B0604030504040204" pitchFamily="50" charset="-128"/>
                <a:ea typeface="Meiryo UI" panose="020B0604030504040204" pitchFamily="50" charset="-128"/>
              </a:rPr>
              <a:t>取下</a:t>
            </a:r>
          </a:p>
        </p:txBody>
      </p:sp>
      <p:sp>
        <p:nvSpPr>
          <p:cNvPr id="99" name="正方形/長方形 98"/>
          <p:cNvSpPr/>
          <p:nvPr/>
        </p:nvSpPr>
        <p:spPr bwMode="auto">
          <a:xfrm>
            <a:off x="6179553" y="2526793"/>
            <a:ext cx="552687" cy="718779"/>
          </a:xfrm>
          <a:prstGeom prst="rect">
            <a:avLst/>
          </a:prstGeom>
          <a:ln>
            <a:prstDash val="dash"/>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nchor="ctr"/>
          <a:lstStyle/>
          <a:p>
            <a:pPr algn="ctr" eaLnBrk="1" hangingPunct="1">
              <a:defRPr/>
            </a:pPr>
            <a:r>
              <a:rPr lang="ja-JP" altLang="en-US" sz="1400" dirty="0">
                <a:solidFill>
                  <a:srgbClr val="0000FF"/>
                </a:solidFill>
                <a:latin typeface="Meiryo UI" panose="020B0604030504040204" pitchFamily="50" charset="-128"/>
                <a:ea typeface="Meiryo UI" panose="020B0604030504040204" pitchFamily="50" charset="-128"/>
              </a:rPr>
              <a:t>審査</a:t>
            </a:r>
            <a:endParaRPr lang="en-US" altLang="ja-JP" sz="1400" dirty="0">
              <a:solidFill>
                <a:srgbClr val="0000FF"/>
              </a:solidFill>
              <a:latin typeface="Meiryo UI" panose="020B0604030504040204" pitchFamily="50" charset="-128"/>
              <a:ea typeface="Meiryo UI" panose="020B0604030504040204" pitchFamily="50" charset="-128"/>
            </a:endParaRPr>
          </a:p>
          <a:p>
            <a:pPr algn="ctr" eaLnBrk="1" hangingPunct="1">
              <a:defRPr/>
            </a:pPr>
            <a:r>
              <a:rPr lang="ja-JP" altLang="en-US" sz="1400" dirty="0">
                <a:solidFill>
                  <a:srgbClr val="0000FF"/>
                </a:solidFill>
                <a:latin typeface="Meiryo UI" panose="020B0604030504040204" pitchFamily="50" charset="-128"/>
                <a:ea typeface="Meiryo UI" panose="020B0604030504040204" pitchFamily="50" charset="-128"/>
              </a:rPr>
              <a:t>請求</a:t>
            </a:r>
            <a:endParaRPr lang="en-US" altLang="ja-JP" sz="1400" dirty="0">
              <a:solidFill>
                <a:srgbClr val="0000FF"/>
              </a:solidFill>
              <a:latin typeface="Meiryo UI" panose="020B0604030504040204" pitchFamily="50" charset="-128"/>
              <a:ea typeface="Meiryo UI" panose="020B0604030504040204" pitchFamily="50" charset="-128"/>
            </a:endParaRPr>
          </a:p>
          <a:p>
            <a:pPr algn="ctr" eaLnBrk="1" hangingPunct="1">
              <a:defRPr/>
            </a:pPr>
            <a:r>
              <a:rPr lang="ja-JP" altLang="en-US" sz="1400" dirty="0">
                <a:solidFill>
                  <a:srgbClr val="0000FF"/>
                </a:solidFill>
                <a:latin typeface="Meiryo UI" panose="020B0604030504040204" pitchFamily="50" charset="-128"/>
                <a:ea typeface="Meiryo UI" panose="020B0604030504040204" pitchFamily="50" charset="-128"/>
              </a:rPr>
              <a:t>せず</a:t>
            </a:r>
          </a:p>
        </p:txBody>
      </p:sp>
      <p:sp>
        <p:nvSpPr>
          <p:cNvPr id="5146" name="正方形/長方形 56"/>
          <p:cNvSpPr>
            <a:spLocks noChangeArrowheads="1"/>
          </p:cNvSpPr>
          <p:nvPr/>
        </p:nvSpPr>
        <p:spPr bwMode="auto">
          <a:xfrm>
            <a:off x="4559977" y="4727007"/>
            <a:ext cx="3600401" cy="371475"/>
          </a:xfrm>
          <a:prstGeom prst="rect">
            <a:avLst/>
          </a:prstGeom>
          <a:noFill/>
          <a:ln w="19050" algn="ctr">
            <a:solidFill>
              <a:schemeClr val="bg2"/>
            </a:solidFill>
            <a:round/>
            <a:headEnd/>
            <a:tailEnd/>
          </a:ln>
        </p:spPr>
        <p:txBody>
          <a:bodyPr wrap="none" tIns="0" bIns="72000"/>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9pPr>
          </a:lstStyle>
          <a:p>
            <a:pPr algn="ctr" eaLnBrk="1" hangingPunct="1">
              <a:spcBef>
                <a:spcPct val="0"/>
              </a:spcBef>
              <a:buClrTx/>
              <a:buSzTx/>
              <a:buFontTx/>
              <a:buNone/>
            </a:pPr>
            <a:r>
              <a:rPr lang="ja-JP" altLang="en-US" sz="2000" dirty="0">
                <a:solidFill>
                  <a:srgbClr val="0000FF"/>
                </a:solidFill>
                <a:latin typeface="Meiryo UI" panose="020B0604030504040204" pitchFamily="50" charset="-128"/>
                <a:ea typeface="Meiryo UI" panose="020B0604030504040204" pitchFamily="50" charset="-128"/>
              </a:rPr>
              <a:t>オープン（使わせる）</a:t>
            </a:r>
          </a:p>
        </p:txBody>
      </p:sp>
      <p:cxnSp>
        <p:nvCxnSpPr>
          <p:cNvPr id="47" name="直線矢印コネクタ 46"/>
          <p:cNvCxnSpPr/>
          <p:nvPr/>
        </p:nvCxnSpPr>
        <p:spPr bwMode="auto">
          <a:xfrm>
            <a:off x="4559977" y="2670809"/>
            <a:ext cx="0" cy="288113"/>
          </a:xfrm>
          <a:prstGeom prst="straightConnector1">
            <a:avLst/>
          </a:prstGeom>
          <a:solidFill>
            <a:schemeClr val="accent1"/>
          </a:solidFill>
          <a:ln w="1905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矢印コネクタ 51"/>
          <p:cNvCxnSpPr/>
          <p:nvPr/>
        </p:nvCxnSpPr>
        <p:spPr bwMode="auto">
          <a:xfrm>
            <a:off x="4559977" y="3246873"/>
            <a:ext cx="0" cy="288113"/>
          </a:xfrm>
          <a:prstGeom prst="straightConnector1">
            <a:avLst/>
          </a:prstGeom>
          <a:solidFill>
            <a:schemeClr val="accent1"/>
          </a:solidFill>
          <a:ln w="19050"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矢印コネクタ 57"/>
          <p:cNvCxnSpPr/>
          <p:nvPr/>
        </p:nvCxnSpPr>
        <p:spPr bwMode="auto">
          <a:xfrm flipH="1">
            <a:off x="2183713" y="2949980"/>
            <a:ext cx="683079" cy="459471"/>
          </a:xfrm>
          <a:prstGeom prst="straightConnector1">
            <a:avLst/>
          </a:prstGeom>
          <a:solidFill>
            <a:schemeClr val="accent1"/>
          </a:solidFill>
          <a:ln w="19050" cap="flat" cmpd="sng" algn="ctr">
            <a:solidFill>
              <a:schemeClr val="bg2"/>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テキスト ボックス 64"/>
          <p:cNvSpPr txBox="1">
            <a:spLocks noChangeAspect="1"/>
          </p:cNvSpPr>
          <p:nvPr/>
        </p:nvSpPr>
        <p:spPr>
          <a:xfrm>
            <a:off x="5712106" y="3390889"/>
            <a:ext cx="2235056" cy="360040"/>
          </a:xfrm>
          <a:prstGeom prst="rect">
            <a:avLst/>
          </a:prstGeom>
          <a:solidFill>
            <a:schemeClr val="lt1"/>
          </a:solidFill>
          <a:ln w="19050">
            <a:solidFill>
              <a:schemeClr val="bg2"/>
            </a:solidFill>
          </a:ln>
        </p:spPr>
        <p:txBody>
          <a:bodyPr vert="horz" wrap="square" rtlCol="0" anchor="ctr">
            <a:noAutofit/>
          </a:bodyPr>
          <a:lstStyle/>
          <a:p>
            <a:pPr algn="ctr"/>
            <a:r>
              <a:rPr lang="ja-JP" altLang="en-US" sz="1800" dirty="0">
                <a:latin typeface="Meiryo UI" panose="020B0604030504040204" pitchFamily="50" charset="-128"/>
                <a:ea typeface="Meiryo UI" panose="020B0604030504040204" pitchFamily="50" charset="-128"/>
              </a:rPr>
              <a:t>標準化</a:t>
            </a:r>
            <a:endParaRPr kumimoji="1" lang="ja-JP" altLang="en-US" sz="1800" dirty="0">
              <a:latin typeface="Meiryo UI" panose="020B0604030504040204" pitchFamily="50" charset="-128"/>
              <a:ea typeface="Meiryo UI" panose="020B0604030504040204" pitchFamily="50" charset="-128"/>
            </a:endParaRPr>
          </a:p>
        </p:txBody>
      </p:sp>
      <p:sp>
        <p:nvSpPr>
          <p:cNvPr id="50" name="正方形/長方形 51"/>
          <p:cNvSpPr>
            <a:spLocks noChangeArrowheads="1"/>
          </p:cNvSpPr>
          <p:nvPr/>
        </p:nvSpPr>
        <p:spPr bwMode="auto">
          <a:xfrm>
            <a:off x="959577" y="1881825"/>
            <a:ext cx="1440160" cy="408973"/>
          </a:xfrm>
          <a:prstGeom prst="rect">
            <a:avLst/>
          </a:prstGeom>
          <a:noFill/>
          <a:ln w="19050" algn="ctr">
            <a:solidFill>
              <a:schemeClr val="bg2"/>
            </a:solidFill>
            <a:round/>
            <a:headEnd/>
            <a:tailEnd/>
          </a:ln>
        </p:spPr>
        <p:txBody>
          <a:bodyPr wrap="none" tIns="0" bIns="72000" anchor="b"/>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9pPr>
          </a:lstStyle>
          <a:p>
            <a:pPr algn="ctr" eaLnBrk="1" hangingPunct="1">
              <a:spcBef>
                <a:spcPct val="0"/>
              </a:spcBef>
              <a:buClrTx/>
              <a:buSzTx/>
              <a:buFontTx/>
              <a:buNone/>
            </a:pPr>
            <a:r>
              <a:rPr lang="ja-JP" altLang="en-US" sz="2000" dirty="0">
                <a:latin typeface="Meiryo UI" panose="020B0604030504040204" pitchFamily="50" charset="-128"/>
                <a:ea typeface="Meiryo UI" panose="020B0604030504040204" pitchFamily="50" charset="-128"/>
              </a:rPr>
              <a:t>秘匿化</a:t>
            </a:r>
          </a:p>
        </p:txBody>
      </p:sp>
      <p:sp>
        <p:nvSpPr>
          <p:cNvPr id="57" name="正方形/長方形 51"/>
          <p:cNvSpPr>
            <a:spLocks noChangeArrowheads="1"/>
          </p:cNvSpPr>
          <p:nvPr/>
        </p:nvSpPr>
        <p:spPr bwMode="auto">
          <a:xfrm>
            <a:off x="7008249" y="1881824"/>
            <a:ext cx="1152128" cy="412077"/>
          </a:xfrm>
          <a:prstGeom prst="rect">
            <a:avLst/>
          </a:prstGeom>
          <a:noFill/>
          <a:ln w="19050" algn="ctr">
            <a:solidFill>
              <a:schemeClr val="bg2"/>
            </a:solidFill>
            <a:round/>
            <a:headEnd/>
            <a:tailEnd/>
          </a:ln>
        </p:spPr>
        <p:txBody>
          <a:bodyPr wrap="none" tIns="0" bIns="72000" anchor="b"/>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9pPr>
          </a:lstStyle>
          <a:p>
            <a:pPr algn="ctr" eaLnBrk="1" hangingPunct="1">
              <a:spcBef>
                <a:spcPct val="0"/>
              </a:spcBef>
              <a:buClrTx/>
              <a:buSzTx/>
              <a:buFontTx/>
              <a:buNone/>
            </a:pPr>
            <a:r>
              <a:rPr lang="ja-JP" altLang="en-US" sz="2000" dirty="0">
                <a:latin typeface="Meiryo UI" panose="020B0604030504040204" pitchFamily="50" charset="-128"/>
                <a:ea typeface="Meiryo UI" panose="020B0604030504040204" pitchFamily="50" charset="-128"/>
              </a:rPr>
              <a:t>公知化</a:t>
            </a:r>
          </a:p>
        </p:txBody>
      </p:sp>
      <p:sp>
        <p:nvSpPr>
          <p:cNvPr id="5142" name="正方形/長方形 51"/>
          <p:cNvSpPr>
            <a:spLocks noChangeArrowheads="1"/>
          </p:cNvSpPr>
          <p:nvPr/>
        </p:nvSpPr>
        <p:spPr bwMode="auto">
          <a:xfrm>
            <a:off x="2399736" y="1881825"/>
            <a:ext cx="4608513" cy="408973"/>
          </a:xfrm>
          <a:prstGeom prst="rect">
            <a:avLst/>
          </a:prstGeom>
          <a:noFill/>
          <a:ln w="19050" algn="ctr">
            <a:solidFill>
              <a:schemeClr val="bg2"/>
            </a:solidFill>
            <a:round/>
            <a:headEnd/>
            <a:tailEnd/>
          </a:ln>
        </p:spPr>
        <p:txBody>
          <a:bodyPr wrap="none" tIns="0" bIns="72000" anchor="b"/>
          <a:lstStyle>
            <a:lvl1pPr>
              <a:spcBef>
                <a:spcPct val="20000"/>
              </a:spcBef>
              <a:buClr>
                <a:schemeClr val="accent2"/>
              </a:buClr>
              <a:buSzPct val="80000"/>
              <a:buFont typeface="Wingdings" pitchFamily="2" charset="2"/>
              <a:buChar char="l"/>
              <a:defRPr kumimoji="1" sz="3200">
                <a:solidFill>
                  <a:schemeClr val="tx1"/>
                </a:solidFill>
                <a:latin typeface="Times New Roman" pitchFamily="18" charset="0"/>
                <a:ea typeface="ＭＳ Ｐゴシック" charset="-128"/>
              </a:defRPr>
            </a:lvl1pPr>
            <a:lvl2pPr marL="742950" indent="-285750">
              <a:spcBef>
                <a:spcPct val="20000"/>
              </a:spcBef>
              <a:buClr>
                <a:schemeClr val="tx1"/>
              </a:buClr>
              <a:buSzPct val="90000"/>
              <a:buChar char="–"/>
              <a:defRPr kumimoji="1" sz="2800">
                <a:solidFill>
                  <a:schemeClr val="tx1"/>
                </a:solidFill>
                <a:latin typeface="Times New Roman" pitchFamily="18" charset="0"/>
                <a:ea typeface="ＭＳ Ｐゴシック" charset="-128"/>
              </a:defRPr>
            </a:lvl2pPr>
            <a:lvl3pPr marL="1143000" indent="-228600">
              <a:spcBef>
                <a:spcPct val="20000"/>
              </a:spcBef>
              <a:buClr>
                <a:schemeClr val="accent1"/>
              </a:buClr>
              <a:buSzPct val="60000"/>
              <a:buFont typeface="Wingdings" pitchFamily="2" charset="2"/>
              <a:buChar char="l"/>
              <a:defRPr kumimoji="1" sz="2400">
                <a:solidFill>
                  <a:schemeClr val="tx1"/>
                </a:solidFill>
                <a:latin typeface="Times New Roman" pitchFamily="18" charset="0"/>
                <a:ea typeface="ＭＳ Ｐゴシック" charset="-128"/>
              </a:defRPr>
            </a:lvl3pPr>
            <a:lvl4pPr marL="1600200" indent="-228600">
              <a:spcBef>
                <a:spcPct val="20000"/>
              </a:spcBef>
              <a:buClr>
                <a:schemeClr val="tx1"/>
              </a:buClr>
              <a:buChar char="–"/>
              <a:defRPr kumimoji="1" sz="2000">
                <a:solidFill>
                  <a:schemeClr val="tx1"/>
                </a:solidFill>
                <a:latin typeface="Times New Roman" pitchFamily="18" charset="0"/>
                <a:ea typeface="ＭＳ Ｐゴシック" charset="-128"/>
              </a:defRPr>
            </a:lvl4pPr>
            <a:lvl5pPr marL="2057400" indent="-228600">
              <a:spcBef>
                <a:spcPct val="20000"/>
              </a:spcBef>
              <a:buClr>
                <a:schemeClr val="accent1"/>
              </a:buClr>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ea typeface="ＭＳ Ｐゴシック" charset="-128"/>
              </a:defRPr>
            </a:lvl9pPr>
          </a:lstStyle>
          <a:p>
            <a:pPr algn="ctr" eaLnBrk="1" hangingPunct="1">
              <a:spcBef>
                <a:spcPct val="0"/>
              </a:spcBef>
              <a:buClrTx/>
              <a:buSzTx/>
              <a:buFontTx/>
              <a:buNone/>
            </a:pPr>
            <a:r>
              <a:rPr lang="ja-JP" altLang="en-US" sz="2000" dirty="0">
                <a:latin typeface="Meiryo UI" panose="020B0604030504040204" pitchFamily="50" charset="-128"/>
                <a:ea typeface="Meiryo UI" panose="020B0604030504040204" pitchFamily="50" charset="-128"/>
              </a:rPr>
              <a:t>特許化   </a:t>
            </a:r>
          </a:p>
        </p:txBody>
      </p:sp>
      <p:sp>
        <p:nvSpPr>
          <p:cNvPr id="8" name="正方形/長方形 7"/>
          <p:cNvSpPr/>
          <p:nvPr/>
        </p:nvSpPr>
        <p:spPr bwMode="auto">
          <a:xfrm>
            <a:off x="971600" y="1280509"/>
            <a:ext cx="7632846" cy="420299"/>
          </a:xfrm>
          <a:prstGeom prst="rect">
            <a:avLst/>
          </a:prstGeom>
          <a:noFill/>
          <a:ln w="12700">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lstStyle/>
          <a:p>
            <a:pPr algn="l" eaLnBrk="1" hangingPunct="1">
              <a:defRPr/>
            </a:pPr>
            <a:r>
              <a:rPr lang="ja-JP" altLang="en-US" sz="2000" dirty="0">
                <a:solidFill>
                  <a:srgbClr val="FF0000"/>
                </a:solidFill>
                <a:latin typeface="Meiryo UI" panose="020B0604030504040204" pitchFamily="50" charset="-128"/>
                <a:ea typeface="Meiryo UI" panose="020B0604030504040204" pitchFamily="50" charset="-128"/>
              </a:rPr>
              <a:t>　　コア技術（他社と差別化）　　　　</a:t>
            </a:r>
            <a:r>
              <a:rPr lang="ja-JP" altLang="en-US" sz="2000" dirty="0">
                <a:solidFill>
                  <a:srgbClr val="0000FF"/>
                </a:solidFill>
                <a:latin typeface="Meiryo UI" panose="020B0604030504040204" pitchFamily="50" charset="-128"/>
                <a:ea typeface="Meiryo UI" panose="020B0604030504040204" pitchFamily="50" charset="-128"/>
              </a:rPr>
              <a:t>周辺技術（技術・製品の普及化）</a:t>
            </a:r>
          </a:p>
        </p:txBody>
      </p:sp>
      <p:sp>
        <p:nvSpPr>
          <p:cNvPr id="67" name="下矢印 66"/>
          <p:cNvSpPr/>
          <p:nvPr/>
        </p:nvSpPr>
        <p:spPr bwMode="auto">
          <a:xfrm>
            <a:off x="3332473" y="3900735"/>
            <a:ext cx="312242" cy="176336"/>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9" name="下矢印 68"/>
          <p:cNvSpPr/>
          <p:nvPr/>
        </p:nvSpPr>
        <p:spPr bwMode="auto">
          <a:xfrm>
            <a:off x="1523536" y="3900734"/>
            <a:ext cx="312242" cy="176338"/>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0" name="下矢印 69"/>
          <p:cNvSpPr/>
          <p:nvPr/>
        </p:nvSpPr>
        <p:spPr bwMode="auto">
          <a:xfrm>
            <a:off x="7634920" y="3894945"/>
            <a:ext cx="312242" cy="182126"/>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4" name="下矢印 43"/>
          <p:cNvSpPr/>
          <p:nvPr/>
        </p:nvSpPr>
        <p:spPr bwMode="auto">
          <a:xfrm>
            <a:off x="5807534" y="3894945"/>
            <a:ext cx="312242" cy="182126"/>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8" name="正方形/長方形 47"/>
          <p:cNvSpPr/>
          <p:nvPr/>
        </p:nvSpPr>
        <p:spPr bwMode="auto">
          <a:xfrm>
            <a:off x="971599" y="5689167"/>
            <a:ext cx="7632847" cy="443797"/>
          </a:xfrm>
          <a:prstGeom prst="rect">
            <a:avLst/>
          </a:prstGeom>
          <a:noFill/>
          <a:ln w="12700">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a:lstStyle/>
          <a:p>
            <a:pPr algn="l" eaLnBrk="1" hangingPunct="1">
              <a:defRPr/>
            </a:pPr>
            <a:r>
              <a:rPr lang="ja-JP" altLang="en-US" dirty="0">
                <a:solidFill>
                  <a:schemeClr val="tx1"/>
                </a:solidFill>
                <a:latin typeface="Meiryo UI" panose="020B0604030504040204" pitchFamily="50" charset="-128"/>
                <a:ea typeface="Meiryo UI" panose="020B0604030504040204" pitchFamily="50" charset="-128"/>
              </a:rPr>
              <a:t>                           事 業 戦 略</a:t>
            </a:r>
            <a:endParaRPr lang="ja-JP" altLang="en-US" dirty="0">
              <a:solidFill>
                <a:srgbClr val="0000FF"/>
              </a:solidFill>
              <a:latin typeface="Meiryo UI" panose="020B0604030504040204" pitchFamily="50" charset="-128"/>
              <a:ea typeface="Meiryo UI" panose="020B0604030504040204" pitchFamily="50" charset="-128"/>
            </a:endParaRPr>
          </a:p>
        </p:txBody>
      </p:sp>
      <p:sp>
        <p:nvSpPr>
          <p:cNvPr id="53" name="下矢印 52"/>
          <p:cNvSpPr/>
          <p:nvPr/>
        </p:nvSpPr>
        <p:spPr bwMode="auto">
          <a:xfrm>
            <a:off x="3322948" y="1701110"/>
            <a:ext cx="312242" cy="178229"/>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4" name="下矢印 53"/>
          <p:cNvSpPr/>
          <p:nvPr/>
        </p:nvSpPr>
        <p:spPr bwMode="auto">
          <a:xfrm>
            <a:off x="5796136" y="1693304"/>
            <a:ext cx="312242" cy="178229"/>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5" name="下矢印 54"/>
          <p:cNvSpPr/>
          <p:nvPr/>
        </p:nvSpPr>
        <p:spPr bwMode="auto">
          <a:xfrm>
            <a:off x="7428110" y="1692827"/>
            <a:ext cx="312242" cy="178229"/>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9" name="下矢印 58"/>
          <p:cNvSpPr/>
          <p:nvPr/>
        </p:nvSpPr>
        <p:spPr bwMode="auto">
          <a:xfrm>
            <a:off x="2123728" y="5098482"/>
            <a:ext cx="720080" cy="176338"/>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0" name="下矢印 59"/>
          <p:cNvSpPr/>
          <p:nvPr/>
        </p:nvSpPr>
        <p:spPr bwMode="auto">
          <a:xfrm>
            <a:off x="6084168" y="5098482"/>
            <a:ext cx="720080" cy="176338"/>
          </a:xfrm>
          <a:prstGeom prst="downArrow">
            <a:avLst/>
          </a:prstGeom>
          <a:solidFill>
            <a:schemeClr val="tx1"/>
          </a:solidFill>
          <a:ln w="9525" cap="flat" cmpd="sng" algn="ctr">
            <a:solidFill>
              <a:schemeClr val="bg2"/>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4" name="屈折矢印 13"/>
          <p:cNvSpPr/>
          <p:nvPr/>
        </p:nvSpPr>
        <p:spPr bwMode="auto">
          <a:xfrm flipH="1">
            <a:off x="460938" y="5098482"/>
            <a:ext cx="498640" cy="812583"/>
          </a:xfrm>
          <a:prstGeom prst="bentUpArrow">
            <a:avLst>
              <a:gd name="adj1" fmla="val 39326"/>
              <a:gd name="adj2" fmla="val 50000"/>
              <a:gd name="adj3" fmla="val 50000"/>
            </a:avLst>
          </a:prstGeom>
          <a:noFill/>
          <a:ln w="12700" cap="flat" cmpd="sng" algn="ctr">
            <a:solidFill>
              <a:srgbClr val="00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1" name="屈折矢印 60"/>
          <p:cNvSpPr/>
          <p:nvPr/>
        </p:nvSpPr>
        <p:spPr bwMode="auto">
          <a:xfrm rot="5400000" flipH="1">
            <a:off x="351534" y="1266775"/>
            <a:ext cx="833840" cy="406293"/>
          </a:xfrm>
          <a:prstGeom prst="bentUpArrow">
            <a:avLst>
              <a:gd name="adj1" fmla="val 39326"/>
              <a:gd name="adj2" fmla="val 50000"/>
              <a:gd name="adj3" fmla="val 28987"/>
            </a:avLst>
          </a:prstGeom>
          <a:noFill/>
          <a:ln w="12700" cap="flat" cmpd="sng" algn="ctr">
            <a:solidFill>
              <a:srgbClr val="00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5" name="左右矢印 14"/>
          <p:cNvSpPr/>
          <p:nvPr/>
        </p:nvSpPr>
        <p:spPr bwMode="auto">
          <a:xfrm rot="5400000">
            <a:off x="6699813" y="3225584"/>
            <a:ext cx="3564674" cy="499161"/>
          </a:xfrm>
          <a:prstGeom prst="leftRightArrow">
            <a:avLst/>
          </a:prstGeom>
          <a:noFill/>
          <a:ln w="12700" cap="flat" cmpd="sng" algn="ctr">
            <a:solidFill>
              <a:srgbClr val="00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cxnSp>
        <p:nvCxnSpPr>
          <p:cNvPr id="21" name="直線コネクタ 20"/>
          <p:cNvCxnSpPr/>
          <p:nvPr/>
        </p:nvCxnSpPr>
        <p:spPr bwMode="auto">
          <a:xfrm>
            <a:off x="4572000" y="1280509"/>
            <a:ext cx="0" cy="428105"/>
          </a:xfrm>
          <a:prstGeom prst="line">
            <a:avLst/>
          </a:prstGeom>
          <a:noFill/>
          <a:ln w="12700" cap="flat" cmpd="sng" algn="ctr">
            <a:solidFill>
              <a:schemeClr val="tx1"/>
            </a:solidFill>
            <a:prstDash val="solid"/>
            <a:round/>
            <a:headEnd type="none" w="med" len="med"/>
            <a:tailEnd type="none" w="med" len="med"/>
          </a:ln>
          <a:effectLst/>
        </p:spPr>
      </p:cxnSp>
      <p:cxnSp>
        <p:nvCxnSpPr>
          <p:cNvPr id="66" name="直線コネクタ 65"/>
          <p:cNvCxnSpPr/>
          <p:nvPr/>
        </p:nvCxnSpPr>
        <p:spPr bwMode="auto">
          <a:xfrm>
            <a:off x="4559977" y="5290720"/>
            <a:ext cx="0" cy="428105"/>
          </a:xfrm>
          <a:prstGeom prst="line">
            <a:avLst/>
          </a:prstGeom>
          <a:noFill/>
          <a:ln w="12700" cap="flat" cmpd="sng" algn="ctr">
            <a:solidFill>
              <a:schemeClr val="tx1"/>
            </a:solidFill>
            <a:prstDash val="solid"/>
            <a:round/>
            <a:headEnd type="none" w="med" len="med"/>
            <a:tailEnd type="none" w="med" len="med"/>
          </a:ln>
          <a:effectLst/>
        </p:spPr>
      </p:cxnSp>
      <p:sp>
        <p:nvSpPr>
          <p:cNvPr id="62" name="テキスト ボックス 61"/>
          <p:cNvSpPr txBox="1">
            <a:spLocks noChangeAspect="1"/>
          </p:cNvSpPr>
          <p:nvPr/>
        </p:nvSpPr>
        <p:spPr>
          <a:xfrm>
            <a:off x="1138193" y="3534406"/>
            <a:ext cx="1057543" cy="316886"/>
          </a:xfrm>
          <a:prstGeom prst="rect">
            <a:avLst/>
          </a:prstGeom>
          <a:solidFill>
            <a:schemeClr val="lt1"/>
          </a:solidFill>
          <a:ln w="19050">
            <a:solidFill>
              <a:schemeClr val="bg2"/>
            </a:solidFill>
          </a:ln>
        </p:spPr>
        <p:txBody>
          <a:bodyPr vert="horz" wrap="square" rtlCol="0" anchor="ctr">
            <a:noAutofit/>
          </a:bodyPr>
          <a:lstStyle/>
          <a:p>
            <a:pPr algn="ctr"/>
            <a:r>
              <a:rPr lang="ja-JP" altLang="en-US" sz="1600" dirty="0">
                <a:latin typeface="Meiryo UI" panose="020B0604030504040204" pitchFamily="50" charset="-128"/>
                <a:ea typeface="Meiryo UI" panose="020B0604030504040204" pitchFamily="50" charset="-128"/>
              </a:rPr>
              <a:t>証拠化</a:t>
            </a:r>
            <a:endParaRPr kumimoji="1" lang="ja-JP" altLang="en-US" sz="1600" dirty="0">
              <a:latin typeface="Meiryo UI" panose="020B0604030504040204" pitchFamily="50" charset="-128"/>
              <a:ea typeface="Meiryo UI" panose="020B0604030504040204" pitchFamily="50" charset="-128"/>
            </a:endParaRPr>
          </a:p>
        </p:txBody>
      </p:sp>
      <p:sp>
        <p:nvSpPr>
          <p:cNvPr id="2" name="右矢印 1"/>
          <p:cNvSpPr/>
          <p:nvPr/>
        </p:nvSpPr>
        <p:spPr bwMode="auto">
          <a:xfrm rot="10800000">
            <a:off x="4283968" y="4725144"/>
            <a:ext cx="420024" cy="377976"/>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3" name="スライド番号プレースホルダー 4"/>
          <p:cNvSpPr>
            <a:spLocks noGrp="1"/>
          </p:cNvSpPr>
          <p:nvPr>
            <p:ph type="sldNum" sz="quarter" idx="11"/>
          </p:nvPr>
        </p:nvSpPr>
        <p:spPr>
          <a:xfrm>
            <a:off x="8532440" y="6525344"/>
            <a:ext cx="539552" cy="288032"/>
          </a:xfrm>
        </p:spPr>
        <p:txBody>
          <a:bodyPr/>
          <a:lstStyle/>
          <a:p>
            <a:pPr>
              <a:defRPr/>
            </a:pPr>
            <a:fld id="{7721495D-429B-40BB-99DE-2ABF71A5205B}" type="slidenum">
              <a:rPr lang="en-US" altLang="ja-JP" smtClean="0"/>
              <a:pPr>
                <a:defRPr/>
              </a:pPr>
              <a:t>9</a:t>
            </a:fld>
            <a:endParaRPr lang="en-US" altLang="ja-JP" dirty="0"/>
          </a:p>
        </p:txBody>
      </p:sp>
    </p:spTree>
    <p:extLst>
      <p:ext uri="{BB962C8B-B14F-4D97-AF65-F5344CB8AC3E}">
        <p14:creationId xmlns:p14="http://schemas.microsoft.com/office/powerpoint/2010/main" val="650851874"/>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C0C0C0"/>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CCFF99"/>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astGlob">
  <a:themeElements>
    <a:clrScheme name="EastGlob 8">
      <a:dk1>
        <a:srgbClr val="000000"/>
      </a:dk1>
      <a:lt1>
        <a:srgbClr val="FFFFFF"/>
      </a:lt1>
      <a:dk2>
        <a:srgbClr val="000000"/>
      </a:dk2>
      <a:lt2>
        <a:srgbClr val="CCFF99"/>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fontScheme name="EastGlob">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EastGlob 1">
        <a:dk1>
          <a:srgbClr val="006666"/>
        </a:dk1>
        <a:lt1>
          <a:srgbClr val="FFFFFF"/>
        </a:lt1>
        <a:dk2>
          <a:srgbClr val="008080"/>
        </a:dk2>
        <a:lt2>
          <a:srgbClr val="CCFFFF"/>
        </a:lt2>
        <a:accent1>
          <a:srgbClr val="009999"/>
        </a:accent1>
        <a:accent2>
          <a:srgbClr val="00FFFF"/>
        </a:accent2>
        <a:accent3>
          <a:srgbClr val="AAC0C0"/>
        </a:accent3>
        <a:accent4>
          <a:srgbClr val="DADADA"/>
        </a:accent4>
        <a:accent5>
          <a:srgbClr val="AACACA"/>
        </a:accent5>
        <a:accent6>
          <a:srgbClr val="00E7E7"/>
        </a:accent6>
        <a:hlink>
          <a:srgbClr val="99CCFF"/>
        </a:hlink>
        <a:folHlink>
          <a:srgbClr val="00BEBA"/>
        </a:folHlink>
      </a:clrScheme>
      <a:clrMap bg1="dk2" tx1="lt1" bg2="dk1" tx2="lt2" accent1="accent1" accent2="accent2" accent3="accent3" accent4="accent4" accent5="accent5" accent6="accent6" hlink="hlink" folHlink="folHlink"/>
    </a:extraClrScheme>
    <a:extraClrScheme>
      <a:clrScheme name="EastGlob 2">
        <a:dk1>
          <a:srgbClr val="000000"/>
        </a:dk1>
        <a:lt1>
          <a:srgbClr val="FFFFFF"/>
        </a:lt1>
        <a:dk2>
          <a:srgbClr val="000000"/>
        </a:dk2>
        <a:lt2>
          <a:srgbClr val="800000"/>
        </a:lt2>
        <a:accent1>
          <a:srgbClr val="CE0000"/>
        </a:accent1>
        <a:accent2>
          <a:srgbClr val="CC9900"/>
        </a:accent2>
        <a:accent3>
          <a:srgbClr val="FFFFFF"/>
        </a:accent3>
        <a:accent4>
          <a:srgbClr val="000000"/>
        </a:accent4>
        <a:accent5>
          <a:srgbClr val="E3AAAA"/>
        </a:accent5>
        <a:accent6>
          <a:srgbClr val="B98A00"/>
        </a:accent6>
        <a:hlink>
          <a:srgbClr val="808000"/>
        </a:hlink>
        <a:folHlink>
          <a:srgbClr val="FF0000"/>
        </a:folHlink>
      </a:clrScheme>
      <a:clrMap bg1="lt1" tx1="dk1" bg2="lt2" tx2="dk2" accent1="accent1" accent2="accent2" accent3="accent3" accent4="accent4" accent5="accent5" accent6="accent6" hlink="hlink" folHlink="folHlink"/>
    </a:extraClrScheme>
    <a:extraClrScheme>
      <a:clrScheme name="EastGlob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EastGlob 4">
        <a:dk1>
          <a:srgbClr val="003366"/>
        </a:dk1>
        <a:lt1>
          <a:srgbClr val="FFFFFF"/>
        </a:lt1>
        <a:dk2>
          <a:srgbClr val="00547E"/>
        </a:dk2>
        <a:lt2>
          <a:srgbClr val="CCFFFF"/>
        </a:lt2>
        <a:accent1>
          <a:srgbClr val="006699"/>
        </a:accent1>
        <a:accent2>
          <a:srgbClr val="33CCCC"/>
        </a:accent2>
        <a:accent3>
          <a:srgbClr val="AAB3C0"/>
        </a:accent3>
        <a:accent4>
          <a:srgbClr val="DADADA"/>
        </a:accent4>
        <a:accent5>
          <a:srgbClr val="AAB8CA"/>
        </a:accent5>
        <a:accent6>
          <a:srgbClr val="2DB9B9"/>
        </a:accent6>
        <a:hlink>
          <a:srgbClr val="6699FF"/>
        </a:hlink>
        <a:folHlink>
          <a:srgbClr val="0087CA"/>
        </a:folHlink>
      </a:clrScheme>
      <a:clrMap bg1="dk2" tx1="lt1" bg2="dk1" tx2="lt2" accent1="accent1" accent2="accent2" accent3="accent3" accent4="accent4" accent5="accent5" accent6="accent6" hlink="hlink" folHlink="folHlink"/>
    </a:extraClrScheme>
    <a:extraClrScheme>
      <a:clrScheme name="EastGlob 5">
        <a:dk1>
          <a:srgbClr val="000000"/>
        </a:dk1>
        <a:lt1>
          <a:srgbClr val="FFFFFF"/>
        </a:lt1>
        <a:dk2>
          <a:srgbClr val="000000"/>
        </a:dk2>
        <a:lt2>
          <a:srgbClr val="4EAEAC"/>
        </a:lt2>
        <a:accent1>
          <a:srgbClr val="7CC6C4"/>
        </a:accent1>
        <a:accent2>
          <a:srgbClr val="99CCFF"/>
        </a:accent2>
        <a:accent3>
          <a:srgbClr val="FFFFFF"/>
        </a:accent3>
        <a:accent4>
          <a:srgbClr val="000000"/>
        </a:accent4>
        <a:accent5>
          <a:srgbClr val="BFDFDE"/>
        </a:accent5>
        <a:accent6>
          <a:srgbClr val="8AB9E7"/>
        </a:accent6>
        <a:hlink>
          <a:srgbClr val="B1CA48"/>
        </a:hlink>
        <a:folHlink>
          <a:srgbClr val="A7D9D8"/>
        </a:folHlink>
      </a:clrScheme>
      <a:clrMap bg1="lt1" tx1="dk1" bg2="lt2" tx2="dk2" accent1="accent1" accent2="accent2" accent3="accent3" accent4="accent4" accent5="accent5" accent6="accent6" hlink="hlink" folHlink="folHlink"/>
    </a:extraClrScheme>
    <a:extraClrScheme>
      <a:clrScheme name="EastGlob 6">
        <a:dk1>
          <a:srgbClr val="14065C"/>
        </a:dk1>
        <a:lt1>
          <a:srgbClr val="FFFFFF"/>
        </a:lt1>
        <a:dk2>
          <a:srgbClr val="1D0983"/>
        </a:dk2>
        <a:lt2>
          <a:srgbClr val="FFCC00"/>
        </a:lt2>
        <a:accent1>
          <a:srgbClr val="280CB2"/>
        </a:accent1>
        <a:accent2>
          <a:srgbClr val="33CCCC"/>
        </a:accent2>
        <a:accent3>
          <a:srgbClr val="ABAAC1"/>
        </a:accent3>
        <a:accent4>
          <a:srgbClr val="DADADA"/>
        </a:accent4>
        <a:accent5>
          <a:srgbClr val="ACAAD5"/>
        </a:accent5>
        <a:accent6>
          <a:srgbClr val="2DB9B9"/>
        </a:accent6>
        <a:hlink>
          <a:srgbClr val="6699FF"/>
        </a:hlink>
        <a:folHlink>
          <a:srgbClr val="2A0DBD"/>
        </a:folHlink>
      </a:clrScheme>
      <a:clrMap bg1="dk2" tx1="lt1" bg2="dk1" tx2="lt2" accent1="accent1" accent2="accent2" accent3="accent3" accent4="accent4" accent5="accent5" accent6="accent6" hlink="hlink" folHlink="folHlink"/>
    </a:extraClrScheme>
    <a:extraClrScheme>
      <a:clrScheme name="EastGlob 7">
        <a:dk1>
          <a:srgbClr val="000000"/>
        </a:dk1>
        <a:lt1>
          <a:srgbClr val="FFFFFF"/>
        </a:lt1>
        <a:dk2>
          <a:srgbClr val="000000"/>
        </a:dk2>
        <a:lt2>
          <a:srgbClr val="C0C0C0"/>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EastGlob 8">
        <a:dk1>
          <a:srgbClr val="000000"/>
        </a:dk1>
        <a:lt1>
          <a:srgbClr val="FFFFFF"/>
        </a:lt1>
        <a:dk2>
          <a:srgbClr val="000000"/>
        </a:dk2>
        <a:lt2>
          <a:srgbClr val="CCFF99"/>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stGlob 7">
    <a:dk1>
      <a:srgbClr val="000000"/>
    </a:dk1>
    <a:lt1>
      <a:srgbClr val="FFFFFF"/>
    </a:lt1>
    <a:dk2>
      <a:srgbClr val="000000"/>
    </a:dk2>
    <a:lt2>
      <a:srgbClr val="C0C0C0"/>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themeOverride>
</file>

<file path=docProps/app.xml><?xml version="1.0" encoding="utf-8"?>
<Properties xmlns="http://schemas.openxmlformats.org/officeDocument/2006/extended-properties" xmlns:vt="http://schemas.openxmlformats.org/officeDocument/2006/docPropsVTypes">
  <Template/>
  <TotalTime>15780</TotalTime>
  <Words>1178</Words>
  <Application>Microsoft Office PowerPoint</Application>
  <PresentationFormat>画面に合わせる (4:3)</PresentationFormat>
  <Paragraphs>376</Paragraphs>
  <Slides>28</Slides>
  <Notes>8</Notes>
  <HiddenSlides>0</HiddenSlides>
  <MMClips>0</MMClips>
  <ScaleCrop>false</ScaleCrop>
  <HeadingPairs>
    <vt:vector size="4" baseType="variant">
      <vt:variant>
        <vt:lpstr>テーマ</vt:lpstr>
      </vt:variant>
      <vt:variant>
        <vt:i4>2</vt:i4>
      </vt:variant>
      <vt:variant>
        <vt:lpstr>スライド タイトル</vt:lpstr>
      </vt:variant>
      <vt:variant>
        <vt:i4>28</vt:i4>
      </vt:variant>
    </vt:vector>
  </HeadingPairs>
  <TitlesOfParts>
    <vt:vector size="30" baseType="lpstr">
      <vt:lpstr>Pixel</vt:lpstr>
      <vt:lpstr>EastGlob</vt:lpstr>
      <vt:lpstr>PowerPoint プレゼンテーション</vt:lpstr>
      <vt:lpstr>目次</vt:lpstr>
      <vt:lpstr>背景：　最近の企業の傾向１</vt:lpstr>
      <vt:lpstr>背景：　最近の企業の傾向２</vt:lpstr>
      <vt:lpstr>背景：　最近の企業の傾向３</vt:lpstr>
      <vt:lpstr>背景：　最近の企業の傾向４</vt:lpstr>
      <vt:lpstr>背景：　技術流出の様々なパターン</vt:lpstr>
      <vt:lpstr>背景：　イノベーションモデルの変化</vt:lpstr>
      <vt:lpstr>知財戦略と企業の発展</vt:lpstr>
      <vt:lpstr>オープン・クローズ戦略のポイント</vt:lpstr>
      <vt:lpstr>オープン・クローズ戦略と標準化の主な類型</vt:lpstr>
      <vt:lpstr>特許化・秘匿化・公知化の選択</vt:lpstr>
      <vt:lpstr>　　技術情報の整理</vt:lpstr>
      <vt:lpstr>　　開発のフェーズと技術情報</vt:lpstr>
      <vt:lpstr>秘匿化：　営業秘密としての保護</vt:lpstr>
      <vt:lpstr>秘匿化：　契約による保護</vt:lpstr>
      <vt:lpstr>秘匿化：　契約による保護</vt:lpstr>
      <vt:lpstr>秘匿化：　契約による保護</vt:lpstr>
      <vt:lpstr>秘匿化：　先使用権による保護</vt:lpstr>
      <vt:lpstr>証拠化：　営業秘密・先使用権の立証資料</vt:lpstr>
      <vt:lpstr>証拠化：　民間業者の「タイムスタンプ」</vt:lpstr>
      <vt:lpstr>証拠化：　公的機関による「タイムスタンプの保管」</vt:lpstr>
      <vt:lpstr>証拠化：　技術内容の書面化</vt:lpstr>
      <vt:lpstr>証拠化：　シナリオについての配慮</vt:lpstr>
      <vt:lpstr>証拠化：　その他の事項</vt:lpstr>
      <vt:lpstr>技術秘密（営業秘密）その他事項</vt:lpstr>
      <vt:lpstr>弁理士の活用</vt:lpstr>
      <vt:lpstr>ご清聴ありがとうございました</vt:lpstr>
    </vt:vector>
  </TitlesOfParts>
  <Company>外国商標部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中小企業でもできるブランド戦略</dc:title>
  <dc:creator>大村　茂樹</dc:creator>
  <cp:lastModifiedBy>高石 秀樹</cp:lastModifiedBy>
  <cp:revision>652</cp:revision>
  <cp:lastPrinted>2017-03-06T00:34:01Z</cp:lastPrinted>
  <dcterms:created xsi:type="dcterms:W3CDTF">2008-08-29T12:26:24Z</dcterms:created>
  <dcterms:modified xsi:type="dcterms:W3CDTF">2017-03-06T00:34:02Z</dcterms:modified>
</cp:coreProperties>
</file>