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7" r:id="rId4"/>
    <p:sldId id="258" r:id="rId5"/>
    <p:sldId id="261" r:id="rId6"/>
    <p:sldId id="263" r:id="rId7"/>
    <p:sldId id="260" r:id="rId8"/>
    <p:sldId id="265" r:id="rId9"/>
    <p:sldId id="266" r:id="rId10"/>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8" d="100"/>
          <a:sy n="118" d="100"/>
        </p:scale>
        <p:origin x="42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0D7296-2903-4F5A-9E78-3D82D9E2C9CA}" type="doc">
      <dgm:prSet loTypeId="urn:microsoft.com/office/officeart/2005/8/layout/cycle7" loCatId="cycle" qsTypeId="urn:microsoft.com/office/officeart/2005/8/quickstyle/simple5" qsCatId="simple" csTypeId="urn:microsoft.com/office/officeart/2005/8/colors/colorful4" csCatId="colorful" phldr="1"/>
      <dgm:spPr/>
      <dgm:t>
        <a:bodyPr/>
        <a:lstStyle/>
        <a:p>
          <a:endParaRPr kumimoji="1" lang="ja-JP" altLang="en-US"/>
        </a:p>
      </dgm:t>
    </dgm:pt>
    <dgm:pt modelId="{48AA5615-C2A7-4DFA-A898-C01A508BA52E}">
      <dgm:prSet phldrT="[テキスト]"/>
      <dgm:spPr/>
      <dgm:t>
        <a:bodyPr/>
        <a:lstStyle/>
        <a:p>
          <a:r>
            <a:rPr kumimoji="1" lang="ja-JP" altLang="en-US" dirty="0"/>
            <a:t>裁判所</a:t>
          </a:r>
        </a:p>
      </dgm:t>
    </dgm:pt>
    <dgm:pt modelId="{3FCF13F5-069B-42BE-94D7-1257FB8EDE3B}" type="parTrans" cxnId="{9A9917A9-71D3-4219-89A7-EE206E908A2E}">
      <dgm:prSet/>
      <dgm:spPr/>
      <dgm:t>
        <a:bodyPr/>
        <a:lstStyle/>
        <a:p>
          <a:endParaRPr kumimoji="1" lang="ja-JP" altLang="en-US"/>
        </a:p>
      </dgm:t>
    </dgm:pt>
    <dgm:pt modelId="{56DEC16A-838E-445B-9123-AD4C1591C45F}" type="sibTrans" cxnId="{9A9917A9-71D3-4219-89A7-EE206E908A2E}">
      <dgm:prSet/>
      <dgm:spPr/>
      <dgm:t>
        <a:bodyPr/>
        <a:lstStyle/>
        <a:p>
          <a:endParaRPr kumimoji="1" lang="ja-JP" altLang="en-US"/>
        </a:p>
      </dgm:t>
    </dgm:pt>
    <dgm:pt modelId="{C1F586C4-DD2F-4368-8B13-BE09A7D01B62}">
      <dgm:prSet phldrT="[テキスト]"/>
      <dgm:spPr/>
      <dgm:t>
        <a:bodyPr/>
        <a:lstStyle/>
        <a:p>
          <a:r>
            <a:rPr kumimoji="1" lang="ja-JP" altLang="en-US" dirty="0"/>
            <a:t>税関</a:t>
          </a:r>
        </a:p>
      </dgm:t>
    </dgm:pt>
    <dgm:pt modelId="{0A790B1E-8CAB-4714-85DF-D66BF15C9E7C}" type="parTrans" cxnId="{BC0F36D9-9C85-428C-B0CC-5DF29D8BA13E}">
      <dgm:prSet/>
      <dgm:spPr/>
      <dgm:t>
        <a:bodyPr/>
        <a:lstStyle/>
        <a:p>
          <a:endParaRPr kumimoji="1" lang="ja-JP" altLang="en-US"/>
        </a:p>
      </dgm:t>
    </dgm:pt>
    <dgm:pt modelId="{59FDD906-16E9-4BCB-9DBF-76C0000A893E}" type="sibTrans" cxnId="{BC0F36D9-9C85-428C-B0CC-5DF29D8BA13E}">
      <dgm:prSet/>
      <dgm:spPr/>
      <dgm:t>
        <a:bodyPr/>
        <a:lstStyle/>
        <a:p>
          <a:endParaRPr kumimoji="1" lang="ja-JP" altLang="en-US"/>
        </a:p>
      </dgm:t>
    </dgm:pt>
    <dgm:pt modelId="{144E6181-404D-4935-A386-429509264E8E}">
      <dgm:prSet phldrT="[テキスト]"/>
      <dgm:spPr/>
      <dgm:t>
        <a:bodyPr/>
        <a:lstStyle/>
        <a:p>
          <a:r>
            <a:rPr kumimoji="1" lang="ja-JP" altLang="en-US" dirty="0"/>
            <a:t>特許庁</a:t>
          </a:r>
        </a:p>
      </dgm:t>
    </dgm:pt>
    <dgm:pt modelId="{43680F9F-A01C-4712-80E7-7CD0D686944D}" type="parTrans" cxnId="{22C08C90-221B-48CA-B539-E13B344D61AC}">
      <dgm:prSet/>
      <dgm:spPr/>
      <dgm:t>
        <a:bodyPr/>
        <a:lstStyle/>
        <a:p>
          <a:endParaRPr kumimoji="1" lang="ja-JP" altLang="en-US"/>
        </a:p>
      </dgm:t>
    </dgm:pt>
    <dgm:pt modelId="{8992E655-EA53-42CB-93B4-4C26F26BF7A9}" type="sibTrans" cxnId="{22C08C90-221B-48CA-B539-E13B344D61AC}">
      <dgm:prSet/>
      <dgm:spPr/>
      <dgm:t>
        <a:bodyPr/>
        <a:lstStyle/>
        <a:p>
          <a:endParaRPr kumimoji="1" lang="ja-JP" altLang="en-US"/>
        </a:p>
      </dgm:t>
    </dgm:pt>
    <dgm:pt modelId="{BB6AE999-3DCE-4997-9DBF-EFA504D6DE54}" type="pres">
      <dgm:prSet presAssocID="{770D7296-2903-4F5A-9E78-3D82D9E2C9CA}" presName="Name0" presStyleCnt="0">
        <dgm:presLayoutVars>
          <dgm:dir/>
          <dgm:resizeHandles val="exact"/>
        </dgm:presLayoutVars>
      </dgm:prSet>
      <dgm:spPr/>
    </dgm:pt>
    <dgm:pt modelId="{818B1D46-4E41-4C4D-9485-F2D7A7C80E7B}" type="pres">
      <dgm:prSet presAssocID="{48AA5615-C2A7-4DFA-A898-C01A508BA52E}" presName="node" presStyleLbl="node1" presStyleIdx="0" presStyleCnt="3">
        <dgm:presLayoutVars>
          <dgm:bulletEnabled val="1"/>
        </dgm:presLayoutVars>
      </dgm:prSet>
      <dgm:spPr/>
    </dgm:pt>
    <dgm:pt modelId="{5A918928-16FC-443D-AB94-D36A210D7D16}" type="pres">
      <dgm:prSet presAssocID="{56DEC16A-838E-445B-9123-AD4C1591C45F}" presName="sibTrans" presStyleLbl="sibTrans2D1" presStyleIdx="0" presStyleCnt="3"/>
      <dgm:spPr/>
    </dgm:pt>
    <dgm:pt modelId="{85DC3D38-AC16-4B16-BC19-4888EF7A04DC}" type="pres">
      <dgm:prSet presAssocID="{56DEC16A-838E-445B-9123-AD4C1591C45F}" presName="connectorText" presStyleLbl="sibTrans2D1" presStyleIdx="0" presStyleCnt="3"/>
      <dgm:spPr/>
    </dgm:pt>
    <dgm:pt modelId="{0069C849-2761-4A0A-9F05-FE2C77B5E4BA}" type="pres">
      <dgm:prSet presAssocID="{C1F586C4-DD2F-4368-8B13-BE09A7D01B62}" presName="node" presStyleLbl="node1" presStyleIdx="1" presStyleCnt="3">
        <dgm:presLayoutVars>
          <dgm:bulletEnabled val="1"/>
        </dgm:presLayoutVars>
      </dgm:prSet>
      <dgm:spPr/>
    </dgm:pt>
    <dgm:pt modelId="{49E60280-2C07-4E81-89AB-BD4B2A0C39DA}" type="pres">
      <dgm:prSet presAssocID="{59FDD906-16E9-4BCB-9DBF-76C0000A893E}" presName="sibTrans" presStyleLbl="sibTrans2D1" presStyleIdx="1" presStyleCnt="3"/>
      <dgm:spPr/>
    </dgm:pt>
    <dgm:pt modelId="{17FFBDAF-BD9D-43D3-8255-9A8C0C431AF4}" type="pres">
      <dgm:prSet presAssocID="{59FDD906-16E9-4BCB-9DBF-76C0000A893E}" presName="connectorText" presStyleLbl="sibTrans2D1" presStyleIdx="1" presStyleCnt="3"/>
      <dgm:spPr/>
    </dgm:pt>
    <dgm:pt modelId="{A602ED63-39B7-493C-83F0-C12D09F493A9}" type="pres">
      <dgm:prSet presAssocID="{144E6181-404D-4935-A386-429509264E8E}" presName="node" presStyleLbl="node1" presStyleIdx="2" presStyleCnt="3">
        <dgm:presLayoutVars>
          <dgm:bulletEnabled val="1"/>
        </dgm:presLayoutVars>
      </dgm:prSet>
      <dgm:spPr/>
    </dgm:pt>
    <dgm:pt modelId="{E23B242C-D809-41F8-8A9D-E2B6E110A082}" type="pres">
      <dgm:prSet presAssocID="{8992E655-EA53-42CB-93B4-4C26F26BF7A9}" presName="sibTrans" presStyleLbl="sibTrans2D1" presStyleIdx="2" presStyleCnt="3"/>
      <dgm:spPr/>
    </dgm:pt>
    <dgm:pt modelId="{AF8E73B2-9B69-4FD1-B297-E0D016D100FE}" type="pres">
      <dgm:prSet presAssocID="{8992E655-EA53-42CB-93B4-4C26F26BF7A9}" presName="connectorText" presStyleLbl="sibTrans2D1" presStyleIdx="2" presStyleCnt="3"/>
      <dgm:spPr/>
    </dgm:pt>
  </dgm:ptLst>
  <dgm:cxnLst>
    <dgm:cxn modelId="{96A8A431-DC6C-4FDD-BD8B-54521E44C7CE}" type="presOf" srcId="{770D7296-2903-4F5A-9E78-3D82D9E2C9CA}" destId="{BB6AE999-3DCE-4997-9DBF-EFA504D6DE54}" srcOrd="0" destOrd="0" presId="urn:microsoft.com/office/officeart/2005/8/layout/cycle7"/>
    <dgm:cxn modelId="{8C9E2D3C-3648-4B53-AD09-1A8708BED4DD}" type="presOf" srcId="{144E6181-404D-4935-A386-429509264E8E}" destId="{A602ED63-39B7-493C-83F0-C12D09F493A9}" srcOrd="0" destOrd="0" presId="urn:microsoft.com/office/officeart/2005/8/layout/cycle7"/>
    <dgm:cxn modelId="{72C95642-CE63-4FBC-8FFE-FC6A575D861D}" type="presOf" srcId="{59FDD906-16E9-4BCB-9DBF-76C0000A893E}" destId="{17FFBDAF-BD9D-43D3-8255-9A8C0C431AF4}" srcOrd="1" destOrd="0" presId="urn:microsoft.com/office/officeart/2005/8/layout/cycle7"/>
    <dgm:cxn modelId="{B7CE9347-5975-4BBB-809B-D4C443DE3925}" type="presOf" srcId="{C1F586C4-DD2F-4368-8B13-BE09A7D01B62}" destId="{0069C849-2761-4A0A-9F05-FE2C77B5E4BA}" srcOrd="0" destOrd="0" presId="urn:microsoft.com/office/officeart/2005/8/layout/cycle7"/>
    <dgm:cxn modelId="{B977A17E-C5F9-4B6A-98C9-91E903F2269B}" type="presOf" srcId="{8992E655-EA53-42CB-93B4-4C26F26BF7A9}" destId="{AF8E73B2-9B69-4FD1-B297-E0D016D100FE}" srcOrd="1" destOrd="0" presId="urn:microsoft.com/office/officeart/2005/8/layout/cycle7"/>
    <dgm:cxn modelId="{D12AFF81-29A9-405F-A9B6-FAD384E38DAB}" type="presOf" srcId="{48AA5615-C2A7-4DFA-A898-C01A508BA52E}" destId="{818B1D46-4E41-4C4D-9485-F2D7A7C80E7B}" srcOrd="0" destOrd="0" presId="urn:microsoft.com/office/officeart/2005/8/layout/cycle7"/>
    <dgm:cxn modelId="{22C08C90-221B-48CA-B539-E13B344D61AC}" srcId="{770D7296-2903-4F5A-9E78-3D82D9E2C9CA}" destId="{144E6181-404D-4935-A386-429509264E8E}" srcOrd="2" destOrd="0" parTransId="{43680F9F-A01C-4712-80E7-7CD0D686944D}" sibTransId="{8992E655-EA53-42CB-93B4-4C26F26BF7A9}"/>
    <dgm:cxn modelId="{EC3D79A5-F88F-4419-B100-43A51110E54C}" type="presOf" srcId="{59FDD906-16E9-4BCB-9DBF-76C0000A893E}" destId="{49E60280-2C07-4E81-89AB-BD4B2A0C39DA}" srcOrd="0" destOrd="0" presId="urn:microsoft.com/office/officeart/2005/8/layout/cycle7"/>
    <dgm:cxn modelId="{9A9917A9-71D3-4219-89A7-EE206E908A2E}" srcId="{770D7296-2903-4F5A-9E78-3D82D9E2C9CA}" destId="{48AA5615-C2A7-4DFA-A898-C01A508BA52E}" srcOrd="0" destOrd="0" parTransId="{3FCF13F5-069B-42BE-94D7-1257FB8EDE3B}" sibTransId="{56DEC16A-838E-445B-9123-AD4C1591C45F}"/>
    <dgm:cxn modelId="{C63276BE-A235-476F-A287-6D95F9001040}" type="presOf" srcId="{56DEC16A-838E-445B-9123-AD4C1591C45F}" destId="{5A918928-16FC-443D-AB94-D36A210D7D16}" srcOrd="0" destOrd="0" presId="urn:microsoft.com/office/officeart/2005/8/layout/cycle7"/>
    <dgm:cxn modelId="{D153CFD1-478B-4EC7-BC24-A3200E67D1A5}" type="presOf" srcId="{56DEC16A-838E-445B-9123-AD4C1591C45F}" destId="{85DC3D38-AC16-4B16-BC19-4888EF7A04DC}" srcOrd="1" destOrd="0" presId="urn:microsoft.com/office/officeart/2005/8/layout/cycle7"/>
    <dgm:cxn modelId="{BC0F36D9-9C85-428C-B0CC-5DF29D8BA13E}" srcId="{770D7296-2903-4F5A-9E78-3D82D9E2C9CA}" destId="{C1F586C4-DD2F-4368-8B13-BE09A7D01B62}" srcOrd="1" destOrd="0" parTransId="{0A790B1E-8CAB-4714-85DF-D66BF15C9E7C}" sibTransId="{59FDD906-16E9-4BCB-9DBF-76C0000A893E}"/>
    <dgm:cxn modelId="{64F825F3-7F9E-44D5-B5AD-7408FEF0FA58}" type="presOf" srcId="{8992E655-EA53-42CB-93B4-4C26F26BF7A9}" destId="{E23B242C-D809-41F8-8A9D-E2B6E110A082}" srcOrd="0" destOrd="0" presId="urn:microsoft.com/office/officeart/2005/8/layout/cycle7"/>
    <dgm:cxn modelId="{D5CF9127-63BA-4A2B-B76F-45CE13B00966}" type="presParOf" srcId="{BB6AE999-3DCE-4997-9DBF-EFA504D6DE54}" destId="{818B1D46-4E41-4C4D-9485-F2D7A7C80E7B}" srcOrd="0" destOrd="0" presId="urn:microsoft.com/office/officeart/2005/8/layout/cycle7"/>
    <dgm:cxn modelId="{E440A7D0-6B42-4E44-B7C1-31C24DEB8536}" type="presParOf" srcId="{BB6AE999-3DCE-4997-9DBF-EFA504D6DE54}" destId="{5A918928-16FC-443D-AB94-D36A210D7D16}" srcOrd="1" destOrd="0" presId="urn:microsoft.com/office/officeart/2005/8/layout/cycle7"/>
    <dgm:cxn modelId="{28225C53-709E-487B-92BB-9823B1268F69}" type="presParOf" srcId="{5A918928-16FC-443D-AB94-D36A210D7D16}" destId="{85DC3D38-AC16-4B16-BC19-4888EF7A04DC}" srcOrd="0" destOrd="0" presId="urn:microsoft.com/office/officeart/2005/8/layout/cycle7"/>
    <dgm:cxn modelId="{5E7BE1FA-597D-4A9D-A03A-3F63F8C53FF4}" type="presParOf" srcId="{BB6AE999-3DCE-4997-9DBF-EFA504D6DE54}" destId="{0069C849-2761-4A0A-9F05-FE2C77B5E4BA}" srcOrd="2" destOrd="0" presId="urn:microsoft.com/office/officeart/2005/8/layout/cycle7"/>
    <dgm:cxn modelId="{B305B767-6DD1-491C-A2A8-3D25A86194F2}" type="presParOf" srcId="{BB6AE999-3DCE-4997-9DBF-EFA504D6DE54}" destId="{49E60280-2C07-4E81-89AB-BD4B2A0C39DA}" srcOrd="3" destOrd="0" presId="urn:microsoft.com/office/officeart/2005/8/layout/cycle7"/>
    <dgm:cxn modelId="{2A1C57B2-BEE8-4189-93D6-14284B66E4A6}" type="presParOf" srcId="{49E60280-2C07-4E81-89AB-BD4B2A0C39DA}" destId="{17FFBDAF-BD9D-43D3-8255-9A8C0C431AF4}" srcOrd="0" destOrd="0" presId="urn:microsoft.com/office/officeart/2005/8/layout/cycle7"/>
    <dgm:cxn modelId="{B05185A8-45AE-4894-AAB9-B80EC1825D93}" type="presParOf" srcId="{BB6AE999-3DCE-4997-9DBF-EFA504D6DE54}" destId="{A602ED63-39B7-493C-83F0-C12D09F493A9}" srcOrd="4" destOrd="0" presId="urn:microsoft.com/office/officeart/2005/8/layout/cycle7"/>
    <dgm:cxn modelId="{FB4D1745-73AF-4495-ABD1-CB9C90816E63}" type="presParOf" srcId="{BB6AE999-3DCE-4997-9DBF-EFA504D6DE54}" destId="{E23B242C-D809-41F8-8A9D-E2B6E110A082}" srcOrd="5" destOrd="0" presId="urn:microsoft.com/office/officeart/2005/8/layout/cycle7"/>
    <dgm:cxn modelId="{A28EA15A-9AA3-4BA4-9B31-DEF458AB57AE}" type="presParOf" srcId="{E23B242C-D809-41F8-8A9D-E2B6E110A082}" destId="{AF8E73B2-9B69-4FD1-B297-E0D016D100FE}"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8B1D46-4E41-4C4D-9485-F2D7A7C80E7B}">
      <dsp:nvSpPr>
        <dsp:cNvPr id="0" name=""/>
        <dsp:cNvSpPr/>
      </dsp:nvSpPr>
      <dsp:spPr>
        <a:xfrm>
          <a:off x="1748357" y="764"/>
          <a:ext cx="1629464" cy="814732"/>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裁判所</a:t>
          </a:r>
        </a:p>
      </dsp:txBody>
      <dsp:txXfrm>
        <a:off x="1772220" y="24627"/>
        <a:ext cx="1581738" cy="767006"/>
      </dsp:txXfrm>
    </dsp:sp>
    <dsp:sp modelId="{5A918928-16FC-443D-AB94-D36A210D7D16}">
      <dsp:nvSpPr>
        <dsp:cNvPr id="0" name=""/>
        <dsp:cNvSpPr/>
      </dsp:nvSpPr>
      <dsp:spPr>
        <a:xfrm rot="3600000">
          <a:off x="2811396" y="1430297"/>
          <a:ext cx="848318" cy="285156"/>
        </a:xfrm>
        <a:prstGeom prst="lef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kumimoji="1" lang="ja-JP" altLang="en-US" sz="800" kern="1200"/>
        </a:p>
      </dsp:txBody>
      <dsp:txXfrm>
        <a:off x="2896943" y="1487328"/>
        <a:ext cx="677224" cy="171094"/>
      </dsp:txXfrm>
    </dsp:sp>
    <dsp:sp modelId="{0069C849-2761-4A0A-9F05-FE2C77B5E4BA}">
      <dsp:nvSpPr>
        <dsp:cNvPr id="0" name=""/>
        <dsp:cNvSpPr/>
      </dsp:nvSpPr>
      <dsp:spPr>
        <a:xfrm>
          <a:off x="3093288" y="2330253"/>
          <a:ext cx="1629464" cy="814732"/>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税関</a:t>
          </a:r>
        </a:p>
      </dsp:txBody>
      <dsp:txXfrm>
        <a:off x="3117151" y="2354116"/>
        <a:ext cx="1581738" cy="767006"/>
      </dsp:txXfrm>
    </dsp:sp>
    <dsp:sp modelId="{49E60280-2C07-4E81-89AB-BD4B2A0C39DA}">
      <dsp:nvSpPr>
        <dsp:cNvPr id="0" name=""/>
        <dsp:cNvSpPr/>
      </dsp:nvSpPr>
      <dsp:spPr>
        <a:xfrm rot="10800000">
          <a:off x="2138930" y="2595041"/>
          <a:ext cx="848318" cy="285156"/>
        </a:xfrm>
        <a:prstGeom prst="leftRightArrow">
          <a:avLst>
            <a:gd name="adj1" fmla="val 60000"/>
            <a:gd name="adj2" fmla="val 5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kumimoji="1" lang="ja-JP" altLang="en-US" sz="800" kern="1200"/>
        </a:p>
      </dsp:txBody>
      <dsp:txXfrm rot="10800000">
        <a:off x="2224477" y="2652072"/>
        <a:ext cx="677224" cy="171094"/>
      </dsp:txXfrm>
    </dsp:sp>
    <dsp:sp modelId="{A602ED63-39B7-493C-83F0-C12D09F493A9}">
      <dsp:nvSpPr>
        <dsp:cNvPr id="0" name=""/>
        <dsp:cNvSpPr/>
      </dsp:nvSpPr>
      <dsp:spPr>
        <a:xfrm>
          <a:off x="403426" y="2330253"/>
          <a:ext cx="1629464" cy="814732"/>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特許庁</a:t>
          </a:r>
        </a:p>
      </dsp:txBody>
      <dsp:txXfrm>
        <a:off x="427289" y="2354116"/>
        <a:ext cx="1581738" cy="767006"/>
      </dsp:txXfrm>
    </dsp:sp>
    <dsp:sp modelId="{E23B242C-D809-41F8-8A9D-E2B6E110A082}">
      <dsp:nvSpPr>
        <dsp:cNvPr id="0" name=""/>
        <dsp:cNvSpPr/>
      </dsp:nvSpPr>
      <dsp:spPr>
        <a:xfrm rot="18000000">
          <a:off x="1466465" y="1430297"/>
          <a:ext cx="848318" cy="285156"/>
        </a:xfrm>
        <a:prstGeom prst="leftRightArrow">
          <a:avLst>
            <a:gd name="adj1" fmla="val 60000"/>
            <a:gd name="adj2" fmla="val 5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kumimoji="1" lang="ja-JP" altLang="en-US" sz="800" kern="1200"/>
        </a:p>
      </dsp:txBody>
      <dsp:txXfrm>
        <a:off x="1552012" y="1487328"/>
        <a:ext cx="677224" cy="171094"/>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F3B9EB30-85F7-4608-B5FA-2BADF98AF415}" type="datetimeFigureOut">
              <a:rPr kumimoji="1" lang="ja-JP" altLang="en-US" smtClean="0"/>
              <a:t>2023/1/23</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D2E07906-0AC8-487C-819B-E8CDB5061C59}" type="slidenum">
              <a:rPr kumimoji="1" lang="ja-JP" altLang="en-US" smtClean="0"/>
              <a:t>‹#›</a:t>
            </a:fld>
            <a:endParaRPr kumimoji="1" lang="ja-JP" altLang="en-US"/>
          </a:p>
        </p:txBody>
      </p:sp>
    </p:spTree>
    <p:extLst>
      <p:ext uri="{BB962C8B-B14F-4D97-AF65-F5344CB8AC3E}">
        <p14:creationId xmlns:p14="http://schemas.microsoft.com/office/powerpoint/2010/main" val="130871425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1</a:t>
            </a:fld>
            <a:endParaRPr kumimoji="1" lang="ja-JP" altLang="en-US"/>
          </a:p>
        </p:txBody>
      </p:sp>
    </p:spTree>
    <p:extLst>
      <p:ext uri="{BB962C8B-B14F-4D97-AF65-F5344CB8AC3E}">
        <p14:creationId xmlns:p14="http://schemas.microsoft.com/office/powerpoint/2010/main" val="2808516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2</a:t>
            </a:fld>
            <a:endParaRPr kumimoji="1" lang="ja-JP" altLang="en-US"/>
          </a:p>
        </p:txBody>
      </p:sp>
    </p:spTree>
    <p:extLst>
      <p:ext uri="{BB962C8B-B14F-4D97-AF65-F5344CB8AC3E}">
        <p14:creationId xmlns:p14="http://schemas.microsoft.com/office/powerpoint/2010/main" val="262826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3</a:t>
            </a:fld>
            <a:endParaRPr kumimoji="1" lang="ja-JP" altLang="en-US"/>
          </a:p>
        </p:txBody>
      </p:sp>
    </p:spTree>
    <p:extLst>
      <p:ext uri="{BB962C8B-B14F-4D97-AF65-F5344CB8AC3E}">
        <p14:creationId xmlns:p14="http://schemas.microsoft.com/office/powerpoint/2010/main" val="17022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4</a:t>
            </a:fld>
            <a:endParaRPr kumimoji="1" lang="ja-JP" altLang="en-US"/>
          </a:p>
        </p:txBody>
      </p:sp>
    </p:spTree>
    <p:extLst>
      <p:ext uri="{BB962C8B-B14F-4D97-AF65-F5344CB8AC3E}">
        <p14:creationId xmlns:p14="http://schemas.microsoft.com/office/powerpoint/2010/main" val="3281354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5</a:t>
            </a:fld>
            <a:endParaRPr kumimoji="1" lang="ja-JP" altLang="en-US"/>
          </a:p>
        </p:txBody>
      </p:sp>
    </p:spTree>
    <p:extLst>
      <p:ext uri="{BB962C8B-B14F-4D97-AF65-F5344CB8AC3E}">
        <p14:creationId xmlns:p14="http://schemas.microsoft.com/office/powerpoint/2010/main" val="39038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6</a:t>
            </a:fld>
            <a:endParaRPr kumimoji="1" lang="ja-JP" altLang="en-US"/>
          </a:p>
        </p:txBody>
      </p:sp>
    </p:spTree>
    <p:extLst>
      <p:ext uri="{BB962C8B-B14F-4D97-AF65-F5344CB8AC3E}">
        <p14:creationId xmlns:p14="http://schemas.microsoft.com/office/powerpoint/2010/main" val="916363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7</a:t>
            </a:fld>
            <a:endParaRPr kumimoji="1" lang="ja-JP" altLang="en-US"/>
          </a:p>
        </p:txBody>
      </p:sp>
    </p:spTree>
    <p:extLst>
      <p:ext uri="{BB962C8B-B14F-4D97-AF65-F5344CB8AC3E}">
        <p14:creationId xmlns:p14="http://schemas.microsoft.com/office/powerpoint/2010/main" val="3959946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先ほど申しましたように　悪質な場合や何度も繰り返す場合は、税関で得られた情報をもとに刑事事件や民事事件等裁判所での手続きをすすめます。</a:t>
            </a:r>
            <a:endParaRPr kumimoji="1" lang="en-US" altLang="ja-JP" dirty="0"/>
          </a:p>
          <a:p>
            <a:r>
              <a:rPr kumimoji="1" lang="ja-JP" altLang="en-US" dirty="0"/>
              <a:t>逆に、意匠権侵害が疑われるけれども税関では判断に迷いがあるような場合は先に、裁判所で仮処分等を申し立てて、裁判所の判断をもらって、それを税関に資料として提出して、同じ形態の侵害品を差止てもらえるよう後押しします。</a:t>
            </a:r>
            <a:endParaRPr kumimoji="1" lang="en-US" altLang="ja-JP" dirty="0"/>
          </a:p>
          <a:p>
            <a:r>
              <a:rPr kumimoji="1" lang="ja-JP" altLang="en-US" dirty="0"/>
              <a:t>また、税関から連絡がくる侵害品の中には、正規品にはない商品がある場合もあります。通常は依頼者が販売している商品を前提に指定商品を検討していたですが、侵害品の状況を踏まえて、商標登録出願の指定商品に加えたり、新しく出願を提案し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8</a:t>
            </a:fld>
            <a:endParaRPr kumimoji="1" lang="ja-JP" altLang="en-US"/>
          </a:p>
        </p:txBody>
      </p:sp>
    </p:spTree>
    <p:extLst>
      <p:ext uri="{BB962C8B-B14F-4D97-AF65-F5344CB8AC3E}">
        <p14:creationId xmlns:p14="http://schemas.microsoft.com/office/powerpoint/2010/main" val="3021607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2E07906-0AC8-487C-819B-E8CDB5061C59}" type="slidenum">
              <a:rPr kumimoji="1" lang="ja-JP" altLang="en-US" smtClean="0"/>
              <a:t>9</a:t>
            </a:fld>
            <a:endParaRPr kumimoji="1" lang="ja-JP" altLang="en-US"/>
          </a:p>
        </p:txBody>
      </p:sp>
    </p:spTree>
    <p:extLst>
      <p:ext uri="{BB962C8B-B14F-4D97-AF65-F5344CB8AC3E}">
        <p14:creationId xmlns:p14="http://schemas.microsoft.com/office/powerpoint/2010/main" val="244115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3DBCAC-B856-3D07-CA71-5472A136219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C433281-5BDB-280F-891E-4336FD3614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0AA0FB3-97E9-59D0-7434-0A7790BBA45B}"/>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5" name="フッター プレースホルダー 4">
            <a:extLst>
              <a:ext uri="{FF2B5EF4-FFF2-40B4-BE49-F238E27FC236}">
                <a16:creationId xmlns:a16="http://schemas.microsoft.com/office/drawing/2014/main" id="{A40AEF17-3B03-9A79-5B3B-96897918A1E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42ACF8C-C434-2CEF-E779-E470B613F015}"/>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2462695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D83325-46AC-D4B2-9513-0DAE59A6FCB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571771-703C-48C5-EC33-40CB96EDEBB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1EDCF64-6473-A315-F4B5-BFFEB5B50666}"/>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5" name="フッター プレースホルダー 4">
            <a:extLst>
              <a:ext uri="{FF2B5EF4-FFF2-40B4-BE49-F238E27FC236}">
                <a16:creationId xmlns:a16="http://schemas.microsoft.com/office/drawing/2014/main" id="{FA58EC59-4907-3654-F0E5-0884218F750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206BB0C-3728-462F-7376-1754C0B337D6}"/>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349675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C9DF74-9E5C-A7ED-DB60-76491CCDBE7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5C84826-CE09-3E1F-2758-8D46AA140C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7C1D553-BA4B-3C9C-11AA-F33BDA703AC0}"/>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5" name="フッター プレースホルダー 4">
            <a:extLst>
              <a:ext uri="{FF2B5EF4-FFF2-40B4-BE49-F238E27FC236}">
                <a16:creationId xmlns:a16="http://schemas.microsoft.com/office/drawing/2014/main" id="{B48F2DD9-573C-24D1-DD2B-2E5A25B527A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A7DDEE7-C9D5-8774-8190-E4656BE40291}"/>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191970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DA0C16-ABE6-6AF5-FFF6-19B796A96C5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20C287F-0001-65F4-02F9-5362D47AED7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6A005C3-6478-DD1B-B13A-CBE56EECC9D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BB485E2-BB67-775B-FD04-D8AABDD6E988}"/>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6" name="フッター プレースホルダー 5">
            <a:extLst>
              <a:ext uri="{FF2B5EF4-FFF2-40B4-BE49-F238E27FC236}">
                <a16:creationId xmlns:a16="http://schemas.microsoft.com/office/drawing/2014/main" id="{22E1C50F-F51D-E161-D5CF-ACCF930293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374579B-4CCE-9131-426D-DB66366301D3}"/>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3208065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E6FDFB-D928-317A-635A-7DB4E222D08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69DF182-7FBA-C34F-5484-074C20D1FF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01032D4-27EA-1C44-70BB-C3ADE9CD000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850E7FC-00CC-F10D-7710-2F73E7D216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690551C-F163-AED9-4ECF-B69CB9A8CA5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7F6CFE0-4531-DE24-3142-5896B13492A9}"/>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8" name="フッター プレースホルダー 7">
            <a:extLst>
              <a:ext uri="{FF2B5EF4-FFF2-40B4-BE49-F238E27FC236}">
                <a16:creationId xmlns:a16="http://schemas.microsoft.com/office/drawing/2014/main" id="{EB45C1DF-91C3-36E2-9D06-E2F877A0921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334FFC9-CE24-653B-EDCD-8384BB0E6ACC}"/>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2542393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482040-4890-0673-4998-5819E65A449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3D5BB20-F326-0177-C279-41876C7D45CE}"/>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4" name="フッター プレースホルダー 3">
            <a:extLst>
              <a:ext uri="{FF2B5EF4-FFF2-40B4-BE49-F238E27FC236}">
                <a16:creationId xmlns:a16="http://schemas.microsoft.com/office/drawing/2014/main" id="{D3077A43-2FC6-9AE0-1244-870E6569B64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76F6A8E-13A7-B1AB-B6B0-465876A4D443}"/>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3530291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732238D-8F5A-4AF0-7DED-3476248A1728}"/>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3" name="フッター プレースホルダー 2">
            <a:extLst>
              <a:ext uri="{FF2B5EF4-FFF2-40B4-BE49-F238E27FC236}">
                <a16:creationId xmlns:a16="http://schemas.microsoft.com/office/drawing/2014/main" id="{6D0B1AD1-6539-3419-9B22-3CEEAFF61E6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347819E-EAF8-5253-BC72-C2E092C6D0DF}"/>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2629967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31461A-7A3A-6A20-927E-D975A37AF74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75B1793-AF4B-55F4-34B8-7ED9CE52D5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6360922-FE76-0381-B420-818200CA3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6C86F1F-5821-3906-6081-31CC95AC30E0}"/>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6" name="フッター プレースホルダー 5">
            <a:extLst>
              <a:ext uri="{FF2B5EF4-FFF2-40B4-BE49-F238E27FC236}">
                <a16:creationId xmlns:a16="http://schemas.microsoft.com/office/drawing/2014/main" id="{14DC5DB3-580B-7AE5-56CE-87C295C0AAD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C4A81B3-2D07-3614-E4AC-5EEA3C3FEF7F}"/>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925665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451F98-82C8-DBF4-FF53-BE82E74DC86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6440909-3B59-B909-FD4C-94913BA47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88B3814-4802-B8EF-481F-2F9C87A2B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BE1E205-B4F0-71AE-1800-43E587F8ABE5}"/>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6" name="フッター プレースホルダー 5">
            <a:extLst>
              <a:ext uri="{FF2B5EF4-FFF2-40B4-BE49-F238E27FC236}">
                <a16:creationId xmlns:a16="http://schemas.microsoft.com/office/drawing/2014/main" id="{C48A7F23-6A6C-58AA-ECF3-81A75A75F9C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4D59551-78BB-5EDD-BF48-9A8DF87D4EE8}"/>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1097015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84708E-8F94-746C-1F8B-58470B154E2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66DC7D9-CACF-FD72-C61C-36FE6D9C687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240E3D9-D1F1-AEF5-CDDD-C5C5A44CC703}"/>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5" name="フッター プレースホルダー 4">
            <a:extLst>
              <a:ext uri="{FF2B5EF4-FFF2-40B4-BE49-F238E27FC236}">
                <a16:creationId xmlns:a16="http://schemas.microsoft.com/office/drawing/2014/main" id="{C3B8722E-EF23-AB6D-1ED9-8927B1443CA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B96CF87-D4EB-4298-1C6A-591ED65B218A}"/>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1818335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9CB1288-6CF0-EBB9-7692-391327C93E6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CE3DB18-2288-0CFD-DE32-DB226162A30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F0A1412-105A-A21C-EE00-3815482456DF}"/>
              </a:ext>
            </a:extLst>
          </p:cNvPr>
          <p:cNvSpPr>
            <a:spLocks noGrp="1"/>
          </p:cNvSpPr>
          <p:nvPr>
            <p:ph type="dt" sz="half" idx="10"/>
          </p:nvPr>
        </p:nvSpPr>
        <p:spPr/>
        <p:txBody>
          <a:bodyPr/>
          <a:lstStyle/>
          <a:p>
            <a:fld id="{CD65D56A-9A34-411A-A1A3-510A73EF1021}" type="datetimeFigureOut">
              <a:rPr kumimoji="1" lang="ja-JP" altLang="en-US" smtClean="0"/>
              <a:t>2023/1/23</a:t>
            </a:fld>
            <a:endParaRPr kumimoji="1" lang="ja-JP" altLang="en-US"/>
          </a:p>
        </p:txBody>
      </p:sp>
      <p:sp>
        <p:nvSpPr>
          <p:cNvPr id="5" name="フッター プレースホルダー 4">
            <a:extLst>
              <a:ext uri="{FF2B5EF4-FFF2-40B4-BE49-F238E27FC236}">
                <a16:creationId xmlns:a16="http://schemas.microsoft.com/office/drawing/2014/main" id="{758338CF-91BB-245C-02D0-75F2DD22ADD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2156BC1-DF89-B674-340E-4362AE6B3135}"/>
              </a:ext>
            </a:extLst>
          </p:cNvPr>
          <p:cNvSpPr>
            <a:spLocks noGrp="1"/>
          </p:cNvSpPr>
          <p:nvPr>
            <p:ph type="sldNum" sz="quarter" idx="12"/>
          </p:nvPr>
        </p:nvSpPr>
        <p:spPr/>
        <p:txBody>
          <a:body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745119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130321D-98AF-D314-D3F9-684B449B22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4BCAB40-D60D-BD69-3D8A-06AB513E2D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1D4F2DA-A0A0-530D-223E-6BAABB6C68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5D56A-9A34-411A-A1A3-510A73EF1021}" type="datetimeFigureOut">
              <a:rPr kumimoji="1" lang="ja-JP" altLang="en-US" smtClean="0"/>
              <a:t>2023/1/23</a:t>
            </a:fld>
            <a:endParaRPr kumimoji="1" lang="ja-JP" altLang="en-US"/>
          </a:p>
        </p:txBody>
      </p:sp>
      <p:sp>
        <p:nvSpPr>
          <p:cNvPr id="5" name="フッター プレースホルダー 4">
            <a:extLst>
              <a:ext uri="{FF2B5EF4-FFF2-40B4-BE49-F238E27FC236}">
                <a16:creationId xmlns:a16="http://schemas.microsoft.com/office/drawing/2014/main" id="{D85F585D-693A-B85F-1F14-0EDFCE5268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27811CC-1048-56F4-F6A4-FC8E7D6E3D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9CFD4-A9B3-42B4-8EA1-A1E77E7DA387}" type="slidenum">
              <a:rPr kumimoji="1" lang="ja-JP" altLang="en-US" smtClean="0"/>
              <a:t>‹#›</a:t>
            </a:fld>
            <a:endParaRPr kumimoji="1" lang="ja-JP" altLang="en-US"/>
          </a:p>
        </p:txBody>
      </p:sp>
    </p:spTree>
    <p:extLst>
      <p:ext uri="{BB962C8B-B14F-4D97-AF65-F5344CB8AC3E}">
        <p14:creationId xmlns:p14="http://schemas.microsoft.com/office/powerpoint/2010/main" val="2738077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7806C71F-2349-672C-2126-3EABD2304908}"/>
              </a:ext>
            </a:extLst>
          </p:cNvPr>
          <p:cNvSpPr>
            <a:spLocks noGrp="1"/>
          </p:cNvSpPr>
          <p:nvPr>
            <p:ph type="ctrTitle"/>
          </p:nvPr>
        </p:nvSpPr>
        <p:spPr>
          <a:xfrm>
            <a:off x="28623" y="623974"/>
            <a:ext cx="7812559" cy="3163224"/>
          </a:xfrm>
        </p:spPr>
        <p:txBody>
          <a:bodyPr anchor="t">
            <a:noAutofit/>
          </a:bodyPr>
          <a:lstStyle/>
          <a:p>
            <a:pPr algn="l"/>
            <a:r>
              <a:rPr kumimoji="1" lang="ja-JP" altLang="en-US" sz="7600" b="1" dirty="0">
                <a:solidFill>
                  <a:srgbClr val="FF0000"/>
                </a:solidFill>
                <a:latin typeface="UD デジタル 教科書体 NK-R" panose="02020400000000000000" pitchFamily="18" charset="-128"/>
                <a:ea typeface="UD デジタル 教科書体 NK-R" panose="02020400000000000000" pitchFamily="18" charset="-128"/>
              </a:rPr>
              <a:t>税関で２万個</a:t>
            </a:r>
            <a:r>
              <a:rPr kumimoji="1" lang="en-US" altLang="ja-JP" sz="7600" b="1" dirty="0">
                <a:solidFill>
                  <a:srgbClr val="FF0000"/>
                </a:solidFill>
                <a:latin typeface="UD デジタル 教科書体 NK-R" panose="02020400000000000000" pitchFamily="18" charset="-128"/>
                <a:ea typeface="UD デジタル 教科書体 NK-R" panose="02020400000000000000" pitchFamily="18" charset="-128"/>
              </a:rPr>
              <a:t>/</a:t>
            </a:r>
            <a:r>
              <a:rPr kumimoji="1" lang="ja-JP" altLang="en-US" sz="7600" b="1" dirty="0">
                <a:solidFill>
                  <a:srgbClr val="FF0000"/>
                </a:solidFill>
                <a:latin typeface="UD デジタル 教科書体 NK-R" panose="02020400000000000000" pitchFamily="18" charset="-128"/>
                <a:ea typeface="UD デジタル 教科書体 NK-R" panose="02020400000000000000" pitchFamily="18" charset="-128"/>
              </a:rPr>
              <a:t>年</a:t>
            </a:r>
            <a:br>
              <a:rPr kumimoji="1" lang="en-US" altLang="ja-JP" sz="7600" b="1" dirty="0">
                <a:solidFill>
                  <a:srgbClr val="FF0000"/>
                </a:solidFill>
                <a:latin typeface="UD デジタル 教科書体 NK-R" panose="02020400000000000000" pitchFamily="18" charset="-128"/>
                <a:ea typeface="UD デジタル 教科書体 NK-R" panose="02020400000000000000" pitchFamily="18" charset="-128"/>
              </a:rPr>
            </a:br>
            <a:r>
              <a:rPr kumimoji="1" lang="ja-JP" altLang="en-US" sz="7600" b="1" dirty="0">
                <a:solidFill>
                  <a:srgbClr val="FF0000"/>
                </a:solidFill>
                <a:latin typeface="UD デジタル 教科書体 NK-R" panose="02020400000000000000" pitchFamily="18" charset="-128"/>
                <a:ea typeface="UD デジタル 教科書体 NK-R" panose="02020400000000000000" pitchFamily="18" charset="-128"/>
              </a:rPr>
              <a:t>差し止めてみた</a:t>
            </a:r>
          </a:p>
        </p:txBody>
      </p:sp>
      <p:sp>
        <p:nvSpPr>
          <p:cNvPr id="3" name="字幕 2">
            <a:extLst>
              <a:ext uri="{FF2B5EF4-FFF2-40B4-BE49-F238E27FC236}">
                <a16:creationId xmlns:a16="http://schemas.microsoft.com/office/drawing/2014/main" id="{144C1304-2131-0510-EF93-0EF1C0F523B0}"/>
              </a:ext>
            </a:extLst>
          </p:cNvPr>
          <p:cNvSpPr>
            <a:spLocks noGrp="1"/>
          </p:cNvSpPr>
          <p:nvPr>
            <p:ph type="subTitle" idx="1"/>
          </p:nvPr>
        </p:nvSpPr>
        <p:spPr>
          <a:xfrm>
            <a:off x="133726" y="5445258"/>
            <a:ext cx="6526526" cy="1192815"/>
          </a:xfrm>
        </p:spPr>
        <p:txBody>
          <a:bodyPr anchor="b">
            <a:normAutofit/>
          </a:bodyPr>
          <a:lstStyle/>
          <a:p>
            <a:pPr algn="l"/>
            <a:r>
              <a:rPr lang="ja-JP" altLang="en-US" dirty="0">
                <a:latin typeface="UD デジタル 教科書体 NK-R" panose="02020400000000000000" pitchFamily="18" charset="-128"/>
                <a:ea typeface="UD デジタル 教科書体 NK-R" panose="02020400000000000000" pitchFamily="18" charset="-128"/>
              </a:rPr>
              <a:t>中村合同特許法律事務所</a:t>
            </a:r>
            <a:endParaRPr lang="en-US" altLang="ja-JP" dirty="0">
              <a:latin typeface="UD デジタル 教科書体 NK-R" panose="02020400000000000000" pitchFamily="18" charset="-128"/>
              <a:ea typeface="UD デジタル 教科書体 NK-R" panose="02020400000000000000" pitchFamily="18" charset="-128"/>
            </a:endParaRPr>
          </a:p>
          <a:p>
            <a:pPr algn="l"/>
            <a:r>
              <a:rPr lang="ja-JP" altLang="en-US" dirty="0">
                <a:latin typeface="UD デジタル 教科書体 NK-R" panose="02020400000000000000" pitchFamily="18" charset="-128"/>
                <a:ea typeface="UD デジタル 教科書体 NK-R" panose="02020400000000000000" pitchFamily="18" charset="-128"/>
              </a:rPr>
              <a:t>弁護士・弁理士　外村玲子（とのむら　れいこ）</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39" name="Rectangle 38">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図 4" descr="ダイアグラム&#10;&#10;自動的に生成された説明">
            <a:extLst>
              <a:ext uri="{FF2B5EF4-FFF2-40B4-BE49-F238E27FC236}">
                <a16:creationId xmlns:a16="http://schemas.microsoft.com/office/drawing/2014/main" id="{410C1FB7-37F1-F0CE-0BF4-C8E78CD5CEEA}"/>
              </a:ext>
            </a:extLst>
          </p:cNvPr>
          <p:cNvPicPr>
            <a:picLocks noChangeAspect="1"/>
          </p:cNvPicPr>
          <p:nvPr/>
        </p:nvPicPr>
        <p:blipFill rotWithShape="1">
          <a:blip r:embed="rId3"/>
          <a:srcRect b="568"/>
          <a:stretch/>
        </p:blipFill>
        <p:spPr>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pic>
        <p:nvPicPr>
          <p:cNvPr id="6" name="図 5">
            <a:extLst>
              <a:ext uri="{FF2B5EF4-FFF2-40B4-BE49-F238E27FC236}">
                <a16:creationId xmlns:a16="http://schemas.microsoft.com/office/drawing/2014/main" id="{210F9A67-DCC1-3B59-1174-C853C01B7FC8}"/>
              </a:ext>
            </a:extLst>
          </p:cNvPr>
          <p:cNvPicPr>
            <a:picLocks noChangeAspect="1"/>
          </p:cNvPicPr>
          <p:nvPr/>
        </p:nvPicPr>
        <p:blipFill>
          <a:blip r:embed="rId4"/>
          <a:stretch>
            <a:fillRect/>
          </a:stretch>
        </p:blipFill>
        <p:spPr>
          <a:xfrm>
            <a:off x="3856383" y="2719348"/>
            <a:ext cx="2437827" cy="3320991"/>
          </a:xfrm>
          <a:prstGeom prst="rect">
            <a:avLst/>
          </a:prstGeom>
        </p:spPr>
      </p:pic>
    </p:spTree>
    <p:extLst>
      <p:ext uri="{BB962C8B-B14F-4D97-AF65-F5344CB8AC3E}">
        <p14:creationId xmlns:p14="http://schemas.microsoft.com/office/powerpoint/2010/main" val="415095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A2A197-3FFF-B616-52CA-AC691FB88244}"/>
              </a:ext>
            </a:extLst>
          </p:cNvPr>
          <p:cNvSpPr>
            <a:spLocks noGrp="1"/>
          </p:cNvSpPr>
          <p:nvPr>
            <p:ph type="title"/>
          </p:nvPr>
        </p:nvSpPr>
        <p:spPr/>
        <p:txBody>
          <a:bodyPr/>
          <a:lstStyle/>
          <a:p>
            <a:r>
              <a:rPr kumimoji="1" lang="ja-JP" altLang="en-US" dirty="0">
                <a:latin typeface="UD デジタル 教科書体 NK-R" panose="02020400000000000000" pitchFamily="18" charset="-128"/>
                <a:ea typeface="UD デジタル 教科書体 NK-R" panose="02020400000000000000" pitchFamily="18" charset="-128"/>
              </a:rPr>
              <a:t>輸入差止申立制度とは</a:t>
            </a:r>
          </a:p>
        </p:txBody>
      </p:sp>
      <p:sp>
        <p:nvSpPr>
          <p:cNvPr id="3" name="コンテンツ プレースホルダー 2">
            <a:extLst>
              <a:ext uri="{FF2B5EF4-FFF2-40B4-BE49-F238E27FC236}">
                <a16:creationId xmlns:a16="http://schemas.microsoft.com/office/drawing/2014/main" id="{33A720BC-8F55-04C3-CFB9-AE99A34D897D}"/>
              </a:ext>
            </a:extLst>
          </p:cNvPr>
          <p:cNvSpPr>
            <a:spLocks noGrp="1"/>
          </p:cNvSpPr>
          <p:nvPr>
            <p:ph idx="1"/>
          </p:nvPr>
        </p:nvSpPr>
        <p:spPr/>
        <p:txBody>
          <a:bodyPr>
            <a:normAutofit fontScale="70000" lnSpcReduction="20000"/>
          </a:bodyPr>
          <a:lstStyle/>
          <a:p>
            <a:pPr marL="0" indent="0">
              <a:lnSpc>
                <a:spcPct val="150000"/>
              </a:lnSpc>
              <a:buNone/>
            </a:pPr>
            <a:r>
              <a:rPr kumimoji="1" lang="ja-JP" altLang="en-US" sz="4000" dirty="0">
                <a:latin typeface="UD デジタル 教科書体 NK-R" panose="02020400000000000000" pitchFamily="18" charset="-128"/>
                <a:ea typeface="UD デジタル 教科書体 NK-R" panose="02020400000000000000" pitchFamily="18" charset="-128"/>
              </a:rPr>
              <a:t>　知的財産権（特許権、実用新案権、意匠権、商標権、著作権、著作隣接権及び育成者権）を有する者または不正競争差止請求権者が、</a:t>
            </a:r>
            <a:endParaRPr kumimoji="1" lang="en-US" altLang="ja-JP" sz="4000" dirty="0">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kumimoji="1" lang="ja-JP" altLang="en-US" sz="4000" dirty="0">
                <a:latin typeface="UD デジタル 教科書体 NK-R" panose="02020400000000000000" pitchFamily="18" charset="-128"/>
                <a:ea typeface="UD デジタル 教科書体 NK-R" panose="02020400000000000000" pitchFamily="18" charset="-128"/>
              </a:rPr>
              <a:t>　侵害品が輸入されようとする場合に、</a:t>
            </a:r>
            <a:endParaRPr kumimoji="1" lang="en-US" altLang="ja-JP" sz="4000" dirty="0">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kumimoji="1" lang="ja-JP" altLang="en-US" sz="4000" dirty="0">
                <a:latin typeface="UD デジタル 教科書体 NK-R" panose="02020400000000000000" pitchFamily="18" charset="-128"/>
                <a:ea typeface="UD デジタル 教科書体 NK-R" panose="02020400000000000000" pitchFamily="18" charset="-128"/>
              </a:rPr>
              <a:t>　税関長に対し、</a:t>
            </a:r>
            <a:endParaRPr kumimoji="1" lang="en-US" altLang="ja-JP" sz="4000" dirty="0">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kumimoji="1" lang="ja-JP" altLang="en-US" sz="3600" dirty="0">
                <a:latin typeface="UD デジタル 教科書体 NK-R" panose="02020400000000000000" pitchFamily="18" charset="-128"/>
                <a:ea typeface="UD デジタル 教科書体 NK-R" panose="02020400000000000000" pitchFamily="18" charset="-128"/>
              </a:rPr>
              <a:t>当該貨物の輸入を差し止め、認定手続を執るべきことを申し立てる制度</a:t>
            </a:r>
            <a:endParaRPr kumimoji="1" lang="en-US" altLang="ja-JP" sz="3600" dirty="0">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kumimoji="1" lang="ja-JP" altLang="en-US" sz="3600" dirty="0">
                <a:latin typeface="UD デジタル 教科書体 NK-R" panose="02020400000000000000" pitchFamily="18" charset="-128"/>
                <a:ea typeface="UD デジタル 教科書体 NK-R" panose="02020400000000000000" pitchFamily="18" charset="-128"/>
              </a:rPr>
              <a:t>（関税法第６９条の１３、 同法施行令第６２条の１７の規定）</a:t>
            </a:r>
          </a:p>
        </p:txBody>
      </p:sp>
    </p:spTree>
    <p:extLst>
      <p:ext uri="{BB962C8B-B14F-4D97-AF65-F5344CB8AC3E}">
        <p14:creationId xmlns:p14="http://schemas.microsoft.com/office/powerpoint/2010/main" val="2441494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C66E69EF-217D-F951-25FD-2A7A2216EB1C}"/>
              </a:ext>
            </a:extLst>
          </p:cNvPr>
          <p:cNvSpPr/>
          <p:nvPr/>
        </p:nvSpPr>
        <p:spPr>
          <a:xfrm>
            <a:off x="5338619" y="4521603"/>
            <a:ext cx="2272146" cy="613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ACE3BCB3-BA5D-3363-3F70-00FA1ECF55BF}"/>
              </a:ext>
            </a:extLst>
          </p:cNvPr>
          <p:cNvSpPr/>
          <p:nvPr/>
        </p:nvSpPr>
        <p:spPr>
          <a:xfrm flipH="1">
            <a:off x="1597891" y="4470400"/>
            <a:ext cx="2918690" cy="6830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A870E532-5A9A-8216-B7B6-174DD0DA19AA}"/>
              </a:ext>
            </a:extLst>
          </p:cNvPr>
          <p:cNvSpPr>
            <a:spLocks noGrp="1"/>
          </p:cNvSpPr>
          <p:nvPr>
            <p:ph type="title"/>
          </p:nvPr>
        </p:nvSpPr>
        <p:spPr>
          <a:xfrm>
            <a:off x="838200" y="285441"/>
            <a:ext cx="10515600" cy="1325563"/>
          </a:xfrm>
        </p:spPr>
        <p:txBody>
          <a:bodyPr/>
          <a:lstStyle/>
          <a:p>
            <a:r>
              <a:rPr kumimoji="1" lang="ja-JP" altLang="en-US" dirty="0">
                <a:latin typeface="UD デジタル 教科書体 NK-R" panose="02020400000000000000" pitchFamily="18" charset="-128"/>
                <a:ea typeface="UD デジタル 教科書体 NK-R" panose="02020400000000000000" pitchFamily="18" charset="-128"/>
              </a:rPr>
              <a:t>しくみ　２パターン</a:t>
            </a:r>
          </a:p>
        </p:txBody>
      </p:sp>
      <p:sp>
        <p:nvSpPr>
          <p:cNvPr id="3" name="コンテンツ プレースホルダー 2">
            <a:extLst>
              <a:ext uri="{FF2B5EF4-FFF2-40B4-BE49-F238E27FC236}">
                <a16:creationId xmlns:a16="http://schemas.microsoft.com/office/drawing/2014/main" id="{56011BC3-2836-DFC3-81B9-C1ACD531DAB6}"/>
              </a:ext>
            </a:extLst>
          </p:cNvPr>
          <p:cNvSpPr>
            <a:spLocks noGrp="1"/>
          </p:cNvSpPr>
          <p:nvPr>
            <p:ph idx="1"/>
          </p:nvPr>
        </p:nvSpPr>
        <p:spPr>
          <a:xfrm>
            <a:off x="1441792" y="1918315"/>
            <a:ext cx="10515600" cy="4351338"/>
          </a:xfrm>
        </p:spPr>
        <p:txBody>
          <a:bodyPr>
            <a:normAutofit fontScale="92500" lnSpcReduction="20000"/>
          </a:bodyPr>
          <a:lstStyle/>
          <a:p>
            <a:pPr marL="0" indent="0">
              <a:buNone/>
            </a:pPr>
            <a:r>
              <a:rPr kumimoji="1" lang="ja-JP" altLang="en-US" dirty="0"/>
              <a:t>１</a:t>
            </a:r>
            <a:r>
              <a:rPr kumimoji="1" lang="ja-JP" altLang="en-US" dirty="0">
                <a:latin typeface="UD デジタル 教科書体 NK-R" panose="02020400000000000000" pitchFamily="18" charset="-128"/>
                <a:ea typeface="UD デジタル 教科書体 NK-R" panose="02020400000000000000" pitchFamily="18" charset="-128"/>
              </a:rPr>
              <a:t>　認定手続き</a:t>
            </a:r>
            <a:endParaRPr kumimoji="1"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　　</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　　税関が発見　　→　　　権利者・輸入者に連絡　　　→　　　税関が判断</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　　　　　　　　　　　　　　　　　　　　双方意見書提出</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２　輸入差止申立て・簡素化手続き</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　　</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a:latin typeface="UD デジタル 教科書体 NK-R" panose="02020400000000000000" pitchFamily="18" charset="-128"/>
                <a:ea typeface="UD デジタル 教科書体 NK-R" panose="02020400000000000000" pitchFamily="18" charset="-128"/>
              </a:rPr>
              <a:t>　 権利者</a:t>
            </a:r>
            <a:r>
              <a:rPr lang="ja-JP" altLang="en-US" dirty="0">
                <a:latin typeface="UD デジタル 教科書体 NK-R" panose="02020400000000000000" pitchFamily="18" charset="-128"/>
                <a:ea typeface="UD デジタル 教科書体 NK-R" panose="02020400000000000000" pitchFamily="18" charset="-128"/>
              </a:rPr>
              <a:t>が書類提出　</a:t>
            </a:r>
            <a:r>
              <a:rPr lang="ja-JP" altLang="en-US">
                <a:latin typeface="UD デジタル 教科書体 NK-R" panose="02020400000000000000" pitchFamily="18" charset="-128"/>
                <a:ea typeface="UD デジタル 教科書体 NK-R" panose="02020400000000000000" pitchFamily="18" charset="-128"/>
              </a:rPr>
              <a:t>→　　　  税関</a:t>
            </a:r>
            <a:r>
              <a:rPr lang="ja-JP" altLang="en-US" dirty="0">
                <a:latin typeface="UD デジタル 教科書体 NK-R" panose="02020400000000000000" pitchFamily="18" charset="-128"/>
                <a:ea typeface="UD デジタル 教科書体 NK-R" panose="02020400000000000000" pitchFamily="18" charset="-128"/>
              </a:rPr>
              <a:t>が判断</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kumimoji="1" lang="ja-JP" altLang="en-US" dirty="0">
                <a:latin typeface="UD デジタル 教科書体 NK-R" panose="02020400000000000000" pitchFamily="18" charset="-128"/>
                <a:ea typeface="UD デジタル 教科書体 NK-R" panose="02020400000000000000" pitchFamily="18" charset="-128"/>
              </a:rPr>
              <a:t>　　</a:t>
            </a:r>
          </a:p>
        </p:txBody>
      </p:sp>
      <p:sp>
        <p:nvSpPr>
          <p:cNvPr id="4" name="四角形: 角を丸くする 3">
            <a:extLst>
              <a:ext uri="{FF2B5EF4-FFF2-40B4-BE49-F238E27FC236}">
                <a16:creationId xmlns:a16="http://schemas.microsoft.com/office/drawing/2014/main" id="{54095B00-A564-CFD4-1932-44058CF7B92D}"/>
              </a:ext>
            </a:extLst>
          </p:cNvPr>
          <p:cNvSpPr/>
          <p:nvPr/>
        </p:nvSpPr>
        <p:spPr>
          <a:xfrm>
            <a:off x="4262837" y="2234346"/>
            <a:ext cx="3906983" cy="142240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5" name="図 4">
            <a:extLst>
              <a:ext uri="{FF2B5EF4-FFF2-40B4-BE49-F238E27FC236}">
                <a16:creationId xmlns:a16="http://schemas.microsoft.com/office/drawing/2014/main" id="{881E86D3-EBAE-7B18-689E-811433C9A309}"/>
              </a:ext>
            </a:extLst>
          </p:cNvPr>
          <p:cNvPicPr>
            <a:picLocks noChangeAspect="1"/>
          </p:cNvPicPr>
          <p:nvPr/>
        </p:nvPicPr>
        <p:blipFill>
          <a:blip r:embed="rId3"/>
          <a:stretch>
            <a:fillRect/>
          </a:stretch>
        </p:blipFill>
        <p:spPr>
          <a:xfrm>
            <a:off x="1597891" y="2309856"/>
            <a:ext cx="2181707" cy="1237662"/>
          </a:xfrm>
          <a:prstGeom prst="rect">
            <a:avLst/>
          </a:prstGeom>
        </p:spPr>
      </p:pic>
      <p:pic>
        <p:nvPicPr>
          <p:cNvPr id="6" name="図 5">
            <a:extLst>
              <a:ext uri="{FF2B5EF4-FFF2-40B4-BE49-F238E27FC236}">
                <a16:creationId xmlns:a16="http://schemas.microsoft.com/office/drawing/2014/main" id="{0CBB595A-ACB1-1D23-825A-C3177FAAE696}"/>
              </a:ext>
            </a:extLst>
          </p:cNvPr>
          <p:cNvPicPr>
            <a:picLocks noChangeAspect="1"/>
          </p:cNvPicPr>
          <p:nvPr/>
        </p:nvPicPr>
        <p:blipFill>
          <a:blip r:embed="rId3"/>
          <a:stretch>
            <a:fillRect/>
          </a:stretch>
        </p:blipFill>
        <p:spPr>
          <a:xfrm>
            <a:off x="8809158" y="2234346"/>
            <a:ext cx="2181707" cy="1237662"/>
          </a:xfrm>
          <a:prstGeom prst="rect">
            <a:avLst/>
          </a:prstGeom>
        </p:spPr>
      </p:pic>
      <p:sp>
        <p:nvSpPr>
          <p:cNvPr id="9" name="テキスト ボックス 8">
            <a:extLst>
              <a:ext uri="{FF2B5EF4-FFF2-40B4-BE49-F238E27FC236}">
                <a16:creationId xmlns:a16="http://schemas.microsoft.com/office/drawing/2014/main" id="{258715B8-3869-1301-4CEB-22CA87FA7F68}"/>
              </a:ext>
            </a:extLst>
          </p:cNvPr>
          <p:cNvSpPr txBox="1"/>
          <p:nvPr/>
        </p:nvSpPr>
        <p:spPr>
          <a:xfrm>
            <a:off x="2075198" y="5346323"/>
            <a:ext cx="1995246" cy="923330"/>
          </a:xfrm>
          <a:prstGeom prst="rect">
            <a:avLst/>
          </a:prstGeom>
          <a:noFill/>
        </p:spPr>
        <p:txBody>
          <a:bodyPr wrap="square" rtlCol="0">
            <a:spAutoFit/>
          </a:bodyPr>
          <a:lstStyle/>
          <a:p>
            <a:r>
              <a:rPr kumimoji="1" lang="ja-JP" altLang="en-US" dirty="0">
                <a:latin typeface="UD デジタル 教科書体 NK-R" panose="02020400000000000000" pitchFamily="18" charset="-128"/>
                <a:ea typeface="UD デジタル 教科書体 NK-R" panose="02020400000000000000" pitchFamily="18" charset="-128"/>
              </a:rPr>
              <a:t>疎明資料</a:t>
            </a:r>
            <a:endParaRPr kumimoji="1" lang="en-US" altLang="ja-JP" dirty="0">
              <a:latin typeface="UD デジタル 教科書体 NK-R" panose="02020400000000000000" pitchFamily="18" charset="-128"/>
              <a:ea typeface="UD デジタル 教科書体 NK-R" panose="02020400000000000000" pitchFamily="18" charset="-128"/>
            </a:endParaRPr>
          </a:p>
          <a:p>
            <a:r>
              <a:rPr lang="ja-JP" altLang="en-US" dirty="0">
                <a:latin typeface="UD デジタル 教科書体 NK-R" panose="02020400000000000000" pitchFamily="18" charset="-128"/>
                <a:ea typeface="UD デジタル 教科書体 NK-R" panose="02020400000000000000" pitchFamily="18" charset="-128"/>
              </a:rPr>
              <a:t>識別ポイント</a:t>
            </a:r>
            <a:endParaRPr lang="en-US" altLang="ja-JP" dirty="0">
              <a:latin typeface="UD デジタル 教科書体 NK-R" panose="02020400000000000000" pitchFamily="18" charset="-128"/>
              <a:ea typeface="UD デジタル 教科書体 NK-R" panose="02020400000000000000" pitchFamily="18" charset="-128"/>
            </a:endParaRPr>
          </a:p>
          <a:p>
            <a:r>
              <a:rPr lang="ja-JP" altLang="en-US" dirty="0">
                <a:latin typeface="UD デジタル 教科書体 NK-R" panose="02020400000000000000" pitchFamily="18" charset="-128"/>
                <a:ea typeface="UD デジタル 教科書体 NK-R" panose="02020400000000000000" pitchFamily="18" charset="-128"/>
              </a:rPr>
              <a:t>申立書</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10" name="テキスト ボックス 9">
            <a:extLst>
              <a:ext uri="{FF2B5EF4-FFF2-40B4-BE49-F238E27FC236}">
                <a16:creationId xmlns:a16="http://schemas.microsoft.com/office/drawing/2014/main" id="{888090F9-716C-2759-C023-926AEF0DE5F6}"/>
              </a:ext>
            </a:extLst>
          </p:cNvPr>
          <p:cNvSpPr txBox="1"/>
          <p:nvPr/>
        </p:nvSpPr>
        <p:spPr>
          <a:xfrm>
            <a:off x="5565699" y="5337577"/>
            <a:ext cx="4142481" cy="369332"/>
          </a:xfrm>
          <a:prstGeom prst="rect">
            <a:avLst/>
          </a:prstGeom>
          <a:noFill/>
        </p:spPr>
        <p:txBody>
          <a:bodyPr wrap="none" rtlCol="0">
            <a:spAutoFit/>
          </a:bodyPr>
          <a:lstStyle/>
          <a:p>
            <a:r>
              <a:rPr kumimoji="1" lang="ja-JP" altLang="en-US" dirty="0">
                <a:latin typeface="UD デジタル 教科書体 NK-R" panose="02020400000000000000" pitchFamily="18" charset="-128"/>
                <a:ea typeface="UD デジタル 教科書体 NK-R" panose="02020400000000000000" pitchFamily="18" charset="-128"/>
              </a:rPr>
              <a:t>輸入者が争う場合、権利者は意見書提出</a:t>
            </a:r>
          </a:p>
        </p:txBody>
      </p:sp>
    </p:spTree>
    <p:extLst>
      <p:ext uri="{BB962C8B-B14F-4D97-AF65-F5344CB8AC3E}">
        <p14:creationId xmlns:p14="http://schemas.microsoft.com/office/powerpoint/2010/main" val="157938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3B16A3-662E-AF66-CF93-F2BB9C1B6736}"/>
              </a:ext>
            </a:extLst>
          </p:cNvPr>
          <p:cNvSpPr>
            <a:spLocks noGrp="1"/>
          </p:cNvSpPr>
          <p:nvPr>
            <p:ph type="title"/>
          </p:nvPr>
        </p:nvSpPr>
        <p:spPr/>
        <p:txBody>
          <a:bodyPr/>
          <a:lstStyle/>
          <a:p>
            <a:r>
              <a:rPr lang="ja-JP" altLang="en-US" dirty="0">
                <a:latin typeface="UD デジタル 教科書体 NK-R" panose="02020400000000000000" pitchFamily="18" charset="-128"/>
                <a:ea typeface="UD デジタル 教科書体 NK-R" panose="02020400000000000000" pitchFamily="18" charset="-128"/>
              </a:rPr>
              <a:t>権利者に</a:t>
            </a:r>
            <a:r>
              <a:rPr kumimoji="1" lang="ja-JP" altLang="en-US" dirty="0">
                <a:latin typeface="UD デジタル 教科書体 NK-R" panose="02020400000000000000" pitchFamily="18" charset="-128"/>
                <a:ea typeface="UD デジタル 教科書体 NK-R" panose="02020400000000000000" pitchFamily="18" charset="-128"/>
              </a:rPr>
              <a:t>とってのメリット</a:t>
            </a:r>
          </a:p>
        </p:txBody>
      </p:sp>
      <p:sp>
        <p:nvSpPr>
          <p:cNvPr id="3" name="コンテンツ プレースホルダー 2">
            <a:extLst>
              <a:ext uri="{FF2B5EF4-FFF2-40B4-BE49-F238E27FC236}">
                <a16:creationId xmlns:a16="http://schemas.microsoft.com/office/drawing/2014/main" id="{365768F9-0E36-73AC-EF1F-BFBA9226C52A}"/>
              </a:ext>
            </a:extLst>
          </p:cNvPr>
          <p:cNvSpPr>
            <a:spLocks noGrp="1"/>
          </p:cNvSpPr>
          <p:nvPr>
            <p:ph idx="1"/>
          </p:nvPr>
        </p:nvSpPr>
        <p:spPr/>
        <p:txBody>
          <a:bodyPr>
            <a:normAutofit/>
          </a:bodyPr>
          <a:lstStyle/>
          <a:p>
            <a:r>
              <a:rPr kumimoji="1" lang="ja-JP" altLang="en-US" sz="3600" dirty="0">
                <a:latin typeface="UD デジタル 教科書体 NK-R" panose="02020400000000000000" pitchFamily="18" charset="-128"/>
                <a:ea typeface="UD デジタル 教科書体 NK-R" panose="02020400000000000000" pitchFamily="18" charset="-128"/>
              </a:rPr>
              <a:t>侵害品の拡散を効果的に防止</a:t>
            </a:r>
          </a:p>
          <a:p>
            <a:r>
              <a:rPr kumimoji="1" lang="ja-JP" altLang="en-US" sz="3600" dirty="0">
                <a:latin typeface="UD デジタル 教科書体 NK-R" panose="02020400000000000000" pitchFamily="18" charset="-128"/>
                <a:ea typeface="UD デジタル 教科書体 NK-R" panose="02020400000000000000" pitchFamily="18" charset="-128"/>
              </a:rPr>
              <a:t>輸入者及び輸出者の住所（所在地）及び氏名（社名） </a:t>
            </a:r>
            <a:r>
              <a:rPr lang="ja-JP" altLang="en-US" sz="3600" dirty="0">
                <a:latin typeface="UD デジタル 教科書体 NK-R" panose="02020400000000000000" pitchFamily="18" charset="-128"/>
                <a:ea typeface="UD デジタル 教科書体 NK-R" panose="02020400000000000000" pitchFamily="18" charset="-128"/>
              </a:rPr>
              <a:t>が開示される</a:t>
            </a:r>
            <a:endParaRPr kumimoji="1" lang="en-US" altLang="ja-JP" sz="3600" dirty="0">
              <a:latin typeface="UD デジタル 教科書体 NK-R" panose="02020400000000000000" pitchFamily="18" charset="-128"/>
              <a:ea typeface="UD デジタル 教科書体 NK-R" panose="02020400000000000000" pitchFamily="18" charset="-128"/>
            </a:endParaRPr>
          </a:p>
          <a:p>
            <a:r>
              <a:rPr kumimoji="1" lang="ja-JP" altLang="en-US" sz="3600" dirty="0">
                <a:latin typeface="UD デジタル 教科書体 NK-R" panose="02020400000000000000" pitchFamily="18" charset="-128"/>
                <a:ea typeface="UD デジタル 教科書体 NK-R" panose="02020400000000000000" pitchFamily="18" charset="-128"/>
              </a:rPr>
              <a:t>全国の税関（函館税関、東京税関、横浜税関、大阪税関、名古屋税関、神戸税関、門司税関、長崎税関、沖縄地区税関）でチェックしてもらえるため、地理的範囲の効果が大きい</a:t>
            </a:r>
          </a:p>
          <a:p>
            <a:endParaRPr kumimoji="1" lang="ja-JP" altLang="en-US" dirty="0"/>
          </a:p>
        </p:txBody>
      </p:sp>
    </p:spTree>
    <p:extLst>
      <p:ext uri="{BB962C8B-B14F-4D97-AF65-F5344CB8AC3E}">
        <p14:creationId xmlns:p14="http://schemas.microsoft.com/office/powerpoint/2010/main" val="2702242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58C907A-2504-2BD0-F722-AACB1060CE15}"/>
              </a:ext>
            </a:extLst>
          </p:cNvPr>
          <p:cNvSpPr/>
          <p:nvPr/>
        </p:nvSpPr>
        <p:spPr>
          <a:xfrm>
            <a:off x="190928" y="1336608"/>
            <a:ext cx="5475889" cy="50975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18C05BE-38CB-7781-DCB5-3769AC6FBD9F}"/>
              </a:ext>
            </a:extLst>
          </p:cNvPr>
          <p:cNvSpPr>
            <a:spLocks noGrp="1"/>
          </p:cNvSpPr>
          <p:nvPr>
            <p:ph type="title"/>
          </p:nvPr>
        </p:nvSpPr>
        <p:spPr>
          <a:xfrm>
            <a:off x="930668" y="211013"/>
            <a:ext cx="10515600" cy="1325563"/>
          </a:xfrm>
        </p:spPr>
        <p:txBody>
          <a:bodyPr/>
          <a:lstStyle/>
          <a:p>
            <a:r>
              <a:rPr kumimoji="1" lang="ja-JP" altLang="en-US" dirty="0">
                <a:latin typeface="UD デジタル 教科書体 NK-R" panose="02020400000000000000" pitchFamily="18" charset="-128"/>
                <a:ea typeface="UD デジタル 教科書体 NK-R" panose="02020400000000000000" pitchFamily="18" charset="-128"/>
              </a:rPr>
              <a:t>効果を最大限にするために</a:t>
            </a:r>
          </a:p>
        </p:txBody>
      </p:sp>
      <p:sp>
        <p:nvSpPr>
          <p:cNvPr id="3" name="コンテンツ プレースホルダー 2">
            <a:extLst>
              <a:ext uri="{FF2B5EF4-FFF2-40B4-BE49-F238E27FC236}">
                <a16:creationId xmlns:a16="http://schemas.microsoft.com/office/drawing/2014/main" id="{46C531AD-60D0-7010-86C9-2F735B4E2B78}"/>
              </a:ext>
            </a:extLst>
          </p:cNvPr>
          <p:cNvSpPr>
            <a:spLocks noGrp="1"/>
          </p:cNvSpPr>
          <p:nvPr>
            <p:ph idx="1"/>
          </p:nvPr>
        </p:nvSpPr>
        <p:spPr>
          <a:xfrm>
            <a:off x="432990" y="1449392"/>
            <a:ext cx="5233827" cy="5097517"/>
          </a:xfrm>
        </p:spPr>
        <p:txBody>
          <a:bodyPr>
            <a:noAutofit/>
          </a:bodyPr>
          <a:lstStyle/>
          <a:p>
            <a:pPr marL="0" indent="0">
              <a:buNone/>
            </a:pPr>
            <a:r>
              <a:rPr lang="ja-JP" altLang="en-US" dirty="0">
                <a:latin typeface="UD デジタル 教科書体 NK-R" panose="02020400000000000000" pitchFamily="18" charset="-128"/>
                <a:ea typeface="UD デジタル 教科書体 NK-R" panose="02020400000000000000" pitchFamily="18" charset="-128"/>
              </a:rPr>
              <a:t>▷</a:t>
            </a:r>
            <a:r>
              <a:rPr kumimoji="1" lang="ja-JP" altLang="en-US" dirty="0">
                <a:latin typeface="UD デジタル 教科書体 NK-R" panose="02020400000000000000" pitchFamily="18" charset="-128"/>
                <a:ea typeface="UD デジタル 教科書体 NK-R" panose="02020400000000000000" pitchFamily="18" charset="-128"/>
              </a:rPr>
              <a:t>税関</a:t>
            </a:r>
            <a:r>
              <a:rPr lang="ja-JP" altLang="en-US" dirty="0">
                <a:latin typeface="UD デジタル 教科書体 NK-R" panose="02020400000000000000" pitchFamily="18" charset="-128"/>
                <a:ea typeface="UD デジタル 教科書体 NK-R" panose="02020400000000000000" pitchFamily="18" charset="-128"/>
              </a:rPr>
              <a:t>職員の方向け識別研修に参加する</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　　販売状況と差止実績の分析</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▷識別ポイントはシンプルに　かつ　しぼる</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　　税関で</a:t>
            </a:r>
            <a:r>
              <a:rPr kumimoji="1" lang="ja-JP" altLang="en-US" dirty="0">
                <a:latin typeface="UD デジタル 教科書体 NK-R" panose="02020400000000000000" pitchFamily="18" charset="-128"/>
                <a:ea typeface="UD デジタル 教科書体 NK-R" panose="02020400000000000000" pitchFamily="18" charset="-128"/>
              </a:rPr>
              <a:t>アンケート実施</a:t>
            </a:r>
            <a:endParaRPr kumimoji="1"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dirty="0">
                <a:latin typeface="UD デジタル 教科書体 NK-R" panose="02020400000000000000" pitchFamily="18" charset="-128"/>
                <a:ea typeface="UD デジタル 教科書体 NK-R" panose="02020400000000000000" pitchFamily="18" charset="-128"/>
              </a:rPr>
              <a:t>　</a:t>
            </a:r>
            <a:endParaRPr lang="en-US" altLang="ja-JP" dirty="0">
              <a:latin typeface="UD デジタル 教科書体 NK-R" panose="02020400000000000000" pitchFamily="18" charset="-128"/>
              <a:ea typeface="UD デジタル 教科書体 NK-R" panose="02020400000000000000" pitchFamily="18" charset="-128"/>
            </a:endParaRPr>
          </a:p>
          <a:p>
            <a:pPr marL="0" indent="0">
              <a:buNone/>
            </a:pPr>
            <a:r>
              <a:rPr kumimoji="1" lang="ja-JP" altLang="en-US" dirty="0">
                <a:latin typeface="UD デジタル 教科書体 NK-R" panose="02020400000000000000" pitchFamily="18" charset="-128"/>
                <a:ea typeface="UD デジタル 教科書体 NK-R" panose="02020400000000000000" pitchFamily="18" charset="-128"/>
              </a:rPr>
              <a:t>▷ブランドのロゴマークの変更、製品のデザイン変更の都度、識別ポイントをアップデート</a:t>
            </a:r>
            <a:endParaRPr kumimoji="1" lang="en-US" altLang="ja-JP" dirty="0">
              <a:latin typeface="UD デジタル 教科書体 NK-R" panose="02020400000000000000" pitchFamily="18" charset="-128"/>
              <a:ea typeface="UD デジタル 教科書体 NK-R" panose="02020400000000000000" pitchFamily="18" charset="-128"/>
            </a:endParaRPr>
          </a:p>
          <a:p>
            <a:pPr marL="0" indent="0">
              <a:buNone/>
            </a:pPr>
            <a:endParaRPr kumimoji="1" lang="ja-JP" altLang="en-US" dirty="0">
              <a:latin typeface="UD デジタル 教科書体 NK-R" panose="02020400000000000000" pitchFamily="18" charset="-128"/>
              <a:ea typeface="UD デジタル 教科書体 NK-R" panose="02020400000000000000" pitchFamily="18" charset="-128"/>
            </a:endParaRPr>
          </a:p>
        </p:txBody>
      </p:sp>
      <p:pic>
        <p:nvPicPr>
          <p:cNvPr id="5" name="図 4">
            <a:extLst>
              <a:ext uri="{FF2B5EF4-FFF2-40B4-BE49-F238E27FC236}">
                <a16:creationId xmlns:a16="http://schemas.microsoft.com/office/drawing/2014/main" id="{38001452-630E-A175-AAC6-4DC6F1CEFF86}"/>
              </a:ext>
            </a:extLst>
          </p:cNvPr>
          <p:cNvPicPr>
            <a:picLocks noChangeAspect="1"/>
          </p:cNvPicPr>
          <p:nvPr/>
        </p:nvPicPr>
        <p:blipFill>
          <a:blip r:embed="rId3"/>
          <a:stretch>
            <a:fillRect/>
          </a:stretch>
        </p:blipFill>
        <p:spPr>
          <a:xfrm>
            <a:off x="6033920" y="2051656"/>
            <a:ext cx="5967152" cy="3408933"/>
          </a:xfrm>
          <a:prstGeom prst="rect">
            <a:avLst/>
          </a:prstGeom>
        </p:spPr>
      </p:pic>
      <p:sp>
        <p:nvSpPr>
          <p:cNvPr id="7" name="テキスト ボックス 6">
            <a:extLst>
              <a:ext uri="{FF2B5EF4-FFF2-40B4-BE49-F238E27FC236}">
                <a16:creationId xmlns:a16="http://schemas.microsoft.com/office/drawing/2014/main" id="{BAF8E69A-A60D-F60D-DF63-D46B8180377F}"/>
              </a:ext>
            </a:extLst>
          </p:cNvPr>
          <p:cNvSpPr txBox="1"/>
          <p:nvPr/>
        </p:nvSpPr>
        <p:spPr>
          <a:xfrm>
            <a:off x="5064728" y="6475027"/>
            <a:ext cx="7127272" cy="369332"/>
          </a:xfrm>
          <a:prstGeom prst="rect">
            <a:avLst/>
          </a:prstGeom>
          <a:noFill/>
        </p:spPr>
        <p:txBody>
          <a:bodyPr wrap="none" rtlCol="0">
            <a:spAutoFit/>
          </a:bodyPr>
          <a:lstStyle/>
          <a:p>
            <a:r>
              <a:rPr kumimoji="1" lang="en-US" altLang="ja-JP" dirty="0"/>
              <a:t>https://www.customs.go.jp/mizugiwa/chiteki/pages/fukyo03.pdf</a:t>
            </a:r>
            <a:endParaRPr kumimoji="1" lang="ja-JP" altLang="en-US" dirty="0"/>
          </a:p>
        </p:txBody>
      </p:sp>
    </p:spTree>
    <p:extLst>
      <p:ext uri="{BB962C8B-B14F-4D97-AF65-F5344CB8AC3E}">
        <p14:creationId xmlns:p14="http://schemas.microsoft.com/office/powerpoint/2010/main" val="482299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285976-6DF7-7234-54AB-D3B97577007D}"/>
              </a:ext>
            </a:extLst>
          </p:cNvPr>
          <p:cNvSpPr>
            <a:spLocks noGrp="1"/>
          </p:cNvSpPr>
          <p:nvPr>
            <p:ph type="title"/>
          </p:nvPr>
        </p:nvSpPr>
        <p:spPr>
          <a:xfrm>
            <a:off x="601894" y="176768"/>
            <a:ext cx="10515600" cy="1325563"/>
          </a:xfrm>
        </p:spPr>
        <p:txBody>
          <a:bodyPr/>
          <a:lstStyle/>
          <a:p>
            <a:r>
              <a:rPr kumimoji="1" lang="ja-JP" altLang="en-US" dirty="0">
                <a:latin typeface="UD デジタル 教科書体 NK-R" panose="02020400000000000000" pitchFamily="18" charset="-128"/>
                <a:ea typeface="UD デジタル 教科書体 NK-R" panose="02020400000000000000" pitchFamily="18" charset="-128"/>
              </a:rPr>
              <a:t>差止回避工作事例</a:t>
            </a:r>
          </a:p>
        </p:txBody>
      </p:sp>
      <p:pic>
        <p:nvPicPr>
          <p:cNvPr id="5" name="コンテンツ プレースホルダー 4">
            <a:extLst>
              <a:ext uri="{FF2B5EF4-FFF2-40B4-BE49-F238E27FC236}">
                <a16:creationId xmlns:a16="http://schemas.microsoft.com/office/drawing/2014/main" id="{3CC33F18-5375-7AD1-3A4C-FE6771ADC489}"/>
              </a:ext>
            </a:extLst>
          </p:cNvPr>
          <p:cNvPicPr>
            <a:picLocks noGrp="1" noChangeAspect="1"/>
          </p:cNvPicPr>
          <p:nvPr>
            <p:ph idx="1"/>
          </p:nvPr>
        </p:nvPicPr>
        <p:blipFill>
          <a:blip r:embed="rId3"/>
          <a:stretch>
            <a:fillRect/>
          </a:stretch>
        </p:blipFill>
        <p:spPr>
          <a:xfrm>
            <a:off x="1498433" y="1160980"/>
            <a:ext cx="8119285" cy="5015983"/>
          </a:xfrm>
        </p:spPr>
      </p:pic>
      <p:sp>
        <p:nvSpPr>
          <p:cNvPr id="6" name="テキスト ボックス 5">
            <a:extLst>
              <a:ext uri="{FF2B5EF4-FFF2-40B4-BE49-F238E27FC236}">
                <a16:creationId xmlns:a16="http://schemas.microsoft.com/office/drawing/2014/main" id="{18F2AED1-7704-53CF-DEE8-5AD0F83BAB3E}"/>
              </a:ext>
            </a:extLst>
          </p:cNvPr>
          <p:cNvSpPr txBox="1"/>
          <p:nvPr/>
        </p:nvSpPr>
        <p:spPr>
          <a:xfrm>
            <a:off x="1191802" y="6311900"/>
            <a:ext cx="10549683" cy="369332"/>
          </a:xfrm>
          <a:prstGeom prst="rect">
            <a:avLst/>
          </a:prstGeom>
          <a:noFill/>
        </p:spPr>
        <p:txBody>
          <a:bodyPr wrap="none" rtlCol="0">
            <a:spAutoFit/>
          </a:bodyPr>
          <a:lstStyle/>
          <a:p>
            <a:r>
              <a:rPr kumimoji="1" lang="en-US" altLang="ja-JP"/>
              <a:t>https://www.mof.go.jp/policy/customs_tariff/trade/safe_society/chiteki/cy2021/ka20220304.pdf</a:t>
            </a:r>
            <a:endParaRPr kumimoji="1" lang="ja-JP" altLang="en-US" dirty="0"/>
          </a:p>
        </p:txBody>
      </p:sp>
    </p:spTree>
    <p:extLst>
      <p:ext uri="{BB962C8B-B14F-4D97-AF65-F5344CB8AC3E}">
        <p14:creationId xmlns:p14="http://schemas.microsoft.com/office/powerpoint/2010/main" val="2238407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BC5CFA-E173-204A-B2DB-4A66BFD92A51}"/>
              </a:ext>
            </a:extLst>
          </p:cNvPr>
          <p:cNvSpPr>
            <a:spLocks noGrp="1"/>
          </p:cNvSpPr>
          <p:nvPr>
            <p:ph type="title"/>
          </p:nvPr>
        </p:nvSpPr>
        <p:spPr/>
        <p:txBody>
          <a:bodyPr/>
          <a:lstStyle/>
          <a:p>
            <a:r>
              <a:rPr kumimoji="1" lang="ja-JP" altLang="en-US" dirty="0">
                <a:latin typeface="UD デジタル 教科書体 NK-R" panose="02020400000000000000" pitchFamily="18" charset="-128"/>
                <a:ea typeface="UD デジタル 教科書体 NK-R" panose="02020400000000000000" pitchFamily="18" charset="-128"/>
              </a:rPr>
              <a:t>税関差止制度をさらに活用</a:t>
            </a:r>
          </a:p>
        </p:txBody>
      </p:sp>
      <p:sp>
        <p:nvSpPr>
          <p:cNvPr id="3" name="コンテンツ プレースホルダー 2">
            <a:extLst>
              <a:ext uri="{FF2B5EF4-FFF2-40B4-BE49-F238E27FC236}">
                <a16:creationId xmlns:a16="http://schemas.microsoft.com/office/drawing/2014/main" id="{F6B7EA6C-CEF7-91BB-C9BF-5503E306A80C}"/>
              </a:ext>
            </a:extLst>
          </p:cNvPr>
          <p:cNvSpPr>
            <a:spLocks noGrp="1"/>
          </p:cNvSpPr>
          <p:nvPr>
            <p:ph idx="1"/>
          </p:nvPr>
        </p:nvSpPr>
        <p:spPr>
          <a:xfrm>
            <a:off x="246580" y="1825625"/>
            <a:ext cx="11661168" cy="4351338"/>
          </a:xfrm>
        </p:spPr>
        <p:txBody>
          <a:bodyPr>
            <a:noAutofit/>
          </a:bodyPr>
          <a:lstStyle/>
          <a:p>
            <a:pPr marL="0" indent="0">
              <a:buNone/>
            </a:pPr>
            <a:r>
              <a:rPr lang="ja-JP" altLang="en-US" sz="3200" u="sng" dirty="0">
                <a:latin typeface="UD デジタル 教科書体 NK-R" panose="02020400000000000000" pitchFamily="18" charset="-128"/>
                <a:ea typeface="UD デジタル 教科書体 NK-R" panose="02020400000000000000" pitchFamily="18" charset="-128"/>
              </a:rPr>
              <a:t>刑事手続</a:t>
            </a:r>
            <a:endParaRPr lang="en-US" altLang="ja-JP" sz="3200" u="sng"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3200" dirty="0">
                <a:latin typeface="UD デジタル 教科書体 NK-R" panose="02020400000000000000" pitchFamily="18" charset="-128"/>
                <a:ea typeface="UD デジタル 教科書体 NK-R" panose="02020400000000000000" pitchFamily="18" charset="-128"/>
              </a:rPr>
              <a:t>　　　輸入者の居住地を管轄する警察署（生活安全課）に協力依頼</a:t>
            </a:r>
            <a:endParaRPr lang="en-US" altLang="ja-JP" sz="32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3200" dirty="0">
                <a:latin typeface="UD デジタル 教科書体 NK-R" panose="02020400000000000000" pitchFamily="18" charset="-128"/>
                <a:ea typeface="UD デジタル 教科書体 NK-R" panose="02020400000000000000" pitchFamily="18" charset="-128"/>
              </a:rPr>
              <a:t>　　　鑑定書を警察に提出　</a:t>
            </a:r>
            <a:r>
              <a:rPr lang="en-US" altLang="ja-JP" sz="3200" dirty="0">
                <a:latin typeface="UD デジタル 教科書体 NK-R" panose="02020400000000000000" pitchFamily="18" charset="-128"/>
                <a:ea typeface="UD デジタル 教科書体 NK-R" panose="02020400000000000000" pitchFamily="18" charset="-128"/>
              </a:rPr>
              <a:t>/</a:t>
            </a:r>
            <a:r>
              <a:rPr lang="ja-JP" altLang="en-US" sz="3200" dirty="0">
                <a:latin typeface="UD デジタル 教科書体 NK-R" panose="02020400000000000000" pitchFamily="18" charset="-128"/>
                <a:ea typeface="UD デジタル 教科書体 NK-R" panose="02020400000000000000" pitchFamily="18" charset="-128"/>
              </a:rPr>
              <a:t>　供述調書を作成してもらう</a:t>
            </a:r>
            <a:endParaRPr lang="en-US" altLang="ja-JP" sz="32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3200" dirty="0">
                <a:latin typeface="UD デジタル 教科書体 NK-R" panose="02020400000000000000" pitchFamily="18" charset="-128"/>
                <a:ea typeface="UD デジタル 教科書体 NK-R" panose="02020400000000000000" pitchFamily="18" charset="-128"/>
              </a:rPr>
              <a:t>　　　被疑者</a:t>
            </a:r>
            <a:r>
              <a:rPr lang="en-US" altLang="ja-JP" sz="3200" dirty="0">
                <a:latin typeface="UD デジタル 教科書体 NK-R" panose="02020400000000000000" pitchFamily="18" charset="-128"/>
                <a:ea typeface="UD デジタル 教科書体 NK-R" panose="02020400000000000000" pitchFamily="18" charset="-128"/>
              </a:rPr>
              <a:t>/</a:t>
            </a:r>
            <a:r>
              <a:rPr lang="ja-JP" altLang="en-US" sz="3200" dirty="0">
                <a:latin typeface="UD デジタル 教科書体 NK-R" panose="02020400000000000000" pitchFamily="18" charset="-128"/>
                <a:ea typeface="UD デジタル 教科書体 NK-R" panose="02020400000000000000" pitchFamily="18" charset="-128"/>
              </a:rPr>
              <a:t>被告人の弁護人と示談交渉</a:t>
            </a:r>
            <a:endParaRPr lang="en-US" altLang="ja-JP" sz="3200" dirty="0">
              <a:latin typeface="UD デジタル 教科書体 NK-R" panose="02020400000000000000" pitchFamily="18" charset="-128"/>
              <a:ea typeface="UD デジタル 教科書体 NK-R" panose="02020400000000000000" pitchFamily="18" charset="-128"/>
            </a:endParaRPr>
          </a:p>
          <a:p>
            <a:pPr marL="0" indent="0">
              <a:buNone/>
            </a:pPr>
            <a:r>
              <a:rPr kumimoji="1" lang="ja-JP" altLang="en-US" sz="3200" dirty="0">
                <a:latin typeface="UD デジタル 教科書体 NK-R" panose="02020400000000000000" pitchFamily="18" charset="-128"/>
                <a:ea typeface="UD デジタル 教科書体 NK-R" panose="02020400000000000000" pitchFamily="18" charset="-128"/>
              </a:rPr>
              <a:t>民事手続</a:t>
            </a:r>
            <a:endParaRPr kumimoji="1" lang="en-US" altLang="ja-JP" sz="32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3200" dirty="0">
                <a:latin typeface="UD デジタル 教科書体 NK-R" panose="02020400000000000000" pitchFamily="18" charset="-128"/>
                <a:ea typeface="UD デジタル 教科書体 NK-R" panose="02020400000000000000" pitchFamily="18" charset="-128"/>
              </a:rPr>
              <a:t>　　　商標権侵害</a:t>
            </a:r>
            <a:r>
              <a:rPr lang="en-US" altLang="ja-JP" sz="3200" dirty="0">
                <a:latin typeface="UD デジタル 教科書体 NK-R" panose="02020400000000000000" pitchFamily="18" charset="-128"/>
                <a:ea typeface="UD デジタル 教科書体 NK-R" panose="02020400000000000000" pitchFamily="18" charset="-128"/>
              </a:rPr>
              <a:t>/</a:t>
            </a:r>
            <a:r>
              <a:rPr lang="ja-JP" altLang="en-US" sz="3200" dirty="0">
                <a:latin typeface="UD デジタル 教科書体 NK-R" panose="02020400000000000000" pitchFamily="18" charset="-128"/>
                <a:ea typeface="UD デジタル 教科書体 NK-R" panose="02020400000000000000" pitchFamily="18" charset="-128"/>
              </a:rPr>
              <a:t>著作権侵害　など</a:t>
            </a:r>
            <a:endParaRPr lang="en-US" altLang="ja-JP" sz="32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3200" dirty="0">
                <a:latin typeface="UD デジタル 教科書体 NK-R" panose="02020400000000000000" pitchFamily="18" charset="-128"/>
                <a:ea typeface="UD デジタル 教科書体 NK-R" panose="02020400000000000000" pitchFamily="18" charset="-128"/>
              </a:rPr>
              <a:t>　　　仮処分　　本案訴訟</a:t>
            </a:r>
            <a:endParaRPr lang="en-US" altLang="ja-JP" sz="3200" dirty="0">
              <a:latin typeface="UD デジタル 教科書体 NK-R" panose="02020400000000000000" pitchFamily="18" charset="-128"/>
              <a:ea typeface="UD デジタル 教科書体 NK-R" panose="02020400000000000000" pitchFamily="18" charset="-128"/>
            </a:endParaRPr>
          </a:p>
          <a:p>
            <a:pPr marL="0" indent="0">
              <a:buNone/>
            </a:pPr>
            <a:r>
              <a:rPr lang="ja-JP" altLang="en-US" sz="3200" dirty="0">
                <a:latin typeface="UD デジタル 教科書体 NK-R" panose="02020400000000000000" pitchFamily="18" charset="-128"/>
                <a:ea typeface="UD デジタル 教科書体 NK-R" panose="02020400000000000000" pitchFamily="18" charset="-128"/>
              </a:rPr>
              <a:t>　　　判決→同種の疑義貨物の税関差止をサポートする資料に</a:t>
            </a:r>
            <a:endParaRPr kumimoji="1" lang="en-US" altLang="ja-JP" sz="3200" dirty="0">
              <a:latin typeface="UD デジタル 教科書体 NK-R" panose="02020400000000000000" pitchFamily="18" charset="-128"/>
              <a:ea typeface="UD デジタル 教科書体 NK-R" panose="02020400000000000000" pitchFamily="18" charset="-128"/>
            </a:endParaRPr>
          </a:p>
        </p:txBody>
      </p:sp>
      <p:pic>
        <p:nvPicPr>
          <p:cNvPr id="5" name="図 4">
            <a:extLst>
              <a:ext uri="{FF2B5EF4-FFF2-40B4-BE49-F238E27FC236}">
                <a16:creationId xmlns:a16="http://schemas.microsoft.com/office/drawing/2014/main" id="{56244C36-3BE6-73F5-57F5-3989880A6097}"/>
              </a:ext>
            </a:extLst>
          </p:cNvPr>
          <p:cNvPicPr>
            <a:picLocks noChangeAspect="1"/>
          </p:cNvPicPr>
          <p:nvPr/>
        </p:nvPicPr>
        <p:blipFill>
          <a:blip r:embed="rId3"/>
          <a:stretch>
            <a:fillRect/>
          </a:stretch>
        </p:blipFill>
        <p:spPr>
          <a:xfrm>
            <a:off x="9312676" y="0"/>
            <a:ext cx="2426397" cy="2203168"/>
          </a:xfrm>
          <a:prstGeom prst="rect">
            <a:avLst/>
          </a:prstGeom>
        </p:spPr>
      </p:pic>
    </p:spTree>
    <p:extLst>
      <p:ext uri="{BB962C8B-B14F-4D97-AF65-F5344CB8AC3E}">
        <p14:creationId xmlns:p14="http://schemas.microsoft.com/office/powerpoint/2010/main" val="1123999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97B5C6-7646-EA4F-1FC2-1B2E2BFF58B0}"/>
              </a:ext>
            </a:extLst>
          </p:cNvPr>
          <p:cNvSpPr>
            <a:spLocks noGrp="1"/>
          </p:cNvSpPr>
          <p:nvPr>
            <p:ph type="title"/>
          </p:nvPr>
        </p:nvSpPr>
        <p:spPr/>
        <p:txBody>
          <a:bodyPr/>
          <a:lstStyle/>
          <a:p>
            <a:r>
              <a:rPr lang="ja-JP" altLang="en-US" dirty="0">
                <a:latin typeface="UD デジタル 教科書体 NK-R" panose="02020400000000000000" pitchFamily="18" charset="-128"/>
                <a:ea typeface="UD デジタル 教科書体 NK-R" panose="02020400000000000000" pitchFamily="18" charset="-128"/>
              </a:rPr>
              <a:t>ポイント</a:t>
            </a:r>
            <a:endParaRPr kumimoji="1" lang="ja-JP" altLang="en-US" dirty="0">
              <a:latin typeface="UD デジタル 教科書体 NK-R" panose="02020400000000000000" pitchFamily="18" charset="-128"/>
              <a:ea typeface="UD デジタル 教科書体 NK-R" panose="02020400000000000000" pitchFamily="18" charset="-128"/>
            </a:endParaRPr>
          </a:p>
        </p:txBody>
      </p:sp>
      <p:sp>
        <p:nvSpPr>
          <p:cNvPr id="3" name="コンテンツ プレースホルダー 2">
            <a:extLst>
              <a:ext uri="{FF2B5EF4-FFF2-40B4-BE49-F238E27FC236}">
                <a16:creationId xmlns:a16="http://schemas.microsoft.com/office/drawing/2014/main" id="{E09BA705-F964-8448-A8D5-741DD6A2E419}"/>
              </a:ext>
            </a:extLst>
          </p:cNvPr>
          <p:cNvSpPr>
            <a:spLocks noGrp="1"/>
          </p:cNvSpPr>
          <p:nvPr>
            <p:ph idx="1"/>
          </p:nvPr>
        </p:nvSpPr>
        <p:spPr>
          <a:xfrm>
            <a:off x="614891" y="1545341"/>
            <a:ext cx="5929746" cy="4351338"/>
          </a:xfrm>
        </p:spPr>
        <p:txBody>
          <a:bodyPr>
            <a:normAutofit/>
          </a:bodyPr>
          <a:lstStyle/>
          <a:p>
            <a:r>
              <a:rPr lang="ja-JP" altLang="en-US" sz="3600" dirty="0">
                <a:latin typeface="UD デジタル 教科書体 NK-R" panose="02020400000000000000" pitchFamily="18" charset="-128"/>
                <a:ea typeface="UD デジタル 教科書体 NK-R" panose="02020400000000000000" pitchFamily="18" charset="-128"/>
              </a:rPr>
              <a:t>税関の情報から訴訟手続きへ</a:t>
            </a:r>
            <a:endParaRPr lang="en-US" altLang="ja-JP" sz="3600" dirty="0">
              <a:latin typeface="UD デジタル 教科書体 NK-R" panose="02020400000000000000" pitchFamily="18" charset="-128"/>
              <a:ea typeface="UD デジタル 教科書体 NK-R" panose="02020400000000000000" pitchFamily="18" charset="-128"/>
            </a:endParaRPr>
          </a:p>
          <a:p>
            <a:r>
              <a:rPr lang="ja-JP" altLang="en-US" sz="3600" dirty="0">
                <a:latin typeface="UD デジタル 教科書体 NK-R" panose="02020400000000000000" pitchFamily="18" charset="-128"/>
                <a:ea typeface="UD デジタル 教科書体 NK-R" panose="02020400000000000000" pitchFamily="18" charset="-128"/>
              </a:rPr>
              <a:t>侵害品の状況を見て、商標登録出願の指定商品を</a:t>
            </a:r>
            <a:r>
              <a:rPr kumimoji="1" lang="ja-JP" altLang="en-US" sz="3600" dirty="0">
                <a:latin typeface="UD デジタル 教科書体 NK-R" panose="02020400000000000000" pitchFamily="18" charset="-128"/>
                <a:ea typeface="UD デジタル 教科書体 NK-R" panose="02020400000000000000" pitchFamily="18" charset="-128"/>
              </a:rPr>
              <a:t>依頼者に提案</a:t>
            </a:r>
            <a:endParaRPr kumimoji="1" lang="en-US" altLang="ja-JP" sz="3600" dirty="0">
              <a:latin typeface="UD デジタル 教科書体 NK-R" panose="02020400000000000000" pitchFamily="18" charset="-128"/>
              <a:ea typeface="UD デジタル 教科書体 NK-R" panose="02020400000000000000" pitchFamily="18" charset="-128"/>
            </a:endParaRPr>
          </a:p>
          <a:p>
            <a:r>
              <a:rPr lang="ja-JP" altLang="en-US" sz="3600" dirty="0">
                <a:latin typeface="UD デジタル 教科書体 NK-R" panose="02020400000000000000" pitchFamily="18" charset="-128"/>
                <a:ea typeface="UD デジタル 教科書体 NK-R" panose="02020400000000000000" pitchFamily="18" charset="-128"/>
              </a:rPr>
              <a:t>刑事事件につなげることで損害を部分的に取り戻すことができる可能性を探る</a:t>
            </a:r>
            <a:endParaRPr lang="en-US" altLang="ja-JP" sz="3600" dirty="0">
              <a:latin typeface="UD デジタル 教科書体 NK-R" panose="02020400000000000000" pitchFamily="18" charset="-128"/>
              <a:ea typeface="UD デジタル 教科書体 NK-R" panose="02020400000000000000" pitchFamily="18" charset="-128"/>
            </a:endParaRPr>
          </a:p>
          <a:p>
            <a:pPr marL="0" indent="0">
              <a:buNone/>
            </a:pPr>
            <a:endParaRPr lang="en-US" altLang="ja-JP" sz="3600" dirty="0">
              <a:latin typeface="UD デジタル 教科書体 NK-R" panose="02020400000000000000" pitchFamily="18" charset="-128"/>
              <a:ea typeface="UD デジタル 教科書体 NK-R" panose="02020400000000000000" pitchFamily="18" charset="-128"/>
            </a:endParaRPr>
          </a:p>
        </p:txBody>
      </p:sp>
      <p:graphicFrame>
        <p:nvGraphicFramePr>
          <p:cNvPr id="4" name="図表 3">
            <a:extLst>
              <a:ext uri="{FF2B5EF4-FFF2-40B4-BE49-F238E27FC236}">
                <a16:creationId xmlns:a16="http://schemas.microsoft.com/office/drawing/2014/main" id="{FBACACFB-7DB3-F19C-A26D-E96D9D52EBFB}"/>
              </a:ext>
            </a:extLst>
          </p:cNvPr>
          <p:cNvGraphicFramePr/>
          <p:nvPr>
            <p:extLst>
              <p:ext uri="{D42A27DB-BD31-4B8C-83A1-F6EECF244321}">
                <p14:modId xmlns:p14="http://schemas.microsoft.com/office/powerpoint/2010/main" val="2816993660"/>
              </p:ext>
            </p:extLst>
          </p:nvPr>
        </p:nvGraphicFramePr>
        <p:xfrm>
          <a:off x="6650182" y="1616362"/>
          <a:ext cx="5126180" cy="31457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4074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A4F8F4-236E-4EFC-5686-997708868559}"/>
              </a:ext>
            </a:extLst>
          </p:cNvPr>
          <p:cNvSpPr>
            <a:spLocks noGrp="1"/>
          </p:cNvSpPr>
          <p:nvPr>
            <p:ph type="ctrTitle"/>
          </p:nvPr>
        </p:nvSpPr>
        <p:spPr>
          <a:xfrm>
            <a:off x="575354" y="1214438"/>
            <a:ext cx="11311846" cy="2387600"/>
          </a:xfrm>
        </p:spPr>
        <p:txBody>
          <a:bodyPr/>
          <a:lstStyle/>
          <a:p>
            <a:r>
              <a:rPr kumimoji="1" lang="ja-JP" altLang="en-US" dirty="0">
                <a:latin typeface="UD デジタル 教科書体 NK-R" panose="02020400000000000000" pitchFamily="18" charset="-128"/>
                <a:ea typeface="UD デジタル 教科書体 NK-R" panose="02020400000000000000" pitchFamily="18" charset="-128"/>
              </a:rPr>
              <a:t>ご清聴ありがとうございました</a:t>
            </a:r>
          </a:p>
        </p:txBody>
      </p:sp>
    </p:spTree>
    <p:extLst>
      <p:ext uri="{BB962C8B-B14F-4D97-AF65-F5344CB8AC3E}">
        <p14:creationId xmlns:p14="http://schemas.microsoft.com/office/powerpoint/2010/main" val="340798712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2099</TotalTime>
  <Words>627</Words>
  <Application>Microsoft Office PowerPoint</Application>
  <PresentationFormat>ワイド画面</PresentationFormat>
  <Paragraphs>68</Paragraphs>
  <Slides>9</Slides>
  <Notes>9</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9</vt:i4>
      </vt:variant>
    </vt:vector>
  </HeadingPairs>
  <TitlesOfParts>
    <vt:vector size="14" baseType="lpstr">
      <vt:lpstr>UD デジタル 教科書体 NK-R</vt:lpstr>
      <vt:lpstr>游ゴシック</vt:lpstr>
      <vt:lpstr>游ゴシック Light</vt:lpstr>
      <vt:lpstr>Arial</vt:lpstr>
      <vt:lpstr>Office テーマ</vt:lpstr>
      <vt:lpstr>税関で２万個/年 差し止めてみた</vt:lpstr>
      <vt:lpstr>輸入差止申立制度とは</vt:lpstr>
      <vt:lpstr>しくみ　２パターン</vt:lpstr>
      <vt:lpstr>権利者にとってのメリット</vt:lpstr>
      <vt:lpstr>効果を最大限にするために</vt:lpstr>
      <vt:lpstr>差止回避工作事例</vt:lpstr>
      <vt:lpstr>税関差止制度をさらに活用</vt:lpstr>
      <vt:lpstr>ポイント</vt:lpstr>
      <vt:lpstr>ご清聴ありがとうございました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税関で２万個 差し止めてみた</dc:title>
  <dc:creator>外村 玲子（Reiko_Tonomura）</dc:creator>
  <cp:lastModifiedBy>高石 秀樹（Hideki_Takaishi）</cp:lastModifiedBy>
  <cp:revision>25</cp:revision>
  <cp:lastPrinted>2022-12-27T09:49:39Z</cp:lastPrinted>
  <dcterms:created xsi:type="dcterms:W3CDTF">2022-12-25T08:54:50Z</dcterms:created>
  <dcterms:modified xsi:type="dcterms:W3CDTF">2023-01-23T08:39:45Z</dcterms:modified>
</cp:coreProperties>
</file>